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6" r:id="rId3"/>
    <p:sldId id="262" r:id="rId4"/>
    <p:sldId id="264" r:id="rId5"/>
    <p:sldId id="265" r:id="rId6"/>
    <p:sldId id="267" r:id="rId7"/>
    <p:sldId id="259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9"/>
    <p:restoredTop sz="94660"/>
  </p:normalViewPr>
  <p:slideViewPr>
    <p:cSldViewPr snapToGrid="0">
      <p:cViewPr varScale="1">
        <p:scale>
          <a:sx n="112" d="100"/>
          <a:sy n="112" d="100"/>
        </p:scale>
        <p:origin x="216" y="1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66BF-98AF-1113-08F0-89D7CABE0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C3DB0-1F99-666A-342D-A1E673190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46D62-568C-4E74-AFC3-BDF7D236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8AE1-5D5E-6F48-8196-EAD55349D0C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4CC3-68E7-8985-F505-FF889D9B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BBC3F-C7CF-3E29-CA0F-00BC5FA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1CD0-D1C6-2145-958B-B4D4EE96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8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1052-2E57-BB42-3DDE-10D85899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EA474-5AEB-7445-1C71-EA69ED02A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C318A-1A29-A669-C5F6-70F486DA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8AE1-5D5E-6F48-8196-EAD55349D0C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648DD-3FAA-1D6B-E3F8-253F5D19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31B51-6F1E-0B1E-0E0E-BEFBA848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1CD0-D1C6-2145-958B-B4D4EE96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05125-08F0-E056-5052-62B96C637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2CEDD-B38C-626F-8179-FB6A0D078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EC1D1-9AD9-5B6F-3AE5-0EB8A323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8AE1-5D5E-6F48-8196-EAD55349D0C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B5CDF-F309-2278-8340-A6984B32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F1D35-678F-483E-DF97-13A445F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1CD0-D1C6-2145-958B-B4D4EE96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2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B864-6F34-7767-5933-40B22123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F8C4-2AC5-A6B4-E602-C41627953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8C011-EDDD-9B7A-15D1-2E178448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8AE1-5D5E-6F48-8196-EAD55349D0C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D5AD5-94BE-35F8-A691-5FC4E482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8D305-938C-002A-1BB2-5B911903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1CD0-D1C6-2145-958B-B4D4EE96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7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0F67-E937-D759-E54D-669A4F02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688D0-6632-A7EC-09F3-D08AB9D9C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72FE5-F010-305B-97A0-3FFA4572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8AE1-5D5E-6F48-8196-EAD55349D0C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A939C-2063-7EAE-15F5-21C3EA24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3DE44-76C7-93B3-4F94-82060876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1CD0-D1C6-2145-958B-B4D4EE96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99CC-982A-6133-F3E4-46681E9B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FF21-126F-B93B-8710-8D40D7079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0E332-DAF2-3631-5AD4-31A353DC7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5203A-6C18-24BE-2AA1-78472967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8AE1-5D5E-6F48-8196-EAD55349D0C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28343-5987-DE21-9B7E-5EE0C5B5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0C92D-46F6-8425-6D8C-B41EE9C3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1CD0-D1C6-2145-958B-B4D4EE96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4D80-9085-899D-887F-18FBF5B5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30DB9-0192-A4D2-F394-DC43F9283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9D360-BABB-3EDF-3BEB-A0124C1AA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60AAA-1D3E-49D4-F44D-39EA97D87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868D9-4433-AAAA-4339-C196222D5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B96F74-6BCF-90F7-A6E3-6190804B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8AE1-5D5E-6F48-8196-EAD55349D0C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98E41-5EE7-CD92-E666-BAD79086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56120D-3D54-DB5A-E473-25D6B01E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1CD0-D1C6-2145-958B-B4D4EE96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6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7DA5-8820-3C62-690D-CFEDBB8A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28945-FFFB-F0F0-68DA-63F75D58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8AE1-5D5E-6F48-8196-EAD55349D0C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90BB6-6F8C-F6B5-4ECC-B9B032F0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78F76-2A9F-A52A-8051-646B316D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1CD0-D1C6-2145-958B-B4D4EE96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7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5C233-B20E-0692-E656-9E577B6B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8AE1-5D5E-6F48-8196-EAD55349D0C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7244A-35CD-940F-9BC3-8C371C55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7B788-788D-0209-BD5E-6A02B1B9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1CD0-D1C6-2145-958B-B4D4EE96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8563-B30A-9814-8E02-730A827E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CE368-0D12-1CB3-0325-29DE4F638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79B1C-F487-32C7-88E7-1A6960C71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DC088-102C-2EBF-5579-7806930B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8AE1-5D5E-6F48-8196-EAD55349D0C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9F839-1FE8-0C3A-8B16-42D66249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893D3-2E79-4B2F-9BDA-3E2261F6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1CD0-D1C6-2145-958B-B4D4EE96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550B-8AD9-B089-7736-F56B0AC3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85B63A-9E08-0C14-1EAB-35B771050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6E087-89B9-2643-2087-7A3EE8729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9EDCA-1642-98AC-29E6-D3CFD9A1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8AE1-5D5E-6F48-8196-EAD55349D0C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99D8-3A08-3DF6-990C-3B54BDDE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1CF2-2550-89BC-9197-43CCF8EC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1CD0-D1C6-2145-958B-B4D4EE96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F23E7-2366-1E01-552E-88013D91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7EA04-E9EE-EAE3-0EB9-B9E674B3C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426D4-B014-E55D-A588-555E09159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E8AE1-5D5E-6F48-8196-EAD55349D0C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41179-AE8F-2DC1-3E6E-9A2F9B7B3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6DE7-5F41-80E0-A420-A29EF2C04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1CD0-D1C6-2145-958B-B4D4EE96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4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suohio.service-now.com/csu?id=sc_cat_item&amp;sys_id=bda177941bc5f550f2f364207e4bcb85&amp;sysparm_category=0151b7541bc5f550f2f364207e4bcb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B615560-5B63-4881-8E04-31FCF4195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374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C2FFA-8303-13F2-6A0E-D6267A795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734" y="543622"/>
            <a:ext cx="5266048" cy="288537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/>
              <a:t>High-Performance Computing (HPC) at CSU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8067D4B-ADDE-11DB-DFB2-9AF892A83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576" y="4412974"/>
            <a:ext cx="5660495" cy="1576188"/>
          </a:xfrm>
        </p:spPr>
        <p:txBody>
          <a:bodyPr anchor="t">
            <a:noAutofit/>
          </a:bodyPr>
          <a:lstStyle/>
          <a:p>
            <a:pPr algn="l"/>
            <a:r>
              <a:rPr lang="en-US" sz="1600" dirty="0"/>
              <a:t>Shawn Ryan</a:t>
            </a:r>
          </a:p>
          <a:p>
            <a:pPr algn="l"/>
            <a:r>
              <a:rPr lang="en-US" sz="1600" dirty="0"/>
              <a:t>Department of Mathematics and Statistics; ADAM Co-Director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Thijs </a:t>
            </a:r>
            <a:r>
              <a:rPr lang="en-US" sz="1600" dirty="0" err="1"/>
              <a:t>Heus</a:t>
            </a:r>
            <a:r>
              <a:rPr lang="en-US" sz="1600" dirty="0"/>
              <a:t> </a:t>
            </a:r>
          </a:p>
          <a:p>
            <a:pPr algn="l"/>
            <a:r>
              <a:rPr lang="en-US" sz="1600" dirty="0"/>
              <a:t>Department of Physics; ADAM Co-Director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CC19E-5E10-21AF-F197-C80AD3BDC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898" y="1913834"/>
            <a:ext cx="4515579" cy="36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3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3D31-16B8-1B9D-D40E-F436FD66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Computing Options Available to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238C2-67CA-8EBB-7D3A-AC8BB9683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Viking Cluster </a:t>
            </a:r>
            <a:r>
              <a:rPr lang="en-US" sz="4800" dirty="0"/>
              <a:t>(CPU/GPU) – housed in Rhodes Tower</a:t>
            </a:r>
          </a:p>
          <a:p>
            <a:r>
              <a:rPr lang="en-US" sz="4800" dirty="0">
                <a:solidFill>
                  <a:srgbClr val="0070C0"/>
                </a:solidFill>
              </a:rPr>
              <a:t>MRI HPC Cluster </a:t>
            </a:r>
            <a:r>
              <a:rPr lang="en-US" sz="4800" dirty="0"/>
              <a:t>(GPU) – housed in College of Engineering</a:t>
            </a:r>
          </a:p>
          <a:p>
            <a:r>
              <a:rPr lang="en-US" sz="4800" dirty="0">
                <a:solidFill>
                  <a:srgbClr val="FF0000"/>
                </a:solidFill>
              </a:rPr>
              <a:t>Ohio Supercomputing Center </a:t>
            </a:r>
            <a:r>
              <a:rPr lang="en-US" sz="4800" dirty="0"/>
              <a:t>(OSC) – housed in Columbus</a:t>
            </a:r>
          </a:p>
        </p:txBody>
      </p:sp>
    </p:spTree>
    <p:extLst>
      <p:ext uri="{BB962C8B-B14F-4D97-AF65-F5344CB8AC3E}">
        <p14:creationId xmlns:p14="http://schemas.microsoft.com/office/powerpoint/2010/main" val="242707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B39B-5D35-51D9-784C-312250C5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Viking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53DE-A54B-3C1E-21B1-6FAA3631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2297" cy="4351338"/>
          </a:xfrm>
        </p:spPr>
        <p:txBody>
          <a:bodyPr/>
          <a:lstStyle/>
          <a:p>
            <a:r>
              <a:rPr lang="en-US" dirty="0"/>
              <a:t>Many recent new faculty have strong computational needs</a:t>
            </a:r>
          </a:p>
          <a:p>
            <a:r>
              <a:rPr lang="en-US" dirty="0"/>
              <a:t>Previously, everyone built their own compute cluster</a:t>
            </a:r>
          </a:p>
          <a:p>
            <a:r>
              <a:rPr lang="en-US" dirty="0"/>
              <a:t>Inefficient, because: </a:t>
            </a:r>
          </a:p>
          <a:p>
            <a:pPr lvl="1"/>
            <a:r>
              <a:rPr lang="en-US" dirty="0"/>
              <a:t>Many underused clusters </a:t>
            </a:r>
          </a:p>
          <a:p>
            <a:pPr lvl="1"/>
            <a:r>
              <a:rPr lang="en-US" dirty="0"/>
              <a:t>Costs Faculty time to administer</a:t>
            </a:r>
          </a:p>
          <a:p>
            <a:pPr lvl="1"/>
            <a:r>
              <a:rPr lang="en-US" dirty="0"/>
              <a:t>Limited space in the Data Center (RT) to host all of those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F88F3-3528-E96F-16E9-2CC15D32F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90" y="1840865"/>
            <a:ext cx="4790384" cy="4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0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E892-CA8B-ED88-A901-1B85C73D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Viking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5D65C-8922-BA2D-90F9-B992F0BD3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Open to all CSU Faculty  </a:t>
            </a:r>
          </a:p>
          <a:p>
            <a:endParaRPr lang="en-US" dirty="0"/>
          </a:p>
          <a:p>
            <a:r>
              <a:rPr lang="en-US" dirty="0"/>
              <a:t>Students can gain access through advisors</a:t>
            </a:r>
          </a:p>
          <a:p>
            <a:endParaRPr lang="en-US" dirty="0"/>
          </a:p>
          <a:p>
            <a:r>
              <a:rPr lang="en-US" dirty="0"/>
              <a:t>Data is completely backed up on the cluster and sharable among users</a:t>
            </a:r>
          </a:p>
          <a:p>
            <a:endParaRPr lang="en-US" dirty="0"/>
          </a:p>
          <a:p>
            <a:r>
              <a:rPr lang="en-US" dirty="0"/>
              <a:t>Maintenance/downtime/… done as a group; some help from IS&amp;T (Ranga </a:t>
            </a:r>
            <a:r>
              <a:rPr lang="en-US" dirty="0" err="1"/>
              <a:t>Balimidi</a:t>
            </a:r>
            <a:r>
              <a:rPr lang="en-US" dirty="0"/>
              <a:t> – HPC Architect)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Faculty who contribute through startup or grants have priority in the queue, but currently very minimal waits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5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7A26-5123-F258-CBC2-3BA5DA13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the Viking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C909-E64D-6DFD-E780-46BC865D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8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Directions on the ADAM Center Webpage (</a:t>
            </a:r>
            <a:r>
              <a:rPr lang="en-US" sz="1800" dirty="0" err="1">
                <a:solidFill>
                  <a:srgbClr val="00B0F0"/>
                </a:solidFill>
              </a:rPr>
              <a:t>academic.csuohio.edu</a:t>
            </a:r>
            <a:r>
              <a:rPr lang="en-US" sz="1800" dirty="0">
                <a:solidFill>
                  <a:srgbClr val="00B0F0"/>
                </a:solidFill>
              </a:rPr>
              <a:t>/ADAM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	First time users can sign-up there for an account.  </a:t>
            </a:r>
          </a:p>
          <a:p>
            <a:pPr marL="0" indent="0">
              <a:buNone/>
            </a:pPr>
            <a:r>
              <a:rPr lang="en-US" sz="1800" dirty="0"/>
              <a:t>	Note: Student users should go through their advisor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D2DBC-70C3-FF1E-7614-2D892B70375C}"/>
              </a:ext>
            </a:extLst>
          </p:cNvPr>
          <p:cNvSpPr txBox="1"/>
          <p:nvPr/>
        </p:nvSpPr>
        <p:spPr>
          <a:xfrm>
            <a:off x="838200" y="2935302"/>
            <a:ext cx="749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Access:</a:t>
            </a:r>
          </a:p>
          <a:p>
            <a:r>
              <a:rPr lang="en-US" dirty="0"/>
              <a:t>	Option 1: Use Open OnDemand and launch a Virtual Desktop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23346-0688-2FDA-8268-C05222C7A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25400" cy="25400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6119D91-4BE2-DB31-E2F8-2517BCD7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3733405"/>
            <a:ext cx="7772400" cy="1780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CCB870-2EC0-844F-CE6B-618C1C11939C}"/>
              </a:ext>
            </a:extLst>
          </p:cNvPr>
          <p:cNvSpPr txBox="1"/>
          <p:nvPr/>
        </p:nvSpPr>
        <p:spPr>
          <a:xfrm>
            <a:off x="1676400" y="5481385"/>
            <a:ext cx="8919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2: (Advanced Users) SSH</a:t>
            </a:r>
          </a:p>
          <a:p>
            <a:r>
              <a:rPr lang="en-US" b="0" i="0" u="none" strike="noStrike" dirty="0">
                <a:solidFill>
                  <a:srgbClr val="6666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setup your directory initially you will need to ssh to </a:t>
            </a:r>
            <a:r>
              <a:rPr lang="en-US" b="0" i="1" u="none" strike="noStrike" dirty="0" err="1">
                <a:solidFill>
                  <a:srgbClr val="6666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yourCSUID</a:t>
            </a:r>
            <a:r>
              <a:rPr lang="en-US" b="0" i="1" u="none" strike="noStrike" dirty="0">
                <a:solidFill>
                  <a:srgbClr val="6666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b="0" i="0" u="none" strike="noStrike" dirty="0">
                <a:solidFill>
                  <a:srgbClr val="6666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@hpc-stor-01.csuohio.edu. then you can securely transfer files via sftp to your home directory on the Viking Cluster.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6194-5163-C0FD-AB9B-36EE82C7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MRI HPC Cluster (GPU)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6840C4-894D-9689-AE29-14B2383665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4340" y="2754629"/>
                <a:ext cx="11670030" cy="41033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0" i="0" u="none" strike="noStrike" dirty="0">
                    <a:solidFill>
                      <a:srgbClr val="6666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This cluster was made possible by an NSF-MRI Grant received by Principal Investigators: </a:t>
                </a:r>
                <a:r>
                  <a:rPr lang="en-US" sz="2400" b="1" i="0" dirty="0" err="1">
                    <a:solidFill>
                      <a:srgbClr val="006A4D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Hongkai</a:t>
                </a:r>
                <a:r>
                  <a:rPr lang="en-US" sz="2400" b="1" i="0" dirty="0">
                    <a:solidFill>
                      <a:srgbClr val="006A4D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Yu</a:t>
                </a:r>
                <a:r>
                  <a:rPr lang="en-US" sz="2400" b="0" i="0" strike="noStrike" dirty="0">
                    <a:solidFill>
                      <a:srgbClr val="6666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  </a:t>
                </a:r>
                <a:r>
                  <a:rPr lang="en-US" sz="2400" b="1" i="0" dirty="0">
                    <a:solidFill>
                      <a:srgbClr val="006A4D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Zicheng Chi</a:t>
                </a:r>
                <a:r>
                  <a:rPr lang="en-US" sz="2400" b="0" i="0" strike="noStrike" dirty="0">
                    <a:solidFill>
                      <a:srgbClr val="6666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  </a:t>
                </a:r>
                <a:r>
                  <a:rPr lang="en-US" sz="2400" b="1" i="0" dirty="0">
                    <a:solidFill>
                      <a:srgbClr val="006A4D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Sathish Kumar</a:t>
                </a:r>
                <a:r>
                  <a:rPr lang="en-US" sz="2400" b="0" i="0" strike="noStrike" dirty="0">
                    <a:solidFill>
                      <a:srgbClr val="6666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  </a:t>
                </a:r>
                <a:r>
                  <a:rPr lang="en-US" sz="2400" b="1" i="0" dirty="0">
                    <a:solidFill>
                      <a:srgbClr val="006A4D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Mehdi Rahmati</a:t>
                </a:r>
                <a:r>
                  <a:rPr lang="en-US" sz="2400" b="0" i="0" strike="noStrike" dirty="0">
                    <a:solidFill>
                      <a:srgbClr val="6666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 </a:t>
                </a:r>
                <a:r>
                  <a:rPr lang="en-US" sz="2400" b="1" i="0" dirty="0">
                    <a:solidFill>
                      <a:srgbClr val="006A4D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Wenbing Zhao</a:t>
                </a:r>
                <a:r>
                  <a:rPr lang="en-US" sz="2400" b="0" i="0" strike="noStrike" dirty="0">
                    <a:solidFill>
                      <a:srgbClr val="6666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 </a:t>
                </a:r>
                <a:r>
                  <a:rPr lang="en-US" sz="2400" b="1" i="0" dirty="0">
                    <a:solidFill>
                      <a:srgbClr val="006A4D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Jacqueline Jenkins</a:t>
                </a:r>
                <a:r>
                  <a:rPr lang="en-US" sz="2400" b="0" i="0" strike="noStrike" dirty="0">
                    <a:solidFill>
                      <a:srgbClr val="6666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6666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6666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GPU High Performance Computing Cluster now open to faculty and student use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6666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6666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Priority:</a:t>
                </a:r>
                <a:r>
                  <a:rPr lang="en-US" sz="2400" dirty="0">
                    <a:solidFill>
                      <a:srgbClr val="6666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CSU NSF MRI Team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66666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6666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All CSU Faculty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66666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⇒ </m:t>
                    </m:r>
                  </m:oMath>
                </a14:m>
                <a:r>
                  <a:rPr lang="en-US" sz="2400" dirty="0">
                    <a:solidFill>
                      <a:srgbClr val="6666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CSU PhD/Postdoc/GRAs</a:t>
                </a:r>
              </a:p>
              <a:p>
                <a:pPr marL="0" indent="0">
                  <a:buNone/>
                </a:pPr>
                <a:endParaRPr lang="en-US" sz="1200" dirty="0">
                  <a:solidFill>
                    <a:srgbClr val="66666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0" i="0" u="none" strike="noStrike" dirty="0">
                    <a:solidFill>
                      <a:srgbClr val="6666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On ADAM website you can go to the [</a:t>
                </a:r>
                <a:r>
                  <a:rPr lang="en-US" sz="2400" b="1" i="0" u="sng" dirty="0">
                    <a:solidFill>
                      <a:srgbClr val="006A4D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  <a:hlinkClick r:id="rId2"/>
                  </a:rPr>
                  <a:t>HPC MRI Access Request</a:t>
                </a:r>
                <a:r>
                  <a:rPr lang="en-US" sz="2400" b="0" i="0" u="none" strike="noStrike" dirty="0">
                    <a:solidFill>
                      <a:srgbClr val="666666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] and fill the online form. The CSU ID and the IP of a CSU campus lab computer is needed.  </a:t>
                </a:r>
                <a:r>
                  <a:rPr lang="en-US" sz="2400" dirty="0">
                    <a:solidFill>
                      <a:srgbClr val="6666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Complete tutorial for cluster available on ADAM website: </a:t>
                </a:r>
                <a:r>
                  <a:rPr lang="en-US" sz="2400" dirty="0" err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academic.csuohio.edu</a:t>
                </a:r>
                <a:r>
                  <a:rPr lang="en-US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/ADAM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6840C4-894D-9689-AE29-14B2383665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4340" y="2754629"/>
                <a:ext cx="11670030" cy="4103371"/>
              </a:xfrm>
              <a:blipFill>
                <a:blip r:embed="rId3"/>
                <a:stretch>
                  <a:fillRect l="-870" t="-1543"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910473A-C5A0-9D98-FF5E-E97F0BD6B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307" y="152848"/>
            <a:ext cx="5578063" cy="260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1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CD76-CAD2-2D10-8384-291E5E03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Supercomputing Center also has Online Classrooms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5A855-106A-713E-D482-9E0DFCCCF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9110" cy="4351338"/>
          </a:xfrm>
        </p:spPr>
        <p:txBody>
          <a:bodyPr>
            <a:normAutofit/>
          </a:bodyPr>
          <a:lstStyle/>
          <a:p>
            <a:r>
              <a:rPr lang="en-US" dirty="0"/>
              <a:t>Controllable environment</a:t>
            </a:r>
          </a:p>
          <a:p>
            <a:r>
              <a:rPr lang="en-US" dirty="0"/>
              <a:t>Easily and securely accessible from around the world</a:t>
            </a:r>
          </a:p>
          <a:p>
            <a:r>
              <a:rPr lang="en-US" dirty="0"/>
              <a:t>Large compute capacity if need be – and no problem if not</a:t>
            </a:r>
          </a:p>
          <a:p>
            <a:r>
              <a:rPr lang="en-US" dirty="0"/>
              <a:t>Classroom projects are free for Ohio Colleges Setup at </a:t>
            </a:r>
            <a:r>
              <a:rPr lang="en-US" dirty="0" err="1">
                <a:solidFill>
                  <a:srgbClr val="0070C0"/>
                </a:solidFill>
              </a:rPr>
              <a:t>my.osc.edu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Great and responsive helpdesk; little overhead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E07022-E143-79CE-0039-E725876C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42" y="5540375"/>
            <a:ext cx="571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 of Pitzer Cluster">
            <a:extLst>
              <a:ext uri="{FF2B5EF4-FFF2-40B4-BE49-F238E27FC236}">
                <a16:creationId xmlns:a16="http://schemas.microsoft.com/office/drawing/2014/main" id="{2A8C5175-18B0-844C-ABD2-F5181B0ED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10" y="1780673"/>
            <a:ext cx="4668253" cy="35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4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0C19-B472-A7A6-BCE9-667F502A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Ohio Supercomputing Center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BFD633-1543-727A-667A-C1A3D1707D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68" y="5447675"/>
            <a:ext cx="762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365A54-BCB0-06EA-3266-06AA5AE45B51}"/>
              </a:ext>
            </a:extLst>
          </p:cNvPr>
          <p:cNvSpPr txBox="1"/>
          <p:nvPr/>
        </p:nvSpPr>
        <p:spPr>
          <a:xfrm>
            <a:off x="448236" y="1766047"/>
            <a:ext cx="110445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faculty at Ohio’s public Universities have access to $1000 worth of computing each year at OSC.  Get setup at </a:t>
            </a:r>
            <a:r>
              <a:rPr lang="en-US" sz="2400" dirty="0" err="1">
                <a:solidFill>
                  <a:srgbClr val="00B0F0"/>
                </a:solidFill>
              </a:rPr>
              <a:t>osc.edu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and ADAM faculty can help.</a:t>
            </a:r>
          </a:p>
          <a:p>
            <a:endParaRPr lang="en-US" sz="2400" dirty="0"/>
          </a:p>
          <a:p>
            <a:r>
              <a:rPr lang="en-US" sz="2400" dirty="0"/>
              <a:t>CSU Office of Research will cover overages within reason pending prior approval</a:t>
            </a:r>
          </a:p>
          <a:p>
            <a:endParaRPr lang="en-US" sz="2400" dirty="0"/>
          </a:p>
          <a:p>
            <a:r>
              <a:rPr lang="en-US" sz="2400" dirty="0"/>
              <a:t>OSC is a large scale HPC Facility that offers access to up-to-date hardware and over 200 software licenses.</a:t>
            </a:r>
          </a:p>
          <a:p>
            <a:endParaRPr lang="en-US" sz="2400" dirty="0"/>
          </a:p>
          <a:p>
            <a:r>
              <a:rPr lang="en-US" sz="2400" dirty="0"/>
              <a:t>Cons: Waiting in Queue with other researchers, hard to trouble-shoot on the fly.  Not feasible for grant work requiring secured, anonymous, or sensitive data</a:t>
            </a:r>
          </a:p>
        </p:txBody>
      </p:sp>
    </p:spTree>
    <p:extLst>
      <p:ext uri="{BB962C8B-B14F-4D97-AF65-F5344CB8AC3E}">
        <p14:creationId xmlns:p14="http://schemas.microsoft.com/office/powerpoint/2010/main" val="350378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13B5E2-D698-2B2F-B3A2-97492E557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AE10C-3910-8753-8BA3-53CEFC3C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8" y="586855"/>
            <a:ext cx="3966108" cy="3387497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Conclusions: HPC Computing Options Available to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38CEF-6073-779C-A732-DB3FF43D4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1"/>
            <a:ext cx="6185333" cy="287096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Viking Cluster (CPU/GPU) </a:t>
            </a:r>
            <a:r>
              <a:rPr lang="en-US" dirty="0"/>
              <a:t>– housed in Rhodes Tower</a:t>
            </a:r>
          </a:p>
          <a:p>
            <a:r>
              <a:rPr lang="en-US" dirty="0">
                <a:solidFill>
                  <a:srgbClr val="0070C0"/>
                </a:solidFill>
              </a:rPr>
              <a:t>MRI HPC Cluster (GPU) </a:t>
            </a:r>
            <a:r>
              <a:rPr lang="en-US" dirty="0"/>
              <a:t>– housed in College of Engineering</a:t>
            </a:r>
          </a:p>
          <a:p>
            <a:r>
              <a:rPr lang="en-US" dirty="0">
                <a:solidFill>
                  <a:srgbClr val="FF0000"/>
                </a:solidFill>
              </a:rPr>
              <a:t>Ohio Supercomputing Center </a:t>
            </a:r>
            <a:r>
              <a:rPr lang="en-US" dirty="0"/>
              <a:t>(OSC) – housed in Columbus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A10D9-6132-84A1-DF66-87056A804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923" y="3439138"/>
            <a:ext cx="3615776" cy="2954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83B126-394E-B227-0749-EFFA6FBB0F69}"/>
              </a:ext>
            </a:extLst>
          </p:cNvPr>
          <p:cNvSpPr txBox="1"/>
          <p:nvPr/>
        </p:nvSpPr>
        <p:spPr>
          <a:xfrm>
            <a:off x="4362646" y="4002810"/>
            <a:ext cx="4037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ADAM is here to help you get started</a:t>
            </a:r>
          </a:p>
        </p:txBody>
      </p:sp>
    </p:spTree>
    <p:extLst>
      <p:ext uri="{BB962C8B-B14F-4D97-AF65-F5344CB8AC3E}">
        <p14:creationId xmlns:p14="http://schemas.microsoft.com/office/powerpoint/2010/main" val="3060251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591</Words>
  <Application>Microsoft Macintosh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Meiryo</vt:lpstr>
      <vt:lpstr>Arial</vt:lpstr>
      <vt:lpstr>Calibri</vt:lpstr>
      <vt:lpstr>Calibri Light</vt:lpstr>
      <vt:lpstr>Cambria Math</vt:lpstr>
      <vt:lpstr>Office Theme</vt:lpstr>
      <vt:lpstr>High-Performance Computing (HPC) at CSU</vt:lpstr>
      <vt:lpstr>HPC Computing Options Available to Faculty</vt:lpstr>
      <vt:lpstr>Motivation for Viking Cluster</vt:lpstr>
      <vt:lpstr>Features of Viking Cluster</vt:lpstr>
      <vt:lpstr>How to Access the Viking Cluster</vt:lpstr>
      <vt:lpstr>MRI HPC Cluster (GPU)</vt:lpstr>
      <vt:lpstr>Ohio Supercomputing Center also has Online Classrooms </vt:lpstr>
      <vt:lpstr>Ohio Supercomputing Center</vt:lpstr>
      <vt:lpstr>Conclusions: HPC Computing Options Available to Faculty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 Cluster User Facility</dc:title>
  <dc:creator>Shawn D Ryan</dc:creator>
  <cp:lastModifiedBy>Shawn D Ryan</cp:lastModifiedBy>
  <cp:revision>2</cp:revision>
  <dcterms:created xsi:type="dcterms:W3CDTF">2022-08-23T00:58:39Z</dcterms:created>
  <dcterms:modified xsi:type="dcterms:W3CDTF">2025-01-29T19:14:41Z</dcterms:modified>
</cp:coreProperties>
</file>