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20040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orient="horz" pos="19087">
          <p15:clr>
            <a:srgbClr val="A4A3A4"/>
          </p15:clr>
        </p15:guide>
        <p15:guide id="3" orient="horz" pos="3625">
          <p15:clr>
            <a:srgbClr val="A4A3A4"/>
          </p15:clr>
        </p15:guide>
        <p15:guide id="4" orient="horz" pos="2070">
          <p15:clr>
            <a:srgbClr val="A4A3A4"/>
          </p15:clr>
        </p15:guide>
        <p15:guide id="5" pos="7439">
          <p15:clr>
            <a:srgbClr val="A4A3A4"/>
          </p15:clr>
        </p15:guide>
        <p15:guide id="6" pos="8412">
          <p15:clr>
            <a:srgbClr val="A4A3A4"/>
          </p15:clr>
        </p15:guide>
        <p15:guide id="7" pos="15311">
          <p15:clr>
            <a:srgbClr val="A4A3A4"/>
          </p15:clr>
        </p15:guide>
        <p15:guide id="8" pos="24535">
          <p15:clr>
            <a:srgbClr val="A4A3A4"/>
          </p15:clr>
        </p15:guide>
        <p15:guide id="9" pos="1150">
          <p15:clr>
            <a:srgbClr val="A4A3A4"/>
          </p15:clr>
        </p15:guide>
        <p15:guide id="10" pos="16330">
          <p15:clr>
            <a:srgbClr val="A4A3A4"/>
          </p15:clr>
        </p15:guide>
        <p15:guide id="11" pos="23563">
          <p15:clr>
            <a:srgbClr val="A4A3A4"/>
          </p15:clr>
        </p15:guide>
        <p15:guide id="12" pos="308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BFB3E8-DF59-462E-A0A8-DB0ABEABAEE8}" v="2" dt="2024-09-06T19:07:07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660" y="54"/>
      </p:cViewPr>
      <p:guideLst>
        <p:guide orient="horz" pos="697"/>
        <p:guide orient="horz" pos="19087"/>
        <p:guide orient="horz" pos="3625"/>
        <p:guide orient="horz" pos="2070"/>
        <p:guide pos="7439"/>
        <p:guide pos="8412"/>
        <p:guide pos="15311"/>
        <p:guide pos="24535"/>
        <p:guide pos="1150"/>
        <p:guide pos="16330"/>
        <p:guide pos="23563"/>
        <p:guide pos="30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iana Nikitina" userId="eb5b969e0c243f45" providerId="LiveId" clId="{4FBFB3E8-DF59-462E-A0A8-DB0ABEABAEE8}"/>
    <pc:docChg chg="undo custSel modSld">
      <pc:chgData name="Tatiana Nikitina" userId="eb5b969e0c243f45" providerId="LiveId" clId="{4FBFB3E8-DF59-462E-A0A8-DB0ABEABAEE8}" dt="2024-09-06T19:23:11.821" v="22" actId="5793"/>
      <pc:docMkLst>
        <pc:docMk/>
      </pc:docMkLst>
      <pc:sldChg chg="addSp modSp mod">
        <pc:chgData name="Tatiana Nikitina" userId="eb5b969e0c243f45" providerId="LiveId" clId="{4FBFB3E8-DF59-462E-A0A8-DB0ABEABAEE8}" dt="2024-09-06T19:23:11.821" v="22" actId="5793"/>
        <pc:sldMkLst>
          <pc:docMk/>
          <pc:sldMk cId="0" sldId="256"/>
        </pc:sldMkLst>
        <pc:spChg chg="mod">
          <ac:chgData name="Tatiana Nikitina" userId="eb5b969e0c243f45" providerId="LiveId" clId="{4FBFB3E8-DF59-462E-A0A8-DB0ABEABAEE8}" dt="2024-09-06T19:04:36.128" v="1" actId="1076"/>
          <ac:spMkLst>
            <pc:docMk/>
            <pc:sldMk cId="0" sldId="256"/>
            <ac:spMk id="4" creationId="{B3025E79-C449-F2A0-C302-1CB3A1CEA276}"/>
          </ac:spMkLst>
        </pc:spChg>
        <pc:spChg chg="mod">
          <ac:chgData name="Tatiana Nikitina" userId="eb5b969e0c243f45" providerId="LiveId" clId="{4FBFB3E8-DF59-462E-A0A8-DB0ABEABAEE8}" dt="2024-09-06T19:04:02.882" v="0" actId="1076"/>
          <ac:spMkLst>
            <pc:docMk/>
            <pc:sldMk cId="0" sldId="256"/>
            <ac:spMk id="61" creationId="{E20A690C-C4ED-2901-3AB9-95EC25104144}"/>
          </ac:spMkLst>
        </pc:spChg>
        <pc:spChg chg="mod">
          <ac:chgData name="Tatiana Nikitina" userId="eb5b969e0c243f45" providerId="LiveId" clId="{4FBFB3E8-DF59-462E-A0A8-DB0ABEABAEE8}" dt="2024-09-06T19:18:01.882" v="10" actId="5793"/>
          <ac:spMkLst>
            <pc:docMk/>
            <pc:sldMk cId="0" sldId="256"/>
            <ac:spMk id="3075" creationId="{A992B1C1-5A94-80D2-EE2F-B2CD122BB8A1}"/>
          </ac:spMkLst>
        </pc:spChg>
        <pc:spChg chg="mod">
          <ac:chgData name="Tatiana Nikitina" userId="eb5b969e0c243f45" providerId="LiveId" clId="{4FBFB3E8-DF59-462E-A0A8-DB0ABEABAEE8}" dt="2024-09-06T19:18:05.808" v="11" actId="5793"/>
          <ac:spMkLst>
            <pc:docMk/>
            <pc:sldMk cId="0" sldId="256"/>
            <ac:spMk id="3076" creationId="{5EBA33CE-D71B-1799-E68F-AA7D333B949B}"/>
          </ac:spMkLst>
        </pc:spChg>
        <pc:spChg chg="mod">
          <ac:chgData name="Tatiana Nikitina" userId="eb5b969e0c243f45" providerId="LiveId" clId="{4FBFB3E8-DF59-462E-A0A8-DB0ABEABAEE8}" dt="2024-09-06T19:22:21.837" v="14" actId="5793"/>
          <ac:spMkLst>
            <pc:docMk/>
            <pc:sldMk cId="0" sldId="256"/>
            <ac:spMk id="3077" creationId="{177D87B3-95BE-ED73-F95D-9FBAF11196BB}"/>
          </ac:spMkLst>
        </pc:spChg>
        <pc:spChg chg="mod">
          <ac:chgData name="Tatiana Nikitina" userId="eb5b969e0c243f45" providerId="LiveId" clId="{4FBFB3E8-DF59-462E-A0A8-DB0ABEABAEE8}" dt="2024-09-06T19:23:11.821" v="22" actId="5793"/>
          <ac:spMkLst>
            <pc:docMk/>
            <pc:sldMk cId="0" sldId="256"/>
            <ac:spMk id="3078" creationId="{5555D9C3-77B6-FE20-8750-E1534540E8D2}"/>
          </ac:spMkLst>
        </pc:spChg>
        <pc:spChg chg="mod">
          <ac:chgData name="Tatiana Nikitina" userId="eb5b969e0c243f45" providerId="LiveId" clId="{4FBFB3E8-DF59-462E-A0A8-DB0ABEABAEE8}" dt="2024-09-06T19:22:46.426" v="18" actId="5793"/>
          <ac:spMkLst>
            <pc:docMk/>
            <pc:sldMk cId="0" sldId="256"/>
            <ac:spMk id="3081" creationId="{890E34EF-9D4A-EA50-9C37-93DA5A2D1F8A}"/>
          </ac:spMkLst>
        </pc:spChg>
        <pc:spChg chg="mod">
          <ac:chgData name="Tatiana Nikitina" userId="eb5b969e0c243f45" providerId="LiveId" clId="{4FBFB3E8-DF59-462E-A0A8-DB0ABEABAEE8}" dt="2024-09-06T19:22:56.469" v="20" actId="5793"/>
          <ac:spMkLst>
            <pc:docMk/>
            <pc:sldMk cId="0" sldId="256"/>
            <ac:spMk id="3083" creationId="{EC6EF46A-8D42-C40C-C9EB-86EDF0E5A97E}"/>
          </ac:spMkLst>
        </pc:spChg>
        <pc:spChg chg="mod">
          <ac:chgData name="Tatiana Nikitina" userId="eb5b969e0c243f45" providerId="LiveId" clId="{4FBFB3E8-DF59-462E-A0A8-DB0ABEABAEE8}" dt="2024-09-06T19:22:33.864" v="16" actId="5793"/>
          <ac:spMkLst>
            <pc:docMk/>
            <pc:sldMk cId="0" sldId="256"/>
            <ac:spMk id="3084" creationId="{8BFA9F5B-21B3-3CBD-10E0-8FAE55FEEF9D}"/>
          </ac:spMkLst>
        </pc:spChg>
        <pc:picChg chg="add mod">
          <ac:chgData name="Tatiana Nikitina" userId="eb5b969e0c243f45" providerId="LiveId" clId="{4FBFB3E8-DF59-462E-A0A8-DB0ABEABAEE8}" dt="2024-09-06T19:07:04.765" v="2"/>
          <ac:picMkLst>
            <pc:docMk/>
            <pc:sldMk cId="0" sldId="256"/>
            <ac:picMk id="2" creationId="{272CEDD4-1B8E-A021-0AD0-3DC09F41058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39BCB6-D062-2C24-074B-CF644D5E57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420048-5D9B-EF6C-4A8B-D3BEE34204A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23BEC7-75B3-46B8-9581-BADA99F97D28}" type="datetime1">
              <a:rPr lang="en-US" altLang="en-US"/>
              <a:pPr>
                <a:defRPr/>
              </a:pPr>
              <a:t>9/6/2024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A930DEB-D91E-0B31-6167-F68E88A822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3840163"/>
            <a:ext cx="307213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DB81A6-EEBD-BE0E-B337-3593B4FCF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7C455-8310-66C5-265D-C56FEF7726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0A3F9-E9B0-204F-D43B-8E6CA41EAE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39C75E2-4903-4B90-95CC-ADC785A2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7B6DEDD-2C37-F362-EFF1-1F1D1619ED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2A711191-D7BD-541D-9B37-928661EAFA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000000"/>
              </a:solidFill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25716983-BFA1-948E-4201-82838262D1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2D90272-908C-4670-BF57-E3D3E4B72B6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9942601"/>
            <a:ext cx="43526075" cy="68588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134983"/>
            <a:ext cx="35845750" cy="818003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C88018-CAB0-3A42-274B-66FAA4F62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819D60-6D1C-F7BC-31A2-9BF0DB6646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95FE79-9B7F-0A55-A434-B1A75EB562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F8412-05B1-4684-B78B-21E4E976F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97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7389FC-0382-AA5C-222F-2DA1CE85A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F9FB25-D99C-DD35-043F-01234296D6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0BD25F-22B9-9F66-13DE-DDE941CDB1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1CA-EAD7-49B8-9203-A383569C4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79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2844492"/>
            <a:ext cx="10880725" cy="256035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844492"/>
            <a:ext cx="32492950" cy="256035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33F3D-4834-6119-1E69-AE97D9E41E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B90B0E-3C96-CACF-55F4-5ECAB27CC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AC7D40-43C3-CE89-DCEA-4215DB16EA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407D8-F510-4B5B-B8AA-DEAD59B16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24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75A92F-488F-B750-7EF6-E11C0A9C8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AB5620-4348-5F13-33F4-03A5C7E9B9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338193-6B9E-B318-5FC0-A3C480984C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E4F7A-A782-4324-B708-C8888737A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84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0565843"/>
            <a:ext cx="43526075" cy="63557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3564968"/>
            <a:ext cx="43526075" cy="7000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E5DDFA-EF23-E626-E7A3-4B0C249730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666725-6EB2-030C-256F-95281FC8B2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1D27E-3A6E-189A-2AA0-2A208A4ED2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FA60-C516-4FDA-927C-DA9E00B8EA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19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9246527"/>
            <a:ext cx="21686837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246527"/>
            <a:ext cx="21686838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4DC057-9688-E471-B4E7-F6123A3DA0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7F916B-FF85-4A75-F8C3-01B578234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0C7A26-D178-C007-F79E-D65C21D94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82305-9782-4027-802E-3E800C89A3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06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281024"/>
            <a:ext cx="46085125" cy="533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164476"/>
            <a:ext cx="22625050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149417"/>
            <a:ext cx="22625050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164476"/>
            <a:ext cx="22632988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149417"/>
            <a:ext cx="22632988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373025-5380-8044-23A0-78C3A62AF3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3EBE9D-BFDF-74DE-2F2E-90BCEE871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C56903-EE89-0734-24A0-E9ED06EFA6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4DCD3-5823-4A63-AA33-9629A504D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3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37319D-091B-4A6B-F36A-9090F8429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9EFEE5E-E1E8-BF8F-7CFD-9765A443CB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4F461A-D8B1-77C4-C8EB-65E6B023D8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AD2EF-1098-4705-A5CB-9F4C740C2D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89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D4E7781-B83A-26BD-BEFB-EF4C332C2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1FB52CE-EC0B-0150-E729-E580CA22A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8A022C-8F77-E8E3-E283-37FC00C25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1414A-2811-490B-BDE9-0C45C32CED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54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274851"/>
            <a:ext cx="16846550" cy="54219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274851"/>
            <a:ext cx="28625800" cy="27313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696825"/>
            <a:ext cx="16846550" cy="21891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51BAD3-7E25-A645-84B0-6EAFECF33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8B7AF5-0536-CDF2-3AFF-80AF875A4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30F7CB-394E-C092-D7D8-C705560C9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ED5CF-103D-48AB-8AC8-B16062C4F4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8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2402492"/>
            <a:ext cx="30724475" cy="26453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2859927"/>
            <a:ext cx="30724475" cy="192014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25047885"/>
            <a:ext cx="30724475" cy="3755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2B6653-CF35-9175-27AD-61C71FCEE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37B92A-6CA7-0931-B72B-69955C5B59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1D969D-C401-7B99-53F4-2495F4AD34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7674D-C7C9-41CF-AD93-6E481127C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0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54C750C-56CF-CC8C-A7CF-31CDEA6AD1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844800"/>
            <a:ext cx="435260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7A5518-B0F8-6663-6B84-23546FE0D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247188"/>
            <a:ext cx="43526075" cy="1920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4AA755E-7172-C335-F501-EC6A152AFE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167248A-9EFE-5F1B-8BB4-4087A3D1BB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159200"/>
            <a:ext cx="16214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7B6AC93-6DF2-B4CA-27DA-78F4C31F9F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2CCCA64-3A14-44EC-829D-D47B71C17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4572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6pPr>
      <a:lvl7pPr marL="9144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7pPr>
      <a:lvl8pPr marL="13716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8pPr>
      <a:lvl9pPr marL="18288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9pPr>
    </p:titleStyle>
    <p:bodyStyle>
      <a:lvl1pPr marL="1528763" indent="-1528763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3311525" indent="-1273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125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5094288" indent="-1019175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7132638" indent="-1019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9169400" indent="-1017588" algn="l" defTabSz="4075113" rtl="0" eaLnBrk="0" fontAlgn="base" hangingPunct="0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96266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6pPr>
      <a:lvl7pPr marL="100838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7pPr>
      <a:lvl8pPr marL="105410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8pPr>
      <a:lvl9pPr marL="109982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E20A690C-C4ED-2901-3AB9-95EC25104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156" y="0"/>
            <a:ext cx="51206400" cy="32004000"/>
          </a:xfrm>
          <a:prstGeom prst="rect">
            <a:avLst/>
          </a:prstGeom>
          <a:solidFill>
            <a:srgbClr val="FFFF00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latin typeface="Avenir Book"/>
              <a:ea typeface="ＭＳ Ｐゴシック" charset="0"/>
              <a:cs typeface="Avenir Book"/>
            </a:endParaRPr>
          </a:p>
        </p:txBody>
      </p:sp>
      <p:sp>
        <p:nvSpPr>
          <p:cNvPr id="3075" name="Text Box 7">
            <a:extLst>
              <a:ext uri="{FF2B5EF4-FFF2-40B4-BE49-F238E27FC236}">
                <a16:creationId xmlns:a16="http://schemas.microsoft.com/office/drawing/2014/main" id="{A992B1C1-5A94-80D2-EE2F-B2CD122BB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6929438"/>
            <a:ext cx="10512425" cy="845661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latin typeface="Avenir Heavy" pitchFamily="12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  <a:buNone/>
            </a:pPr>
            <a:r>
              <a:rPr lang="en-US" sz="4800" b="0" i="0" dirty="0">
                <a:solidFill>
                  <a:srgbClr val="111111"/>
                </a:solidFill>
                <a:effectLst/>
                <a:latin typeface="-apple-system"/>
              </a:rPr>
              <a:t>This section sets the stage for your research. It includes background information, the research question, and the objectives of your study. </a:t>
            </a:r>
            <a:r>
              <a:rPr lang="en-US" sz="4800" b="0" i="1" dirty="0">
                <a:solidFill>
                  <a:srgbClr val="111111"/>
                </a:solidFill>
                <a:effectLst/>
                <a:latin typeface="-apple-system"/>
              </a:rPr>
              <a:t>(150-300 words)</a:t>
            </a:r>
            <a:endParaRPr lang="en-US" altLang="en-US" sz="7200" dirty="0">
              <a:latin typeface="Avenir Book" pitchFamily="124" charset="0"/>
            </a:endParaRPr>
          </a:p>
        </p:txBody>
      </p:sp>
      <p:sp>
        <p:nvSpPr>
          <p:cNvPr id="3076" name="Text Box 11">
            <a:extLst>
              <a:ext uri="{FF2B5EF4-FFF2-40B4-BE49-F238E27FC236}">
                <a16:creationId xmlns:a16="http://schemas.microsoft.com/office/drawing/2014/main" id="{5EBA33CE-D71B-1799-E68F-AA7D333B9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16351250"/>
            <a:ext cx="10512425" cy="88519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tabLst>
                <a:tab pos="508000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8000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8000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Materials and methods</a:t>
            </a:r>
            <a:r>
              <a:rPr lang="en-US" altLang="en-US" sz="4800" dirty="0">
                <a:solidFill>
                  <a:srgbClr val="FF8000"/>
                </a:solidFill>
                <a:latin typeface="Avenir Book" pitchFamily="124" charset="0"/>
              </a:rPr>
              <a:t>	</a:t>
            </a:r>
            <a:endParaRPr lang="en-US" altLang="en-US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  <a:buNone/>
            </a:pPr>
            <a:r>
              <a:rPr lang="en-US" sz="4800" b="0" i="0" dirty="0">
                <a:solidFill>
                  <a:srgbClr val="111111"/>
                </a:solidFill>
                <a:effectLst/>
                <a:latin typeface="-apple-system"/>
              </a:rPr>
              <a:t>Describe the procedures and techniques used in your research. This section should be detailed enough for others to replicate your study. </a:t>
            </a:r>
            <a:r>
              <a:rPr lang="en-US" sz="4800" b="0" i="1" dirty="0">
                <a:solidFill>
                  <a:srgbClr val="111111"/>
                </a:solidFill>
                <a:effectLst/>
                <a:latin typeface="-apple-system"/>
              </a:rPr>
              <a:t>(200-400 words)</a:t>
            </a:r>
            <a:endParaRPr lang="en-US" altLang="en-US" sz="72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4800" dirty="0">
              <a:latin typeface="Avenir Book" pitchFamily="124" charset="0"/>
            </a:endParaRPr>
          </a:p>
        </p:txBody>
      </p:sp>
      <p:sp>
        <p:nvSpPr>
          <p:cNvPr id="3077" name="Text Box 12">
            <a:extLst>
              <a:ext uri="{FF2B5EF4-FFF2-40B4-BE49-F238E27FC236}">
                <a16:creationId xmlns:a16="http://schemas.microsoft.com/office/drawing/2014/main" id="{177D87B3-95BE-ED73-F95D-9FBAF111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2363" y="6908800"/>
            <a:ext cx="23347362" cy="18288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Results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ja-JP" sz="4800" dirty="0">
                <a:latin typeface="Avenir Book" pitchFamily="124" charset="0"/>
              </a:rPr>
              <a:t>Highlight your LARGE photographs, charts, maps, or in this central arena.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ja-JP" sz="4800" dirty="0">
                <a:latin typeface="Avenir Book" pitchFamily="124" charset="0"/>
              </a:rPr>
              <a:t>Don’t include every graphic you’ve made that relates to project. Choose one. Or two. And separate graphics with plenty of white space. 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  <a:buNone/>
            </a:pPr>
            <a:r>
              <a:rPr lang="en-US" sz="4800" dirty="0"/>
              <a:t>Use arrows and callout boxes to annotate graphics, guiding viewers through how the hypothesis is addressed. This will help them understand the logic behind your conclusions without your presence.</a:t>
            </a:r>
          </a:p>
          <a:p>
            <a:pPr eaLnBrk="1" hangingPunct="1">
              <a:spcBef>
                <a:spcPts val="500"/>
              </a:spcBef>
            </a:pPr>
            <a:endParaRPr lang="en-US" sz="4800" dirty="0"/>
          </a:p>
          <a:p>
            <a:pPr eaLnBrk="1" hangingPunct="1">
              <a:spcBef>
                <a:spcPts val="500"/>
              </a:spcBef>
              <a:buNone/>
            </a:pPr>
            <a:r>
              <a:rPr lang="en-US" sz="4800" dirty="0"/>
              <a:t>Ensure that the font size of all text, including graph labels, is as large or larger than the rest of the poster.</a:t>
            </a:r>
            <a:endParaRPr lang="en-US" altLang="ja-JP" sz="4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800" dirty="0">
              <a:solidFill>
                <a:schemeClr val="accent2"/>
              </a:solidFill>
              <a:latin typeface="Avenir Book" pitchFamily="12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 i="1" dirty="0">
              <a:solidFill>
                <a:schemeClr val="accent2"/>
              </a:solidFill>
              <a:latin typeface="Avenir Book" pitchFamily="124" charset="0"/>
            </a:endParaRPr>
          </a:p>
        </p:txBody>
      </p:sp>
      <p:sp>
        <p:nvSpPr>
          <p:cNvPr id="3078" name="Text Box 13">
            <a:extLst>
              <a:ext uri="{FF2B5EF4-FFF2-40B4-BE49-F238E27FC236}">
                <a16:creationId xmlns:a16="http://schemas.microsoft.com/office/drawing/2014/main" id="{5555D9C3-77B6-FE20-8750-E1534540E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4975" y="6902450"/>
            <a:ext cx="10512425" cy="183007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tabLst>
                <a:tab pos="635000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35000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35000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Conclusions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sz="4800" dirty="0"/>
              <a:t>Summarize the main findings and their importance. Highlight the key takeaways and suggest directions for future research. (100-200 words)</a:t>
            </a:r>
            <a:endParaRPr lang="en-US" altLang="ja-JP" sz="4800" dirty="0"/>
          </a:p>
        </p:txBody>
      </p:sp>
      <p:sp>
        <p:nvSpPr>
          <p:cNvPr id="3079" name="Text Box 14">
            <a:extLst>
              <a:ext uri="{FF2B5EF4-FFF2-40B4-BE49-F238E27FC236}">
                <a16:creationId xmlns:a16="http://schemas.microsoft.com/office/drawing/2014/main" id="{45341D17-4937-8DCA-CD3E-A8B62021D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663" y="4460875"/>
            <a:ext cx="477012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tIns="274320" rIns="274320" bIns="274320" anchor="ctr">
            <a:spAutoFit/>
          </a:bodyPr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600"/>
              </a:spcAft>
              <a:buFontTx/>
              <a:buNone/>
            </a:pPr>
            <a:r>
              <a:rPr lang="en-US" altLang="en-US" sz="6000" b="1">
                <a:latin typeface="Avenir Medium" pitchFamily="124" charset="0"/>
              </a:rPr>
              <a:t>Name</a:t>
            </a:r>
            <a:r>
              <a:rPr lang="en-US" altLang="en-US" sz="6000" b="1">
                <a:latin typeface="Avenir Book" pitchFamily="124" charset="0"/>
              </a:rPr>
              <a:t>, Department of_____, </a:t>
            </a:r>
            <a:r>
              <a:rPr lang="en-US" altLang="en-US" sz="6000">
                <a:latin typeface="Avenir Book" pitchFamily="124" charset="0"/>
              </a:rPr>
              <a:t>Organization</a:t>
            </a:r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5173B15F-EB02-1702-1F4E-E85245CF3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962315"/>
            <a:ext cx="49450625" cy="3167534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  <a:t>Title pitched at general audience that provides conclusion</a:t>
            </a:r>
            <a:b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</a:br>
            <a: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  <a:t> or at least hints at something interesting </a:t>
            </a:r>
          </a:p>
        </p:txBody>
      </p:sp>
      <p:sp>
        <p:nvSpPr>
          <p:cNvPr id="3081" name="Text Box 16">
            <a:extLst>
              <a:ext uri="{FF2B5EF4-FFF2-40B4-BE49-F238E27FC236}">
                <a16:creationId xmlns:a16="http://schemas.microsoft.com/office/drawing/2014/main" id="{890E34EF-9D4A-EA50-9C37-93DA5A2D1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7838" y="26668413"/>
            <a:ext cx="15087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Avenir Heavy" pitchFamily="124" charset="0"/>
              </a:rPr>
              <a:t>Acknowledgments</a:t>
            </a:r>
          </a:p>
          <a:p>
            <a:pPr eaLnBrk="1" hangingPunct="1">
              <a:spcBef>
                <a:spcPct val="50000"/>
              </a:spcBef>
              <a:buNone/>
              <a:tabLst>
                <a:tab pos="635000" algn="l"/>
              </a:tabLst>
            </a:pPr>
            <a:r>
              <a:rPr lang="en-US" altLang="en-US" sz="3600" dirty="0"/>
              <a:t>Give credit to individuals, organizations, or funding sources that supported your research. (50-100 words)</a:t>
            </a:r>
          </a:p>
        </p:txBody>
      </p:sp>
      <p:sp>
        <p:nvSpPr>
          <p:cNvPr id="3082" name="Text Box 15">
            <a:extLst>
              <a:ext uri="{FF2B5EF4-FFF2-40B4-BE49-F238E27FC236}">
                <a16:creationId xmlns:a16="http://schemas.microsoft.com/office/drawing/2014/main" id="{6BAA3334-127F-F854-40F7-F11B1DF04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26668413"/>
            <a:ext cx="15087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marL="500063" indent="-500063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  <a:latin typeface="Avenir Heavy" pitchFamily="124" charset="0"/>
              </a:rPr>
              <a:t>Literature cited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en-US" sz="3600">
                <a:latin typeface="Avenir Book" pitchFamily="124" charset="0"/>
              </a:rPr>
              <a:t>Author, J. 2012. Article title. </a:t>
            </a:r>
            <a:r>
              <a:rPr lang="en-US" altLang="en-US" sz="3600" i="1">
                <a:latin typeface="Avenir Book" pitchFamily="124" charset="0"/>
              </a:rPr>
              <a:t>Journal of Something</a:t>
            </a:r>
            <a:r>
              <a:rPr lang="en-US" altLang="en-US" sz="3600">
                <a:latin typeface="Avenir Book" pitchFamily="124" charset="0"/>
              </a:rPr>
              <a:t> 1:1-2.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2800">
                <a:latin typeface="Avenir Book" pitchFamily="124" charset="0"/>
              </a:rPr>
            </a:br>
            <a:endParaRPr lang="en-US" altLang="en-US" sz="280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800">
              <a:latin typeface="Avenir Book" pitchFamily="124" charset="0"/>
            </a:endParaRPr>
          </a:p>
        </p:txBody>
      </p:sp>
      <p:sp>
        <p:nvSpPr>
          <p:cNvPr id="3083" name="Text Box 70">
            <a:extLst>
              <a:ext uri="{FF2B5EF4-FFF2-40B4-BE49-F238E27FC236}">
                <a16:creationId xmlns:a16="http://schemas.microsoft.com/office/drawing/2014/main" id="{EC6EF46A-8D42-C40C-C9EB-86EDF0E5A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4625" y="26668413"/>
            <a:ext cx="14579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Avenir Heavy" pitchFamily="124" charset="0"/>
              </a:rPr>
              <a:t>Further information</a:t>
            </a:r>
          </a:p>
          <a:p>
            <a:pPr eaLnBrk="1" hangingPunct="1">
              <a:spcBef>
                <a:spcPct val="50000"/>
              </a:spcBef>
              <a:buNone/>
              <a:tabLst>
                <a:tab pos="635000" algn="l"/>
              </a:tabLst>
            </a:pPr>
            <a:r>
              <a:rPr lang="en-US" altLang="en-US" sz="3600" dirty="0"/>
              <a:t>Please see https://academic.csuohio.edu/gifted2ete/for more templates and tips.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800" dirty="0">
              <a:latin typeface="Avenir Book" pitchFamily="124" charset="0"/>
            </a:endParaRPr>
          </a:p>
        </p:txBody>
      </p:sp>
      <p:sp>
        <p:nvSpPr>
          <p:cNvPr id="3084" name="Text Box 7">
            <a:extLst>
              <a:ext uri="{FF2B5EF4-FFF2-40B4-BE49-F238E27FC236}">
                <a16:creationId xmlns:a16="http://schemas.microsoft.com/office/drawing/2014/main" id="{8BFA9F5B-21B3-3CBD-10E0-8FAE55FEE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5713" y="13339763"/>
            <a:ext cx="15678150" cy="3829050"/>
          </a:xfrm>
          <a:prstGeom prst="rect">
            <a:avLst/>
          </a:prstGeom>
          <a:solidFill>
            <a:srgbClr val="FFFE7E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6900"/>
              </a:lnSpc>
              <a:buNone/>
            </a:pPr>
            <a:r>
              <a:rPr lang="en-US" altLang="ja-JP" sz="4800" dirty="0">
                <a:solidFill>
                  <a:srgbClr val="FF0000"/>
                </a:solidFill>
                <a:latin typeface="Avenir Medium" pitchFamily="124" charset="0"/>
              </a:rPr>
              <a:t>Having one or two simple graphics will attract viewers’ attention. However, too many or overly complex graphics can overwhelm and deter them</a:t>
            </a:r>
            <a:endParaRPr lang="en-US" altLang="en-US" sz="2800" dirty="0">
              <a:latin typeface="Avenir Medium" pitchFamily="12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025E79-C449-F2A0-C302-1CB3A1CEA276}"/>
              </a:ext>
            </a:extLst>
          </p:cNvPr>
          <p:cNvSpPr/>
          <p:nvPr/>
        </p:nvSpPr>
        <p:spPr>
          <a:xfrm>
            <a:off x="2125663" y="2928111"/>
            <a:ext cx="7278687" cy="31670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Add your logo here</a:t>
            </a:r>
          </a:p>
        </p:txBody>
      </p:sp>
      <p:pic>
        <p:nvPicPr>
          <p:cNvPr id="3086" name="Picture 9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737830DB-BED8-F93E-8EEE-67D6B1682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563" y="3703638"/>
            <a:ext cx="787717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1" descr="A bee with a black background&#10;&#10;Description automatically generated">
            <a:extLst>
              <a:ext uri="{FF2B5EF4-FFF2-40B4-BE49-F238E27FC236}">
                <a16:creationId xmlns:a16="http://schemas.microsoft.com/office/drawing/2014/main" id="{1284FD1F-D9C9-7769-D52E-77B4F1FC7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7338" y="935038"/>
            <a:ext cx="25876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5736</TotalTime>
  <Words>294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-apple-system</vt:lpstr>
      <vt:lpstr>Avenir Book</vt:lpstr>
      <vt:lpstr>Avenir Heavy</vt:lpstr>
      <vt:lpstr>Avenir Medium</vt:lpstr>
      <vt:lpstr>Calibri</vt:lpstr>
      <vt:lpstr>Helvetica</vt:lpstr>
      <vt:lpstr>Times New Roman</vt:lpstr>
      <vt:lpstr>Default Design</vt:lpstr>
      <vt:lpstr>PowerPoint Presentation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conference poster template</dc:title>
  <dc:subject>conference poster</dc:subject>
  <dc:creator>Colin Purrington</dc:creator>
  <cp:keywords>poster, conference, session, meeting, symposium, research, presentation</cp:keywords>
  <dc:description>Copyright Colin Purrington 2019</dc:description>
  <cp:lastModifiedBy>Tatiana  Nikitina</cp:lastModifiedBy>
  <cp:revision>569</cp:revision>
  <cp:lastPrinted>2011-10-30T12:54:45Z</cp:lastPrinted>
  <dcterms:created xsi:type="dcterms:W3CDTF">2012-06-12T14:08:55Z</dcterms:created>
  <dcterms:modified xsi:type="dcterms:W3CDTF">2024-09-06T19:23:13Z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