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0040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orient="horz" pos="19087">
          <p15:clr>
            <a:srgbClr val="A4A3A4"/>
          </p15:clr>
        </p15:guide>
        <p15:guide id="3" orient="horz" pos="3625">
          <p15:clr>
            <a:srgbClr val="A4A3A4"/>
          </p15:clr>
        </p15:guide>
        <p15:guide id="4" orient="horz" pos="2070">
          <p15:clr>
            <a:srgbClr val="A4A3A4"/>
          </p15:clr>
        </p15:guide>
        <p15:guide id="5" pos="7439">
          <p15:clr>
            <a:srgbClr val="A4A3A4"/>
          </p15:clr>
        </p15:guide>
        <p15:guide id="6" pos="8412">
          <p15:clr>
            <a:srgbClr val="A4A3A4"/>
          </p15:clr>
        </p15:guide>
        <p15:guide id="7" pos="15311">
          <p15:clr>
            <a:srgbClr val="A4A3A4"/>
          </p15:clr>
        </p15:guide>
        <p15:guide id="8" pos="24535">
          <p15:clr>
            <a:srgbClr val="A4A3A4"/>
          </p15:clr>
        </p15:guide>
        <p15:guide id="9" pos="1150">
          <p15:clr>
            <a:srgbClr val="A4A3A4"/>
          </p15:clr>
        </p15:guide>
        <p15:guide id="10" pos="16330">
          <p15:clr>
            <a:srgbClr val="A4A3A4"/>
          </p15:clr>
        </p15:guide>
        <p15:guide id="11" pos="23563">
          <p15:clr>
            <a:srgbClr val="A4A3A4"/>
          </p15:clr>
        </p15:guide>
        <p15:guide id="12" pos="30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ED708-ED3C-4C3F-8858-777EE95A916B}" v="1" dt="2024-09-06T19:26:06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660" y="54"/>
      </p:cViewPr>
      <p:guideLst>
        <p:guide orient="horz" pos="697"/>
        <p:guide orient="horz" pos="19087"/>
        <p:guide orient="horz" pos="3625"/>
        <p:guide orient="horz" pos="2070"/>
        <p:guide pos="7439"/>
        <p:guide pos="8412"/>
        <p:guide pos="15311"/>
        <p:guide pos="24535"/>
        <p:guide pos="1150"/>
        <p:guide pos="16330"/>
        <p:guide pos="23563"/>
        <p:guide pos="30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iana Nikitina" userId="eb5b969e0c243f45" providerId="LiveId" clId="{3A7ED708-ED3C-4C3F-8858-777EE95A916B}"/>
    <pc:docChg chg="undo redo custSel modSld">
      <pc:chgData name="Tatiana Nikitina" userId="eb5b969e0c243f45" providerId="LiveId" clId="{3A7ED708-ED3C-4C3F-8858-777EE95A916B}" dt="2024-09-06T19:26:08.299" v="27" actId="20577"/>
      <pc:docMkLst>
        <pc:docMk/>
      </pc:docMkLst>
      <pc:sldChg chg="modSp mod">
        <pc:chgData name="Tatiana Nikitina" userId="eb5b969e0c243f45" providerId="LiveId" clId="{3A7ED708-ED3C-4C3F-8858-777EE95A916B}" dt="2024-09-06T19:26:08.299" v="27" actId="20577"/>
        <pc:sldMkLst>
          <pc:docMk/>
          <pc:sldMk cId="0" sldId="256"/>
        </pc:sldMkLst>
        <pc:spChg chg="mod">
          <ac:chgData name="Tatiana Nikitina" userId="eb5b969e0c243f45" providerId="LiveId" clId="{3A7ED708-ED3C-4C3F-8858-777EE95A916B}" dt="2024-09-06T19:25:17.343" v="19"/>
          <ac:spMkLst>
            <pc:docMk/>
            <pc:sldMk cId="0" sldId="256"/>
            <ac:spMk id="14339" creationId="{DA00C5BF-1CB9-09C7-E6E5-BEB0255DD54D}"/>
          </ac:spMkLst>
        </pc:spChg>
        <pc:spChg chg="mod">
          <ac:chgData name="Tatiana Nikitina" userId="eb5b969e0c243f45" providerId="LiveId" clId="{3A7ED708-ED3C-4C3F-8858-777EE95A916B}" dt="2024-09-06T19:25:27.722" v="20" actId="108"/>
          <ac:spMkLst>
            <pc:docMk/>
            <pc:sldMk cId="0" sldId="256"/>
            <ac:spMk id="14340" creationId="{7D622853-BE6A-A22C-C070-91A4FA435C26}"/>
          </ac:spMkLst>
        </pc:spChg>
        <pc:spChg chg="mod">
          <ac:chgData name="Tatiana Nikitina" userId="eb5b969e0c243f45" providerId="LiveId" clId="{3A7ED708-ED3C-4C3F-8858-777EE95A916B}" dt="2024-09-06T19:24:50.314" v="10"/>
          <ac:spMkLst>
            <pc:docMk/>
            <pc:sldMk cId="0" sldId="256"/>
            <ac:spMk id="14341" creationId="{D46619C3-E20B-1BC9-0F1C-18C097B04640}"/>
          </ac:spMkLst>
        </pc:spChg>
        <pc:spChg chg="mod">
          <ac:chgData name="Tatiana Nikitina" userId="eb5b969e0c243f45" providerId="LiveId" clId="{3A7ED708-ED3C-4C3F-8858-777EE95A916B}" dt="2024-09-06T19:24:27.136" v="2"/>
          <ac:spMkLst>
            <pc:docMk/>
            <pc:sldMk cId="0" sldId="256"/>
            <ac:spMk id="14342" creationId="{900783D7-AFB2-B619-E40C-CE6F58264861}"/>
          </ac:spMkLst>
        </pc:spChg>
        <pc:spChg chg="mod">
          <ac:chgData name="Tatiana Nikitina" userId="eb5b969e0c243f45" providerId="LiveId" clId="{3A7ED708-ED3C-4C3F-8858-777EE95A916B}" dt="2024-09-06T19:25:39.050" v="21"/>
          <ac:spMkLst>
            <pc:docMk/>
            <pc:sldMk cId="0" sldId="256"/>
            <ac:spMk id="14345" creationId="{420DF296-EE6D-973C-7A2F-4FCEE439D1E8}"/>
          </ac:spMkLst>
        </pc:spChg>
        <pc:spChg chg="mod">
          <ac:chgData name="Tatiana Nikitina" userId="eb5b969e0c243f45" providerId="LiveId" clId="{3A7ED708-ED3C-4C3F-8858-777EE95A916B}" dt="2024-09-06T19:26:08.299" v="27" actId="20577"/>
          <ac:spMkLst>
            <pc:docMk/>
            <pc:sldMk cId="0" sldId="256"/>
            <ac:spMk id="14347" creationId="{88361217-C502-0BBF-2B17-50D625F352CD}"/>
          </ac:spMkLst>
        </pc:spChg>
        <pc:spChg chg="mod">
          <ac:chgData name="Tatiana Nikitina" userId="eb5b969e0c243f45" providerId="LiveId" clId="{3A7ED708-ED3C-4C3F-8858-777EE95A916B}" dt="2024-09-06T19:24:59.484" v="15"/>
          <ac:spMkLst>
            <pc:docMk/>
            <pc:sldMk cId="0" sldId="256"/>
            <ac:spMk id="14348" creationId="{F29BD731-005D-F994-D52F-62675A4430A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1613F9-4108-F0A0-C1AA-A7FB7A5813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AFE81-EFF7-E868-2FF0-8DB44D60481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74A8481-DAFE-45BB-86BC-E0172647D7F2}" type="datetime1">
              <a:rPr lang="en-US" altLang="en-US"/>
              <a:pPr/>
              <a:t>9/6/2024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D2F6D55-62FC-93D9-F08C-E1476E1073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1930DFD-FF33-C2AC-3653-788F168B5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9C123-C974-2D30-7F62-23A6635836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655BB-F515-2BF5-FAFC-9F882F13C2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B4E6713-B7A6-4A14-BF7E-7898113D5C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0BCA7E46-D61D-B2B7-8203-88D6992D7C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EB4D3F98-CCD6-11C2-2D56-C7118BE02B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398CC8A6-6E58-7AF3-A455-AEE9825805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1117420-3D0C-4514-B120-CB1E678155E4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9942601"/>
            <a:ext cx="43526075" cy="68588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134983"/>
            <a:ext cx="35845750" cy="818003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CAF99D-BEE2-AF60-F739-867930643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654DB9-E150-E633-6B11-6DC427A2D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E13828-1F91-1DF3-1CC5-36EBA77EE2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8CF87-825C-4B11-8F4F-BC80DF05B9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75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DE3877-148D-83DF-524B-2CBBBE102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41BC19-76C8-98FF-A4D3-721DCC63E8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183CB6-E9B1-AD14-55CA-A07E3A00A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F07FD-C316-48F1-AE6A-5B14D9D636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31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2844492"/>
            <a:ext cx="10880725" cy="256035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844492"/>
            <a:ext cx="32492950" cy="256035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7152C1-8205-F674-8CC5-EC6CCFB875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FA6868-7F25-982D-5794-580BCEE2C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758469-67AA-F56C-ABD6-00B7B7BBF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2B4B0B-705F-4E61-B0A9-0A9050A30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67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A684C1-103F-A9B2-2ED2-C47BE98761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76A8A0-3652-6FBC-BCC3-E67754E14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3EFB3-CA42-9C29-67EC-B47DD5CF9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5BAE8-F373-4880-A5D7-D0A112C1E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52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0565843"/>
            <a:ext cx="43526075" cy="63557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564968"/>
            <a:ext cx="43526075" cy="7000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11F838-7A06-2790-368A-8327164A3C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331AEC-EB41-8556-E979-3C5DD5F11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EFB2B6-49CA-06A9-065E-85A92384A2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165E8-3918-41D6-92F1-CFD82C15DD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60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9246527"/>
            <a:ext cx="21686837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246527"/>
            <a:ext cx="21686838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C6B3AA-7072-4C60-F66A-7F4AE92B0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E29123-1CAC-6C04-9837-EE49AB5B58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83EDD2-9BF6-953E-027D-C5E9E47B4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E6D18-901F-4EA3-9C54-E1CA2400D0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90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281024"/>
            <a:ext cx="46085125" cy="533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164476"/>
            <a:ext cx="22625050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149417"/>
            <a:ext cx="22625050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164476"/>
            <a:ext cx="22632988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149417"/>
            <a:ext cx="22632988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2794B23-898E-2DF1-E582-FF93B1BBA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EAAD05-A5F4-B373-8DA1-6DE5C2442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E9B3C1B-5A19-6DC4-C178-A4AE4E57F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CDFB9-49DF-4654-A3C4-942D22E53B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50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99B408-9EFA-901F-5605-F4709618F0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F0847F-46B3-7C0B-6930-2362439A88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00BC8B-D3A0-5BE4-BA70-91BCCE1ED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56D2A-025D-4555-8273-F815CDDF2D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45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166FC59-EA23-9922-C3B3-60EBDBCF0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CDDD5B-6E80-4BDE-C7E1-CCA7E4D9F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DDB69A-1D1A-8187-B27C-F80F370A0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CADD4-2334-4C44-A6BE-F14964F52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57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274851"/>
            <a:ext cx="16846550" cy="54219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274851"/>
            <a:ext cx="28625800" cy="27313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696825"/>
            <a:ext cx="16846550" cy="21891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7E6075-EF2E-1DE5-5AEB-0052726E3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039BFF-C9A6-C6CA-CD2D-BBE5FF075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DB151A-804E-4CE4-B7D7-A76E60C2CB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C8CB7-F4B2-446B-AFE8-53D4141D6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92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2402492"/>
            <a:ext cx="30724475" cy="26453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2859927"/>
            <a:ext cx="30724475" cy="192014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25047885"/>
            <a:ext cx="30724475" cy="3755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B612E1-825D-BFFA-2BC6-4DD779637F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15230B-BCA5-096D-C356-C7E5BDB8A8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89BA8A-26A6-65B1-8EE1-C3933A5F8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EA2B1-C60F-47E8-81B2-B4B9B2031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34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702E88-58E2-B9BA-7254-8195ADCFA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844800"/>
            <a:ext cx="435260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28ECD8-9064-7BFB-E66B-6540EE2AC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247188"/>
            <a:ext cx="43526075" cy="1920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97527C8-C2E2-8B20-8C72-2DD26387DF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3B955A0-A88A-6D79-1436-9EEBF799F9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159200"/>
            <a:ext cx="16214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88C124-4ED9-1192-DD2E-9E1B43613B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>
              <a:defRPr sz="6200">
                <a:latin typeface="Times New Roman" panose="02020603050405020304" pitchFamily="18" charset="0"/>
              </a:defRPr>
            </a:lvl1pPr>
          </a:lstStyle>
          <a:p>
            <a:fld id="{F7E17235-3A62-4249-950F-D861CEB8D9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9pPr>
    </p:titleStyle>
    <p:bodyStyle>
      <a:lvl1pPr marL="1528763" indent="-1528763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3311525" indent="-1273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125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5094288" indent="-1019175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7132638" indent="-1019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9169400" indent="-1017588" algn="l" defTabSz="40751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96266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6pPr>
      <a:lvl7pPr marL="100838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7pPr>
      <a:lvl8pPr marL="105410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8pPr>
      <a:lvl9pPr marL="109982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academic.csuohio.edu/gifted2et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A47D60B9-DF46-A981-BFFC-EA1A2658E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32004000"/>
          </a:xfrm>
          <a:prstGeom prst="rect">
            <a:avLst/>
          </a:prstGeom>
          <a:solidFill>
            <a:srgbClr val="00B050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Avenir Book"/>
              <a:ea typeface="ＭＳ Ｐゴシック" charset="0"/>
              <a:cs typeface="Avenir Book"/>
            </a:endParaRPr>
          </a:p>
        </p:txBody>
      </p:sp>
      <p:sp>
        <p:nvSpPr>
          <p:cNvPr id="14339" name="Text Box 7">
            <a:extLst>
              <a:ext uri="{FF2B5EF4-FFF2-40B4-BE49-F238E27FC236}">
                <a16:creationId xmlns:a16="http://schemas.microsoft.com/office/drawing/2014/main" id="{DA00C5BF-1CB9-09C7-E6E5-BEB0255DD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6929438"/>
            <a:ext cx="10512425" cy="845661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 dirty="0">
                <a:latin typeface="Avenir Heavy" pitchFamily="12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ja-JP" sz="4800" dirty="0">
                <a:latin typeface="Avenir Book" pitchFamily="124" charset="0"/>
              </a:rPr>
              <a:t>This section sets the stage for your research. It includes background information, the research question, and the objectives of your study. (150-300 words)</a:t>
            </a:r>
          </a:p>
        </p:txBody>
      </p:sp>
      <p:sp>
        <p:nvSpPr>
          <p:cNvPr id="14340" name="Text Box 11">
            <a:extLst>
              <a:ext uri="{FF2B5EF4-FFF2-40B4-BE49-F238E27FC236}">
                <a16:creationId xmlns:a16="http://schemas.microsoft.com/office/drawing/2014/main" id="{7D622853-BE6A-A22C-C070-91A4FA435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16351250"/>
            <a:ext cx="10512425" cy="1454943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Materials and methods</a:t>
            </a:r>
            <a:r>
              <a:rPr lang="en-US" altLang="en-US" sz="4800" dirty="0">
                <a:solidFill>
                  <a:srgbClr val="FF8000"/>
                </a:solidFill>
                <a:latin typeface="Avenir Book" pitchFamily="124" charset="0"/>
              </a:rPr>
              <a:t>	</a:t>
            </a: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None/>
            </a:pPr>
            <a:r>
              <a:rPr lang="en-US" sz="4800" dirty="0">
                <a:latin typeface="Avenir Book" pitchFamily="124" charset="0"/>
              </a:rPr>
              <a:t>Describe the procedures and techniques used in your research. This section should be detailed enough for others to replicate your study. (200-400 words)</a:t>
            </a: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4800" dirty="0">
              <a:latin typeface="Avenir Book" pitchFamily="124" charset="0"/>
            </a:endParaRPr>
          </a:p>
        </p:txBody>
      </p:sp>
      <p:sp>
        <p:nvSpPr>
          <p:cNvPr id="14341" name="Text Box 12">
            <a:extLst>
              <a:ext uri="{FF2B5EF4-FFF2-40B4-BE49-F238E27FC236}">
                <a16:creationId xmlns:a16="http://schemas.microsoft.com/office/drawing/2014/main" id="{D46619C3-E20B-1BC9-0F1C-18C097B04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2363" y="6908800"/>
            <a:ext cx="23347362" cy="239918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Results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itchFamily="124" charset="0"/>
              </a:rPr>
              <a:t>Highlight your LARGE photographs, charts, maps, or in this central arena.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itchFamily="124" charset="0"/>
              </a:rPr>
              <a:t>Don’t include every graphic you’ve made that relates to project. Choose one. Or two. And separate graphics with plenty of white space. 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itchFamily="124" charset="0"/>
              </a:rPr>
              <a:t>Use arrows and callout boxes to annotate graphics, guiding viewers through how the hypothesis is addressed. This will help them understand the logic behind your conclusions without your presence.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itchFamily="124" charset="0"/>
              </a:rPr>
              <a:t>Ensure that the font size of all text, including graph labels, is as large or larger than the rest of the poster.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4800" dirty="0">
              <a:solidFill>
                <a:schemeClr val="accent2"/>
              </a:solidFill>
              <a:latin typeface="Avenir Book" pitchFamily="12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i="1" dirty="0">
              <a:solidFill>
                <a:schemeClr val="accent2"/>
              </a:solidFill>
              <a:latin typeface="Avenir Book" pitchFamily="124" charset="0"/>
            </a:endParaRPr>
          </a:p>
        </p:txBody>
      </p:sp>
      <p:sp>
        <p:nvSpPr>
          <p:cNvPr id="14342" name="Text Box 13">
            <a:extLst>
              <a:ext uri="{FF2B5EF4-FFF2-40B4-BE49-F238E27FC236}">
                <a16:creationId xmlns:a16="http://schemas.microsoft.com/office/drawing/2014/main" id="{900783D7-AFB2-B619-E40C-CE6F58264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8475" y="6902450"/>
            <a:ext cx="10512425" cy="92424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Conclusions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4800" dirty="0">
                <a:latin typeface="Avenir Book" pitchFamily="124" charset="0"/>
              </a:rPr>
              <a:t>Summarize the main findings and their importance. Highlight the key takeaways and suggest directions for future research. (100-200 words)</a:t>
            </a:r>
          </a:p>
        </p:txBody>
      </p:sp>
      <p:sp>
        <p:nvSpPr>
          <p:cNvPr id="14343" name="Text Box 14">
            <a:extLst>
              <a:ext uri="{FF2B5EF4-FFF2-40B4-BE49-F238E27FC236}">
                <a16:creationId xmlns:a16="http://schemas.microsoft.com/office/drawing/2014/main" id="{C2A927D6-FBC9-C32A-5494-A0D69AFE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663" y="4460875"/>
            <a:ext cx="477012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274320" rIns="274320" bIns="274320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600"/>
              </a:spcAft>
            </a:pPr>
            <a:r>
              <a:rPr lang="en-US" altLang="en-US" sz="6000" b="1" dirty="0">
                <a:latin typeface="Avenir Medium" pitchFamily="124" charset="0"/>
              </a:rPr>
              <a:t>Name</a:t>
            </a:r>
            <a:r>
              <a:rPr lang="en-US" altLang="en-US" sz="6000" b="1" dirty="0">
                <a:latin typeface="Avenir Book" pitchFamily="124" charset="0"/>
              </a:rPr>
              <a:t>, Department of_______, </a:t>
            </a:r>
            <a:r>
              <a:rPr lang="en-US" altLang="en-US" sz="6000" dirty="0">
                <a:latin typeface="Avenir Book" pitchFamily="124" charset="0"/>
              </a:rPr>
              <a:t>Organization</a:t>
            </a:r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619E2A93-1C17-0015-107C-5D5CBEF44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962315"/>
            <a:ext cx="49450625" cy="31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  <a:t>Title pitched at general audience that provides conclusion</a:t>
            </a:r>
            <a:b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</a:br>
            <a: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  <a:t> or at least hints at something interesting </a:t>
            </a:r>
          </a:p>
        </p:txBody>
      </p:sp>
      <p:sp>
        <p:nvSpPr>
          <p:cNvPr id="14345" name="Text Box 16">
            <a:extLst>
              <a:ext uri="{FF2B5EF4-FFF2-40B4-BE49-F238E27FC236}">
                <a16:creationId xmlns:a16="http://schemas.microsoft.com/office/drawing/2014/main" id="{420DF296-EE6D-973C-7A2F-4FCEE439D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21710650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Acknowledgments</a:t>
            </a:r>
          </a:p>
          <a:p>
            <a:pPr eaLnBrk="1" hangingPunct="1">
              <a:spcBef>
                <a:spcPct val="50000"/>
              </a:spcBef>
              <a:buNone/>
              <a:tabLst>
                <a:tab pos="635000" algn="l"/>
              </a:tabLst>
            </a:pPr>
            <a:r>
              <a:rPr lang="en-US" altLang="en-US" sz="3600" dirty="0"/>
              <a:t>Give credit to individuals, organizations, or funding sources that supported your research. (50-100 words)</a:t>
            </a:r>
          </a:p>
        </p:txBody>
      </p:sp>
      <p:sp>
        <p:nvSpPr>
          <p:cNvPr id="14346" name="Text Box 15">
            <a:extLst>
              <a:ext uri="{FF2B5EF4-FFF2-40B4-BE49-F238E27FC236}">
                <a16:creationId xmlns:a16="http://schemas.microsoft.com/office/drawing/2014/main" id="{6D3AF5C2-9AF9-976D-083F-0FDC21BFF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17175163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000000"/>
                </a:solidFill>
                <a:latin typeface="Avenir Heavy" pitchFamily="124" charset="0"/>
              </a:rPr>
              <a:t>Literature cited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3600">
                <a:latin typeface="Avenir Book" pitchFamily="124" charset="0"/>
              </a:rPr>
              <a:t>Author, J. 2012. Article title. </a:t>
            </a:r>
            <a:r>
              <a:rPr lang="en-US" altLang="en-US" sz="3600" i="1">
                <a:latin typeface="Avenir Book" pitchFamily="124" charset="0"/>
              </a:rPr>
              <a:t>Journal of Something</a:t>
            </a:r>
            <a:r>
              <a:rPr lang="en-US" altLang="en-US" sz="3600">
                <a:latin typeface="Avenir Book" pitchFamily="124" charset="0"/>
              </a:rPr>
              <a:t> 1:1-2.</a:t>
            </a:r>
          </a:p>
          <a:p>
            <a:pPr eaLnBrk="1" hangingPunct="1"/>
            <a:br>
              <a:rPr lang="en-US" altLang="en-US" sz="2800">
                <a:latin typeface="Avenir Book" pitchFamily="124" charset="0"/>
              </a:rPr>
            </a:br>
            <a:endParaRPr lang="en-US" altLang="en-US" sz="280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800">
              <a:latin typeface="Avenir Book" pitchFamily="124" charset="0"/>
            </a:endParaRPr>
          </a:p>
        </p:txBody>
      </p:sp>
      <p:sp>
        <p:nvSpPr>
          <p:cNvPr id="14347" name="Text Box 70">
            <a:extLst>
              <a:ext uri="{FF2B5EF4-FFF2-40B4-BE49-F238E27FC236}">
                <a16:creationId xmlns:a16="http://schemas.microsoft.com/office/drawing/2014/main" id="{88361217-C502-0BBF-2B17-50D625F3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26306463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Further information</a:t>
            </a:r>
          </a:p>
          <a:p>
            <a:pPr eaLnBrk="1" hangingPunct="1">
              <a:spcBef>
                <a:spcPct val="50000"/>
              </a:spcBef>
              <a:buNone/>
              <a:tabLst>
                <a:tab pos="635000" algn="l"/>
              </a:tabLst>
            </a:pPr>
            <a:r>
              <a:rPr lang="en-US" altLang="en-US" dirty="0"/>
              <a:t>Please see </a:t>
            </a:r>
            <a:r>
              <a:rPr lang="en-US" altLang="en-US" dirty="0">
                <a:hlinkClick r:id="rId4"/>
              </a:rPr>
              <a:t>https://academic.csuohio.edu/</a:t>
            </a:r>
            <a:r>
              <a:rPr lang="en-US" altLang="en-US">
                <a:hlinkClick r:id="rId4"/>
              </a:rPr>
              <a:t>gifted2ete/</a:t>
            </a:r>
            <a:r>
              <a:rPr lang="en-US" altLang="en-US"/>
              <a:t> </a:t>
            </a:r>
          </a:p>
          <a:p>
            <a:pPr eaLnBrk="1" hangingPunct="1">
              <a:spcBef>
                <a:spcPct val="50000"/>
              </a:spcBef>
              <a:buNone/>
              <a:tabLst>
                <a:tab pos="635000" algn="l"/>
              </a:tabLst>
            </a:pPr>
            <a:r>
              <a:rPr lang="en-US" altLang="en-US"/>
              <a:t>for </a:t>
            </a:r>
            <a:r>
              <a:rPr lang="en-US" altLang="en-US" dirty="0"/>
              <a:t>more templates and tips. </a:t>
            </a:r>
          </a:p>
          <a:p>
            <a:pPr eaLnBrk="1" hangingPunct="1">
              <a:spcBef>
                <a:spcPct val="10000"/>
              </a:spcBef>
            </a:pPr>
            <a:endParaRPr lang="en-US" altLang="en-US" sz="2800" dirty="0">
              <a:latin typeface="Avenir Book" pitchFamily="124" charset="0"/>
            </a:endParaRPr>
          </a:p>
        </p:txBody>
      </p:sp>
      <p:sp>
        <p:nvSpPr>
          <p:cNvPr id="14348" name="Text Box 7">
            <a:extLst>
              <a:ext uri="{FF2B5EF4-FFF2-40B4-BE49-F238E27FC236}">
                <a16:creationId xmlns:a16="http://schemas.microsoft.com/office/drawing/2014/main" id="{F29BD731-005D-F994-D52F-62675A443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5713" y="13822363"/>
            <a:ext cx="15678150" cy="4741862"/>
          </a:xfrm>
          <a:prstGeom prst="rect">
            <a:avLst/>
          </a:prstGeom>
          <a:solidFill>
            <a:srgbClr val="FFFE7E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6900"/>
              </a:lnSpc>
            </a:pPr>
            <a:r>
              <a:rPr lang="en-US" altLang="ja-JP" sz="4800" dirty="0">
                <a:solidFill>
                  <a:srgbClr val="FF0000"/>
                </a:solidFill>
                <a:latin typeface="Avenir Medium" pitchFamily="124" charset="0"/>
              </a:rPr>
              <a:t>Having one or two simple graphics will attract viewers’ attention. However, too many or overly complex graphics can overwhelm and deter them</a:t>
            </a:r>
          </a:p>
        </p:txBody>
      </p:sp>
      <p:pic>
        <p:nvPicPr>
          <p:cNvPr id="2" name="Picture 9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D0CCEB90-A556-0BBF-532D-01E8395D3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563" y="3703638"/>
            <a:ext cx="787717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A bee with a black background&#10;&#10;Description automatically generated">
            <a:extLst>
              <a:ext uri="{FF2B5EF4-FFF2-40B4-BE49-F238E27FC236}">
                <a16:creationId xmlns:a16="http://schemas.microsoft.com/office/drawing/2014/main" id="{7D134E76-13BE-F442-7D85-D95639209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7338" y="935038"/>
            <a:ext cx="25876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27DA5A7-C198-5953-9614-FDBA4CE70D51}"/>
              </a:ext>
            </a:extLst>
          </p:cNvPr>
          <p:cNvSpPr/>
          <p:nvPr/>
        </p:nvSpPr>
        <p:spPr>
          <a:xfrm>
            <a:off x="1995488" y="2797175"/>
            <a:ext cx="7278687" cy="31670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Add your logo here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5740</TotalTime>
  <Words>294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Avenir Book</vt:lpstr>
      <vt:lpstr>Avenir Heavy</vt:lpstr>
      <vt:lpstr>Avenir Medium</vt:lpstr>
      <vt:lpstr>Calibri</vt:lpstr>
      <vt:lpstr>Helvetica</vt:lpstr>
      <vt:lpstr>Times New Roman</vt:lpstr>
      <vt:lpstr>Default Design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conference poster template</dc:title>
  <dc:subject>conference poster</dc:subject>
  <dc:creator>Colin Purrington</dc:creator>
  <cp:keywords>poster, conference, session, meeting, symposium, research, presentation</cp:keywords>
  <dc:description>Copyright Colin Purrington 2019</dc:description>
  <cp:lastModifiedBy>Tatiana  Nikitina</cp:lastModifiedBy>
  <cp:revision>570</cp:revision>
  <cp:lastPrinted>2011-10-30T12:54:45Z</cp:lastPrinted>
  <dcterms:created xsi:type="dcterms:W3CDTF">2012-06-12T14:08:55Z</dcterms:created>
  <dcterms:modified xsi:type="dcterms:W3CDTF">2024-09-06T19:26:08Z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