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206400" cy="32004000"/>
  <p:notesSz cx="32918400" cy="5120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7">
          <p15:clr>
            <a:srgbClr val="A4A3A4"/>
          </p15:clr>
        </p15:guide>
        <p15:guide id="2" orient="horz" pos="19087">
          <p15:clr>
            <a:srgbClr val="A4A3A4"/>
          </p15:clr>
        </p15:guide>
        <p15:guide id="3" orient="horz" pos="3625">
          <p15:clr>
            <a:srgbClr val="A4A3A4"/>
          </p15:clr>
        </p15:guide>
        <p15:guide id="4" orient="horz" pos="2070">
          <p15:clr>
            <a:srgbClr val="A4A3A4"/>
          </p15:clr>
        </p15:guide>
        <p15:guide id="5" pos="7439">
          <p15:clr>
            <a:srgbClr val="A4A3A4"/>
          </p15:clr>
        </p15:guide>
        <p15:guide id="6" pos="8412">
          <p15:clr>
            <a:srgbClr val="A4A3A4"/>
          </p15:clr>
        </p15:guide>
        <p15:guide id="7" pos="15311">
          <p15:clr>
            <a:srgbClr val="A4A3A4"/>
          </p15:clr>
        </p15:guide>
        <p15:guide id="8" pos="24535">
          <p15:clr>
            <a:srgbClr val="A4A3A4"/>
          </p15:clr>
        </p15:guide>
        <p15:guide id="9" pos="1150">
          <p15:clr>
            <a:srgbClr val="A4A3A4"/>
          </p15:clr>
        </p15:guide>
        <p15:guide id="10" pos="16330">
          <p15:clr>
            <a:srgbClr val="A4A3A4"/>
          </p15:clr>
        </p15:guide>
        <p15:guide id="11" pos="23563">
          <p15:clr>
            <a:srgbClr val="A4A3A4"/>
          </p15:clr>
        </p15:guide>
        <p15:guide id="12" pos="308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191919"/>
    <a:srgbClr val="FFFFE1"/>
    <a:srgbClr val="FFF3F3"/>
    <a:srgbClr val="800040"/>
    <a:srgbClr val="004080"/>
    <a:srgbClr val="FF6FC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" d="100"/>
          <a:sy n="23" d="100"/>
        </p:scale>
        <p:origin x="1098" y="36"/>
      </p:cViewPr>
      <p:guideLst>
        <p:guide orient="horz" pos="697"/>
        <p:guide orient="horz" pos="19087"/>
        <p:guide orient="horz" pos="3625"/>
        <p:guide orient="horz" pos="2070"/>
        <p:guide pos="7439"/>
        <p:guide pos="8412"/>
        <p:guide pos="15311"/>
        <p:guide pos="24535"/>
        <p:guide pos="1150"/>
        <p:guide pos="16330"/>
        <p:guide pos="23563"/>
        <p:guide pos="308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tiana Nikitina" userId="eb5b969e0c243f45" providerId="LiveId" clId="{EB2D7615-8A5A-4A8C-B36D-24D63051511A}"/>
    <pc:docChg chg="undo custSel modSld">
      <pc:chgData name="Tatiana Nikitina" userId="eb5b969e0c243f45" providerId="LiveId" clId="{EB2D7615-8A5A-4A8C-B36D-24D63051511A}" dt="2024-09-06T19:22:02.380" v="74" actId="20577"/>
      <pc:docMkLst>
        <pc:docMk/>
      </pc:docMkLst>
      <pc:sldChg chg="modSp mod">
        <pc:chgData name="Tatiana Nikitina" userId="eb5b969e0c243f45" providerId="LiveId" clId="{EB2D7615-8A5A-4A8C-B36D-24D63051511A}" dt="2024-09-06T19:22:02.380" v="74" actId="20577"/>
        <pc:sldMkLst>
          <pc:docMk/>
          <pc:sldMk cId="0" sldId="256"/>
        </pc:sldMkLst>
        <pc:spChg chg="mod">
          <ac:chgData name="Tatiana Nikitina" userId="eb5b969e0c243f45" providerId="LiveId" clId="{EB2D7615-8A5A-4A8C-B36D-24D63051511A}" dt="2024-09-06T19:18:44.404" v="35" actId="403"/>
          <ac:spMkLst>
            <pc:docMk/>
            <pc:sldMk cId="0" sldId="256"/>
            <ac:spMk id="14339" creationId="{6CDA1DA6-3CB5-274C-AE22-AEB4188B70A7}"/>
          </ac:spMkLst>
        </pc:spChg>
        <pc:spChg chg="mod">
          <ac:chgData name="Tatiana Nikitina" userId="eb5b969e0c243f45" providerId="LiveId" clId="{EB2D7615-8A5A-4A8C-B36D-24D63051511A}" dt="2024-09-06T19:18:37.752" v="34" actId="403"/>
          <ac:spMkLst>
            <pc:docMk/>
            <pc:sldMk cId="0" sldId="256"/>
            <ac:spMk id="14340" creationId="{BDAE7EBE-60C1-7668-69EE-D8DE898106EA}"/>
          </ac:spMkLst>
        </pc:spChg>
        <pc:spChg chg="mod">
          <ac:chgData name="Tatiana Nikitina" userId="eb5b969e0c243f45" providerId="LiveId" clId="{EB2D7615-8A5A-4A8C-B36D-24D63051511A}" dt="2024-09-06T19:22:02.380" v="74" actId="20577"/>
          <ac:spMkLst>
            <pc:docMk/>
            <pc:sldMk cId="0" sldId="256"/>
            <ac:spMk id="14341" creationId="{DBBB6215-D8B3-A762-43DF-9D06F105ED8C}"/>
          </ac:spMkLst>
        </pc:spChg>
        <pc:spChg chg="mod">
          <ac:chgData name="Tatiana Nikitina" userId="eb5b969e0c243f45" providerId="LiveId" clId="{EB2D7615-8A5A-4A8C-B36D-24D63051511A}" dt="2024-09-06T19:20:46.478" v="48" actId="403"/>
          <ac:spMkLst>
            <pc:docMk/>
            <pc:sldMk cId="0" sldId="256"/>
            <ac:spMk id="14342" creationId="{5389CD4B-6E6A-526B-D7E9-1A0868742110}"/>
          </ac:spMkLst>
        </pc:spChg>
        <pc:spChg chg="mod">
          <ac:chgData name="Tatiana Nikitina" userId="eb5b969e0c243f45" providerId="LiveId" clId="{EB2D7615-8A5A-4A8C-B36D-24D63051511A}" dt="2024-09-06T19:20:57.448" v="50" actId="108"/>
          <ac:spMkLst>
            <pc:docMk/>
            <pc:sldMk cId="0" sldId="256"/>
            <ac:spMk id="14345" creationId="{1C376B76-975A-A515-C596-04E699A14D37}"/>
          </ac:spMkLst>
        </pc:spChg>
        <pc:spChg chg="mod">
          <ac:chgData name="Tatiana Nikitina" userId="eb5b969e0c243f45" providerId="LiveId" clId="{EB2D7615-8A5A-4A8C-B36D-24D63051511A}" dt="2024-09-06T19:20:52.235" v="49" actId="108"/>
          <ac:spMkLst>
            <pc:docMk/>
            <pc:sldMk cId="0" sldId="256"/>
            <ac:spMk id="14346" creationId="{CAED727C-D580-FF07-E1F6-489EF881E354}"/>
          </ac:spMkLst>
        </pc:spChg>
        <pc:spChg chg="mod">
          <ac:chgData name="Tatiana Nikitina" userId="eb5b969e0c243f45" providerId="LiveId" clId="{EB2D7615-8A5A-4A8C-B36D-24D63051511A}" dt="2024-09-06T19:21:02.756" v="51" actId="108"/>
          <ac:spMkLst>
            <pc:docMk/>
            <pc:sldMk cId="0" sldId="256"/>
            <ac:spMk id="14347" creationId="{888FFC65-DF92-E7F7-AB8B-B0E9E4158B51}"/>
          </ac:spMkLst>
        </pc:spChg>
        <pc:spChg chg="mod">
          <ac:chgData name="Tatiana Nikitina" userId="eb5b969e0c243f45" providerId="LiveId" clId="{EB2D7615-8A5A-4A8C-B36D-24D63051511A}" dt="2024-09-06T19:21:55.976" v="72"/>
          <ac:spMkLst>
            <pc:docMk/>
            <pc:sldMk cId="0" sldId="256"/>
            <ac:spMk id="14348" creationId="{E4710F96-F76B-4946-BB5F-67D53C55245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36F168-F0FA-7748-A99F-B904EE982D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289912-5AC2-1BC6-E7A8-CBDDE6B9A2C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095BED0-5C81-4F5F-99B8-0D2505FF150F}" type="datetime1">
              <a:rPr lang="en-US" altLang="en-US"/>
              <a:pPr/>
              <a:t>9/6/2024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D56E3E7-A046-01AC-D612-1948D88636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3840163"/>
            <a:ext cx="307213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F17850B-90AC-7E21-577F-ED3073892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DED34-D6FA-2A9C-717A-56FEC83F5A8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D1314-9012-2288-7C03-DD4D463C24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E530BE8-1CD7-47D7-AADE-37543FC97D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CB3E0D71-E309-B0DC-E4D4-90EF25F7FE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149342E0-B60D-5E3F-39AE-2F70B96CC4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9600">
              <a:solidFill>
                <a:srgbClr val="000000"/>
              </a:solidFill>
            </a:endParaRP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3170C842-350F-3025-53B8-4840865FF9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C1FB128-38DA-4CF8-951B-669BE18EEAC7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4" y="9942601"/>
            <a:ext cx="43526075" cy="68588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18134983"/>
            <a:ext cx="35845750" cy="818003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5375CF-D1B9-7DBB-A1B4-61F48B74A8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99EBCD-8325-20BB-4B81-0EC5143E43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47D9FB-920B-4EA6-79FA-8A0F6102D7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FF644-4A93-4E78-BDE9-62EB74C37F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29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560866-A3E5-9554-53E9-DD58AA11AB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455C9C-D889-FABB-0B99-31914608B0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F3A00D-E493-47D0-91AE-9EA9104907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E613E-1178-4305-85C9-B68ECCD644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11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4" y="2844492"/>
            <a:ext cx="10880725" cy="256035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2844492"/>
            <a:ext cx="32492950" cy="256035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3CA5A3-D6A4-C6C5-7EF4-C83FD9F31C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47FD20-9C15-5A7F-FAC4-5B68F1A96D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B60E6B-8DF2-B881-81B7-F14FEED2D4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64F817-6F2C-4A42-82C1-91D6A060D6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59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D3A383-6F29-E754-E321-3B27F7AEC9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CD5852-79A1-7190-8C94-EAF3FAF26A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881C55-9A2E-B4F3-807D-46E0634D7D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5E7EB5-76E4-4497-8873-B8741301EC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59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0565843"/>
            <a:ext cx="43526075" cy="63557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3564968"/>
            <a:ext cx="43526075" cy="7000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9AEB0A-2AF4-2275-F7A8-E0FB6B9FA2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CEC92E-94C0-CEB0-5E44-BCBD97A5A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EA568A-D2E9-817A-D45E-F90BEF1178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DF3363-0C55-4080-8B8F-B4553F40EF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9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4" y="9246527"/>
            <a:ext cx="21686837" cy="192014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9246527"/>
            <a:ext cx="21686838" cy="192014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8D8F1D-EF2F-6AB6-0023-9F4A0EBEC2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AD7229-13AB-C846-9C4E-82FBC2CD21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A6A34E-91F1-87BB-1D0B-2DB8904B8F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CE5882-E40C-4649-9FE6-626016FF9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789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281024"/>
            <a:ext cx="46085125" cy="533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7164476"/>
            <a:ext cx="22625050" cy="2984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0149417"/>
            <a:ext cx="22625050" cy="184390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7164476"/>
            <a:ext cx="22632988" cy="29849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0149417"/>
            <a:ext cx="22632988" cy="184390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80992AD-B0F2-290B-A8D2-1845CA50ED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B7F75E-D176-9D3E-E478-DAF0F77CB0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2D9B41B-E54A-C0DC-676D-BA00025BA6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CFAD69-1861-42D5-9961-37B019BD69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86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48FD681-8763-F621-632A-4AB3D1A58F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2B1F2CC-103D-E890-8067-B4E2A57E0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70DC1E-959B-31E2-1A77-38EF0BCB4A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62378-C710-4487-8B70-6A3B359C9E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714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D07A230-9370-E2BA-9B23-202F0FB480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DB21637-FA9D-08BD-846B-FDD8AE85EC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60B35AD-A3B9-FC36-B111-07E364C814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664F1-30D7-4399-9B42-57D08F9114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8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274851"/>
            <a:ext cx="16846550" cy="54219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274851"/>
            <a:ext cx="28625800" cy="27313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6696825"/>
            <a:ext cx="16846550" cy="218916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61A9B8-6BE7-D761-1C14-71C454F792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EE348F-0C58-F962-9B8C-53C26C9775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98E6D3-E92F-309A-E0A8-1ADCD9A118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55D263-58BB-4C50-9070-72B1902B41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97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6" y="22402492"/>
            <a:ext cx="30724475" cy="26453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6" y="2859927"/>
            <a:ext cx="30724475" cy="192014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6" y="25047885"/>
            <a:ext cx="30724475" cy="37550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940FE1-D1C2-7D68-D9EB-903C9AFF2C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D9F876-C350-BC5E-24FF-10B6BBEE4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4BA5F9-2F38-3277-9F8F-9CFA511C78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519417-DF55-4BF6-B362-1975A4EB68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52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5A39DB8-B478-90DA-20E9-AD3A7524E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2844800"/>
            <a:ext cx="435260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6B708C6-6371-C1BE-F9BB-75821A0A87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9247188"/>
            <a:ext cx="43526075" cy="1920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D3D6AF0-2042-A34A-97DF-D1C7B74B3D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29159200"/>
            <a:ext cx="1066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>
              <a:defRPr sz="6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8F29821-817D-133E-80F9-C9655BB803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9159200"/>
            <a:ext cx="162147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ctr">
              <a:defRPr sz="6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3B4BB59-5E3F-B939-5F30-984F7FBB7D0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9159200"/>
            <a:ext cx="1066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r">
              <a:defRPr sz="6200">
                <a:latin typeface="Times New Roman" panose="02020603050405020304" pitchFamily="18" charset="0"/>
              </a:defRPr>
            </a:lvl1pPr>
          </a:lstStyle>
          <a:p>
            <a:fld id="{CF07406E-827E-429D-9C01-AB3DF85042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4572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6pPr>
      <a:lvl7pPr marL="9144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7pPr>
      <a:lvl8pPr marL="13716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8pPr>
      <a:lvl9pPr marL="18288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Times New Roman" pitchFamily="-65" charset="0"/>
        </a:defRPr>
      </a:lvl9pPr>
    </p:titleStyle>
    <p:bodyStyle>
      <a:lvl1pPr marL="1528763" indent="-1528763" algn="l" defTabSz="4075113" rtl="0" eaLnBrk="0" fontAlgn="base" hangingPunct="0">
        <a:spcBef>
          <a:spcPct val="20000"/>
        </a:spcBef>
        <a:spcAft>
          <a:spcPct val="0"/>
        </a:spcAft>
        <a:buChar char="•"/>
        <a:defRPr sz="143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3311525" indent="-1273175" algn="l" defTabSz="4075113" rtl="0" eaLnBrk="0" fontAlgn="base" hangingPunct="0">
        <a:spcBef>
          <a:spcPct val="20000"/>
        </a:spcBef>
        <a:spcAft>
          <a:spcPct val="0"/>
        </a:spcAft>
        <a:buChar char="–"/>
        <a:defRPr sz="125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5094288" indent="-1019175" algn="l" defTabSz="4075113" rtl="0" eaLnBrk="0" fontAlgn="base" hangingPunct="0">
        <a:spcBef>
          <a:spcPct val="20000"/>
        </a:spcBef>
        <a:spcAft>
          <a:spcPct val="0"/>
        </a:spcAft>
        <a:buChar char="•"/>
        <a:defRPr sz="107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7132638" indent="-1019175" algn="l" defTabSz="4075113" rtl="0" eaLnBrk="0" fontAlgn="base" hangingPunct="0">
        <a:spcBef>
          <a:spcPct val="20000"/>
        </a:spcBef>
        <a:spcAft>
          <a:spcPct val="0"/>
        </a:spcAft>
        <a:buChar char="–"/>
        <a:defRPr sz="89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9169400" indent="-1017588" algn="l" defTabSz="4075113" rtl="0" eaLnBrk="0" fontAlgn="base" hangingPunct="0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96266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6pPr>
      <a:lvl7pPr marL="100838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7pPr>
      <a:lvl8pPr marL="105410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8pPr>
      <a:lvl9pPr marL="109982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7EF3C4BD-DF70-F5DF-B346-C765BDFC5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1206400" cy="32004000"/>
          </a:xfrm>
          <a:prstGeom prst="rect">
            <a:avLst/>
          </a:prstGeom>
          <a:solidFill>
            <a:srgbClr val="FFFF66">
              <a:alpha val="7843"/>
            </a:srgbClr>
          </a:solidFill>
          <a:ln w="9525">
            <a:solidFill>
              <a:srgbClr val="D8D8D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Avenir Book"/>
              <a:ea typeface="ＭＳ Ｐゴシック" charset="0"/>
              <a:cs typeface="Avenir Book"/>
            </a:endParaRPr>
          </a:p>
        </p:txBody>
      </p:sp>
      <p:sp>
        <p:nvSpPr>
          <p:cNvPr id="14339" name="Text Box 7">
            <a:extLst>
              <a:ext uri="{FF2B5EF4-FFF2-40B4-BE49-F238E27FC236}">
                <a16:creationId xmlns:a16="http://schemas.microsoft.com/office/drawing/2014/main" id="{6CDA1DA6-3CB5-274C-AE22-AEB4188B7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6929438"/>
            <a:ext cx="10512425" cy="845661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4800" b="1" dirty="0">
                <a:latin typeface="Avenir Heavy" pitchFamily="124" charset="0"/>
              </a:rPr>
              <a:t>Introduction</a:t>
            </a:r>
          </a:p>
          <a:p>
            <a:pPr eaLnBrk="1" hangingPunct="1">
              <a:spcBef>
                <a:spcPct val="100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3600" dirty="0"/>
              <a:t>This section sets the stage for your research. It includes background information, the research question, and the objectives of your study. (150-300 words)</a:t>
            </a:r>
            <a:endParaRPr lang="en-US" altLang="en-US" sz="3600" dirty="0"/>
          </a:p>
        </p:txBody>
      </p:sp>
      <p:sp>
        <p:nvSpPr>
          <p:cNvPr id="14340" name="Text Box 11">
            <a:extLst>
              <a:ext uri="{FF2B5EF4-FFF2-40B4-BE49-F238E27FC236}">
                <a16:creationId xmlns:a16="http://schemas.microsoft.com/office/drawing/2014/main" id="{BDAE7EBE-60C1-7668-69EE-D8DE89810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16351250"/>
            <a:ext cx="10512425" cy="1454943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4800" b="1" dirty="0">
                <a:solidFill>
                  <a:srgbClr val="000000"/>
                </a:solidFill>
                <a:latin typeface="Avenir Heavy" pitchFamily="124" charset="0"/>
              </a:rPr>
              <a:t>Materials and methods</a:t>
            </a:r>
            <a:r>
              <a:rPr lang="en-US" altLang="en-US" sz="4800" dirty="0">
                <a:solidFill>
                  <a:srgbClr val="FF8000"/>
                </a:solidFill>
                <a:latin typeface="Avenir Book" pitchFamily="124" charset="0"/>
              </a:rPr>
              <a:t>	</a:t>
            </a:r>
            <a:endParaRPr lang="en-US" altLang="en-US" sz="48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48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dirty="0"/>
              <a:t>Describe the procedures and techniques used in your research. This section should be detailed enough for others to replicate your study. (200-400 words)</a:t>
            </a:r>
            <a:endParaRPr lang="en-US" altLang="en-US" sz="4000" dirty="0"/>
          </a:p>
        </p:txBody>
      </p:sp>
      <p:sp>
        <p:nvSpPr>
          <p:cNvPr id="14341" name="Text Box 12">
            <a:extLst>
              <a:ext uri="{FF2B5EF4-FFF2-40B4-BE49-F238E27FC236}">
                <a16:creationId xmlns:a16="http://schemas.microsoft.com/office/drawing/2014/main" id="{DBBB6215-D8B3-A762-43DF-9D06F105E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2363" y="6908800"/>
            <a:ext cx="23347362" cy="2399188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4800" b="1" dirty="0">
                <a:solidFill>
                  <a:srgbClr val="000000"/>
                </a:solidFill>
                <a:latin typeface="Avenir Heavy" pitchFamily="124" charset="0"/>
              </a:rPr>
              <a:t>Results</a:t>
            </a: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en-US" sz="4000" dirty="0"/>
              <a:t>Present the data and findings of your research. Use charts, graphs, and tables to make the information clear and accessible. (150-300 words)</a:t>
            </a:r>
            <a:endParaRPr lang="en-US" altLang="ja-JP" sz="4000" dirty="0"/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r>
              <a:rPr lang="en-US" sz="4000" dirty="0"/>
              <a:t>Use arrows and callout boxes to annotate graphics, guiding viewers through how the hypothesis is addressed. This will help them understand the logic behind your conclusions without your presence.</a:t>
            </a:r>
          </a:p>
          <a:p>
            <a:pPr eaLnBrk="1" hangingPunct="1">
              <a:spcBef>
                <a:spcPts val="500"/>
              </a:spcBef>
            </a:pPr>
            <a:endParaRPr lang="en-US" sz="4000" dirty="0"/>
          </a:p>
          <a:p>
            <a:pPr eaLnBrk="1" hangingPunct="1">
              <a:spcBef>
                <a:spcPts val="500"/>
              </a:spcBef>
            </a:pPr>
            <a:r>
              <a:rPr lang="en-US" sz="4000" dirty="0"/>
              <a:t>Ensure that the font size of all text, including graph labels, is as large or larger than the rest of the poster.</a:t>
            </a:r>
            <a:endParaRPr lang="en-US" altLang="ja-JP" sz="4000" dirty="0"/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ts val="500"/>
              </a:spcBef>
            </a:pPr>
            <a:endParaRPr lang="en-US" altLang="ja-JP" sz="4800" dirty="0">
              <a:latin typeface="Avenir Book" pitchFamily="12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4800" dirty="0">
              <a:solidFill>
                <a:schemeClr val="accent2"/>
              </a:solidFill>
              <a:latin typeface="Avenir Book" pitchFamily="12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800" i="1" dirty="0">
              <a:solidFill>
                <a:schemeClr val="accent2"/>
              </a:solidFill>
              <a:latin typeface="Avenir Book" pitchFamily="124" charset="0"/>
            </a:endParaRPr>
          </a:p>
        </p:txBody>
      </p:sp>
      <p:sp>
        <p:nvSpPr>
          <p:cNvPr id="14342" name="Text Box 13">
            <a:extLst>
              <a:ext uri="{FF2B5EF4-FFF2-40B4-BE49-F238E27FC236}">
                <a16:creationId xmlns:a16="http://schemas.microsoft.com/office/drawing/2014/main" id="{5389CD4B-6E6A-526B-D7E9-1A0868742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8475" y="6902450"/>
            <a:ext cx="10512425" cy="92424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dirty="0">
                <a:solidFill>
                  <a:srgbClr val="000000"/>
                </a:solidFill>
                <a:latin typeface="Avenir Heavy" pitchFamily="124" charset="0"/>
              </a:rPr>
              <a:t>Conclusions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 dirty="0"/>
              <a:t>Summarize the main findings and their importance. Highlight the key takeaways and suggest directions for future research. (100-200 words)</a:t>
            </a:r>
            <a:endParaRPr lang="en-US" altLang="ja-JP" sz="4000" dirty="0"/>
          </a:p>
        </p:txBody>
      </p:sp>
      <p:sp>
        <p:nvSpPr>
          <p:cNvPr id="14343" name="Text Box 14">
            <a:extLst>
              <a:ext uri="{FF2B5EF4-FFF2-40B4-BE49-F238E27FC236}">
                <a16:creationId xmlns:a16="http://schemas.microsoft.com/office/drawing/2014/main" id="{C0C04C0B-5DD5-A1A2-7563-04A832C34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4663" y="4460875"/>
            <a:ext cx="477012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0" tIns="274320" rIns="274320" bIns="274320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600"/>
              </a:spcAft>
            </a:pPr>
            <a:r>
              <a:rPr lang="en-US" altLang="en-US" sz="6000" b="1">
                <a:latin typeface="Avenir Medium" pitchFamily="124" charset="0"/>
              </a:rPr>
              <a:t>Colin B. Purrington</a:t>
            </a:r>
            <a:r>
              <a:rPr lang="en-US" altLang="en-US" sz="6000" b="1">
                <a:latin typeface="Avenir Book" pitchFamily="124" charset="0"/>
              </a:rPr>
              <a:t>, Department of Posterology, </a:t>
            </a:r>
            <a:r>
              <a:rPr lang="en-US" altLang="en-US" sz="6000">
                <a:latin typeface="Avenir Book" pitchFamily="124" charset="0"/>
              </a:rPr>
              <a:t>Hudson University</a:t>
            </a:r>
          </a:p>
        </p:txBody>
      </p:sp>
      <p:sp>
        <p:nvSpPr>
          <p:cNvPr id="3" name="Rectangle 180">
            <a:extLst>
              <a:ext uri="{FF2B5EF4-FFF2-40B4-BE49-F238E27FC236}">
                <a16:creationId xmlns:a16="http://schemas.microsoft.com/office/drawing/2014/main" id="{5AD8144A-347E-7876-B674-6AC0631AE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38" y="962315"/>
            <a:ext cx="49450625" cy="316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1000" b="1" dirty="0">
                <a:ln>
                  <a:solidFill>
                    <a:schemeClr val="bg1"/>
                  </a:solidFill>
                </a:ln>
                <a:latin typeface="Avenir Heavy"/>
                <a:ea typeface="ＭＳ Ｐゴシック" charset="0"/>
                <a:cs typeface="Avenir Heavy"/>
              </a:rPr>
              <a:t>Title pitched at general audience that provides conclusion</a:t>
            </a:r>
            <a:br>
              <a:rPr lang="en-US" sz="11000" b="1" dirty="0">
                <a:ln>
                  <a:solidFill>
                    <a:schemeClr val="bg1"/>
                  </a:solidFill>
                </a:ln>
                <a:latin typeface="Avenir Heavy"/>
                <a:ea typeface="ＭＳ Ｐゴシック" charset="0"/>
                <a:cs typeface="Avenir Heavy"/>
              </a:rPr>
            </a:br>
            <a:r>
              <a:rPr lang="en-US" sz="11000" b="1" dirty="0">
                <a:ln>
                  <a:solidFill>
                    <a:schemeClr val="bg1"/>
                  </a:solidFill>
                </a:ln>
                <a:latin typeface="Avenir Heavy"/>
                <a:ea typeface="ＭＳ Ｐゴシック" charset="0"/>
                <a:cs typeface="Avenir Heavy"/>
              </a:rPr>
              <a:t> or at least hints at something interesting </a:t>
            </a:r>
          </a:p>
        </p:txBody>
      </p:sp>
      <p:sp>
        <p:nvSpPr>
          <p:cNvPr id="14345" name="Text Box 16">
            <a:extLst>
              <a:ext uri="{FF2B5EF4-FFF2-40B4-BE49-F238E27FC236}">
                <a16:creationId xmlns:a16="http://schemas.microsoft.com/office/drawing/2014/main" id="{1C376B76-975A-A515-C596-04E699A14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5300" y="21710650"/>
            <a:ext cx="10515600" cy="457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0000"/>
                </a:solidFill>
                <a:latin typeface="Avenir Heavy" pitchFamily="124" charset="0"/>
              </a:rPr>
              <a:t>Acknowledgments</a:t>
            </a:r>
          </a:p>
          <a:p>
            <a:pPr marL="500063" indent="-500063" eaLnBrk="1" hangingPunct="1">
              <a:spcBef>
                <a:spcPct val="50000"/>
              </a:spcBef>
              <a:tabLst>
                <a:tab pos="635000" algn="l"/>
              </a:tabLst>
            </a:pPr>
            <a:r>
              <a:rPr lang="en-US" altLang="en-US" sz="4000" dirty="0"/>
              <a:t>Give credit to individuals, organizations, or funding sources that supported your research. (50-100 words)</a:t>
            </a:r>
          </a:p>
        </p:txBody>
      </p:sp>
      <p:sp>
        <p:nvSpPr>
          <p:cNvPr id="14346" name="Text Box 15">
            <a:extLst>
              <a:ext uri="{FF2B5EF4-FFF2-40B4-BE49-F238E27FC236}">
                <a16:creationId xmlns:a16="http://schemas.microsoft.com/office/drawing/2014/main" id="{CAED727C-D580-FF07-E1F6-489EF881E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5300" y="17175163"/>
            <a:ext cx="10515600" cy="457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0000"/>
                </a:solidFill>
                <a:latin typeface="Avenir Heavy" pitchFamily="124" charset="0"/>
              </a:rPr>
              <a:t>Literature cited</a:t>
            </a:r>
          </a:p>
          <a:p>
            <a:pPr eaLnBrk="1" hangingPunct="1">
              <a:spcBef>
                <a:spcPct val="50000"/>
              </a:spcBef>
              <a:tabLst>
                <a:tab pos="635000" algn="l"/>
              </a:tabLst>
            </a:pPr>
            <a:r>
              <a:rPr lang="en-US" altLang="en-US" sz="4000" dirty="0"/>
              <a:t>Author, J. 2012. Article title. Journal of Something 1:1-2.</a:t>
            </a:r>
          </a:p>
          <a:p>
            <a:pPr eaLnBrk="1" hangingPunct="1"/>
            <a:br>
              <a:rPr lang="en-US" altLang="en-US" sz="2800" dirty="0">
                <a:latin typeface="Avenir Book" pitchFamily="124" charset="0"/>
              </a:rPr>
            </a:br>
            <a:endParaRPr lang="en-US" altLang="en-US" sz="2800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2800" dirty="0">
              <a:latin typeface="Avenir Book" pitchFamily="124" charset="0"/>
            </a:endParaRPr>
          </a:p>
        </p:txBody>
      </p:sp>
      <p:sp>
        <p:nvSpPr>
          <p:cNvPr id="14347" name="Text Box 70">
            <a:extLst>
              <a:ext uri="{FF2B5EF4-FFF2-40B4-BE49-F238E27FC236}">
                <a16:creationId xmlns:a16="http://schemas.microsoft.com/office/drawing/2014/main" id="{888FFC65-DF92-E7F7-AB8B-B0E9E4158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5300" y="26306463"/>
            <a:ext cx="10515600" cy="4572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4400" b="1" dirty="0">
                <a:solidFill>
                  <a:srgbClr val="000000"/>
                </a:solidFill>
                <a:latin typeface="Avenir Heavy" pitchFamily="124" charset="0"/>
              </a:rPr>
              <a:t>Further information</a:t>
            </a:r>
          </a:p>
          <a:p>
            <a:pPr marL="500063" indent="-500063" eaLnBrk="1" hangingPunct="1">
              <a:spcBef>
                <a:spcPct val="50000"/>
              </a:spcBef>
              <a:tabLst>
                <a:tab pos="635000" algn="l"/>
              </a:tabLst>
            </a:pPr>
            <a:r>
              <a:rPr lang="en-US" altLang="en-US" sz="4000" dirty="0"/>
              <a:t>Please see https://academic.csuohio.edu/gifted2ete/for more templates and tips. </a:t>
            </a:r>
          </a:p>
          <a:p>
            <a:pPr eaLnBrk="1" hangingPunct="1">
              <a:spcBef>
                <a:spcPct val="10000"/>
              </a:spcBef>
            </a:pPr>
            <a:endParaRPr lang="en-US" altLang="en-US" sz="2800" dirty="0">
              <a:latin typeface="Avenir Book" pitchFamily="124" charset="0"/>
            </a:endParaRPr>
          </a:p>
        </p:txBody>
      </p:sp>
      <p:sp>
        <p:nvSpPr>
          <p:cNvPr id="14348" name="Text Box 7">
            <a:extLst>
              <a:ext uri="{FF2B5EF4-FFF2-40B4-BE49-F238E27FC236}">
                <a16:creationId xmlns:a16="http://schemas.microsoft.com/office/drawing/2014/main" id="{E4710F96-F76B-4946-BB5F-67D53C552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2877" y="14804232"/>
            <a:ext cx="15678150" cy="4741862"/>
          </a:xfrm>
          <a:prstGeom prst="rect">
            <a:avLst/>
          </a:prstGeom>
          <a:solidFill>
            <a:srgbClr val="FFFE7E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914400" tIns="457200" rIns="914400" bIns="9144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ts val="6900"/>
              </a:lnSpc>
            </a:pPr>
            <a:r>
              <a:rPr lang="en-US" altLang="ja-JP" sz="4800" dirty="0">
                <a:solidFill>
                  <a:srgbClr val="FF0000"/>
                </a:solidFill>
                <a:latin typeface="Avenir Medium" pitchFamily="124" charset="0"/>
              </a:rPr>
              <a:t>Having one or two simple graphics will attract viewers’ attention. However, too many or overly complex graphics can overwhelm and deter them</a:t>
            </a:r>
            <a:endParaRPr lang="en-US" altLang="en-US" sz="2800" dirty="0">
              <a:latin typeface="Avenir Medium" pitchFamily="124" charset="0"/>
            </a:endParaRPr>
          </a:p>
        </p:txBody>
      </p:sp>
      <p:pic>
        <p:nvPicPr>
          <p:cNvPr id="2" name="Picture 9" descr="A black background with green text&#10;&#10;Description automatically generated">
            <a:extLst>
              <a:ext uri="{FF2B5EF4-FFF2-40B4-BE49-F238E27FC236}">
                <a16:creationId xmlns:a16="http://schemas.microsoft.com/office/drawing/2014/main" id="{FB3D9E42-8706-F0AB-CFDD-FF43FFCA0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3563" y="3703638"/>
            <a:ext cx="7877175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A bee with a black background&#10;&#10;Description automatically generated">
            <a:extLst>
              <a:ext uri="{FF2B5EF4-FFF2-40B4-BE49-F238E27FC236}">
                <a16:creationId xmlns:a16="http://schemas.microsoft.com/office/drawing/2014/main" id="{FA3CB6D6-0492-47FE-EAE8-D9C510296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8856" y="1099725"/>
            <a:ext cx="25876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05C2686-83B7-4E50-79FE-E39B7B0C0735}"/>
              </a:ext>
            </a:extLst>
          </p:cNvPr>
          <p:cNvSpPr/>
          <p:nvPr/>
        </p:nvSpPr>
        <p:spPr>
          <a:xfrm>
            <a:off x="2125663" y="2928111"/>
            <a:ext cx="7278687" cy="31670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Add your logo here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5755</TotalTime>
  <Words>286</Words>
  <Application>Microsoft Office PowerPoint</Application>
  <PresentationFormat>Custom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Helvetica</vt:lpstr>
      <vt:lpstr>MS PGothic</vt:lpstr>
      <vt:lpstr>Arial</vt:lpstr>
      <vt:lpstr>Times New Roman</vt:lpstr>
      <vt:lpstr>Calibri</vt:lpstr>
      <vt:lpstr>ヒラギノ角ゴ Pro W3</vt:lpstr>
      <vt:lpstr>Avenir Book</vt:lpstr>
      <vt:lpstr>Avenir Heavy</vt:lpstr>
      <vt:lpstr>Avenir Medium</vt:lpstr>
      <vt:lpstr>Default Design</vt:lpstr>
      <vt:lpstr>PowerPoint Presentation</vt:lpstr>
    </vt:vector>
  </TitlesOfParts>
  <Manager/>
  <Company/>
  <LinksUpToDate>false</LinksUpToDate>
  <SharedDoc>false</SharedDoc>
  <HyperlinkBase>https://colinpurrington.com/tips/poster-design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Horizontal conference poster template</dc:title>
  <dc:subject>conference poster</dc:subject>
  <dc:creator>Colin Purrington</dc:creator>
  <cp:keywords>poster, conference, session, meeting, symposium, research, presentation</cp:keywords>
  <dc:description>Copyright Colin Purrington 2019</dc:description>
  <cp:lastModifiedBy>Tatiana  Nikitina</cp:lastModifiedBy>
  <cp:revision>570</cp:revision>
  <cp:lastPrinted>2011-10-30T12:54:45Z</cp:lastPrinted>
  <dcterms:created xsi:type="dcterms:W3CDTF">2012-06-12T14:08:55Z</dcterms:created>
  <dcterms:modified xsi:type="dcterms:W3CDTF">2024-09-06T19:22:13Z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