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0" r:id="rId6"/>
    <p:sldId id="263" r:id="rId7"/>
    <p:sldId id="264" r:id="rId8"/>
    <p:sldId id="265" r:id="rId9"/>
    <p:sldId id="266" r:id="rId10"/>
    <p:sldId id="267" r:id="rId11"/>
    <p:sldId id="268"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763E725-1AD4-463E-8933-5E2666D6A87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1501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D054A-AD14-4C2F-95D8-82906165F680}"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3E725-1AD4-463E-8933-5E2666D6A87D}" type="slidenum">
              <a:rPr lang="en-US" smtClean="0"/>
              <a:t>‹#›</a:t>
            </a:fld>
            <a:endParaRPr lang="en-US"/>
          </a:p>
        </p:txBody>
      </p:sp>
    </p:spTree>
    <p:extLst>
      <p:ext uri="{BB962C8B-B14F-4D97-AF65-F5344CB8AC3E}">
        <p14:creationId xmlns:p14="http://schemas.microsoft.com/office/powerpoint/2010/main" val="350079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78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512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spTree>
    <p:extLst>
      <p:ext uri="{BB962C8B-B14F-4D97-AF65-F5344CB8AC3E}">
        <p14:creationId xmlns:p14="http://schemas.microsoft.com/office/powerpoint/2010/main" val="713499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8056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310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05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35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spTree>
    <p:extLst>
      <p:ext uri="{BB962C8B-B14F-4D97-AF65-F5344CB8AC3E}">
        <p14:creationId xmlns:p14="http://schemas.microsoft.com/office/powerpoint/2010/main" val="55110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D054A-AD14-4C2F-95D8-82906165F680}"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63E725-1AD4-463E-8933-5E2666D6A87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33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CD054A-AD14-4C2F-95D8-82906165F680}"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3E725-1AD4-463E-8933-5E2666D6A87D}" type="slidenum">
              <a:rPr lang="en-US" smtClean="0"/>
              <a:t>‹#›</a:t>
            </a:fld>
            <a:endParaRPr lang="en-US"/>
          </a:p>
        </p:txBody>
      </p:sp>
    </p:spTree>
    <p:extLst>
      <p:ext uri="{BB962C8B-B14F-4D97-AF65-F5344CB8AC3E}">
        <p14:creationId xmlns:p14="http://schemas.microsoft.com/office/powerpoint/2010/main" val="108519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CD054A-AD14-4C2F-95D8-82906165F680}"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63E725-1AD4-463E-8933-5E2666D6A87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989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CD054A-AD14-4C2F-95D8-82906165F680}"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63E725-1AD4-463E-8933-5E2666D6A87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49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D054A-AD14-4C2F-95D8-82906165F680}"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63E725-1AD4-463E-8933-5E2666D6A87D}" type="slidenum">
              <a:rPr lang="en-US" smtClean="0"/>
              <a:t>‹#›</a:t>
            </a:fld>
            <a:endParaRPr lang="en-US"/>
          </a:p>
        </p:txBody>
      </p:sp>
    </p:spTree>
    <p:extLst>
      <p:ext uri="{BB962C8B-B14F-4D97-AF65-F5344CB8AC3E}">
        <p14:creationId xmlns:p14="http://schemas.microsoft.com/office/powerpoint/2010/main" val="2460203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D054A-AD14-4C2F-95D8-82906165F680}"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3E725-1AD4-463E-8933-5E2666D6A87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681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D054A-AD14-4C2F-95D8-82906165F680}"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3E725-1AD4-463E-8933-5E2666D6A87D}" type="slidenum">
              <a:rPr lang="en-US" smtClean="0"/>
              <a:t>‹#›</a:t>
            </a:fld>
            <a:endParaRPr lang="en-US"/>
          </a:p>
        </p:txBody>
      </p:sp>
    </p:spTree>
    <p:extLst>
      <p:ext uri="{BB962C8B-B14F-4D97-AF65-F5344CB8AC3E}">
        <p14:creationId xmlns:p14="http://schemas.microsoft.com/office/powerpoint/2010/main" val="3459143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CD054A-AD14-4C2F-95D8-82906165F680}" type="datetimeFigureOut">
              <a:rPr lang="en-US" smtClean="0"/>
              <a:t>3/26/2018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763E725-1AD4-463E-8933-5E2666D6A87D}" type="slidenum">
              <a:rPr lang="en-US" smtClean="0"/>
              <a:t>‹#›</a:t>
            </a:fld>
            <a:endParaRPr lang="en-US"/>
          </a:p>
        </p:txBody>
      </p:sp>
    </p:spTree>
    <p:extLst>
      <p:ext uri="{BB962C8B-B14F-4D97-AF65-F5344CB8AC3E}">
        <p14:creationId xmlns:p14="http://schemas.microsoft.com/office/powerpoint/2010/main" val="9924865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Degrees of Freedom</a:t>
            </a:r>
            <a:endParaRPr lang="en-US" dirty="0"/>
          </a:p>
        </p:txBody>
      </p:sp>
      <p:sp>
        <p:nvSpPr>
          <p:cNvPr id="3" name="Subtitle 2"/>
          <p:cNvSpPr>
            <a:spLocks noGrp="1"/>
          </p:cNvSpPr>
          <p:nvPr>
            <p:ph type="subTitle" idx="1"/>
          </p:nvPr>
        </p:nvSpPr>
        <p:spPr/>
        <p:txBody>
          <a:bodyPr/>
          <a:lstStyle/>
          <a:p>
            <a:r>
              <a:rPr lang="en-US" dirty="0" smtClean="0"/>
              <a:t>COM 631/731</a:t>
            </a:r>
            <a:endParaRPr lang="en-US" dirty="0"/>
          </a:p>
        </p:txBody>
      </p:sp>
    </p:spTree>
    <p:extLst>
      <p:ext uri="{BB962C8B-B14F-4D97-AF65-F5344CB8AC3E}">
        <p14:creationId xmlns:p14="http://schemas.microsoft.com/office/powerpoint/2010/main" val="339531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4813515"/>
            <a:ext cx="9601196" cy="1319528"/>
          </a:xfrm>
        </p:spPr>
        <p:txBody>
          <a:bodyPr>
            <a:normAutofit/>
          </a:bodyPr>
          <a:lstStyle/>
          <a:p>
            <a:r>
              <a:rPr lang="en-US" dirty="0" smtClean="0"/>
              <a:t>Yes. Let‘s say person 4 has 4 cats.</a:t>
            </a:r>
          </a:p>
          <a:p>
            <a:r>
              <a:rPr lang="en-US" dirty="0" smtClean="0"/>
              <a:t>Now, do we have freedom for case 5?</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187400693"/>
              </p:ext>
            </p:extLst>
          </p:nvPr>
        </p:nvGraphicFramePr>
        <p:xfrm>
          <a:off x="2828924" y="1285876"/>
          <a:ext cx="6534152" cy="2966720"/>
        </p:xfrm>
        <a:graphic>
          <a:graphicData uri="http://schemas.openxmlformats.org/drawingml/2006/table">
            <a:tbl>
              <a:tblPr firstRow="1" bandRow="1">
                <a:tableStyleId>{5C22544A-7EE6-4342-B048-85BDC9FD1C3A}</a:tableStyleId>
              </a:tblPr>
              <a:tblGrid>
                <a:gridCol w="4376739"/>
                <a:gridCol w="2157413"/>
              </a:tblGrid>
              <a:tr h="370840">
                <a:tc>
                  <a:txBody>
                    <a:bodyPr/>
                    <a:lstStyle/>
                    <a:p>
                      <a:r>
                        <a:rPr lang="en-US" dirty="0" smtClean="0"/>
                        <a:t>Case ID</a:t>
                      </a:r>
                      <a:endParaRPr lang="en-US" dirty="0"/>
                    </a:p>
                  </a:txBody>
                  <a:tcPr/>
                </a:tc>
                <a:tc>
                  <a:txBody>
                    <a:bodyPr/>
                    <a:lstStyle/>
                    <a:p>
                      <a:r>
                        <a:rPr lang="en-US" dirty="0" smtClean="0"/>
                        <a:t>Number of Cats</a:t>
                      </a:r>
                      <a:endParaRPr lang="en-US" dirty="0"/>
                    </a:p>
                  </a:txBody>
                  <a:tcPr/>
                </a:tc>
              </a:tr>
              <a:tr h="370840">
                <a:tc>
                  <a:txBody>
                    <a:bodyPr/>
                    <a:lstStyle/>
                    <a:p>
                      <a:r>
                        <a:rPr lang="en-US" dirty="0" smtClean="0"/>
                        <a:t>Person</a:t>
                      </a:r>
                      <a:r>
                        <a:rPr lang="en-US" baseline="0" dirty="0" smtClean="0"/>
                        <a:t> 1</a:t>
                      </a:r>
                      <a:endParaRPr lang="en-US" dirty="0"/>
                    </a:p>
                  </a:txBody>
                  <a:tcPr/>
                </a:tc>
                <a:tc>
                  <a:txBody>
                    <a:bodyPr/>
                    <a:lstStyle/>
                    <a:p>
                      <a:r>
                        <a:rPr lang="en-US" dirty="0" smtClean="0"/>
                        <a:t>2</a:t>
                      </a:r>
                      <a:endParaRPr lang="en-US" dirty="0"/>
                    </a:p>
                  </a:txBody>
                  <a:tcPr/>
                </a:tc>
              </a:tr>
              <a:tr h="370840">
                <a:tc>
                  <a:txBody>
                    <a:bodyPr/>
                    <a:lstStyle/>
                    <a:p>
                      <a:r>
                        <a:rPr lang="en-US" dirty="0" smtClean="0"/>
                        <a:t>Person 2</a:t>
                      </a:r>
                      <a:endParaRPr lang="en-US" dirty="0"/>
                    </a:p>
                  </a:txBody>
                  <a:tcPr/>
                </a:tc>
                <a:tc>
                  <a:txBody>
                    <a:bodyPr/>
                    <a:lstStyle/>
                    <a:p>
                      <a:r>
                        <a:rPr lang="en-US" dirty="0" smtClean="0"/>
                        <a:t>0</a:t>
                      </a:r>
                      <a:endParaRPr lang="en-US" dirty="0"/>
                    </a:p>
                  </a:txBody>
                  <a:tcPr/>
                </a:tc>
              </a:tr>
              <a:tr h="370840">
                <a:tc>
                  <a:txBody>
                    <a:bodyPr/>
                    <a:lstStyle/>
                    <a:p>
                      <a:r>
                        <a:rPr lang="en-US" dirty="0" smtClean="0"/>
                        <a:t>Person 3</a:t>
                      </a:r>
                      <a:endParaRPr lang="en-US" dirty="0"/>
                    </a:p>
                  </a:txBody>
                  <a:tcPr/>
                </a:tc>
                <a:tc>
                  <a:txBody>
                    <a:bodyPr/>
                    <a:lstStyle/>
                    <a:p>
                      <a:r>
                        <a:rPr lang="en-US" dirty="0" smtClean="0"/>
                        <a:t>1</a:t>
                      </a:r>
                      <a:endParaRPr lang="en-US" dirty="0"/>
                    </a:p>
                  </a:txBody>
                  <a:tcPr/>
                </a:tc>
              </a:tr>
              <a:tr h="370840">
                <a:tc>
                  <a:txBody>
                    <a:bodyPr/>
                    <a:lstStyle/>
                    <a:p>
                      <a:r>
                        <a:rPr lang="en-US" dirty="0" smtClean="0"/>
                        <a:t>Person</a:t>
                      </a:r>
                      <a:r>
                        <a:rPr lang="en-US" baseline="0" dirty="0" smtClean="0"/>
                        <a:t> 4</a:t>
                      </a:r>
                      <a:endParaRPr lang="en-US" dirty="0"/>
                    </a:p>
                  </a:txBody>
                  <a:tcPr/>
                </a:tc>
                <a:tc>
                  <a:txBody>
                    <a:bodyPr/>
                    <a:lstStyle/>
                    <a:p>
                      <a:r>
                        <a:rPr lang="en-US" dirty="0" smtClean="0"/>
                        <a:t>4</a:t>
                      </a:r>
                      <a:endParaRPr lang="en-US" dirty="0"/>
                    </a:p>
                  </a:txBody>
                  <a:tcPr/>
                </a:tc>
              </a:tr>
              <a:tr h="370840">
                <a:tc>
                  <a:txBody>
                    <a:bodyPr/>
                    <a:lstStyle/>
                    <a:p>
                      <a:r>
                        <a:rPr lang="en-US" dirty="0" smtClean="0"/>
                        <a:t>Person</a:t>
                      </a:r>
                      <a:r>
                        <a:rPr lang="en-US" baseline="0" dirty="0" smtClean="0"/>
                        <a:t> 5</a:t>
                      </a:r>
                      <a:endParaRPr lang="en-US" dirty="0"/>
                    </a:p>
                  </a:txBody>
                  <a:tcPr/>
                </a:tc>
                <a:tc>
                  <a:txBody>
                    <a:bodyPr/>
                    <a:lstStyle/>
                    <a:p>
                      <a:endParaRPr lang="en-US" dirty="0"/>
                    </a:p>
                  </a:txBody>
                  <a:tcPr/>
                </a:tc>
              </a:tr>
              <a:tr h="370840">
                <a:tc>
                  <a:txBody>
                    <a:bodyPr/>
                    <a:lstStyle/>
                    <a:p>
                      <a:r>
                        <a:rPr lang="en-US" dirty="0" smtClean="0"/>
                        <a:t>                         TOTAL CATS</a:t>
                      </a:r>
                      <a:endParaRPr lang="en-US" dirty="0"/>
                    </a:p>
                  </a:txBody>
                  <a:tcPr/>
                </a:tc>
                <a:tc>
                  <a:txBody>
                    <a:bodyPr/>
                    <a:lstStyle/>
                    <a:p>
                      <a:r>
                        <a:rPr lang="en-US" dirty="0" smtClean="0"/>
                        <a:t>10</a:t>
                      </a:r>
                      <a:endParaRPr lang="en-US" dirty="0"/>
                    </a:p>
                  </a:txBody>
                  <a:tcPr/>
                </a:tc>
              </a:tr>
              <a:tr h="370840">
                <a:tc>
                  <a:txBody>
                    <a:bodyPr/>
                    <a:lstStyle/>
                    <a:p>
                      <a:r>
                        <a:rPr lang="en-US" dirty="0" smtClean="0"/>
                        <a:t>                         MEAN CATS</a:t>
                      </a:r>
                      <a:r>
                        <a:rPr lang="en-US" baseline="0" dirty="0" smtClean="0"/>
                        <a:t> PER PERSON</a:t>
                      </a:r>
                      <a:endParaRPr lang="en-US" dirty="0"/>
                    </a:p>
                  </a:txBody>
                  <a:tcPr/>
                </a:tc>
                <a:tc>
                  <a:txBody>
                    <a:bodyPr/>
                    <a:lstStyle/>
                    <a:p>
                      <a:r>
                        <a:rPr lang="en-US" dirty="0" smtClean="0"/>
                        <a:t>10/5 = 2</a:t>
                      </a:r>
                      <a:endParaRPr lang="en-US" dirty="0"/>
                    </a:p>
                  </a:txBody>
                  <a:tcPr/>
                </a:tc>
              </a:tr>
            </a:tbl>
          </a:graphicData>
        </a:graphic>
      </p:graphicFrame>
    </p:spTree>
    <p:extLst>
      <p:ext uri="{BB962C8B-B14F-4D97-AF65-F5344CB8AC3E}">
        <p14:creationId xmlns:p14="http://schemas.microsoft.com/office/powerpoint/2010/main" val="127019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4813515"/>
            <a:ext cx="9601196" cy="1319528"/>
          </a:xfrm>
        </p:spPr>
        <p:txBody>
          <a:bodyPr>
            <a:normAutofit fontScale="92500" lnSpcReduction="10000"/>
          </a:bodyPr>
          <a:lstStyle/>
          <a:p>
            <a:r>
              <a:rPr lang="en-US" dirty="0" smtClean="0"/>
              <a:t>No. Person 5 must have 3 cats. </a:t>
            </a:r>
          </a:p>
          <a:p>
            <a:r>
              <a:rPr lang="en-US" dirty="0" smtClean="0"/>
              <a:t>Thus, for n = 5, we had 4 degrees of freedom.  </a:t>
            </a:r>
          </a:p>
          <a:p>
            <a:r>
              <a:rPr lang="en-US" b="1" dirty="0" smtClean="0"/>
              <a:t>For the calculation of a mean, </a:t>
            </a:r>
            <a:r>
              <a:rPr lang="en-US" b="1" dirty="0" err="1" smtClean="0"/>
              <a:t>df</a:t>
            </a:r>
            <a:r>
              <a:rPr lang="en-US" b="1" dirty="0" smtClean="0"/>
              <a:t> is n – 1.</a:t>
            </a:r>
          </a:p>
        </p:txBody>
      </p:sp>
      <p:graphicFrame>
        <p:nvGraphicFramePr>
          <p:cNvPr id="4" name="Content Placeholder 3"/>
          <p:cNvGraphicFramePr>
            <a:graphicFrameLocks/>
          </p:cNvGraphicFramePr>
          <p:nvPr>
            <p:extLst>
              <p:ext uri="{D42A27DB-BD31-4B8C-83A1-F6EECF244321}">
                <p14:modId xmlns:p14="http://schemas.microsoft.com/office/powerpoint/2010/main" val="2875294474"/>
              </p:ext>
            </p:extLst>
          </p:nvPr>
        </p:nvGraphicFramePr>
        <p:xfrm>
          <a:off x="2828924" y="1285876"/>
          <a:ext cx="6534152" cy="2966720"/>
        </p:xfrm>
        <a:graphic>
          <a:graphicData uri="http://schemas.openxmlformats.org/drawingml/2006/table">
            <a:tbl>
              <a:tblPr firstRow="1" bandRow="1">
                <a:tableStyleId>{5C22544A-7EE6-4342-B048-85BDC9FD1C3A}</a:tableStyleId>
              </a:tblPr>
              <a:tblGrid>
                <a:gridCol w="4376739"/>
                <a:gridCol w="2157413"/>
              </a:tblGrid>
              <a:tr h="370840">
                <a:tc>
                  <a:txBody>
                    <a:bodyPr/>
                    <a:lstStyle/>
                    <a:p>
                      <a:r>
                        <a:rPr lang="en-US" dirty="0" smtClean="0"/>
                        <a:t>Case ID</a:t>
                      </a:r>
                      <a:endParaRPr lang="en-US" dirty="0"/>
                    </a:p>
                  </a:txBody>
                  <a:tcPr/>
                </a:tc>
                <a:tc>
                  <a:txBody>
                    <a:bodyPr/>
                    <a:lstStyle/>
                    <a:p>
                      <a:r>
                        <a:rPr lang="en-US" dirty="0" smtClean="0"/>
                        <a:t>Number of Cats</a:t>
                      </a:r>
                      <a:endParaRPr lang="en-US" dirty="0"/>
                    </a:p>
                  </a:txBody>
                  <a:tcPr/>
                </a:tc>
              </a:tr>
              <a:tr h="370840">
                <a:tc>
                  <a:txBody>
                    <a:bodyPr/>
                    <a:lstStyle/>
                    <a:p>
                      <a:r>
                        <a:rPr lang="en-US" dirty="0" smtClean="0"/>
                        <a:t>Person</a:t>
                      </a:r>
                      <a:r>
                        <a:rPr lang="en-US" baseline="0" dirty="0" smtClean="0"/>
                        <a:t> 1</a:t>
                      </a:r>
                      <a:endParaRPr lang="en-US" dirty="0"/>
                    </a:p>
                  </a:txBody>
                  <a:tcPr/>
                </a:tc>
                <a:tc>
                  <a:txBody>
                    <a:bodyPr/>
                    <a:lstStyle/>
                    <a:p>
                      <a:r>
                        <a:rPr lang="en-US" dirty="0" smtClean="0"/>
                        <a:t>2</a:t>
                      </a:r>
                      <a:endParaRPr lang="en-US" dirty="0"/>
                    </a:p>
                  </a:txBody>
                  <a:tcPr/>
                </a:tc>
              </a:tr>
              <a:tr h="370840">
                <a:tc>
                  <a:txBody>
                    <a:bodyPr/>
                    <a:lstStyle/>
                    <a:p>
                      <a:r>
                        <a:rPr lang="en-US" dirty="0" smtClean="0"/>
                        <a:t>Person 2</a:t>
                      </a:r>
                      <a:endParaRPr lang="en-US" dirty="0"/>
                    </a:p>
                  </a:txBody>
                  <a:tcPr/>
                </a:tc>
                <a:tc>
                  <a:txBody>
                    <a:bodyPr/>
                    <a:lstStyle/>
                    <a:p>
                      <a:r>
                        <a:rPr lang="en-US" dirty="0" smtClean="0"/>
                        <a:t>0</a:t>
                      </a:r>
                      <a:endParaRPr lang="en-US" dirty="0"/>
                    </a:p>
                  </a:txBody>
                  <a:tcPr/>
                </a:tc>
              </a:tr>
              <a:tr h="370840">
                <a:tc>
                  <a:txBody>
                    <a:bodyPr/>
                    <a:lstStyle/>
                    <a:p>
                      <a:r>
                        <a:rPr lang="en-US" dirty="0" smtClean="0"/>
                        <a:t>Person 3</a:t>
                      </a:r>
                      <a:endParaRPr lang="en-US" dirty="0"/>
                    </a:p>
                  </a:txBody>
                  <a:tcPr/>
                </a:tc>
                <a:tc>
                  <a:txBody>
                    <a:bodyPr/>
                    <a:lstStyle/>
                    <a:p>
                      <a:r>
                        <a:rPr lang="en-US" dirty="0" smtClean="0"/>
                        <a:t>1</a:t>
                      </a:r>
                      <a:endParaRPr lang="en-US" dirty="0"/>
                    </a:p>
                  </a:txBody>
                  <a:tcPr/>
                </a:tc>
              </a:tr>
              <a:tr h="370840">
                <a:tc>
                  <a:txBody>
                    <a:bodyPr/>
                    <a:lstStyle/>
                    <a:p>
                      <a:r>
                        <a:rPr lang="en-US" dirty="0" smtClean="0"/>
                        <a:t>Person</a:t>
                      </a:r>
                      <a:r>
                        <a:rPr lang="en-US" baseline="0" dirty="0" smtClean="0"/>
                        <a:t> 4</a:t>
                      </a:r>
                      <a:endParaRPr lang="en-US" dirty="0"/>
                    </a:p>
                  </a:txBody>
                  <a:tcPr/>
                </a:tc>
                <a:tc>
                  <a:txBody>
                    <a:bodyPr/>
                    <a:lstStyle/>
                    <a:p>
                      <a:r>
                        <a:rPr lang="en-US" dirty="0" smtClean="0"/>
                        <a:t>4</a:t>
                      </a:r>
                      <a:endParaRPr lang="en-US" dirty="0"/>
                    </a:p>
                  </a:txBody>
                  <a:tcPr/>
                </a:tc>
              </a:tr>
              <a:tr h="370840">
                <a:tc>
                  <a:txBody>
                    <a:bodyPr/>
                    <a:lstStyle/>
                    <a:p>
                      <a:r>
                        <a:rPr lang="en-US" dirty="0" smtClean="0"/>
                        <a:t>Person</a:t>
                      </a:r>
                      <a:r>
                        <a:rPr lang="en-US" baseline="0" dirty="0" smtClean="0"/>
                        <a:t> 5</a:t>
                      </a:r>
                      <a:endParaRPr lang="en-US" dirty="0"/>
                    </a:p>
                  </a:txBody>
                  <a:tcPr/>
                </a:tc>
                <a:tc>
                  <a:txBody>
                    <a:bodyPr/>
                    <a:lstStyle/>
                    <a:p>
                      <a:r>
                        <a:rPr lang="en-US" dirty="0" smtClean="0"/>
                        <a:t>3 </a:t>
                      </a:r>
                      <a:r>
                        <a:rPr lang="en-US" sz="1400" dirty="0" smtClean="0"/>
                        <a:t>(NO FREEDOM)</a:t>
                      </a:r>
                      <a:endParaRPr lang="en-US" sz="1400" dirty="0"/>
                    </a:p>
                  </a:txBody>
                  <a:tcPr/>
                </a:tc>
              </a:tr>
              <a:tr h="370840">
                <a:tc>
                  <a:txBody>
                    <a:bodyPr/>
                    <a:lstStyle/>
                    <a:p>
                      <a:r>
                        <a:rPr lang="en-US" dirty="0" smtClean="0"/>
                        <a:t>                         TOTAL CATS</a:t>
                      </a:r>
                      <a:endParaRPr lang="en-US" dirty="0"/>
                    </a:p>
                  </a:txBody>
                  <a:tcPr/>
                </a:tc>
                <a:tc>
                  <a:txBody>
                    <a:bodyPr/>
                    <a:lstStyle/>
                    <a:p>
                      <a:r>
                        <a:rPr lang="en-US" dirty="0" smtClean="0"/>
                        <a:t>10</a:t>
                      </a:r>
                      <a:endParaRPr lang="en-US" dirty="0"/>
                    </a:p>
                  </a:txBody>
                  <a:tcPr/>
                </a:tc>
              </a:tr>
              <a:tr h="370840">
                <a:tc>
                  <a:txBody>
                    <a:bodyPr/>
                    <a:lstStyle/>
                    <a:p>
                      <a:r>
                        <a:rPr lang="en-US" dirty="0" smtClean="0"/>
                        <a:t>                         MEAN CATS</a:t>
                      </a:r>
                      <a:r>
                        <a:rPr lang="en-US" baseline="0" dirty="0" smtClean="0"/>
                        <a:t> PER PERSON</a:t>
                      </a:r>
                      <a:endParaRPr lang="en-US" dirty="0"/>
                    </a:p>
                  </a:txBody>
                  <a:tcPr/>
                </a:tc>
                <a:tc>
                  <a:txBody>
                    <a:bodyPr/>
                    <a:lstStyle/>
                    <a:p>
                      <a:r>
                        <a:rPr lang="en-US" dirty="0" smtClean="0"/>
                        <a:t>10/5 = 2</a:t>
                      </a:r>
                      <a:endParaRPr lang="en-US" dirty="0"/>
                    </a:p>
                  </a:txBody>
                  <a:tcPr/>
                </a:tc>
              </a:tr>
            </a:tbl>
          </a:graphicData>
        </a:graphic>
      </p:graphicFrame>
    </p:spTree>
    <p:extLst>
      <p:ext uri="{BB962C8B-B14F-4D97-AF65-F5344CB8AC3E}">
        <p14:creationId xmlns:p14="http://schemas.microsoft.com/office/powerpoint/2010/main" val="12114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 for a Chi-Square</a:t>
            </a:r>
            <a:endParaRPr lang="en-US" dirty="0"/>
          </a:p>
        </p:txBody>
      </p:sp>
      <p:sp>
        <p:nvSpPr>
          <p:cNvPr id="3" name="Content Placeholder 2"/>
          <p:cNvSpPr>
            <a:spLocks noGrp="1"/>
          </p:cNvSpPr>
          <p:nvPr>
            <p:ph idx="1"/>
          </p:nvPr>
        </p:nvSpPr>
        <p:spPr>
          <a:xfrm>
            <a:off x="1295401" y="4758270"/>
            <a:ext cx="9601196" cy="1117597"/>
          </a:xfrm>
        </p:spPr>
        <p:txBody>
          <a:bodyPr/>
          <a:lstStyle/>
          <a:p>
            <a:r>
              <a:rPr lang="en-US" dirty="0"/>
              <a:t>Imagine we have two nominal variables, parenting style and family type. And imagine that the marginal frequencies are as shown above.</a:t>
            </a:r>
          </a:p>
        </p:txBody>
      </p:sp>
      <p:graphicFrame>
        <p:nvGraphicFramePr>
          <p:cNvPr id="5" name="Content Placeholder 3"/>
          <p:cNvGraphicFramePr>
            <a:graphicFrameLocks/>
          </p:cNvGraphicFramePr>
          <p:nvPr>
            <p:extLst>
              <p:ext uri="{D42A27DB-BD31-4B8C-83A1-F6EECF244321}">
                <p14:modId xmlns:p14="http://schemas.microsoft.com/office/powerpoint/2010/main" val="2704740130"/>
              </p:ext>
            </p:extLst>
          </p:nvPr>
        </p:nvGraphicFramePr>
        <p:xfrm>
          <a:off x="1391036" y="2567596"/>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354329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lstStyle/>
          <a:p>
            <a:r>
              <a:rPr lang="en-US" dirty="0" smtClean="0"/>
              <a:t>Do we have freedom for the cell marked ??? above?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931647769"/>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1587582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fontScale="92500" lnSpcReduction="20000"/>
          </a:bodyPr>
          <a:lstStyle/>
          <a:p>
            <a:r>
              <a:rPr lang="en-US" dirty="0" smtClean="0"/>
              <a:t>Yes. Let’s say there are 10 people who </a:t>
            </a:r>
            <a:r>
              <a:rPr lang="en-US" dirty="0" smtClean="0"/>
              <a:t>have a Nuclear family and practice Permissive parenting.</a:t>
            </a:r>
            <a:endParaRPr lang="en-US" dirty="0" smtClean="0"/>
          </a:p>
          <a:p>
            <a:r>
              <a:rPr lang="en-US" dirty="0" smtClean="0"/>
              <a:t>Now,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913551027"/>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204205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fontScale="92500" lnSpcReduction="20000"/>
          </a:bodyPr>
          <a:lstStyle/>
          <a:p>
            <a:r>
              <a:rPr lang="en-US" dirty="0" smtClean="0"/>
              <a:t>Yes. Let’s say there are 5 people who </a:t>
            </a:r>
            <a:r>
              <a:rPr lang="en-US" dirty="0" smtClean="0"/>
              <a:t>are a Single parent and practice Permissive parenting.</a:t>
            </a:r>
            <a:endParaRPr lang="en-US" dirty="0" smtClean="0"/>
          </a:p>
          <a:p>
            <a:r>
              <a:rPr lang="en-US" dirty="0" smtClean="0"/>
              <a:t>Now,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4023096622"/>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388280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a:bodyPr>
          <a:lstStyle/>
          <a:p>
            <a:r>
              <a:rPr lang="en-US" dirty="0" smtClean="0"/>
              <a:t>No. That cell must have 5 cases, because of the marginal total of 20. </a:t>
            </a:r>
          </a:p>
          <a:p>
            <a:r>
              <a:rPr lang="en-US" dirty="0" smtClean="0"/>
              <a:t>Now,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643588421"/>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1608821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fontScale="92500" lnSpcReduction="20000"/>
          </a:bodyPr>
          <a:lstStyle/>
          <a:p>
            <a:r>
              <a:rPr lang="en-US" dirty="0" smtClean="0"/>
              <a:t>Yes. Let’s say there are 10 cases that </a:t>
            </a:r>
            <a:r>
              <a:rPr lang="en-US" dirty="0" smtClean="0"/>
              <a:t>have a </a:t>
            </a:r>
            <a:r>
              <a:rPr lang="en-US" dirty="0" smtClean="0"/>
              <a:t>Nuclear family </a:t>
            </a:r>
            <a:r>
              <a:rPr lang="en-US" dirty="0" smtClean="0"/>
              <a:t>and practice Authoritarian parenting.</a:t>
            </a:r>
            <a:endParaRPr lang="en-US" dirty="0" smtClean="0"/>
          </a:p>
          <a:p>
            <a:r>
              <a:rPr lang="en-US" dirty="0" smtClean="0"/>
              <a:t>Now,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142968791"/>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268008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fontScale="92500" lnSpcReduction="20000"/>
          </a:bodyPr>
          <a:lstStyle/>
          <a:p>
            <a:r>
              <a:rPr lang="en-US" dirty="0" smtClean="0"/>
              <a:t>Yes. Let’s say there are 40 cases that are </a:t>
            </a:r>
            <a:r>
              <a:rPr lang="en-US" dirty="0" smtClean="0"/>
              <a:t>a </a:t>
            </a:r>
            <a:r>
              <a:rPr lang="en-US" dirty="0" smtClean="0"/>
              <a:t>Single parent and practice Authoritarian parenting.</a:t>
            </a:r>
            <a:endParaRPr lang="en-US" dirty="0" smtClean="0"/>
          </a:p>
          <a:p>
            <a:r>
              <a:rPr lang="en-US" dirty="0" smtClean="0"/>
              <a:t>Now,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47843592"/>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408940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a:bodyPr>
          <a:lstStyle/>
          <a:p>
            <a:r>
              <a:rPr lang="en-US" dirty="0" smtClean="0"/>
              <a:t>No. That cell must have 15 cases, because of the marginal total of 65.</a:t>
            </a:r>
          </a:p>
          <a:p>
            <a:r>
              <a:rPr lang="en-US" dirty="0" smtClean="0"/>
              <a:t>Now,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906857854"/>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181234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Freedom To Vary</a:t>
            </a:r>
            <a:endParaRPr lang="en-US" dirty="0"/>
          </a:p>
        </p:txBody>
      </p:sp>
      <p:sp>
        <p:nvSpPr>
          <p:cNvPr id="3" name="Content Placeholder 2"/>
          <p:cNvSpPr>
            <a:spLocks noGrp="1"/>
          </p:cNvSpPr>
          <p:nvPr>
            <p:ph idx="1"/>
          </p:nvPr>
        </p:nvSpPr>
        <p:spPr>
          <a:xfrm>
            <a:off x="1243014" y="2443689"/>
            <a:ext cx="9601196" cy="3318936"/>
          </a:xfrm>
        </p:spPr>
        <p:txBody>
          <a:bodyPr/>
          <a:lstStyle/>
          <a:p>
            <a:r>
              <a:rPr lang="en-US" dirty="0" smtClean="0"/>
              <a:t>First</a:t>
            </a:r>
            <a:r>
              <a:rPr lang="en-US" dirty="0"/>
              <a:t>, forget about statistics. Imagine you’re a </a:t>
            </a:r>
            <a:r>
              <a:rPr lang="en-US" dirty="0" smtClean="0"/>
              <a:t>person </a:t>
            </a:r>
            <a:r>
              <a:rPr lang="en-US" dirty="0"/>
              <a:t>who loves to wear hats. You couldn't care less what a degree of freedom is. You believe that variety is the spice of life</a:t>
            </a:r>
            <a:r>
              <a:rPr lang="en-US" dirty="0" smtClean="0"/>
              <a:t>.</a:t>
            </a:r>
            <a:endParaRPr lang="en-US" dirty="0"/>
          </a:p>
          <a:p>
            <a:r>
              <a:rPr lang="en-US" dirty="0"/>
              <a:t>Unfortunately, you have constraints. You have only 7 hats. Yet you want to wear a different hat every day of the week.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263" y="4654548"/>
            <a:ext cx="8186737" cy="1108077"/>
          </a:xfrm>
          <a:prstGeom prst="rect">
            <a:avLst/>
          </a:prstGeom>
        </p:spPr>
      </p:pic>
    </p:spTree>
    <p:extLst>
      <p:ext uri="{BB962C8B-B14F-4D97-AF65-F5344CB8AC3E}">
        <p14:creationId xmlns:p14="http://schemas.microsoft.com/office/powerpoint/2010/main" val="3745776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a:bodyPr>
          <a:lstStyle/>
          <a:p>
            <a:r>
              <a:rPr lang="en-US" dirty="0" smtClean="0"/>
              <a:t>No. That cell must have 10 cases because of the marginal total of 30.</a:t>
            </a:r>
          </a:p>
          <a:p>
            <a:r>
              <a:rPr lang="en-US" dirty="0" smtClean="0"/>
              <a:t>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41308765"/>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3719443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a:bodyPr>
          <a:lstStyle/>
          <a:p>
            <a:r>
              <a:rPr lang="en-US" dirty="0" smtClean="0"/>
              <a:t>No. That cell must have 0 cases because of the marginal total of 45.</a:t>
            </a:r>
          </a:p>
          <a:p>
            <a:r>
              <a:rPr lang="en-US" dirty="0" smtClean="0"/>
              <a:t>Finally, do we have freedom for the cell marked ??? above?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69114655"/>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837748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117597"/>
          </a:xfrm>
        </p:spPr>
        <p:txBody>
          <a:bodyPr>
            <a:normAutofit fontScale="92500" lnSpcReduction="20000"/>
          </a:bodyPr>
          <a:lstStyle/>
          <a:p>
            <a:r>
              <a:rPr lang="en-US" dirty="0" smtClean="0"/>
              <a:t>No. That cell must have 5 cases because of the marginal total of 25, and also because of the marginal total of 15.</a:t>
            </a:r>
          </a:p>
          <a:p>
            <a:r>
              <a:rPr lang="en-US" dirty="0" smtClean="0"/>
              <a:t>So how many degrees of freedom does this chi-square table have?</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961114464"/>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2679288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113" y="4172483"/>
            <a:ext cx="9601196" cy="1856842"/>
          </a:xfrm>
        </p:spPr>
        <p:txBody>
          <a:bodyPr>
            <a:normAutofit/>
          </a:bodyPr>
          <a:lstStyle/>
          <a:p>
            <a:r>
              <a:rPr lang="en-US" dirty="0" smtClean="0"/>
              <a:t>The yellow cells were “free”...thus, we have 4 degrees of freedom.</a:t>
            </a:r>
          </a:p>
          <a:p>
            <a:r>
              <a:rPr lang="en-US" b="1" dirty="0" smtClean="0"/>
              <a:t>For a chi-square test, degrees of freedom are (r – 1) x (c – 1) </a:t>
            </a:r>
          </a:p>
          <a:p>
            <a:pPr marL="457200" lvl="1" indent="0">
              <a:buNone/>
            </a:pPr>
            <a:r>
              <a:rPr lang="en-US" b="1" dirty="0" smtClean="0"/>
              <a:t>where </a:t>
            </a:r>
            <a:r>
              <a:rPr lang="en-US" b="1" dirty="0" smtClean="0"/>
              <a:t>r = number </a:t>
            </a:r>
            <a:r>
              <a:rPr lang="en-US" b="1" dirty="0" smtClean="0"/>
              <a:t>of rows and </a:t>
            </a:r>
            <a:r>
              <a:rPr lang="en-US" b="1" dirty="0" smtClean="0"/>
              <a:t>c = number </a:t>
            </a:r>
            <a:r>
              <a:rPr lang="en-US" b="1" dirty="0" smtClean="0"/>
              <a:t>of columns</a:t>
            </a:r>
            <a:endParaRPr lang="en-US" b="1" dirty="0"/>
          </a:p>
        </p:txBody>
      </p:sp>
      <p:graphicFrame>
        <p:nvGraphicFramePr>
          <p:cNvPr id="4" name="Content Placeholder 3"/>
          <p:cNvGraphicFramePr>
            <a:graphicFrameLocks/>
          </p:cNvGraphicFramePr>
          <p:nvPr>
            <p:extLst>
              <p:ext uri="{D42A27DB-BD31-4B8C-83A1-F6EECF244321}">
                <p14:modId xmlns:p14="http://schemas.microsoft.com/office/powerpoint/2010/main" val="1695523942"/>
              </p:ext>
            </p:extLst>
          </p:nvPr>
        </p:nvGraphicFramePr>
        <p:xfrm>
          <a:off x="1423988" y="1671637"/>
          <a:ext cx="9601200" cy="1849120"/>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322687">
                <a:tc>
                  <a:txBody>
                    <a:bodyPr/>
                    <a:lstStyle/>
                    <a:p>
                      <a:endParaRPr lang="en-US" dirty="0"/>
                    </a:p>
                  </a:txBody>
                  <a:tcPr/>
                </a:tc>
                <a:tc>
                  <a:txBody>
                    <a:bodyPr/>
                    <a:lstStyle/>
                    <a:p>
                      <a:r>
                        <a:rPr lang="en-US" dirty="0" smtClean="0"/>
                        <a:t>Nuclear</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Single</a:t>
                      </a:r>
                      <a:r>
                        <a:rPr lang="en-US" baseline="0" dirty="0" smtClean="0"/>
                        <a:t> parent</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Blended</a:t>
                      </a:r>
                      <a:r>
                        <a:rPr lang="en-US" baseline="0" dirty="0" smtClean="0"/>
                        <a:t> family</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Permissive</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dirty="0" smtClean="0"/>
                        <a:t>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dirty="0" smtClean="0"/>
                        <a:t>5</a:t>
                      </a:r>
                      <a:r>
                        <a:rPr lang="en-US" baseline="0" dirty="0" smtClean="0"/>
                        <a:t> </a:t>
                      </a:r>
                      <a:r>
                        <a:rPr lang="en-US" sz="1400" baseline="0" dirty="0" smtClean="0"/>
                        <a:t>(NO FREEDOM)</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20</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Authoritarian</a:t>
                      </a:r>
                      <a:endParaRPr lang="en-US" dirty="0"/>
                    </a:p>
                  </a:txBody>
                  <a:tcPr>
                    <a:lnR w="12700" cap="flat" cmpd="sng" algn="ctr">
                      <a:solidFill>
                        <a:schemeClr val="tx1"/>
                      </a:solidFill>
                      <a:prstDash val="solid"/>
                      <a:round/>
                      <a:headEnd type="none" w="med" len="med"/>
                      <a:tailEnd type="none" w="med" len="med"/>
                    </a:lnR>
                  </a:tcPr>
                </a:tc>
                <a:tc>
                  <a:txBody>
                    <a:bodyPr/>
                    <a:lstStyle/>
                    <a:p>
                      <a:r>
                        <a:rPr lang="en-US" dirty="0" smtClean="0"/>
                        <a:t>10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r>
                        <a:rPr lang="en-US" dirty="0" smtClean="0"/>
                        <a:t>40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65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Authoritative</a:t>
                      </a:r>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10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0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5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(NO FREEDOM)</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15</a:t>
                      </a:r>
                      <a:endParaRPr lang="en-US" dirty="0"/>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r>
                        <a:rPr lang="en-US" dirty="0" smtClean="0"/>
                        <a:t>30</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45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25</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100</a:t>
                      </a:r>
                      <a:endParaRPr lang="en-US" dirty="0"/>
                    </a:p>
                  </a:txBody>
                  <a:tcPr/>
                </a:tc>
              </a:tr>
            </a:tbl>
          </a:graphicData>
        </a:graphic>
      </p:graphicFrame>
    </p:spTree>
    <p:extLst>
      <p:ext uri="{BB962C8B-B14F-4D97-AF65-F5344CB8AC3E}">
        <p14:creationId xmlns:p14="http://schemas.microsoft.com/office/powerpoint/2010/main" val="3294904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4800600"/>
            <a:ext cx="9601196" cy="1075268"/>
          </a:xfrm>
        </p:spPr>
        <p:txBody>
          <a:bodyPr/>
          <a:lstStyle/>
          <a:p>
            <a:r>
              <a:rPr lang="en-US" dirty="0" smtClean="0"/>
              <a:t>So for a 5 by 4 chi-square table, the </a:t>
            </a:r>
            <a:r>
              <a:rPr lang="en-US" dirty="0" err="1" smtClean="0"/>
              <a:t>df</a:t>
            </a:r>
            <a:r>
              <a:rPr lang="en-US" dirty="0" smtClean="0"/>
              <a:t> is (5 – 1) x (4 – 1) = 4 x 3 = 12.</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945532914"/>
              </p:ext>
            </p:extLst>
          </p:nvPr>
        </p:nvGraphicFramePr>
        <p:xfrm>
          <a:off x="1409702" y="1528763"/>
          <a:ext cx="9601200" cy="2595880"/>
        </p:xfrm>
        <a:graphic>
          <a:graphicData uri="http://schemas.openxmlformats.org/drawingml/2006/table">
            <a:tbl>
              <a:tblPr firstRow="1" bandRow="1">
                <a:tableStyleId>{5C22544A-7EE6-4342-B048-85BDC9FD1C3A}</a:tableStyleId>
              </a:tblPr>
              <a:tblGrid>
                <a:gridCol w="1600200"/>
                <a:gridCol w="1600200"/>
                <a:gridCol w="1600200"/>
                <a:gridCol w="1600200"/>
                <a:gridCol w="1600200"/>
                <a:gridCol w="1600200"/>
              </a:tblGrid>
              <a:tr h="370840">
                <a:tc>
                  <a:txBody>
                    <a:bodyPr/>
                    <a:lstStyle/>
                    <a:p>
                      <a:endParaRPr lang="en-US" dirty="0"/>
                    </a:p>
                  </a:txBody>
                  <a:tcPr/>
                </a:tc>
                <a:tc>
                  <a:txBody>
                    <a:bodyPr/>
                    <a:lstStyle/>
                    <a:p>
                      <a:r>
                        <a:rPr lang="en-US" dirty="0" smtClean="0"/>
                        <a:t>A</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B</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C</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D</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TOTAL</a:t>
                      </a:r>
                      <a:endParaRPr lang="en-US" dirty="0"/>
                    </a:p>
                  </a:txBody>
                  <a:tcPr/>
                </a:tc>
              </a:tr>
              <a:tr h="370840">
                <a:tc>
                  <a:txBody>
                    <a:bodyPr/>
                    <a:lstStyle/>
                    <a:p>
                      <a:r>
                        <a:rPr lang="en-US" dirty="0" smtClean="0"/>
                        <a:t>E</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F</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G</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H</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I</a:t>
                      </a:r>
                      <a:endParaRPr lang="en-US" dirty="0"/>
                    </a:p>
                  </a:txBody>
                  <a:tcPr>
                    <a:lnR w="12700" cap="flat" cmpd="sng" algn="ctr">
                      <a:solidFill>
                        <a:schemeClr val="tx1"/>
                      </a:solidFill>
                      <a:prstDash val="solid"/>
                      <a:round/>
                      <a:headEnd type="none" w="med" len="med"/>
                      <a:tailEnd type="none" w="med" len="med"/>
                    </a:lnR>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tcPr>
                </a:tc>
              </a:tr>
              <a:tr h="370840">
                <a:tc>
                  <a:txBody>
                    <a:bodyPr/>
                    <a:lstStyle/>
                    <a:p>
                      <a:r>
                        <a:rPr lang="en-US" dirty="0" smtClean="0"/>
                        <a:t>TOTAL</a:t>
                      </a:r>
                      <a:endParaRPr lang="en-US" dirty="0"/>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tc>
              </a:tr>
            </a:tbl>
          </a:graphicData>
        </a:graphic>
      </p:graphicFrame>
    </p:spTree>
    <p:extLst>
      <p:ext uri="{BB962C8B-B14F-4D97-AF65-F5344CB8AC3E}">
        <p14:creationId xmlns:p14="http://schemas.microsoft.com/office/powerpoint/2010/main" val="3767536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end</a:t>
            </a:r>
            <a:endParaRPr lang="en-US" dirty="0"/>
          </a:p>
        </p:txBody>
      </p:sp>
    </p:spTree>
    <p:extLst>
      <p:ext uri="{BB962C8B-B14F-4D97-AF65-F5344CB8AC3E}">
        <p14:creationId xmlns:p14="http://schemas.microsoft.com/office/powerpoint/2010/main" val="1863574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On the first day, you can wear any of the 7 hats. On the second day, you can choose from the 6 remaining hats, on day 3 you can choose from 5 hats, and so on.</a:t>
            </a:r>
          </a:p>
          <a:p>
            <a:endParaRPr lang="en-US" dirty="0"/>
          </a:p>
          <a:p>
            <a:r>
              <a:rPr lang="en-US" dirty="0"/>
              <a:t>When day 6 rolls around, you still have a choice between 2 hats that you haven’t worn yet that week. But after you choose your hat for day 6, you have no choice for the hat that you wear on Day 7. You must wear the one remaining hat. You had 7-1 = 6 days of “hat” freedom—in which the hat you wore could vary!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814" y="1106777"/>
            <a:ext cx="7791448" cy="1054575"/>
          </a:xfrm>
          <a:prstGeom prst="rect">
            <a:avLst/>
          </a:prstGeom>
        </p:spPr>
      </p:pic>
    </p:spTree>
    <p:extLst>
      <p:ext uri="{BB962C8B-B14F-4D97-AF65-F5344CB8AC3E}">
        <p14:creationId xmlns:p14="http://schemas.microsoft.com/office/powerpoint/2010/main" val="41380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That’s kind of the idea behind degrees of freedom in statistics. Degrees of freedom are often broadly defined as the number of "observations" (pieces of information) in the data that are free to vary when estimating statistical parameters.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9814" y="1106777"/>
            <a:ext cx="7791448" cy="1054575"/>
          </a:xfrm>
          <a:prstGeom prst="rect">
            <a:avLst/>
          </a:prstGeom>
        </p:spPr>
      </p:pic>
    </p:spTree>
    <p:extLst>
      <p:ext uri="{BB962C8B-B14F-4D97-AF65-F5344CB8AC3E}">
        <p14:creationId xmlns:p14="http://schemas.microsoft.com/office/powerpoint/2010/main" val="390093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Freedom for a Mean</a:t>
            </a:r>
            <a:endParaRPr lang="en-US" dirty="0"/>
          </a:p>
        </p:txBody>
      </p:sp>
      <p:sp>
        <p:nvSpPr>
          <p:cNvPr id="3" name="Content Placeholder 2"/>
          <p:cNvSpPr>
            <a:spLocks noGrp="1"/>
          </p:cNvSpPr>
          <p:nvPr>
            <p:ph idx="1"/>
          </p:nvPr>
        </p:nvSpPr>
        <p:spPr/>
        <p:txBody>
          <a:bodyPr/>
          <a:lstStyle/>
          <a:p>
            <a:r>
              <a:rPr lang="en-US" dirty="0" smtClean="0"/>
              <a:t>Imagine you have measured number of cats a person owns. You have done this with 5 people. </a:t>
            </a:r>
          </a:p>
          <a:p>
            <a:r>
              <a:rPr lang="en-US" dirty="0" smtClean="0"/>
              <a:t>What are your degrees of freedom?</a:t>
            </a:r>
          </a:p>
          <a:p>
            <a:endParaRPr lang="en-US" dirty="0"/>
          </a:p>
        </p:txBody>
      </p:sp>
    </p:spTree>
    <p:extLst>
      <p:ext uri="{BB962C8B-B14F-4D97-AF65-F5344CB8AC3E}">
        <p14:creationId xmlns:p14="http://schemas.microsoft.com/office/powerpoint/2010/main" val="101305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4813515"/>
            <a:ext cx="9601196" cy="1319528"/>
          </a:xfrm>
        </p:spPr>
        <p:txBody>
          <a:bodyPr/>
          <a:lstStyle/>
          <a:p>
            <a:r>
              <a:rPr lang="en-US" dirty="0" smtClean="0"/>
              <a:t>We know the total, and </a:t>
            </a:r>
            <a:r>
              <a:rPr lang="en-US" dirty="0" smtClean="0"/>
              <a:t>the </a:t>
            </a:r>
            <a:r>
              <a:rPr lang="en-US" i="1" dirty="0" smtClean="0"/>
              <a:t>n</a:t>
            </a:r>
            <a:r>
              <a:rPr lang="en-US" dirty="0" smtClean="0"/>
              <a:t>, so we know the mean (2.0).</a:t>
            </a:r>
          </a:p>
          <a:p>
            <a:r>
              <a:rPr lang="en-US" dirty="0" smtClean="0"/>
              <a:t>If </a:t>
            </a:r>
            <a:r>
              <a:rPr lang="en-US" dirty="0" smtClean="0"/>
              <a:t>we know the total, do we have “freedom” for case 1?</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445766610"/>
              </p:ext>
            </p:extLst>
          </p:nvPr>
        </p:nvGraphicFramePr>
        <p:xfrm>
          <a:off x="2828924" y="1285876"/>
          <a:ext cx="6534152" cy="2966720"/>
        </p:xfrm>
        <a:graphic>
          <a:graphicData uri="http://schemas.openxmlformats.org/drawingml/2006/table">
            <a:tbl>
              <a:tblPr firstRow="1" bandRow="1">
                <a:tableStyleId>{5C22544A-7EE6-4342-B048-85BDC9FD1C3A}</a:tableStyleId>
              </a:tblPr>
              <a:tblGrid>
                <a:gridCol w="4376739"/>
                <a:gridCol w="2157413"/>
              </a:tblGrid>
              <a:tr h="370840">
                <a:tc>
                  <a:txBody>
                    <a:bodyPr/>
                    <a:lstStyle/>
                    <a:p>
                      <a:r>
                        <a:rPr lang="en-US" dirty="0" smtClean="0"/>
                        <a:t>Case ID</a:t>
                      </a:r>
                      <a:endParaRPr lang="en-US" dirty="0"/>
                    </a:p>
                  </a:txBody>
                  <a:tcPr/>
                </a:tc>
                <a:tc>
                  <a:txBody>
                    <a:bodyPr/>
                    <a:lstStyle/>
                    <a:p>
                      <a:r>
                        <a:rPr lang="en-US" dirty="0" smtClean="0"/>
                        <a:t>Number of Cats</a:t>
                      </a:r>
                      <a:endParaRPr lang="en-US" dirty="0"/>
                    </a:p>
                  </a:txBody>
                  <a:tcPr/>
                </a:tc>
              </a:tr>
              <a:tr h="370840">
                <a:tc>
                  <a:txBody>
                    <a:bodyPr/>
                    <a:lstStyle/>
                    <a:p>
                      <a:r>
                        <a:rPr lang="en-US" dirty="0" smtClean="0"/>
                        <a:t>Person</a:t>
                      </a:r>
                      <a:r>
                        <a:rPr lang="en-US" baseline="0" dirty="0" smtClean="0"/>
                        <a:t> 1</a:t>
                      </a:r>
                      <a:endParaRPr lang="en-US" dirty="0"/>
                    </a:p>
                  </a:txBody>
                  <a:tcPr/>
                </a:tc>
                <a:tc>
                  <a:txBody>
                    <a:bodyPr/>
                    <a:lstStyle/>
                    <a:p>
                      <a:endParaRPr lang="en-US" dirty="0"/>
                    </a:p>
                  </a:txBody>
                  <a:tcPr/>
                </a:tc>
              </a:tr>
              <a:tr h="370840">
                <a:tc>
                  <a:txBody>
                    <a:bodyPr/>
                    <a:lstStyle/>
                    <a:p>
                      <a:r>
                        <a:rPr lang="en-US" dirty="0" smtClean="0"/>
                        <a:t>Person 2</a:t>
                      </a:r>
                      <a:endParaRPr lang="en-US" dirty="0"/>
                    </a:p>
                  </a:txBody>
                  <a:tcPr/>
                </a:tc>
                <a:tc>
                  <a:txBody>
                    <a:bodyPr/>
                    <a:lstStyle/>
                    <a:p>
                      <a:endParaRPr lang="en-US" dirty="0"/>
                    </a:p>
                  </a:txBody>
                  <a:tcPr/>
                </a:tc>
              </a:tr>
              <a:tr h="370840">
                <a:tc>
                  <a:txBody>
                    <a:bodyPr/>
                    <a:lstStyle/>
                    <a:p>
                      <a:r>
                        <a:rPr lang="en-US" dirty="0" smtClean="0"/>
                        <a:t>Person 3</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4</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5</a:t>
                      </a:r>
                      <a:endParaRPr lang="en-US" dirty="0"/>
                    </a:p>
                  </a:txBody>
                  <a:tcPr/>
                </a:tc>
                <a:tc>
                  <a:txBody>
                    <a:bodyPr/>
                    <a:lstStyle/>
                    <a:p>
                      <a:endParaRPr lang="en-US" dirty="0"/>
                    </a:p>
                  </a:txBody>
                  <a:tcPr/>
                </a:tc>
              </a:tr>
              <a:tr h="370840">
                <a:tc>
                  <a:txBody>
                    <a:bodyPr/>
                    <a:lstStyle/>
                    <a:p>
                      <a:r>
                        <a:rPr lang="en-US" dirty="0" smtClean="0"/>
                        <a:t>                         TOTAL CATS</a:t>
                      </a:r>
                      <a:endParaRPr lang="en-US" dirty="0"/>
                    </a:p>
                  </a:txBody>
                  <a:tcPr/>
                </a:tc>
                <a:tc>
                  <a:txBody>
                    <a:bodyPr/>
                    <a:lstStyle/>
                    <a:p>
                      <a:r>
                        <a:rPr lang="en-US" dirty="0" smtClean="0"/>
                        <a:t>10</a:t>
                      </a:r>
                      <a:endParaRPr lang="en-US" dirty="0"/>
                    </a:p>
                  </a:txBody>
                  <a:tcPr/>
                </a:tc>
              </a:tr>
              <a:tr h="370840">
                <a:tc>
                  <a:txBody>
                    <a:bodyPr/>
                    <a:lstStyle/>
                    <a:p>
                      <a:r>
                        <a:rPr lang="en-US" dirty="0" smtClean="0"/>
                        <a:t>                         MEAN CATS</a:t>
                      </a:r>
                      <a:r>
                        <a:rPr lang="en-US" baseline="0" dirty="0" smtClean="0"/>
                        <a:t> PER PERSON</a:t>
                      </a:r>
                      <a:endParaRPr lang="en-US" dirty="0"/>
                    </a:p>
                  </a:txBody>
                  <a:tcPr/>
                </a:tc>
                <a:tc>
                  <a:txBody>
                    <a:bodyPr/>
                    <a:lstStyle/>
                    <a:p>
                      <a:r>
                        <a:rPr lang="en-US" dirty="0" smtClean="0"/>
                        <a:t>10/5 = 2</a:t>
                      </a:r>
                      <a:endParaRPr lang="en-US" dirty="0"/>
                    </a:p>
                  </a:txBody>
                  <a:tcPr/>
                </a:tc>
              </a:tr>
            </a:tbl>
          </a:graphicData>
        </a:graphic>
      </p:graphicFrame>
    </p:spTree>
    <p:extLst>
      <p:ext uri="{BB962C8B-B14F-4D97-AF65-F5344CB8AC3E}">
        <p14:creationId xmlns:p14="http://schemas.microsoft.com/office/powerpoint/2010/main" val="3827622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4813515"/>
            <a:ext cx="9601196" cy="1319528"/>
          </a:xfrm>
        </p:spPr>
        <p:txBody>
          <a:bodyPr>
            <a:normAutofit/>
          </a:bodyPr>
          <a:lstStyle/>
          <a:p>
            <a:r>
              <a:rPr lang="en-US" dirty="0" smtClean="0"/>
              <a:t>Yes. Let‘s say person 1 has 2 cats.</a:t>
            </a:r>
          </a:p>
          <a:p>
            <a:r>
              <a:rPr lang="en-US" dirty="0" smtClean="0"/>
              <a:t>Now, do we have freedom for case 2?</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950169363"/>
              </p:ext>
            </p:extLst>
          </p:nvPr>
        </p:nvGraphicFramePr>
        <p:xfrm>
          <a:off x="2828924" y="1285876"/>
          <a:ext cx="6534152" cy="2966720"/>
        </p:xfrm>
        <a:graphic>
          <a:graphicData uri="http://schemas.openxmlformats.org/drawingml/2006/table">
            <a:tbl>
              <a:tblPr firstRow="1" bandRow="1">
                <a:tableStyleId>{5C22544A-7EE6-4342-B048-85BDC9FD1C3A}</a:tableStyleId>
              </a:tblPr>
              <a:tblGrid>
                <a:gridCol w="4376739"/>
                <a:gridCol w="2157413"/>
              </a:tblGrid>
              <a:tr h="370840">
                <a:tc>
                  <a:txBody>
                    <a:bodyPr/>
                    <a:lstStyle/>
                    <a:p>
                      <a:r>
                        <a:rPr lang="en-US" dirty="0" smtClean="0"/>
                        <a:t>Case ID</a:t>
                      </a:r>
                      <a:endParaRPr lang="en-US" dirty="0"/>
                    </a:p>
                  </a:txBody>
                  <a:tcPr/>
                </a:tc>
                <a:tc>
                  <a:txBody>
                    <a:bodyPr/>
                    <a:lstStyle/>
                    <a:p>
                      <a:r>
                        <a:rPr lang="en-US" dirty="0" smtClean="0"/>
                        <a:t>Number of Cats</a:t>
                      </a:r>
                      <a:endParaRPr lang="en-US" dirty="0"/>
                    </a:p>
                  </a:txBody>
                  <a:tcPr/>
                </a:tc>
              </a:tr>
              <a:tr h="370840">
                <a:tc>
                  <a:txBody>
                    <a:bodyPr/>
                    <a:lstStyle/>
                    <a:p>
                      <a:r>
                        <a:rPr lang="en-US" dirty="0" smtClean="0"/>
                        <a:t>Person</a:t>
                      </a:r>
                      <a:r>
                        <a:rPr lang="en-US" baseline="0" dirty="0" smtClean="0"/>
                        <a:t> 1</a:t>
                      </a:r>
                      <a:endParaRPr lang="en-US" dirty="0"/>
                    </a:p>
                  </a:txBody>
                  <a:tcPr/>
                </a:tc>
                <a:tc>
                  <a:txBody>
                    <a:bodyPr/>
                    <a:lstStyle/>
                    <a:p>
                      <a:r>
                        <a:rPr lang="en-US" dirty="0" smtClean="0"/>
                        <a:t>2</a:t>
                      </a:r>
                      <a:endParaRPr lang="en-US" dirty="0"/>
                    </a:p>
                  </a:txBody>
                  <a:tcPr/>
                </a:tc>
              </a:tr>
              <a:tr h="370840">
                <a:tc>
                  <a:txBody>
                    <a:bodyPr/>
                    <a:lstStyle/>
                    <a:p>
                      <a:r>
                        <a:rPr lang="en-US" dirty="0" smtClean="0"/>
                        <a:t>Person 2</a:t>
                      </a:r>
                      <a:endParaRPr lang="en-US" dirty="0"/>
                    </a:p>
                  </a:txBody>
                  <a:tcPr/>
                </a:tc>
                <a:tc>
                  <a:txBody>
                    <a:bodyPr/>
                    <a:lstStyle/>
                    <a:p>
                      <a:endParaRPr lang="en-US" dirty="0"/>
                    </a:p>
                  </a:txBody>
                  <a:tcPr/>
                </a:tc>
              </a:tr>
              <a:tr h="370840">
                <a:tc>
                  <a:txBody>
                    <a:bodyPr/>
                    <a:lstStyle/>
                    <a:p>
                      <a:r>
                        <a:rPr lang="en-US" dirty="0" smtClean="0"/>
                        <a:t>Person 3</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4</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5</a:t>
                      </a:r>
                      <a:endParaRPr lang="en-US" dirty="0"/>
                    </a:p>
                  </a:txBody>
                  <a:tcPr/>
                </a:tc>
                <a:tc>
                  <a:txBody>
                    <a:bodyPr/>
                    <a:lstStyle/>
                    <a:p>
                      <a:endParaRPr lang="en-US" dirty="0"/>
                    </a:p>
                  </a:txBody>
                  <a:tcPr/>
                </a:tc>
              </a:tr>
              <a:tr h="370840">
                <a:tc>
                  <a:txBody>
                    <a:bodyPr/>
                    <a:lstStyle/>
                    <a:p>
                      <a:r>
                        <a:rPr lang="en-US" dirty="0" smtClean="0"/>
                        <a:t>                         TOTAL CATS</a:t>
                      </a:r>
                      <a:endParaRPr lang="en-US" dirty="0"/>
                    </a:p>
                  </a:txBody>
                  <a:tcPr/>
                </a:tc>
                <a:tc>
                  <a:txBody>
                    <a:bodyPr/>
                    <a:lstStyle/>
                    <a:p>
                      <a:r>
                        <a:rPr lang="en-US" dirty="0" smtClean="0"/>
                        <a:t>10</a:t>
                      </a:r>
                      <a:endParaRPr lang="en-US" dirty="0"/>
                    </a:p>
                  </a:txBody>
                  <a:tcPr/>
                </a:tc>
              </a:tr>
              <a:tr h="370840">
                <a:tc>
                  <a:txBody>
                    <a:bodyPr/>
                    <a:lstStyle/>
                    <a:p>
                      <a:r>
                        <a:rPr lang="en-US" dirty="0" smtClean="0"/>
                        <a:t>                         MEAN CATS</a:t>
                      </a:r>
                      <a:r>
                        <a:rPr lang="en-US" baseline="0" dirty="0" smtClean="0"/>
                        <a:t> PER PERSON</a:t>
                      </a:r>
                      <a:endParaRPr lang="en-US" dirty="0"/>
                    </a:p>
                  </a:txBody>
                  <a:tcPr/>
                </a:tc>
                <a:tc>
                  <a:txBody>
                    <a:bodyPr/>
                    <a:lstStyle/>
                    <a:p>
                      <a:r>
                        <a:rPr lang="en-US" dirty="0" smtClean="0"/>
                        <a:t>10/5 = 2</a:t>
                      </a:r>
                      <a:endParaRPr lang="en-US" dirty="0"/>
                    </a:p>
                  </a:txBody>
                  <a:tcPr/>
                </a:tc>
              </a:tr>
            </a:tbl>
          </a:graphicData>
        </a:graphic>
      </p:graphicFrame>
    </p:spTree>
    <p:extLst>
      <p:ext uri="{BB962C8B-B14F-4D97-AF65-F5344CB8AC3E}">
        <p14:creationId xmlns:p14="http://schemas.microsoft.com/office/powerpoint/2010/main" val="4263039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4813515"/>
            <a:ext cx="9601196" cy="1319528"/>
          </a:xfrm>
        </p:spPr>
        <p:txBody>
          <a:bodyPr>
            <a:normAutofit/>
          </a:bodyPr>
          <a:lstStyle/>
          <a:p>
            <a:r>
              <a:rPr lang="en-US" dirty="0" smtClean="0"/>
              <a:t>Yes. Let‘s say person 2 has no cats.</a:t>
            </a:r>
          </a:p>
          <a:p>
            <a:r>
              <a:rPr lang="en-US" dirty="0" smtClean="0"/>
              <a:t>Now, do we have freedom for case 3?</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54609198"/>
              </p:ext>
            </p:extLst>
          </p:nvPr>
        </p:nvGraphicFramePr>
        <p:xfrm>
          <a:off x="2828924" y="1285876"/>
          <a:ext cx="6534152" cy="2966720"/>
        </p:xfrm>
        <a:graphic>
          <a:graphicData uri="http://schemas.openxmlformats.org/drawingml/2006/table">
            <a:tbl>
              <a:tblPr firstRow="1" bandRow="1">
                <a:tableStyleId>{5C22544A-7EE6-4342-B048-85BDC9FD1C3A}</a:tableStyleId>
              </a:tblPr>
              <a:tblGrid>
                <a:gridCol w="4376739"/>
                <a:gridCol w="2157413"/>
              </a:tblGrid>
              <a:tr h="370840">
                <a:tc>
                  <a:txBody>
                    <a:bodyPr/>
                    <a:lstStyle/>
                    <a:p>
                      <a:r>
                        <a:rPr lang="en-US" dirty="0" smtClean="0"/>
                        <a:t>Case ID</a:t>
                      </a:r>
                      <a:endParaRPr lang="en-US" dirty="0"/>
                    </a:p>
                  </a:txBody>
                  <a:tcPr/>
                </a:tc>
                <a:tc>
                  <a:txBody>
                    <a:bodyPr/>
                    <a:lstStyle/>
                    <a:p>
                      <a:r>
                        <a:rPr lang="en-US" dirty="0" smtClean="0"/>
                        <a:t>Number of Cats</a:t>
                      </a:r>
                      <a:endParaRPr lang="en-US" dirty="0"/>
                    </a:p>
                  </a:txBody>
                  <a:tcPr/>
                </a:tc>
              </a:tr>
              <a:tr h="370840">
                <a:tc>
                  <a:txBody>
                    <a:bodyPr/>
                    <a:lstStyle/>
                    <a:p>
                      <a:r>
                        <a:rPr lang="en-US" dirty="0" smtClean="0"/>
                        <a:t>Person</a:t>
                      </a:r>
                      <a:r>
                        <a:rPr lang="en-US" baseline="0" dirty="0" smtClean="0"/>
                        <a:t> 1</a:t>
                      </a:r>
                      <a:endParaRPr lang="en-US" dirty="0"/>
                    </a:p>
                  </a:txBody>
                  <a:tcPr/>
                </a:tc>
                <a:tc>
                  <a:txBody>
                    <a:bodyPr/>
                    <a:lstStyle/>
                    <a:p>
                      <a:r>
                        <a:rPr lang="en-US" dirty="0" smtClean="0"/>
                        <a:t>2</a:t>
                      </a:r>
                      <a:endParaRPr lang="en-US" dirty="0"/>
                    </a:p>
                  </a:txBody>
                  <a:tcPr/>
                </a:tc>
              </a:tr>
              <a:tr h="370840">
                <a:tc>
                  <a:txBody>
                    <a:bodyPr/>
                    <a:lstStyle/>
                    <a:p>
                      <a:r>
                        <a:rPr lang="en-US" dirty="0" smtClean="0"/>
                        <a:t>Person 2</a:t>
                      </a:r>
                      <a:endParaRPr lang="en-US" dirty="0"/>
                    </a:p>
                  </a:txBody>
                  <a:tcPr/>
                </a:tc>
                <a:tc>
                  <a:txBody>
                    <a:bodyPr/>
                    <a:lstStyle/>
                    <a:p>
                      <a:r>
                        <a:rPr lang="en-US" dirty="0" smtClean="0"/>
                        <a:t>0</a:t>
                      </a:r>
                      <a:endParaRPr lang="en-US" dirty="0"/>
                    </a:p>
                  </a:txBody>
                  <a:tcPr/>
                </a:tc>
              </a:tr>
              <a:tr h="370840">
                <a:tc>
                  <a:txBody>
                    <a:bodyPr/>
                    <a:lstStyle/>
                    <a:p>
                      <a:r>
                        <a:rPr lang="en-US" dirty="0" smtClean="0"/>
                        <a:t>Person 3</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4</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5</a:t>
                      </a:r>
                      <a:endParaRPr lang="en-US" dirty="0"/>
                    </a:p>
                  </a:txBody>
                  <a:tcPr/>
                </a:tc>
                <a:tc>
                  <a:txBody>
                    <a:bodyPr/>
                    <a:lstStyle/>
                    <a:p>
                      <a:endParaRPr lang="en-US" dirty="0"/>
                    </a:p>
                  </a:txBody>
                  <a:tcPr/>
                </a:tc>
              </a:tr>
              <a:tr h="370840">
                <a:tc>
                  <a:txBody>
                    <a:bodyPr/>
                    <a:lstStyle/>
                    <a:p>
                      <a:r>
                        <a:rPr lang="en-US" dirty="0" smtClean="0"/>
                        <a:t>                         TOTAL CATS</a:t>
                      </a:r>
                      <a:endParaRPr lang="en-US" dirty="0"/>
                    </a:p>
                  </a:txBody>
                  <a:tcPr/>
                </a:tc>
                <a:tc>
                  <a:txBody>
                    <a:bodyPr/>
                    <a:lstStyle/>
                    <a:p>
                      <a:r>
                        <a:rPr lang="en-US" dirty="0" smtClean="0"/>
                        <a:t>10</a:t>
                      </a:r>
                      <a:endParaRPr lang="en-US" dirty="0"/>
                    </a:p>
                  </a:txBody>
                  <a:tcPr/>
                </a:tc>
              </a:tr>
              <a:tr h="370840">
                <a:tc>
                  <a:txBody>
                    <a:bodyPr/>
                    <a:lstStyle/>
                    <a:p>
                      <a:r>
                        <a:rPr lang="en-US" dirty="0" smtClean="0"/>
                        <a:t>                         MEAN CATS</a:t>
                      </a:r>
                      <a:r>
                        <a:rPr lang="en-US" baseline="0" dirty="0" smtClean="0"/>
                        <a:t> PER PERSON</a:t>
                      </a:r>
                      <a:endParaRPr lang="en-US" dirty="0"/>
                    </a:p>
                  </a:txBody>
                  <a:tcPr/>
                </a:tc>
                <a:tc>
                  <a:txBody>
                    <a:bodyPr/>
                    <a:lstStyle/>
                    <a:p>
                      <a:r>
                        <a:rPr lang="en-US" dirty="0" smtClean="0"/>
                        <a:t>10/5 = 2</a:t>
                      </a:r>
                      <a:endParaRPr lang="en-US" dirty="0"/>
                    </a:p>
                  </a:txBody>
                  <a:tcPr/>
                </a:tc>
              </a:tr>
            </a:tbl>
          </a:graphicData>
        </a:graphic>
      </p:graphicFrame>
    </p:spTree>
    <p:extLst>
      <p:ext uri="{BB962C8B-B14F-4D97-AF65-F5344CB8AC3E}">
        <p14:creationId xmlns:p14="http://schemas.microsoft.com/office/powerpoint/2010/main" val="355969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701" y="4813515"/>
            <a:ext cx="9601196" cy="1319528"/>
          </a:xfrm>
        </p:spPr>
        <p:txBody>
          <a:bodyPr>
            <a:normAutofit/>
          </a:bodyPr>
          <a:lstStyle/>
          <a:p>
            <a:r>
              <a:rPr lang="en-US" dirty="0" smtClean="0"/>
              <a:t>Yes. Let‘s say person 3 has 1 cat.</a:t>
            </a:r>
          </a:p>
          <a:p>
            <a:r>
              <a:rPr lang="en-US" dirty="0" smtClean="0"/>
              <a:t>Now, do we have freedom for case 4?</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8892131"/>
              </p:ext>
            </p:extLst>
          </p:nvPr>
        </p:nvGraphicFramePr>
        <p:xfrm>
          <a:off x="2828924" y="1285876"/>
          <a:ext cx="6534152" cy="2966720"/>
        </p:xfrm>
        <a:graphic>
          <a:graphicData uri="http://schemas.openxmlformats.org/drawingml/2006/table">
            <a:tbl>
              <a:tblPr firstRow="1" bandRow="1">
                <a:tableStyleId>{5C22544A-7EE6-4342-B048-85BDC9FD1C3A}</a:tableStyleId>
              </a:tblPr>
              <a:tblGrid>
                <a:gridCol w="4376739"/>
                <a:gridCol w="2157413"/>
              </a:tblGrid>
              <a:tr h="370840">
                <a:tc>
                  <a:txBody>
                    <a:bodyPr/>
                    <a:lstStyle/>
                    <a:p>
                      <a:r>
                        <a:rPr lang="en-US" dirty="0" smtClean="0"/>
                        <a:t>Case ID</a:t>
                      </a:r>
                      <a:endParaRPr lang="en-US" dirty="0"/>
                    </a:p>
                  </a:txBody>
                  <a:tcPr/>
                </a:tc>
                <a:tc>
                  <a:txBody>
                    <a:bodyPr/>
                    <a:lstStyle/>
                    <a:p>
                      <a:r>
                        <a:rPr lang="en-US" dirty="0" smtClean="0"/>
                        <a:t>Number of Cats</a:t>
                      </a:r>
                      <a:endParaRPr lang="en-US" dirty="0"/>
                    </a:p>
                  </a:txBody>
                  <a:tcPr/>
                </a:tc>
              </a:tr>
              <a:tr h="370840">
                <a:tc>
                  <a:txBody>
                    <a:bodyPr/>
                    <a:lstStyle/>
                    <a:p>
                      <a:r>
                        <a:rPr lang="en-US" dirty="0" smtClean="0"/>
                        <a:t>Person</a:t>
                      </a:r>
                      <a:r>
                        <a:rPr lang="en-US" baseline="0" dirty="0" smtClean="0"/>
                        <a:t> 1</a:t>
                      </a:r>
                      <a:endParaRPr lang="en-US" dirty="0"/>
                    </a:p>
                  </a:txBody>
                  <a:tcPr/>
                </a:tc>
                <a:tc>
                  <a:txBody>
                    <a:bodyPr/>
                    <a:lstStyle/>
                    <a:p>
                      <a:r>
                        <a:rPr lang="en-US" dirty="0" smtClean="0"/>
                        <a:t>2</a:t>
                      </a:r>
                      <a:endParaRPr lang="en-US" dirty="0"/>
                    </a:p>
                  </a:txBody>
                  <a:tcPr/>
                </a:tc>
              </a:tr>
              <a:tr h="370840">
                <a:tc>
                  <a:txBody>
                    <a:bodyPr/>
                    <a:lstStyle/>
                    <a:p>
                      <a:r>
                        <a:rPr lang="en-US" dirty="0" smtClean="0"/>
                        <a:t>Person 2</a:t>
                      </a:r>
                      <a:endParaRPr lang="en-US" dirty="0"/>
                    </a:p>
                  </a:txBody>
                  <a:tcPr/>
                </a:tc>
                <a:tc>
                  <a:txBody>
                    <a:bodyPr/>
                    <a:lstStyle/>
                    <a:p>
                      <a:r>
                        <a:rPr lang="en-US" dirty="0" smtClean="0"/>
                        <a:t>0</a:t>
                      </a:r>
                      <a:endParaRPr lang="en-US" dirty="0"/>
                    </a:p>
                  </a:txBody>
                  <a:tcPr/>
                </a:tc>
              </a:tr>
              <a:tr h="370840">
                <a:tc>
                  <a:txBody>
                    <a:bodyPr/>
                    <a:lstStyle/>
                    <a:p>
                      <a:r>
                        <a:rPr lang="en-US" dirty="0" smtClean="0"/>
                        <a:t>Person 3</a:t>
                      </a:r>
                      <a:endParaRPr lang="en-US" dirty="0"/>
                    </a:p>
                  </a:txBody>
                  <a:tcPr/>
                </a:tc>
                <a:tc>
                  <a:txBody>
                    <a:bodyPr/>
                    <a:lstStyle/>
                    <a:p>
                      <a:r>
                        <a:rPr lang="en-US" dirty="0" smtClean="0"/>
                        <a:t>1</a:t>
                      </a:r>
                      <a:endParaRPr lang="en-US" dirty="0"/>
                    </a:p>
                  </a:txBody>
                  <a:tcPr/>
                </a:tc>
              </a:tr>
              <a:tr h="370840">
                <a:tc>
                  <a:txBody>
                    <a:bodyPr/>
                    <a:lstStyle/>
                    <a:p>
                      <a:r>
                        <a:rPr lang="en-US" dirty="0" smtClean="0"/>
                        <a:t>Person</a:t>
                      </a:r>
                      <a:r>
                        <a:rPr lang="en-US" baseline="0" dirty="0" smtClean="0"/>
                        <a:t> 4</a:t>
                      </a:r>
                      <a:endParaRPr lang="en-US" dirty="0"/>
                    </a:p>
                  </a:txBody>
                  <a:tcPr/>
                </a:tc>
                <a:tc>
                  <a:txBody>
                    <a:bodyPr/>
                    <a:lstStyle/>
                    <a:p>
                      <a:endParaRPr lang="en-US" dirty="0"/>
                    </a:p>
                  </a:txBody>
                  <a:tcPr/>
                </a:tc>
              </a:tr>
              <a:tr h="370840">
                <a:tc>
                  <a:txBody>
                    <a:bodyPr/>
                    <a:lstStyle/>
                    <a:p>
                      <a:r>
                        <a:rPr lang="en-US" dirty="0" smtClean="0"/>
                        <a:t>Person</a:t>
                      </a:r>
                      <a:r>
                        <a:rPr lang="en-US" baseline="0" dirty="0" smtClean="0"/>
                        <a:t> 5</a:t>
                      </a:r>
                      <a:endParaRPr lang="en-US" dirty="0"/>
                    </a:p>
                  </a:txBody>
                  <a:tcPr/>
                </a:tc>
                <a:tc>
                  <a:txBody>
                    <a:bodyPr/>
                    <a:lstStyle/>
                    <a:p>
                      <a:endParaRPr lang="en-US" dirty="0"/>
                    </a:p>
                  </a:txBody>
                  <a:tcPr/>
                </a:tc>
              </a:tr>
              <a:tr h="370840">
                <a:tc>
                  <a:txBody>
                    <a:bodyPr/>
                    <a:lstStyle/>
                    <a:p>
                      <a:r>
                        <a:rPr lang="en-US" dirty="0" smtClean="0"/>
                        <a:t>                         TOTAL CATS</a:t>
                      </a:r>
                      <a:endParaRPr lang="en-US" dirty="0"/>
                    </a:p>
                  </a:txBody>
                  <a:tcPr/>
                </a:tc>
                <a:tc>
                  <a:txBody>
                    <a:bodyPr/>
                    <a:lstStyle/>
                    <a:p>
                      <a:r>
                        <a:rPr lang="en-US" dirty="0" smtClean="0"/>
                        <a:t>10</a:t>
                      </a:r>
                      <a:endParaRPr lang="en-US" dirty="0"/>
                    </a:p>
                  </a:txBody>
                  <a:tcPr/>
                </a:tc>
              </a:tr>
              <a:tr h="370840">
                <a:tc>
                  <a:txBody>
                    <a:bodyPr/>
                    <a:lstStyle/>
                    <a:p>
                      <a:r>
                        <a:rPr lang="en-US" dirty="0" smtClean="0"/>
                        <a:t>                         MEAN CATS</a:t>
                      </a:r>
                      <a:r>
                        <a:rPr lang="en-US" baseline="0" dirty="0" smtClean="0"/>
                        <a:t> PER PERSON</a:t>
                      </a:r>
                      <a:endParaRPr lang="en-US" dirty="0"/>
                    </a:p>
                  </a:txBody>
                  <a:tcPr/>
                </a:tc>
                <a:tc>
                  <a:txBody>
                    <a:bodyPr/>
                    <a:lstStyle/>
                    <a:p>
                      <a:r>
                        <a:rPr lang="en-US" dirty="0" smtClean="0"/>
                        <a:t>10/5 = 2</a:t>
                      </a:r>
                      <a:endParaRPr lang="en-US" dirty="0"/>
                    </a:p>
                  </a:txBody>
                  <a:tcPr/>
                </a:tc>
              </a:tr>
            </a:tbl>
          </a:graphicData>
        </a:graphic>
      </p:graphicFrame>
    </p:spTree>
    <p:extLst>
      <p:ext uri="{BB962C8B-B14F-4D97-AF65-F5344CB8AC3E}">
        <p14:creationId xmlns:p14="http://schemas.microsoft.com/office/powerpoint/2010/main" val="400823276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153</TotalTime>
  <Words>1367</Words>
  <Application>Microsoft Office PowerPoint</Application>
  <PresentationFormat>Widescreen</PresentationFormat>
  <Paragraphs>386</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Garamond</vt:lpstr>
      <vt:lpstr>Organic</vt:lpstr>
      <vt:lpstr>Degrees of Freedom</vt:lpstr>
      <vt:lpstr>The Freedom To Vary</vt:lpstr>
      <vt:lpstr>PowerPoint Presentation</vt:lpstr>
      <vt:lpstr>PowerPoint Presentation</vt:lpstr>
      <vt:lpstr>Degrees of Freedom for a Mean</vt:lpstr>
      <vt:lpstr>PowerPoint Presentation</vt:lpstr>
      <vt:lpstr>PowerPoint Presentation</vt:lpstr>
      <vt:lpstr>PowerPoint Presentation</vt:lpstr>
      <vt:lpstr>PowerPoint Presentation</vt:lpstr>
      <vt:lpstr>PowerPoint Presentation</vt:lpstr>
      <vt:lpstr>PowerPoint Presentation</vt:lpstr>
      <vt:lpstr>Degrees of Freedom for a Chi-Square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Cleveland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Degrees of Freedom</dc:title>
  <dc:creator>Kimberly A Neuendorf</dc:creator>
  <cp:lastModifiedBy>Kimberly A Neuendorf</cp:lastModifiedBy>
  <cp:revision>14</cp:revision>
  <dcterms:created xsi:type="dcterms:W3CDTF">2018-03-24T13:45:13Z</dcterms:created>
  <dcterms:modified xsi:type="dcterms:W3CDTF">2018-03-26T19:16:09Z</dcterms:modified>
</cp:coreProperties>
</file>