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1"/>
  </p:notesMasterIdLst>
  <p:sldIdLst>
    <p:sldId id="266" r:id="rId2"/>
    <p:sldId id="320" r:id="rId3"/>
    <p:sldId id="321" r:id="rId4"/>
    <p:sldId id="256" r:id="rId5"/>
    <p:sldId id="319" r:id="rId6"/>
    <p:sldId id="257" r:id="rId7"/>
    <p:sldId id="258" r:id="rId8"/>
    <p:sldId id="260" r:id="rId9"/>
    <p:sldId id="306" r:id="rId10"/>
    <p:sldId id="261" r:id="rId11"/>
    <p:sldId id="305" r:id="rId12"/>
    <p:sldId id="272" r:id="rId13"/>
    <p:sldId id="313" r:id="rId14"/>
    <p:sldId id="307" r:id="rId15"/>
    <p:sldId id="315" r:id="rId16"/>
    <p:sldId id="308" r:id="rId17"/>
    <p:sldId id="309" r:id="rId18"/>
    <p:sldId id="316" r:id="rId19"/>
    <p:sldId id="310" r:id="rId20"/>
    <p:sldId id="317" r:id="rId21"/>
    <p:sldId id="324" r:id="rId22"/>
    <p:sldId id="323" r:id="rId23"/>
    <p:sldId id="327" r:id="rId24"/>
    <p:sldId id="326" r:id="rId25"/>
    <p:sldId id="329" r:id="rId26"/>
    <p:sldId id="328" r:id="rId27"/>
    <p:sldId id="331" r:id="rId28"/>
    <p:sldId id="330" r:id="rId29"/>
    <p:sldId id="325"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66"/>
    <a:srgbClr val="008000"/>
    <a:srgbClr val="AF2B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autoAdjust="0"/>
  </p:normalViewPr>
  <p:slideViewPr>
    <p:cSldViewPr>
      <p:cViewPr varScale="1">
        <p:scale>
          <a:sx n="70" d="100"/>
          <a:sy n="70" d="100"/>
        </p:scale>
        <p:origin x="13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64"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43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843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43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601CE74-1CD7-41C0-9B3C-CE0125C2A595}" type="slidenum">
              <a:rPr lang="en-US" altLang="en-US"/>
              <a:pPr>
                <a:defRPr/>
              </a:pPr>
              <a:t>‹#›</a:t>
            </a:fld>
            <a:endParaRPr lang="en-US" altLang="en-US"/>
          </a:p>
        </p:txBody>
      </p:sp>
    </p:spTree>
    <p:extLst>
      <p:ext uri="{BB962C8B-B14F-4D97-AF65-F5344CB8AC3E}">
        <p14:creationId xmlns:p14="http://schemas.microsoft.com/office/powerpoint/2010/main" val="3306103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99B9695-DDB0-4D47-A997-59F499BC0C2C}" type="slidenum">
              <a:rPr lang="en-US" altLang="en-US">
                <a:latin typeface="Tahoma" panose="020B0604030504040204" pitchFamily="34" charset="0"/>
              </a:rPr>
              <a:pPr>
                <a:spcBef>
                  <a:spcPct val="0"/>
                </a:spcBef>
              </a:pPr>
              <a:t>1</a:t>
            </a:fld>
            <a:endParaRPr lang="en-US" altLang="en-US">
              <a:latin typeface="Tahoma" panose="020B0604030504040204" pitchFamily="34" charset="0"/>
            </a:endParaRPr>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From Text:</a:t>
            </a:r>
          </a:p>
          <a:p>
            <a:pPr eaLnBrk="1" hangingPunct="1"/>
            <a:r>
              <a:rPr lang="en-US" altLang="en-US" i="1" smtClean="0"/>
              <a:t>Every time you begin to review or design a research study, you will have to answer two questions: (1) What do the main concepts mean in this research? (2) How are the main concepts measured? </a:t>
            </a:r>
          </a:p>
          <a:p>
            <a:pPr eaLnBrk="1" hangingPunct="1"/>
            <a:endParaRPr lang="en-US" altLang="en-US" i="1" smtClean="0"/>
          </a:p>
          <a:p>
            <a:pPr eaLnBrk="1" hangingPunct="1"/>
            <a:r>
              <a:rPr lang="en-US" altLang="en-US" smtClean="0"/>
              <a:t>This presentation focuses on how concepts are measured.  Specifically, we will examine how variables differ in levels of measurement.</a:t>
            </a:r>
          </a:p>
          <a:p>
            <a:pPr eaLnBrk="1" hangingPunct="1"/>
            <a:endParaRPr lang="en-US" altLang="en-US" i="1" smtClean="0"/>
          </a:p>
          <a:p>
            <a:pPr eaLnBrk="1" hangingPunct="1"/>
            <a:endParaRPr lang="en-US" altLang="en-US" smtClean="0"/>
          </a:p>
        </p:txBody>
      </p:sp>
    </p:spTree>
    <p:extLst>
      <p:ext uri="{BB962C8B-B14F-4D97-AF65-F5344CB8AC3E}">
        <p14:creationId xmlns:p14="http://schemas.microsoft.com/office/powerpoint/2010/main" val="657425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6A276DC-9A49-4AA9-AF58-8F251C7A65B6}" type="slidenum">
              <a:rPr lang="en-US" altLang="en-US">
                <a:latin typeface="Tahoma" panose="020B0604030504040204" pitchFamily="34" charset="0"/>
              </a:rPr>
              <a:pPr>
                <a:spcBef>
                  <a:spcPct val="0"/>
                </a:spcBef>
              </a:pPr>
              <a:t>10</a:t>
            </a:fld>
            <a:endParaRPr lang="en-US" altLang="en-US">
              <a:latin typeface="Tahoma" panose="020B0604030504040204" pitchFamily="34" charset="0"/>
            </a:endParaRPr>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From Text:</a:t>
            </a:r>
          </a:p>
          <a:p>
            <a:pPr eaLnBrk="1" hangingPunct="1"/>
            <a:r>
              <a:rPr lang="en-US" altLang="en-US" i="1" smtClean="0"/>
              <a:t>For example, people’s ages can be represented by values ranging from 0 years (or some fraction of a year) to 120 or more. A person who is 30 years old is 15 years older than someone who is 15 years old (30 – 15 = 15) and is also twice as old as that person (30/15 = 2). Of course, the numbers also are mutually exclusive and exhaustive, so that every case can be assigned one and only one value. Age (in years) is clearly a ratio-level measure. </a:t>
            </a:r>
          </a:p>
        </p:txBody>
      </p:sp>
    </p:spTree>
    <p:extLst>
      <p:ext uri="{BB962C8B-B14F-4D97-AF65-F5344CB8AC3E}">
        <p14:creationId xmlns:p14="http://schemas.microsoft.com/office/powerpoint/2010/main" val="472614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C79A43F-4734-419C-984D-1C494FB8257D}" type="slidenum">
              <a:rPr lang="en-US" altLang="en-US">
                <a:latin typeface="Tahoma" panose="020B0604030504040204" pitchFamily="34" charset="0"/>
              </a:rPr>
              <a:pPr>
                <a:spcBef>
                  <a:spcPct val="0"/>
                </a:spcBef>
              </a:pPr>
              <a:t>11</a:t>
            </a:fld>
            <a:endParaRPr lang="en-US" altLang="en-US">
              <a:latin typeface="Tahoma" panose="020B0604030504040204" pitchFamily="34" charset="0"/>
            </a:endParaRPr>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22903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93C2CE1-F2D6-4CB7-A542-1720504C3D18}" type="slidenum">
              <a:rPr lang="en-US" altLang="en-US">
                <a:latin typeface="Tahoma" panose="020B0604030504040204" pitchFamily="34" charset="0"/>
              </a:rPr>
              <a:pPr>
                <a:spcBef>
                  <a:spcPct val="0"/>
                </a:spcBef>
              </a:pPr>
              <a:t>12</a:t>
            </a:fld>
            <a:endParaRPr lang="en-US" altLang="en-US">
              <a:latin typeface="Tahoma" panose="020B0604030504040204" pitchFamily="34" charset="0"/>
            </a:endParaRPr>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60867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3206598-A518-4EDE-8984-D29E6EE9C068}" type="slidenum">
              <a:rPr lang="en-US" altLang="en-US">
                <a:latin typeface="Tahoma" panose="020B0604030504040204" pitchFamily="34" charset="0"/>
              </a:rPr>
              <a:pPr>
                <a:spcBef>
                  <a:spcPct val="0"/>
                </a:spcBef>
              </a:pPr>
              <a:t>13</a:t>
            </a:fld>
            <a:endParaRPr lang="en-US" altLang="en-US">
              <a:latin typeface="Tahoma" panose="020B0604030504040204" pitchFamily="34" charset="0"/>
            </a:endParaRPr>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15276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6B10058-AABB-45B9-ACD1-DA39E7195252}" type="slidenum">
              <a:rPr lang="en-US" altLang="en-US">
                <a:latin typeface="Tahoma" panose="020B0604030504040204" pitchFamily="34" charset="0"/>
              </a:rPr>
              <a:pPr>
                <a:spcBef>
                  <a:spcPct val="0"/>
                </a:spcBef>
              </a:pPr>
              <a:t>14</a:t>
            </a:fld>
            <a:endParaRPr lang="en-US" altLang="en-US">
              <a:latin typeface="Tahoma" panose="020B0604030504040204" pitchFamily="34" charset="0"/>
            </a:endParaRPr>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following slides allow you to quiz your students with different examples.  With each slide, the answer is indicated with a second click.  So if you want to</a:t>
            </a:r>
          </a:p>
        </p:txBody>
      </p:sp>
    </p:spTree>
    <p:extLst>
      <p:ext uri="{BB962C8B-B14F-4D97-AF65-F5344CB8AC3E}">
        <p14:creationId xmlns:p14="http://schemas.microsoft.com/office/powerpoint/2010/main" val="4121653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ED397A-3453-4A60-B406-5155A7685648}" type="slidenum">
              <a:rPr lang="en-US" altLang="en-US">
                <a:latin typeface="Tahoma" panose="020B0604030504040204" pitchFamily="34" charset="0"/>
              </a:rPr>
              <a:pPr>
                <a:spcBef>
                  <a:spcPct val="0"/>
                </a:spcBef>
              </a:pPr>
              <a:t>15</a:t>
            </a:fld>
            <a:endParaRPr lang="en-US" altLang="en-US">
              <a:latin typeface="Tahoma" panose="020B0604030504040204" pitchFamily="34" charset="0"/>
            </a:endParaRPr>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answer is ratio.</a:t>
            </a:r>
          </a:p>
        </p:txBody>
      </p:sp>
    </p:spTree>
    <p:extLst>
      <p:ext uri="{BB962C8B-B14F-4D97-AF65-F5344CB8AC3E}">
        <p14:creationId xmlns:p14="http://schemas.microsoft.com/office/powerpoint/2010/main" val="4206222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4117B56-7467-41E4-B37F-C4867C32CEFB}" type="slidenum">
              <a:rPr lang="en-US" altLang="en-US">
                <a:latin typeface="Tahoma" panose="020B0604030504040204" pitchFamily="34" charset="0"/>
              </a:rPr>
              <a:pPr>
                <a:spcBef>
                  <a:spcPct val="0"/>
                </a:spcBef>
              </a:pPr>
              <a:t>16</a:t>
            </a:fld>
            <a:endParaRPr lang="en-US" altLang="en-US">
              <a:latin typeface="Tahoma" panose="020B0604030504040204" pitchFamily="34" charset="0"/>
            </a:endParaRPr>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answer is ratio.</a:t>
            </a:r>
          </a:p>
        </p:txBody>
      </p:sp>
    </p:spTree>
    <p:extLst>
      <p:ext uri="{BB962C8B-B14F-4D97-AF65-F5344CB8AC3E}">
        <p14:creationId xmlns:p14="http://schemas.microsoft.com/office/powerpoint/2010/main" val="4125497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E197108-FCF5-49D4-834F-78F7ECC9C60F}" type="slidenum">
              <a:rPr lang="en-US" altLang="en-US">
                <a:latin typeface="Tahoma" panose="020B0604030504040204" pitchFamily="34" charset="0"/>
              </a:rPr>
              <a:pPr>
                <a:spcBef>
                  <a:spcPct val="0"/>
                </a:spcBef>
              </a:pPr>
              <a:t>17</a:t>
            </a:fld>
            <a:endParaRPr lang="en-US" altLang="en-US">
              <a:latin typeface="Tahoma" panose="020B0604030504040204" pitchFamily="34" charset="0"/>
            </a:endParaRPr>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answer is ordinal.  This is a Likert Scale.</a:t>
            </a:r>
          </a:p>
        </p:txBody>
      </p:sp>
    </p:spTree>
    <p:extLst>
      <p:ext uri="{BB962C8B-B14F-4D97-AF65-F5344CB8AC3E}">
        <p14:creationId xmlns:p14="http://schemas.microsoft.com/office/powerpoint/2010/main" val="1862288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66973F-300F-467F-A5C6-E0F98F75A558}" type="slidenum">
              <a:rPr lang="en-US" altLang="en-US">
                <a:latin typeface="Tahoma" panose="020B0604030504040204" pitchFamily="34" charset="0"/>
              </a:rPr>
              <a:pPr>
                <a:spcBef>
                  <a:spcPct val="0"/>
                </a:spcBef>
              </a:pPr>
              <a:t>18</a:t>
            </a:fld>
            <a:endParaRPr lang="en-US" altLang="en-US">
              <a:latin typeface="Tahoma" panose="020B0604030504040204" pitchFamily="34" charset="0"/>
            </a:endParaRPr>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answer is ordinal.  This is a Likert Scale.</a:t>
            </a:r>
          </a:p>
        </p:txBody>
      </p:sp>
    </p:spTree>
    <p:extLst>
      <p:ext uri="{BB962C8B-B14F-4D97-AF65-F5344CB8AC3E}">
        <p14:creationId xmlns:p14="http://schemas.microsoft.com/office/powerpoint/2010/main" val="2944172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3365BE-239C-4EC1-B561-7F073D7D8646}" type="slidenum">
              <a:rPr lang="en-US" altLang="en-US">
                <a:latin typeface="Tahoma" panose="020B0604030504040204" pitchFamily="34" charset="0"/>
              </a:rPr>
              <a:pPr>
                <a:spcBef>
                  <a:spcPct val="0"/>
                </a:spcBef>
              </a:pPr>
              <a:t>19</a:t>
            </a:fld>
            <a:endParaRPr lang="en-US" altLang="en-US">
              <a:latin typeface="Tahoma" panose="020B0604030504040204" pitchFamily="34" charset="0"/>
            </a:endParaRPr>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This is a good one with which to stump you students.  Remind them that political party affiliation is different from political ideology.  These are merely classifications that candidates and voters can choose.  Of course, one’s affiliation often depends on one’s ideology, but not always!</a:t>
            </a:r>
          </a:p>
        </p:txBody>
      </p:sp>
    </p:spTree>
    <p:extLst>
      <p:ext uri="{BB962C8B-B14F-4D97-AF65-F5344CB8AC3E}">
        <p14:creationId xmlns:p14="http://schemas.microsoft.com/office/powerpoint/2010/main" val="65194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59061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21D108-E6D0-45F5-BF97-11CD90B1DF87}" type="slidenum">
              <a:rPr lang="en-US" altLang="en-US">
                <a:latin typeface="Tahoma" panose="020B0604030504040204" pitchFamily="34" charset="0"/>
              </a:rPr>
              <a:pPr>
                <a:spcBef>
                  <a:spcPct val="0"/>
                </a:spcBef>
              </a:pPr>
              <a:t>20</a:t>
            </a:fld>
            <a:endParaRPr lang="en-US" altLang="en-US">
              <a:latin typeface="Tahoma" panose="020B0604030504040204" pitchFamily="34" charset="0"/>
            </a:endParaRPr>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This is a good one with which to stump you students.  Remind them that political party affiliation is different from political ideology.  These are merely classifications that candidates and voters can choose.  Of course, one’s affiliation often depends on one’s ideology, but not always!</a:t>
            </a:r>
          </a:p>
        </p:txBody>
      </p:sp>
    </p:spTree>
    <p:extLst>
      <p:ext uri="{BB962C8B-B14F-4D97-AF65-F5344CB8AC3E}">
        <p14:creationId xmlns:p14="http://schemas.microsoft.com/office/powerpoint/2010/main" val="4129013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76ABAFD-0FE3-4B51-9BC3-9DEA270C7A0E}" type="slidenum">
              <a:rPr lang="en-US" altLang="en-US">
                <a:latin typeface="Tahoma" panose="020B0604030504040204" pitchFamily="34" charset="0"/>
              </a:rPr>
              <a:pPr>
                <a:spcBef>
                  <a:spcPct val="0"/>
                </a:spcBef>
              </a:pPr>
              <a:t>21</a:t>
            </a:fld>
            <a:endParaRPr lang="en-US" altLang="en-US">
              <a:latin typeface="Tahoma" panose="020B0604030504040204" pitchFamily="34" charset="0"/>
            </a:endParaRPr>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6764415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CAAB362-8DA1-4841-BDA9-A878A435C7C9}" type="slidenum">
              <a:rPr lang="en-US" altLang="en-US">
                <a:latin typeface="Tahoma" panose="020B0604030504040204" pitchFamily="34" charset="0"/>
              </a:rPr>
              <a:pPr>
                <a:spcBef>
                  <a:spcPct val="0"/>
                </a:spcBef>
              </a:pPr>
              <a:t>22</a:t>
            </a:fld>
            <a:endParaRPr lang="en-US" altLang="en-US">
              <a:latin typeface="Tahoma" panose="020B0604030504040204" pitchFamily="34" charset="0"/>
            </a:endParaRPr>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2782509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B6C8AA-79F2-416C-B6FF-454BA071144E}" type="slidenum">
              <a:rPr lang="en-US" altLang="en-US">
                <a:latin typeface="Tahoma" panose="020B0604030504040204" pitchFamily="34" charset="0"/>
              </a:rPr>
              <a:pPr>
                <a:spcBef>
                  <a:spcPct val="0"/>
                </a:spcBef>
              </a:pPr>
              <a:t>23</a:t>
            </a:fld>
            <a:endParaRPr lang="en-US" altLang="en-US">
              <a:latin typeface="Tahoma" panose="020B0604030504040204" pitchFamily="34" charset="0"/>
            </a:endParaRPr>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17093747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B608F2E-3BE8-48C0-8B3A-7802F67E3F0C}" type="slidenum">
              <a:rPr lang="en-US" altLang="en-US">
                <a:latin typeface="Tahoma" panose="020B0604030504040204" pitchFamily="34" charset="0"/>
              </a:rPr>
              <a:pPr>
                <a:spcBef>
                  <a:spcPct val="0"/>
                </a:spcBef>
              </a:pPr>
              <a:t>24</a:t>
            </a:fld>
            <a:endParaRPr lang="en-US" altLang="en-US">
              <a:latin typeface="Tahoma" panose="020B0604030504040204" pitchFamily="34" charset="0"/>
            </a:endParaRPr>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3579721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203974-9678-46D0-8B98-321C0EA6FF82}" type="slidenum">
              <a:rPr lang="en-US" altLang="en-US">
                <a:latin typeface="Tahoma" panose="020B0604030504040204" pitchFamily="34" charset="0"/>
              </a:rPr>
              <a:pPr>
                <a:spcBef>
                  <a:spcPct val="0"/>
                </a:spcBef>
              </a:pPr>
              <a:t>25</a:t>
            </a:fld>
            <a:endParaRPr lang="en-US" altLang="en-US">
              <a:latin typeface="Tahoma" panose="020B0604030504040204" pitchFamily="34" charset="0"/>
            </a:endParaRPr>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24817625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7B5534F-C40A-47EA-BC43-8174C835A4AF}" type="slidenum">
              <a:rPr lang="en-US" altLang="en-US">
                <a:latin typeface="Tahoma" panose="020B0604030504040204" pitchFamily="34" charset="0"/>
              </a:rPr>
              <a:pPr>
                <a:spcBef>
                  <a:spcPct val="0"/>
                </a:spcBef>
              </a:pPr>
              <a:t>26</a:t>
            </a:fld>
            <a:endParaRPr lang="en-US" altLang="en-US">
              <a:latin typeface="Tahoma" panose="020B0604030504040204" pitchFamily="34" charset="0"/>
            </a:endParaRPr>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21925616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9FC4CA3-CFBB-4ECE-943D-19293D442525}" type="slidenum">
              <a:rPr lang="en-US" altLang="en-US">
                <a:latin typeface="Tahoma" panose="020B0604030504040204" pitchFamily="34" charset="0"/>
              </a:rPr>
              <a:pPr>
                <a:spcBef>
                  <a:spcPct val="0"/>
                </a:spcBef>
              </a:pPr>
              <a:t>27</a:t>
            </a:fld>
            <a:endParaRPr lang="en-US" altLang="en-US">
              <a:latin typeface="Tahoma" panose="020B0604030504040204" pitchFamily="34" charset="0"/>
            </a:endParaRPr>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16826160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360067-A040-4EC7-BE3C-179E46D00B13}" type="slidenum">
              <a:rPr lang="en-US" altLang="en-US">
                <a:latin typeface="Tahoma" panose="020B0604030504040204" pitchFamily="34" charset="0"/>
              </a:rPr>
              <a:pPr>
                <a:spcBef>
                  <a:spcPct val="0"/>
                </a:spcBef>
              </a:pPr>
              <a:t>28</a:t>
            </a:fld>
            <a:endParaRPr lang="en-US" altLang="en-US">
              <a:latin typeface="Tahoma" panose="020B0604030504040204" pitchFamily="34" charset="0"/>
            </a:endParaRPr>
          </a:p>
        </p:txBody>
      </p:sp>
      <p:sp>
        <p:nvSpPr>
          <p:cNvPr id="75779" name="Rectangle 2"/>
          <p:cNvSpPr>
            <a:spLocks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Scales or Indexes offer a very good way of illustrating interval variables.  Oftentimes, a scale does not have an absolute zero, as does this case.  This is an example of a scale that is calculated by adding together the coded responses to a series of six questions that reflect one’s ideology. </a:t>
            </a:r>
          </a:p>
          <a:p>
            <a:pPr eaLnBrk="1" hangingPunct="1"/>
            <a:endParaRPr lang="en-US" altLang="en-US" smtClean="0"/>
          </a:p>
          <a:p>
            <a:pPr eaLnBrk="1" hangingPunct="1"/>
            <a:r>
              <a:rPr lang="en-US" altLang="en-US" smtClean="0"/>
              <a:t>Once again, it’s important to recognize that many social scientists consider indices to be only ordinal measures, even though they are often treated as though they were interval level, by conducting correlation or regression analyses with them. </a:t>
            </a:r>
          </a:p>
          <a:p>
            <a:pPr eaLnBrk="1" hangingPunct="1"/>
            <a:endParaRPr lang="en-US" altLang="en-US" smtClean="0"/>
          </a:p>
        </p:txBody>
      </p:sp>
    </p:spTree>
    <p:extLst>
      <p:ext uri="{BB962C8B-B14F-4D97-AF65-F5344CB8AC3E}">
        <p14:creationId xmlns:p14="http://schemas.microsoft.com/office/powerpoint/2010/main" val="3450521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88754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D39AB7-DF3C-4D10-A714-638F947F6CD4}" type="slidenum">
              <a:rPr lang="en-US" altLang="en-US">
                <a:latin typeface="Tahoma" panose="020B0604030504040204" pitchFamily="34" charset="0"/>
              </a:rPr>
              <a:pPr>
                <a:spcBef>
                  <a:spcPct val="0"/>
                </a:spcBef>
              </a:pPr>
              <a:t>4</a:t>
            </a:fld>
            <a:endParaRPr lang="en-US" altLang="en-US">
              <a:latin typeface="Tahoma" panose="020B0604030504040204" pitchFamily="34"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From Text:</a:t>
            </a:r>
          </a:p>
          <a:p>
            <a:pPr eaLnBrk="1" hangingPunct="1"/>
            <a:r>
              <a:rPr lang="en-US" altLang="en-US" i="1" smtClean="0"/>
              <a:t>{T}here are many ways of collecting information, or different operations for gathering data: asking questions, using previously gathered data, analyzing texts, and so on. Some of this data contains mathematically detailed information; it represents a higher level of measurement. </a:t>
            </a:r>
          </a:p>
        </p:txBody>
      </p:sp>
    </p:spTree>
    <p:extLst>
      <p:ext uri="{BB962C8B-B14F-4D97-AF65-F5344CB8AC3E}">
        <p14:creationId xmlns:p14="http://schemas.microsoft.com/office/powerpoint/2010/main" val="313471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a:xfrm>
            <a:off x="1150938" y="692150"/>
            <a:ext cx="4556125" cy="3416300"/>
          </a:xfrm>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2782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FF48D8F-EDD1-4C4E-8B5E-ED1BC3C772D8}" type="slidenum">
              <a:rPr lang="en-US" altLang="en-US">
                <a:latin typeface="Tahoma" panose="020B0604030504040204" pitchFamily="34" charset="0"/>
              </a:rPr>
              <a:pPr>
                <a:spcBef>
                  <a:spcPct val="0"/>
                </a:spcBef>
              </a:pPr>
              <a:t>6</a:t>
            </a:fld>
            <a:endParaRPr lang="en-US" altLang="en-US">
              <a:latin typeface="Tahoma" panose="020B0604030504040204" pitchFamily="34" charset="0"/>
            </a:endParaRPr>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From Text:</a:t>
            </a:r>
          </a:p>
          <a:p>
            <a:pPr eaLnBrk="1" hangingPunct="1"/>
            <a:r>
              <a:rPr lang="en-US" altLang="en-US" i="1" smtClean="0"/>
              <a:t>The </a:t>
            </a:r>
            <a:r>
              <a:rPr lang="en-US" altLang="en-US" b="1" i="1" smtClean="0"/>
              <a:t>nominal level of measurement</a:t>
            </a:r>
            <a:r>
              <a:rPr lang="en-US" altLang="en-US" i="1" smtClean="0"/>
              <a:t> identifies variables whose values have no mathematical interpretation; they vary in kind or quality but not in amount. “State” (referring to the United States) is one example. The variable has 50 attributes (or categories or qualities), but none of them is more “state” than another. </a:t>
            </a:r>
            <a:endParaRPr lang="en-US" altLang="en-US" smtClean="0"/>
          </a:p>
          <a:p>
            <a:pPr eaLnBrk="1" hangingPunct="1"/>
            <a:r>
              <a:rPr lang="en-US" altLang="en-US" smtClean="0"/>
              <a:t>Here’s another example:  dogs.  German Shepherds, Terriers, Great Danes, etc., are different types of dogs.  Although they vary in size (size is a separate variable),  they do not vary in “dogginess”.  Terriers are not more doggy than the German Shepherds.  They are different in quality, but not quantity.</a:t>
            </a:r>
          </a:p>
          <a:p>
            <a:pPr eaLnBrk="1" hangingPunct="1"/>
            <a:r>
              <a:rPr lang="en-US" altLang="en-US" smtClean="0"/>
              <a:t>From Text:</a:t>
            </a:r>
          </a:p>
          <a:p>
            <a:pPr algn="just" eaLnBrk="1" hangingPunct="1"/>
            <a:r>
              <a:rPr lang="en-US" altLang="en-US" i="1" smtClean="0">
                <a:latin typeface="Palatino" charset="0"/>
                <a:cs typeface="Times New Roman" panose="02020603050405020304" pitchFamily="18" charset="0"/>
              </a:rPr>
              <a:t>Although the attributes of nominal variables do not have a mathematical meaning, they must be assigned to cases with great care. The attributes we use to measure, or categorize, cases must be mutually exclusive and exhaustive: </a:t>
            </a:r>
          </a:p>
          <a:p>
            <a:pPr algn="just" eaLnBrk="1" hangingPunct="1"/>
            <a:r>
              <a:rPr lang="en-US" altLang="en-US" i="1" smtClean="0">
                <a:latin typeface="Zapf Dingbats"/>
                <a:cs typeface="Times New Roman" panose="02020603050405020304" pitchFamily="18" charset="0"/>
              </a:rPr>
              <a:t>n</a:t>
            </a:r>
            <a:r>
              <a:rPr lang="en-US" altLang="en-US" i="1" smtClean="0">
                <a:latin typeface="Palatino" charset="0"/>
                <a:cs typeface="Times New Roman" panose="02020603050405020304" pitchFamily="18" charset="0"/>
              </a:rPr>
              <a:t>	A variable’s attributes or values are </a:t>
            </a:r>
            <a:r>
              <a:rPr lang="en-US" altLang="en-US" b="1" i="1" smtClean="0">
                <a:latin typeface="Palatino" charset="0"/>
                <a:cs typeface="Times New Roman" panose="02020603050405020304" pitchFamily="18" charset="0"/>
              </a:rPr>
              <a:t>mutually exclusive</a:t>
            </a:r>
            <a:r>
              <a:rPr lang="en-US" altLang="en-US" i="1" smtClean="0">
                <a:latin typeface="Palatino" charset="0"/>
                <a:cs typeface="Times New Roman" panose="02020603050405020304" pitchFamily="18" charset="0"/>
              </a:rPr>
              <a:t> if every case can have only one attribute. </a:t>
            </a:r>
          </a:p>
          <a:p>
            <a:pPr algn="just" eaLnBrk="1" hangingPunct="1"/>
            <a:r>
              <a:rPr lang="en-US" altLang="en-US" i="1" smtClean="0">
                <a:latin typeface="Zapf Dingbats"/>
                <a:cs typeface="Times New Roman" panose="02020603050405020304" pitchFamily="18" charset="0"/>
              </a:rPr>
              <a:t>n</a:t>
            </a:r>
            <a:r>
              <a:rPr lang="en-US" altLang="en-US" i="1" smtClean="0">
                <a:latin typeface="Palatino" charset="0"/>
                <a:cs typeface="Times New Roman" panose="02020603050405020304" pitchFamily="18" charset="0"/>
              </a:rPr>
              <a:t>	A variable’s attributes or values are </a:t>
            </a:r>
            <a:r>
              <a:rPr lang="en-US" altLang="en-US" b="1" i="1" smtClean="0">
                <a:latin typeface="Palatino" charset="0"/>
                <a:cs typeface="Times New Roman" panose="02020603050405020304" pitchFamily="18" charset="0"/>
              </a:rPr>
              <a:t>exhaustive</a:t>
            </a:r>
            <a:r>
              <a:rPr lang="en-US" altLang="en-US" i="1" smtClean="0">
                <a:latin typeface="Palatino" charset="0"/>
                <a:cs typeface="Times New Roman" panose="02020603050405020304" pitchFamily="18" charset="0"/>
              </a:rPr>
              <a:t> when every case can be classified into one of the categories. </a:t>
            </a:r>
          </a:p>
          <a:p>
            <a:pPr algn="just" eaLnBrk="1" hangingPunct="1"/>
            <a:r>
              <a:rPr lang="en-US" altLang="en-US" i="1" smtClean="0">
                <a:latin typeface="Palatino" charset="0"/>
                <a:cs typeface="Times New Roman" panose="02020603050405020304" pitchFamily="18" charset="0"/>
              </a:rPr>
              <a:t>When a variable’s attributes are mutually exclusive and exhaustive, every case corresponds to one, and only one, attribute. </a:t>
            </a:r>
          </a:p>
          <a:p>
            <a:pPr eaLnBrk="1" hangingPunct="1"/>
            <a:endParaRPr lang="en-US" altLang="en-US" i="1" smtClean="0"/>
          </a:p>
          <a:p>
            <a:pPr eaLnBrk="1" hangingPunct="1"/>
            <a:endParaRPr lang="en-US" altLang="en-US" smtClean="0"/>
          </a:p>
          <a:p>
            <a:pPr eaLnBrk="1" hangingPunct="1"/>
            <a:endParaRPr lang="en-US" altLang="en-US" i="1" smtClean="0"/>
          </a:p>
        </p:txBody>
      </p:sp>
    </p:spTree>
    <p:extLst>
      <p:ext uri="{BB962C8B-B14F-4D97-AF65-F5344CB8AC3E}">
        <p14:creationId xmlns:p14="http://schemas.microsoft.com/office/powerpoint/2010/main" val="3817002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8DEC78-84DF-4DCE-AF79-85E7156DEAFA}" type="slidenum">
              <a:rPr lang="en-US" altLang="en-US">
                <a:latin typeface="Tahoma" panose="020B0604030504040204" pitchFamily="34" charset="0"/>
              </a:rPr>
              <a:pPr>
                <a:spcBef>
                  <a:spcPct val="0"/>
                </a:spcBef>
              </a:pPr>
              <a:t>7</a:t>
            </a:fld>
            <a:endParaRPr lang="en-US" altLang="en-US">
              <a:latin typeface="Tahoma" panose="020B0604030504040204" pitchFamily="34" charset="0"/>
            </a:endParaRPr>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From Text:</a:t>
            </a:r>
          </a:p>
          <a:p>
            <a:pPr algn="just" eaLnBrk="1" hangingPunct="1"/>
            <a:r>
              <a:rPr lang="en-US" altLang="en-US" i="1" smtClean="0">
                <a:latin typeface="Palatino" charset="0"/>
                <a:cs typeface="Times New Roman" panose="02020603050405020304" pitchFamily="18" charset="0"/>
              </a:rPr>
              <a:t>The first of the three quantitative levels is the </a:t>
            </a:r>
            <a:r>
              <a:rPr lang="en-US" altLang="en-US" b="1" i="1" smtClean="0">
                <a:latin typeface="Palatino" charset="0"/>
                <a:cs typeface="Times New Roman" panose="02020603050405020304" pitchFamily="18" charset="0"/>
              </a:rPr>
              <a:t>ordinal level of measurement</a:t>
            </a:r>
            <a:r>
              <a:rPr lang="en-US" altLang="en-US" i="1" smtClean="0">
                <a:latin typeface="Palatino" charset="0"/>
                <a:cs typeface="Times New Roman" panose="02020603050405020304" pitchFamily="18" charset="0"/>
              </a:rPr>
              <a:t>. At this level, you specify only the order of the cases, in “greater than” and “less than” distinctions. At the coffee shop, for example, you might choose between a small, medium, or large cup of decaf—that’s ordinal measurement. </a:t>
            </a:r>
          </a:p>
          <a:p>
            <a:pPr eaLnBrk="1" hangingPunct="1"/>
            <a:endParaRPr lang="en-US" altLang="en-US" smtClean="0"/>
          </a:p>
          <a:p>
            <a:pPr eaLnBrk="1" hangingPunct="1"/>
            <a:r>
              <a:rPr lang="en-US" altLang="en-US" smtClean="0"/>
              <a:t>The small might be an 8 oz. Cup.  The medium might have 12 oz., and the large might have 20 oz.   The intervals separating the sizes of cups of coffee are not equal, but they can be ordered.</a:t>
            </a:r>
          </a:p>
        </p:txBody>
      </p:sp>
    </p:spTree>
    <p:extLst>
      <p:ext uri="{BB962C8B-B14F-4D97-AF65-F5344CB8AC3E}">
        <p14:creationId xmlns:p14="http://schemas.microsoft.com/office/powerpoint/2010/main" val="2217664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B48679E-2282-4D3B-AC00-183D54AB9EDE}" type="slidenum">
              <a:rPr lang="en-US" altLang="en-US">
                <a:latin typeface="Tahoma" panose="020B0604030504040204" pitchFamily="34" charset="0"/>
              </a:rPr>
              <a:pPr>
                <a:spcBef>
                  <a:spcPct val="0"/>
                </a:spcBef>
              </a:pPr>
              <a:t>8</a:t>
            </a:fld>
            <a:endParaRPr lang="en-US" altLang="en-US">
              <a:latin typeface="Tahoma" panose="020B0604030504040204" pitchFamily="34" charset="0"/>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a:p>
            <a:pPr eaLnBrk="1" hangingPunct="1"/>
            <a:r>
              <a:rPr lang="en-US" altLang="en-US" i="1" smtClean="0"/>
              <a:t>This level of measurement is represented by the difference between two Fahrenheit temperatures. Note, for example, that 60 degrees is 30 degrees higher than 30 degrees; but 60 is not “twice as hot” as 30. Why not? Because heat does not “begin” at 0 degrees on the Fahrenheit scale. </a:t>
            </a:r>
          </a:p>
        </p:txBody>
      </p:sp>
    </p:spTree>
    <p:extLst>
      <p:ext uri="{BB962C8B-B14F-4D97-AF65-F5344CB8AC3E}">
        <p14:creationId xmlns:p14="http://schemas.microsoft.com/office/powerpoint/2010/main" val="382952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3B3B2B-2B3A-42A8-972C-C7722A1E3916}" type="slidenum">
              <a:rPr lang="en-US" altLang="en-US">
                <a:latin typeface="Tahoma" panose="020B0604030504040204" pitchFamily="34" charset="0"/>
              </a:rPr>
              <a:pPr>
                <a:spcBef>
                  <a:spcPct val="0"/>
                </a:spcBef>
              </a:pPr>
              <a:t>9</a:t>
            </a:fld>
            <a:endParaRPr lang="en-US" altLang="en-US">
              <a:latin typeface="Tahoma" panose="020B0604030504040204" pitchFamily="34" charset="0"/>
            </a:endParaRPr>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17283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3"/>
          <p:cNvSpPr>
            <a:spLocks/>
          </p:cNvSpPr>
          <p:nvPr/>
        </p:nvSpPr>
        <p:spPr bwMode="auto">
          <a:xfrm>
            <a:off x="-31750" y="4321175"/>
            <a:ext cx="1395413" cy="781050"/>
          </a:xfrm>
          <a:custGeom>
            <a:avLst/>
            <a:gdLst>
              <a:gd name="T0" fmla="*/ 5799 w 8042"/>
              <a:gd name="T1" fmla="*/ 10000 h 10000"/>
              <a:gd name="T2" fmla="*/ 5961 w 8042"/>
              <a:gd name="T3" fmla="*/ 9880 h 10000"/>
              <a:gd name="T4" fmla="*/ 5988 w 8042"/>
              <a:gd name="T5" fmla="*/ 9820 h 10000"/>
              <a:gd name="T6" fmla="*/ 8042 w 8042"/>
              <a:gd name="T7" fmla="*/ 5260 h 10000"/>
              <a:gd name="T8" fmla="*/ 8042 w 8042"/>
              <a:gd name="T9" fmla="*/ 4721 h 10000"/>
              <a:gd name="T10" fmla="*/ 5988 w 8042"/>
              <a:gd name="T11" fmla="*/ 221 h 10000"/>
              <a:gd name="T12" fmla="*/ 5961 w 8042"/>
              <a:gd name="T13" fmla="*/ 160 h 10000"/>
              <a:gd name="T14" fmla="*/ 5799 w 8042"/>
              <a:gd name="T15" fmla="*/ 41 h 10000"/>
              <a:gd name="T16" fmla="*/ 18 w 8042"/>
              <a:gd name="T17" fmla="*/ 0 h 10000"/>
              <a:gd name="T18" fmla="*/ 0 w 8042"/>
              <a:gd name="T19" fmla="*/ 9991 h 10000"/>
              <a:gd name="T20" fmla="*/ 5799 w 8042"/>
              <a:gd name="T21" fmla="*/ 1000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423863" y="4529138"/>
            <a:ext cx="584200" cy="365125"/>
          </a:xfrm>
        </p:spPr>
        <p:txBody>
          <a:bodyPr/>
          <a:lstStyle>
            <a:lvl1pPr>
              <a:defRPr/>
            </a:lvl1pPr>
          </a:lstStyle>
          <a:p>
            <a:pPr>
              <a:defRPr/>
            </a:pPr>
            <a:fld id="{FD0C1A4A-7B7F-44E4-80D5-7A48D160E855}" type="slidenum">
              <a:rPr lang="en-US" altLang="en-US"/>
              <a:pPr>
                <a:defRPr/>
              </a:pPr>
              <a:t>‹#›</a:t>
            </a:fld>
            <a:endParaRPr lang="en-US" altLang="en-US"/>
          </a:p>
        </p:txBody>
      </p:sp>
    </p:spTree>
    <p:extLst>
      <p:ext uri="{BB962C8B-B14F-4D97-AF65-F5344CB8AC3E}">
        <p14:creationId xmlns:p14="http://schemas.microsoft.com/office/powerpoint/2010/main" val="546818650"/>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311BB255-F966-40A4-BD24-9A4AE24687CB}" type="slidenum">
              <a:rPr lang="en-US" altLang="en-US"/>
              <a:pPr>
                <a:defRPr/>
              </a:pPr>
              <a:t>‹#›</a:t>
            </a:fld>
            <a:endParaRPr lang="en-US" altLang="en-US"/>
          </a:p>
        </p:txBody>
      </p:sp>
    </p:spTree>
    <p:extLst>
      <p:ext uri="{BB962C8B-B14F-4D97-AF65-F5344CB8AC3E}">
        <p14:creationId xmlns:p14="http://schemas.microsoft.com/office/powerpoint/2010/main" val="273858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4"/>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7" name="TextBox 62"/>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511175" y="3244850"/>
            <a:ext cx="585788" cy="365125"/>
          </a:xfrm>
        </p:spPr>
        <p:txBody>
          <a:bodyPr/>
          <a:lstStyle>
            <a:lvl1pPr>
              <a:defRPr/>
            </a:lvl1pPr>
          </a:lstStyle>
          <a:p>
            <a:pPr>
              <a:defRPr/>
            </a:pPr>
            <a:fld id="{3AA1E7BB-2429-4917-9F17-C307AF11EF5E}" type="slidenum">
              <a:rPr lang="en-US" altLang="en-US"/>
              <a:pPr>
                <a:defRPr/>
              </a:pPr>
              <a:t>‹#›</a:t>
            </a:fld>
            <a:endParaRPr lang="en-US" altLang="en-US"/>
          </a:p>
        </p:txBody>
      </p:sp>
    </p:spTree>
    <p:extLst>
      <p:ext uri="{BB962C8B-B14F-4D97-AF65-F5344CB8AC3E}">
        <p14:creationId xmlns:p14="http://schemas.microsoft.com/office/powerpoint/2010/main" val="991471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684F1995-FC44-41F9-93B3-3ADF94117430}" type="slidenum">
              <a:rPr lang="en-US" altLang="en-US"/>
              <a:pPr>
                <a:defRPr/>
              </a:pPr>
              <a:t>‹#›</a:t>
            </a:fld>
            <a:endParaRPr lang="en-US" altLang="en-US"/>
          </a:p>
        </p:txBody>
      </p:sp>
    </p:spTree>
    <p:extLst>
      <p:ext uri="{BB962C8B-B14F-4D97-AF65-F5344CB8AC3E}">
        <p14:creationId xmlns:p14="http://schemas.microsoft.com/office/powerpoint/2010/main" val="1577191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4"/>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7" name="TextBox 62"/>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8" name="Date Placeholder 4"/>
          <p:cNvSpPr>
            <a:spLocks noGrp="1"/>
          </p:cNvSpPr>
          <p:nvPr>
            <p:ph type="dt" sz="half" idx="14"/>
          </p:nvPr>
        </p:nvSpPr>
        <p:spPr/>
        <p:txBody>
          <a:bodyPr/>
          <a:lstStyle>
            <a:lvl1pPr>
              <a:defRPr/>
            </a:lvl1pPr>
          </a:lstStyle>
          <a:p>
            <a:pPr>
              <a:defRPr/>
            </a:pPr>
            <a:endParaRPr lang="en-US"/>
          </a:p>
        </p:txBody>
      </p:sp>
      <p:sp>
        <p:nvSpPr>
          <p:cNvPr id="9" name="Footer Placeholder 5"/>
          <p:cNvSpPr>
            <a:spLocks noGrp="1"/>
          </p:cNvSpPr>
          <p:nvPr>
            <p:ph type="ftr" sz="quarter" idx="15"/>
          </p:nvPr>
        </p:nvSpPr>
        <p:spPr/>
        <p:txBody>
          <a:bodyPr/>
          <a:lstStyle>
            <a:lvl1pPr>
              <a:defRPr/>
            </a:lvl1pPr>
          </a:lstStyle>
          <a:p>
            <a:pPr>
              <a:defRPr/>
            </a:pPr>
            <a:endParaRPr lang="en-US"/>
          </a:p>
        </p:txBody>
      </p:sp>
      <p:sp>
        <p:nvSpPr>
          <p:cNvPr id="10" name="Slide Number Placeholder 6"/>
          <p:cNvSpPr>
            <a:spLocks noGrp="1"/>
          </p:cNvSpPr>
          <p:nvPr>
            <p:ph type="sldNum" sz="quarter" idx="16"/>
          </p:nvPr>
        </p:nvSpPr>
        <p:spPr>
          <a:xfrm>
            <a:off x="511175" y="4983163"/>
            <a:ext cx="585788" cy="365125"/>
          </a:xfrm>
        </p:spPr>
        <p:txBody>
          <a:bodyPr/>
          <a:lstStyle>
            <a:lvl1pPr>
              <a:defRPr/>
            </a:lvl1pPr>
          </a:lstStyle>
          <a:p>
            <a:pPr>
              <a:defRPr/>
            </a:pPr>
            <a:fld id="{F8A5E134-2EE4-48ED-9705-42FAB0322811}" type="slidenum">
              <a:rPr lang="en-US" altLang="en-US"/>
              <a:pPr>
                <a:defRPr/>
              </a:pPr>
              <a:t>‹#›</a:t>
            </a:fld>
            <a:endParaRPr lang="en-US" altLang="en-US"/>
          </a:p>
        </p:txBody>
      </p:sp>
    </p:spTree>
    <p:extLst>
      <p:ext uri="{BB962C8B-B14F-4D97-AF65-F5344CB8AC3E}">
        <p14:creationId xmlns:p14="http://schemas.microsoft.com/office/powerpoint/2010/main" val="4173239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lvl1pPr>
          </a:lstStyle>
          <a:p>
            <a:pPr>
              <a:defRPr/>
            </a:pPr>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a:xfrm>
            <a:off x="511175" y="4983163"/>
            <a:ext cx="585788" cy="365125"/>
          </a:xfrm>
        </p:spPr>
        <p:txBody>
          <a:bodyPr/>
          <a:lstStyle>
            <a:lvl1pPr>
              <a:defRPr/>
            </a:lvl1pPr>
          </a:lstStyle>
          <a:p>
            <a:pPr>
              <a:defRPr/>
            </a:pPr>
            <a:fld id="{CB08F304-FA82-478F-91D1-ECACA40807A3}" type="slidenum">
              <a:rPr lang="en-US" altLang="en-US"/>
              <a:pPr>
                <a:defRPr/>
              </a:pPr>
              <a:t>‹#›</a:t>
            </a:fld>
            <a:endParaRPr lang="en-US" altLang="en-US"/>
          </a:p>
        </p:txBody>
      </p:sp>
    </p:spTree>
    <p:extLst>
      <p:ext uri="{BB962C8B-B14F-4D97-AF65-F5344CB8AC3E}">
        <p14:creationId xmlns:p14="http://schemas.microsoft.com/office/powerpoint/2010/main" val="301735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2BB078-2C61-465C-B780-9E4268B1E888}" type="slidenum">
              <a:rPr lang="en-US" altLang="en-US"/>
              <a:pPr>
                <a:defRPr/>
              </a:pPr>
              <a:t>‹#›</a:t>
            </a:fld>
            <a:endParaRPr lang="en-US" altLang="en-US"/>
          </a:p>
        </p:txBody>
      </p:sp>
    </p:spTree>
    <p:extLst>
      <p:ext uri="{BB962C8B-B14F-4D97-AF65-F5344CB8AC3E}">
        <p14:creationId xmlns:p14="http://schemas.microsoft.com/office/powerpoint/2010/main" val="1731705298"/>
      </p:ext>
    </p:extLst>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E8F81F-1557-42E1-8D42-67C73D43A207}" type="slidenum">
              <a:rPr lang="en-US" altLang="en-US"/>
              <a:pPr>
                <a:defRPr/>
              </a:pPr>
              <a:t>‹#›</a:t>
            </a:fld>
            <a:endParaRPr lang="en-US" altLang="en-US"/>
          </a:p>
        </p:txBody>
      </p:sp>
    </p:spTree>
    <p:extLst>
      <p:ext uri="{BB962C8B-B14F-4D97-AF65-F5344CB8AC3E}">
        <p14:creationId xmlns:p14="http://schemas.microsoft.com/office/powerpoint/2010/main" val="1063131962"/>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F426E0-4257-49F4-BF75-410A8177DF1B}" type="slidenum">
              <a:rPr lang="en-US" altLang="en-US"/>
              <a:pPr>
                <a:defRPr/>
              </a:pPr>
              <a:t>‹#›</a:t>
            </a:fld>
            <a:endParaRPr lang="en-US" altLang="en-US"/>
          </a:p>
        </p:txBody>
      </p:sp>
    </p:spTree>
    <p:extLst>
      <p:ext uri="{BB962C8B-B14F-4D97-AF65-F5344CB8AC3E}">
        <p14:creationId xmlns:p14="http://schemas.microsoft.com/office/powerpoint/2010/main" val="2527958204"/>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838E5AB7-5AA2-4AF3-8CEF-0A3EB6209395}" type="slidenum">
              <a:rPr lang="en-US" altLang="en-US"/>
              <a:pPr>
                <a:defRPr/>
              </a:pPr>
              <a:t>‹#›</a:t>
            </a:fld>
            <a:endParaRPr lang="en-US" altLang="en-US"/>
          </a:p>
        </p:txBody>
      </p:sp>
    </p:spTree>
    <p:extLst>
      <p:ext uri="{BB962C8B-B14F-4D97-AF65-F5344CB8AC3E}">
        <p14:creationId xmlns:p14="http://schemas.microsoft.com/office/powerpoint/2010/main" val="2944428616"/>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23322F7-32FC-4331-B41E-D3BC7CF65C59}" type="slidenum">
              <a:rPr lang="en-US" altLang="en-US"/>
              <a:pPr>
                <a:defRPr/>
              </a:pPr>
              <a:t>‹#›</a:t>
            </a:fld>
            <a:endParaRPr lang="en-US" altLang="en-US"/>
          </a:p>
        </p:txBody>
      </p:sp>
    </p:spTree>
    <p:extLst>
      <p:ext uri="{BB962C8B-B14F-4D97-AF65-F5344CB8AC3E}">
        <p14:creationId xmlns:p14="http://schemas.microsoft.com/office/powerpoint/2010/main" val="1080301092"/>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EF1B3688-9D4C-4C89-9B02-230ED434D45A}" type="slidenum">
              <a:rPr lang="en-US" altLang="en-US"/>
              <a:pPr>
                <a:defRPr/>
              </a:pPr>
              <a:t>‹#›</a:t>
            </a:fld>
            <a:endParaRPr lang="en-US" altLang="en-US"/>
          </a:p>
        </p:txBody>
      </p:sp>
    </p:spTree>
    <p:extLst>
      <p:ext uri="{BB962C8B-B14F-4D97-AF65-F5344CB8AC3E}">
        <p14:creationId xmlns:p14="http://schemas.microsoft.com/office/powerpoint/2010/main" val="1681968322"/>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4CB6B506-53F8-4ADC-9AA1-EF687C717CEB}" type="slidenum">
              <a:rPr lang="en-US" altLang="en-US"/>
              <a:pPr>
                <a:defRPr/>
              </a:pPr>
              <a:t>‹#›</a:t>
            </a:fld>
            <a:endParaRPr lang="en-US" altLang="en-US"/>
          </a:p>
        </p:txBody>
      </p:sp>
    </p:spTree>
    <p:extLst>
      <p:ext uri="{BB962C8B-B14F-4D97-AF65-F5344CB8AC3E}">
        <p14:creationId xmlns:p14="http://schemas.microsoft.com/office/powerpoint/2010/main" val="870746743"/>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93F4CB70-152E-499E-A257-A46A1B9A6A0F}" type="slidenum">
              <a:rPr lang="en-US" altLang="en-US"/>
              <a:pPr>
                <a:defRPr/>
              </a:pPr>
              <a:t>‹#›</a:t>
            </a:fld>
            <a:endParaRPr lang="en-US" altLang="en-US"/>
          </a:p>
        </p:txBody>
      </p:sp>
    </p:spTree>
    <p:extLst>
      <p:ext uri="{BB962C8B-B14F-4D97-AF65-F5344CB8AC3E}">
        <p14:creationId xmlns:p14="http://schemas.microsoft.com/office/powerpoint/2010/main" val="2030789164"/>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5AE02C46-056E-486A-AE6D-896963E89802}" type="slidenum">
              <a:rPr lang="en-US" altLang="en-US"/>
              <a:pPr>
                <a:defRPr/>
              </a:pPr>
              <a:t>‹#›</a:t>
            </a:fld>
            <a:endParaRPr lang="en-US" altLang="en-US"/>
          </a:p>
        </p:txBody>
      </p:sp>
    </p:spTree>
    <p:extLst>
      <p:ext uri="{BB962C8B-B14F-4D97-AF65-F5344CB8AC3E}">
        <p14:creationId xmlns:p14="http://schemas.microsoft.com/office/powerpoint/2010/main" val="1270695865"/>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A236E71D-D7A4-4ACC-A886-C68817862557}" type="slidenum">
              <a:rPr lang="en-US" altLang="en-US"/>
              <a:pPr>
                <a:defRPr/>
              </a:pPr>
              <a:t>‹#›</a:t>
            </a:fld>
            <a:endParaRPr lang="en-US" altLang="en-US"/>
          </a:p>
        </p:txBody>
      </p:sp>
    </p:spTree>
    <p:extLst>
      <p:ext uri="{BB962C8B-B14F-4D97-AF65-F5344CB8AC3E}">
        <p14:creationId xmlns:p14="http://schemas.microsoft.com/office/powerpoint/2010/main" val="3875870204"/>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0"/>
            <a:ext cx="1981200" cy="6638925"/>
            <a:chOff x="2487613" y="285750"/>
            <a:chExt cx="2428875" cy="5654676"/>
          </a:xfrm>
        </p:grpSpPr>
        <p:sp>
          <p:nvSpPr>
            <p:cNvPr id="1046" name="Freeform 11"/>
            <p:cNvSpPr>
              <a:spLocks/>
            </p:cNvSpPr>
            <p:nvPr/>
          </p:nvSpPr>
          <p:spPr bwMode="auto">
            <a:xfrm>
              <a:off x="2487613" y="2284413"/>
              <a:ext cx="85725" cy="533400"/>
            </a:xfrm>
            <a:custGeom>
              <a:avLst/>
              <a:gdLst>
                <a:gd name="T0" fmla="*/ 22 w 22"/>
                <a:gd name="T1" fmla="*/ 136 h 136"/>
                <a:gd name="T2" fmla="*/ 17 w 22"/>
                <a:gd name="T3" fmla="*/ 80 h 136"/>
                <a:gd name="T4" fmla="*/ 0 w 22"/>
                <a:gd name="T5" fmla="*/ 0 h 136"/>
                <a:gd name="T6" fmla="*/ 0 w 22"/>
                <a:gd name="T7" fmla="*/ 35 h 136"/>
                <a:gd name="T8" fmla="*/ 20 w 22"/>
                <a:gd name="T9" fmla="*/ 124 h 136"/>
                <a:gd name="T10" fmla="*/ 22 w 22"/>
                <a:gd name="T11" fmla="*/ 136 h 136"/>
              </a:gdLst>
              <a:ahLst/>
              <a:cxnLst>
                <a:cxn ang="0">
                  <a:pos x="T0" y="T1"/>
                </a:cxn>
                <a:cxn ang="0">
                  <a:pos x="T2" y="T3"/>
                </a:cxn>
                <a:cxn ang="0">
                  <a:pos x="T4" y="T5"/>
                </a:cxn>
                <a:cxn ang="0">
                  <a:pos x="T6" y="T7"/>
                </a:cxn>
                <a:cxn ang="0">
                  <a:pos x="T8" y="T9"/>
                </a:cxn>
                <a:cxn ang="0">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p:cNvSpPr>
              <a:spLocks/>
            </p:cNvSpPr>
            <p:nvPr/>
          </p:nvSpPr>
          <p:spPr bwMode="auto">
            <a:xfrm>
              <a:off x="2597151" y="2779713"/>
              <a:ext cx="550863" cy="1978025"/>
            </a:xfrm>
            <a:custGeom>
              <a:avLst/>
              <a:gdLst>
                <a:gd name="T0" fmla="*/ 86 w 140"/>
                <a:gd name="T1" fmla="*/ 350 h 504"/>
                <a:gd name="T2" fmla="*/ 139 w 140"/>
                <a:gd name="T3" fmla="*/ 504 h 504"/>
                <a:gd name="T4" fmla="*/ 140 w 140"/>
                <a:gd name="T5" fmla="*/ 478 h 504"/>
                <a:gd name="T6" fmla="*/ 95 w 140"/>
                <a:gd name="T7" fmla="*/ 347 h 504"/>
                <a:gd name="T8" fmla="*/ 0 w 140"/>
                <a:gd name="T9" fmla="*/ 0 h 504"/>
                <a:gd name="T10" fmla="*/ 6 w 140"/>
                <a:gd name="T11" fmla="*/ 61 h 504"/>
                <a:gd name="T12" fmla="*/ 86 w 140"/>
                <a:gd name="T13" fmla="*/ 350 h 504"/>
              </a:gdLst>
              <a:ahLst/>
              <a:cxnLst>
                <a:cxn ang="0">
                  <a:pos x="T0" y="T1"/>
                </a:cxn>
                <a:cxn ang="0">
                  <a:pos x="T2" y="T3"/>
                </a:cxn>
                <a:cxn ang="0">
                  <a:pos x="T4" y="T5"/>
                </a:cxn>
                <a:cxn ang="0">
                  <a:pos x="T6" y="T7"/>
                </a:cxn>
                <a:cxn ang="0">
                  <a:pos x="T8" y="T9"/>
                </a:cxn>
                <a:cxn ang="0">
                  <a:pos x="T10" y="T11"/>
                </a:cxn>
                <a:cxn ang="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p:cNvSpPr>
              <a:spLocks/>
            </p:cNvSpPr>
            <p:nvPr/>
          </p:nvSpPr>
          <p:spPr bwMode="auto">
            <a:xfrm>
              <a:off x="3175001" y="4730750"/>
              <a:ext cx="519113" cy="1209675"/>
            </a:xfrm>
            <a:custGeom>
              <a:avLst/>
              <a:gdLst>
                <a:gd name="T0" fmla="*/ 8 w 132"/>
                <a:gd name="T1" fmla="*/ 22 h 308"/>
                <a:gd name="T2" fmla="*/ 0 w 132"/>
                <a:gd name="T3" fmla="*/ 0 h 308"/>
                <a:gd name="T4" fmla="*/ 0 w 132"/>
                <a:gd name="T5" fmla="*/ 29 h 308"/>
                <a:gd name="T6" fmla="*/ 68 w 132"/>
                <a:gd name="T7" fmla="*/ 194 h 308"/>
                <a:gd name="T8" fmla="*/ 123 w 132"/>
                <a:gd name="T9" fmla="*/ 308 h 308"/>
                <a:gd name="T10" fmla="*/ 132 w 132"/>
                <a:gd name="T11" fmla="*/ 308 h 308"/>
                <a:gd name="T12" fmla="*/ 77 w 132"/>
                <a:gd name="T13" fmla="*/ 190 h 308"/>
                <a:gd name="T14" fmla="*/ 8 w 132"/>
                <a:gd name="T15" fmla="*/ 22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p:cNvSpPr>
              <a:spLocks/>
            </p:cNvSpPr>
            <p:nvPr/>
          </p:nvSpPr>
          <p:spPr bwMode="auto">
            <a:xfrm>
              <a:off x="3305176" y="5630863"/>
              <a:ext cx="146050" cy="309563"/>
            </a:xfrm>
            <a:custGeom>
              <a:avLst/>
              <a:gdLst>
                <a:gd name="T0" fmla="*/ 28 w 37"/>
                <a:gd name="T1" fmla="*/ 79 h 79"/>
                <a:gd name="T2" fmla="*/ 37 w 37"/>
                <a:gd name="T3" fmla="*/ 79 h 79"/>
                <a:gd name="T4" fmla="*/ 0 w 37"/>
                <a:gd name="T5" fmla="*/ 0 h 79"/>
                <a:gd name="T6" fmla="*/ 28 w 37"/>
                <a:gd name="T7" fmla="*/ 79 h 79"/>
              </a:gdLst>
              <a:ahLst/>
              <a:cxnLst>
                <a:cxn ang="0">
                  <a:pos x="T0" y="T1"/>
                </a:cxn>
                <a:cxn ang="0">
                  <a:pos x="T2" y="T3"/>
                </a:cxn>
                <a:cxn ang="0">
                  <a:pos x="T4" y="T5"/>
                </a:cxn>
                <a:cxn ang="0">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p:cNvSpPr>
              <a:spLocks/>
            </p:cNvSpPr>
            <p:nvPr/>
          </p:nvSpPr>
          <p:spPr bwMode="auto">
            <a:xfrm>
              <a:off x="2573338" y="2817813"/>
              <a:ext cx="700088" cy="2835275"/>
            </a:xfrm>
            <a:custGeom>
              <a:avLst/>
              <a:gdLst>
                <a:gd name="T0" fmla="*/ 162 w 178"/>
                <a:gd name="T1" fmla="*/ 660 h 722"/>
                <a:gd name="T2" fmla="*/ 116 w 178"/>
                <a:gd name="T3" fmla="*/ 534 h 722"/>
                <a:gd name="T4" fmla="*/ 40 w 178"/>
                <a:gd name="T5" fmla="*/ 236 h 722"/>
                <a:gd name="T6" fmla="*/ 12 w 178"/>
                <a:gd name="T7" fmla="*/ 51 h 722"/>
                <a:gd name="T8" fmla="*/ 0 w 178"/>
                <a:gd name="T9" fmla="*/ 0 h 722"/>
                <a:gd name="T10" fmla="*/ 33 w 178"/>
                <a:gd name="T11" fmla="*/ 237 h 722"/>
                <a:gd name="T12" fmla="*/ 107 w 178"/>
                <a:gd name="T13" fmla="*/ 537 h 722"/>
                <a:gd name="T14" fmla="*/ 160 w 178"/>
                <a:gd name="T15" fmla="*/ 681 h 722"/>
                <a:gd name="T16" fmla="*/ 178 w 178"/>
                <a:gd name="T17" fmla="*/ 722 h 722"/>
                <a:gd name="T18" fmla="*/ 174 w 178"/>
                <a:gd name="T19" fmla="*/ 708 h 722"/>
                <a:gd name="T20" fmla="*/ 162 w 178"/>
                <a:gd name="T21" fmla="*/ 66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p:cNvSpPr>
              <a:spLocks/>
            </p:cNvSpPr>
            <p:nvPr/>
          </p:nvSpPr>
          <p:spPr bwMode="auto">
            <a:xfrm>
              <a:off x="2506663" y="285750"/>
              <a:ext cx="90488" cy="2493963"/>
            </a:xfrm>
            <a:custGeom>
              <a:avLst/>
              <a:gdLst>
                <a:gd name="T0" fmla="*/ 11 w 23"/>
                <a:gd name="T1" fmla="*/ 577 h 635"/>
                <a:gd name="T2" fmla="*/ 12 w 23"/>
                <a:gd name="T3" fmla="*/ 589 h 635"/>
                <a:gd name="T4" fmla="*/ 22 w 23"/>
                <a:gd name="T5" fmla="*/ 632 h 635"/>
                <a:gd name="T6" fmla="*/ 23 w 23"/>
                <a:gd name="T7" fmla="*/ 635 h 635"/>
                <a:gd name="T8" fmla="*/ 17 w 23"/>
                <a:gd name="T9" fmla="*/ 576 h 635"/>
                <a:gd name="T10" fmla="*/ 5 w 23"/>
                <a:gd name="T11" fmla="*/ 269 h 635"/>
                <a:gd name="T12" fmla="*/ 15 w 23"/>
                <a:gd name="T13" fmla="*/ 0 h 635"/>
                <a:gd name="T14" fmla="*/ 12 w 23"/>
                <a:gd name="T15" fmla="*/ 0 h 635"/>
                <a:gd name="T16" fmla="*/ 1 w 23"/>
                <a:gd name="T17" fmla="*/ 269 h 635"/>
                <a:gd name="T18" fmla="*/ 11 w 23"/>
                <a:gd name="T19" fmla="*/ 577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p:cNvSpPr>
              <a:spLocks/>
            </p:cNvSpPr>
            <p:nvPr/>
          </p:nvSpPr>
          <p:spPr bwMode="auto">
            <a:xfrm>
              <a:off x="2554288" y="2598738"/>
              <a:ext cx="66675" cy="420688"/>
            </a:xfrm>
            <a:custGeom>
              <a:avLst/>
              <a:gdLst>
                <a:gd name="T0" fmla="*/ 0 w 17"/>
                <a:gd name="T1" fmla="*/ 0 h 107"/>
                <a:gd name="T2" fmla="*/ 5 w 17"/>
                <a:gd name="T3" fmla="*/ 56 h 107"/>
                <a:gd name="T4" fmla="*/ 17 w 17"/>
                <a:gd name="T5" fmla="*/ 107 h 107"/>
                <a:gd name="T6" fmla="*/ 11 w 17"/>
                <a:gd name="T7" fmla="*/ 46 h 107"/>
                <a:gd name="T8" fmla="*/ 10 w 17"/>
                <a:gd name="T9" fmla="*/ 43 h 107"/>
                <a:gd name="T10" fmla="*/ 0 w 17"/>
                <a:gd name="T11" fmla="*/ 0 h 107"/>
              </a:gdLst>
              <a:ahLst/>
              <a:cxnLst>
                <a:cxn ang="0">
                  <a:pos x="T0" y="T1"/>
                </a:cxn>
                <a:cxn ang="0">
                  <a:pos x="T2" y="T3"/>
                </a:cxn>
                <a:cxn ang="0">
                  <a:pos x="T4" y="T5"/>
                </a:cxn>
                <a:cxn ang="0">
                  <a:pos x="T6" y="T7"/>
                </a:cxn>
                <a:cxn ang="0">
                  <a:pos x="T8" y="T9"/>
                </a:cxn>
                <a:cxn ang="0">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p:cNvSpPr>
              <a:spLocks/>
            </p:cNvSpPr>
            <p:nvPr/>
          </p:nvSpPr>
          <p:spPr bwMode="auto">
            <a:xfrm>
              <a:off x="3143251" y="4757738"/>
              <a:ext cx="161925" cy="873125"/>
            </a:xfrm>
            <a:custGeom>
              <a:avLst/>
              <a:gdLst>
                <a:gd name="T0" fmla="*/ 0 w 41"/>
                <a:gd name="T1" fmla="*/ 0 h 222"/>
                <a:gd name="T2" fmla="*/ 5 w 41"/>
                <a:gd name="T3" fmla="*/ 93 h 222"/>
                <a:gd name="T4" fmla="*/ 17 w 41"/>
                <a:gd name="T5" fmla="*/ 166 h 222"/>
                <a:gd name="T6" fmla="*/ 24 w 41"/>
                <a:gd name="T7" fmla="*/ 184 h 222"/>
                <a:gd name="T8" fmla="*/ 41 w 41"/>
                <a:gd name="T9" fmla="*/ 222 h 222"/>
                <a:gd name="T10" fmla="*/ 38 w 41"/>
                <a:gd name="T11" fmla="*/ 212 h 222"/>
                <a:gd name="T12" fmla="*/ 13 w 41"/>
                <a:gd name="T13" fmla="*/ 92 h 222"/>
                <a:gd name="T14" fmla="*/ 8 w 41"/>
                <a:gd name="T15" fmla="*/ 22 h 222"/>
                <a:gd name="T16" fmla="*/ 7 w 41"/>
                <a:gd name="T17" fmla="*/ 18 h 222"/>
                <a:gd name="T18" fmla="*/ 0 w 41"/>
                <a:gd name="T19"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p:cNvSpPr>
              <a:spLocks/>
            </p:cNvSpPr>
            <p:nvPr/>
          </p:nvSpPr>
          <p:spPr bwMode="auto">
            <a:xfrm>
              <a:off x="3148013" y="1282700"/>
              <a:ext cx="1768475" cy="3448050"/>
            </a:xfrm>
            <a:custGeom>
              <a:avLst/>
              <a:gdLst>
                <a:gd name="T0" fmla="*/ 7 w 450"/>
                <a:gd name="T1" fmla="*/ 854 h 878"/>
                <a:gd name="T2" fmla="*/ 50 w 450"/>
                <a:gd name="T3" fmla="*/ 613 h 878"/>
                <a:gd name="T4" fmla="*/ 149 w 450"/>
                <a:gd name="T5" fmla="*/ 388 h 878"/>
                <a:gd name="T6" fmla="*/ 285 w 450"/>
                <a:gd name="T7" fmla="*/ 183 h 878"/>
                <a:gd name="T8" fmla="*/ 364 w 450"/>
                <a:gd name="T9" fmla="*/ 89 h 878"/>
                <a:gd name="T10" fmla="*/ 406 w 450"/>
                <a:gd name="T11" fmla="*/ 44 h 878"/>
                <a:gd name="T12" fmla="*/ 450 w 450"/>
                <a:gd name="T13" fmla="*/ 1 h 878"/>
                <a:gd name="T14" fmla="*/ 450 w 450"/>
                <a:gd name="T15" fmla="*/ 0 h 878"/>
                <a:gd name="T16" fmla="*/ 405 w 450"/>
                <a:gd name="T17" fmla="*/ 43 h 878"/>
                <a:gd name="T18" fmla="*/ 363 w 450"/>
                <a:gd name="T19" fmla="*/ 88 h 878"/>
                <a:gd name="T20" fmla="*/ 283 w 450"/>
                <a:gd name="T21" fmla="*/ 181 h 878"/>
                <a:gd name="T22" fmla="*/ 145 w 450"/>
                <a:gd name="T23" fmla="*/ 386 h 878"/>
                <a:gd name="T24" fmla="*/ 45 w 450"/>
                <a:gd name="T25" fmla="*/ 611 h 878"/>
                <a:gd name="T26" fmla="*/ 0 w 450"/>
                <a:gd name="T27" fmla="*/ 854 h 878"/>
                <a:gd name="T28" fmla="*/ 0 w 450"/>
                <a:gd name="T29" fmla="*/ 859 h 878"/>
                <a:gd name="T30" fmla="*/ 7 w 450"/>
                <a:gd name="T31" fmla="*/ 878 h 878"/>
                <a:gd name="T32" fmla="*/ 7 w 450"/>
                <a:gd name="T33" fmla="*/ 854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p:cNvSpPr>
              <a:spLocks/>
            </p:cNvSpPr>
            <p:nvPr/>
          </p:nvSpPr>
          <p:spPr bwMode="auto">
            <a:xfrm>
              <a:off x="3273426" y="5653088"/>
              <a:ext cx="138113" cy="287338"/>
            </a:xfrm>
            <a:custGeom>
              <a:avLst/>
              <a:gdLst>
                <a:gd name="T0" fmla="*/ 0 w 35"/>
                <a:gd name="T1" fmla="*/ 0 h 73"/>
                <a:gd name="T2" fmla="*/ 26 w 35"/>
                <a:gd name="T3" fmla="*/ 73 h 73"/>
                <a:gd name="T4" fmla="*/ 35 w 35"/>
                <a:gd name="T5" fmla="*/ 73 h 73"/>
                <a:gd name="T6" fmla="*/ 0 w 35"/>
                <a:gd name="T7" fmla="*/ 0 h 73"/>
              </a:gdLst>
              <a:ahLst/>
              <a:cxnLst>
                <a:cxn ang="0">
                  <a:pos x="T0" y="T1"/>
                </a:cxn>
                <a:cxn ang="0">
                  <a:pos x="T2" y="T3"/>
                </a:cxn>
                <a:cxn ang="0">
                  <a:pos x="T4" y="T5"/>
                </a:cxn>
                <a:cxn ang="0">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p:cNvSpPr>
              <a:spLocks/>
            </p:cNvSpPr>
            <p:nvPr/>
          </p:nvSpPr>
          <p:spPr bwMode="auto">
            <a:xfrm>
              <a:off x="3143251" y="4656138"/>
              <a:ext cx="31750" cy="188913"/>
            </a:xfrm>
            <a:custGeom>
              <a:avLst/>
              <a:gdLst>
                <a:gd name="T0" fmla="*/ 7 w 8"/>
                <a:gd name="T1" fmla="*/ 44 h 48"/>
                <a:gd name="T2" fmla="*/ 8 w 8"/>
                <a:gd name="T3" fmla="*/ 48 h 48"/>
                <a:gd name="T4" fmla="*/ 8 w 8"/>
                <a:gd name="T5" fmla="*/ 19 h 48"/>
                <a:gd name="T6" fmla="*/ 1 w 8"/>
                <a:gd name="T7" fmla="*/ 0 h 48"/>
                <a:gd name="T8" fmla="*/ 0 w 8"/>
                <a:gd name="T9" fmla="*/ 26 h 48"/>
                <a:gd name="T10" fmla="*/ 7 w 8"/>
                <a:gd name="T11" fmla="*/ 44 h 48"/>
              </a:gdLst>
              <a:ahLst/>
              <a:cxnLst>
                <a:cxn ang="0">
                  <a:pos x="T0" y="T1"/>
                </a:cxn>
                <a:cxn ang="0">
                  <a:pos x="T2" y="T3"/>
                </a:cxn>
                <a:cxn ang="0">
                  <a:pos x="T4" y="T5"/>
                </a:cxn>
                <a:cxn ang="0">
                  <a:pos x="T6" y="T7"/>
                </a:cxn>
                <a:cxn ang="0">
                  <a:pos x="T8" y="T9"/>
                </a:cxn>
                <a:cxn ang="0">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p:cNvSpPr>
              <a:spLocks/>
            </p:cNvSpPr>
            <p:nvPr/>
          </p:nvSpPr>
          <p:spPr bwMode="auto">
            <a:xfrm>
              <a:off x="3211513" y="5410200"/>
              <a:ext cx="203200" cy="530225"/>
            </a:xfrm>
            <a:custGeom>
              <a:avLst/>
              <a:gdLst>
                <a:gd name="T0" fmla="*/ 7 w 52"/>
                <a:gd name="T1" fmla="*/ 18 h 135"/>
                <a:gd name="T2" fmla="*/ 0 w 52"/>
                <a:gd name="T3" fmla="*/ 0 h 135"/>
                <a:gd name="T4" fmla="*/ 12 w 52"/>
                <a:gd name="T5" fmla="*/ 48 h 135"/>
                <a:gd name="T6" fmla="*/ 16 w 52"/>
                <a:gd name="T7" fmla="*/ 62 h 135"/>
                <a:gd name="T8" fmla="*/ 51 w 52"/>
                <a:gd name="T9" fmla="*/ 135 h 135"/>
                <a:gd name="T10" fmla="*/ 52 w 52"/>
                <a:gd name="T11" fmla="*/ 135 h 135"/>
                <a:gd name="T12" fmla="*/ 24 w 52"/>
                <a:gd name="T13" fmla="*/ 56 h 135"/>
                <a:gd name="T14" fmla="*/ 7 w 52"/>
                <a:gd name="T15" fmla="*/ 18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48"/>
          <p:cNvGrpSpPr>
            <a:grpSpLocks/>
          </p:cNvGrpSpPr>
          <p:nvPr/>
        </p:nvGrpSpPr>
        <p:grpSpPr bwMode="auto">
          <a:xfrm>
            <a:off x="20638" y="0"/>
            <a:ext cx="1952625" cy="6853238"/>
            <a:chOff x="6627813" y="195717"/>
            <a:chExt cx="1952625" cy="5678034"/>
          </a:xfrm>
        </p:grpSpPr>
        <p:sp>
          <p:nvSpPr>
            <p:cNvPr id="1034" name="Freeform 27"/>
            <p:cNvSpPr>
              <a:spLocks/>
            </p:cNvSpPr>
            <p:nvPr/>
          </p:nvSpPr>
          <p:spPr bwMode="auto">
            <a:xfrm>
              <a:off x="6627813" y="195717"/>
              <a:ext cx="409575" cy="3646488"/>
            </a:xfrm>
            <a:custGeom>
              <a:avLst/>
              <a:gdLst>
                <a:gd name="T0" fmla="*/ 7 w 103"/>
                <a:gd name="T1" fmla="*/ 210 h 920"/>
                <a:gd name="T2" fmla="*/ 26 w 103"/>
                <a:gd name="T3" fmla="*/ 445 h 920"/>
                <a:gd name="T4" fmla="*/ 57 w 103"/>
                <a:gd name="T5" fmla="*/ 679 h 920"/>
                <a:gd name="T6" fmla="*/ 101 w 103"/>
                <a:gd name="T7" fmla="*/ 911 h 920"/>
                <a:gd name="T8" fmla="*/ 103 w 103"/>
                <a:gd name="T9" fmla="*/ 920 h 920"/>
                <a:gd name="T10" fmla="*/ 99 w 103"/>
                <a:gd name="T11" fmla="*/ 874 h 920"/>
                <a:gd name="T12" fmla="*/ 99 w 103"/>
                <a:gd name="T13" fmla="*/ 866 h 920"/>
                <a:gd name="T14" fmla="*/ 63 w 103"/>
                <a:gd name="T15" fmla="*/ 678 h 920"/>
                <a:gd name="T16" fmla="*/ 30 w 103"/>
                <a:gd name="T17" fmla="*/ 444 h 920"/>
                <a:gd name="T18" fmla="*/ 9 w 103"/>
                <a:gd name="T19" fmla="*/ 209 h 920"/>
                <a:gd name="T20" fmla="*/ 3 w 103"/>
                <a:gd name="T21" fmla="*/ 92 h 920"/>
                <a:gd name="T22" fmla="*/ 1 w 103"/>
                <a:gd name="T23" fmla="*/ 0 h 920"/>
                <a:gd name="T24" fmla="*/ 0 w 103"/>
                <a:gd name="T25" fmla="*/ 0 h 920"/>
                <a:gd name="T26" fmla="*/ 1 w 103"/>
                <a:gd name="T27" fmla="*/ 92 h 920"/>
                <a:gd name="T28" fmla="*/ 7 w 103"/>
                <a:gd name="T29" fmla="*/ 21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p:cNvSpPr>
              <a:spLocks/>
            </p:cNvSpPr>
            <p:nvPr/>
          </p:nvSpPr>
          <p:spPr bwMode="auto">
            <a:xfrm>
              <a:off x="7061201" y="3771900"/>
              <a:ext cx="350838" cy="1309688"/>
            </a:xfrm>
            <a:custGeom>
              <a:avLst/>
              <a:gdLst>
                <a:gd name="T0" fmla="*/ 53 w 88"/>
                <a:gd name="T1" fmla="*/ 229 h 330"/>
                <a:gd name="T2" fmla="*/ 88 w 88"/>
                <a:gd name="T3" fmla="*/ 330 h 330"/>
                <a:gd name="T4" fmla="*/ 88 w 88"/>
                <a:gd name="T5" fmla="*/ 308 h 330"/>
                <a:gd name="T6" fmla="*/ 88 w 88"/>
                <a:gd name="T7" fmla="*/ 304 h 330"/>
                <a:gd name="T8" fmla="*/ 62 w 88"/>
                <a:gd name="T9" fmla="*/ 226 h 330"/>
                <a:gd name="T10" fmla="*/ 0 w 88"/>
                <a:gd name="T11" fmla="*/ 0 h 330"/>
                <a:gd name="T12" fmla="*/ 7 w 88"/>
                <a:gd name="T13" fmla="*/ 63 h 330"/>
                <a:gd name="T14" fmla="*/ 53 w 88"/>
                <a:gd name="T15" fmla="*/ 229 h 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p:cNvSpPr>
              <a:spLocks/>
            </p:cNvSpPr>
            <p:nvPr/>
          </p:nvSpPr>
          <p:spPr bwMode="auto">
            <a:xfrm>
              <a:off x="7439026" y="5053013"/>
              <a:ext cx="357188" cy="820738"/>
            </a:xfrm>
            <a:custGeom>
              <a:avLst/>
              <a:gdLst>
                <a:gd name="T0" fmla="*/ 6 w 90"/>
                <a:gd name="T1" fmla="*/ 15 h 207"/>
                <a:gd name="T2" fmla="*/ 0 w 90"/>
                <a:gd name="T3" fmla="*/ 0 h 207"/>
                <a:gd name="T4" fmla="*/ 1 w 90"/>
                <a:gd name="T5" fmla="*/ 29 h 207"/>
                <a:gd name="T6" fmla="*/ 42 w 90"/>
                <a:gd name="T7" fmla="*/ 127 h 207"/>
                <a:gd name="T8" fmla="*/ 80 w 90"/>
                <a:gd name="T9" fmla="*/ 207 h 207"/>
                <a:gd name="T10" fmla="*/ 90 w 90"/>
                <a:gd name="T11" fmla="*/ 207 h 207"/>
                <a:gd name="T12" fmla="*/ 50 w 90"/>
                <a:gd name="T13" fmla="*/ 123 h 207"/>
                <a:gd name="T14" fmla="*/ 6 w 90"/>
                <a:gd name="T15" fmla="*/ 15 h 2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p:cNvSpPr>
              <a:spLocks/>
            </p:cNvSpPr>
            <p:nvPr/>
          </p:nvSpPr>
          <p:spPr bwMode="auto">
            <a:xfrm>
              <a:off x="7037388" y="3811588"/>
              <a:ext cx="457200" cy="1852613"/>
            </a:xfrm>
            <a:custGeom>
              <a:avLst/>
              <a:gdLst>
                <a:gd name="T0" fmla="*/ 101 w 115"/>
                <a:gd name="T1" fmla="*/ 409 h 467"/>
                <a:gd name="T2" fmla="*/ 78 w 115"/>
                <a:gd name="T3" fmla="*/ 344 h 467"/>
                <a:gd name="T4" fmla="*/ 29 w 115"/>
                <a:gd name="T5" fmla="*/ 151 h 467"/>
                <a:gd name="T6" fmla="*/ 13 w 115"/>
                <a:gd name="T7" fmla="*/ 53 h 467"/>
                <a:gd name="T8" fmla="*/ 0 w 115"/>
                <a:gd name="T9" fmla="*/ 0 h 467"/>
                <a:gd name="T10" fmla="*/ 21 w 115"/>
                <a:gd name="T11" fmla="*/ 152 h 467"/>
                <a:gd name="T12" fmla="*/ 69 w 115"/>
                <a:gd name="T13" fmla="*/ 347 h 467"/>
                <a:gd name="T14" fmla="*/ 103 w 115"/>
                <a:gd name="T15" fmla="*/ 441 h 467"/>
                <a:gd name="T16" fmla="*/ 115 w 115"/>
                <a:gd name="T17" fmla="*/ 467 h 467"/>
                <a:gd name="T18" fmla="*/ 112 w 115"/>
                <a:gd name="T19" fmla="*/ 458 h 467"/>
                <a:gd name="T20" fmla="*/ 101 w 115"/>
                <a:gd name="T21" fmla="*/ 40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p:cNvSpPr>
              <a:spLocks/>
            </p:cNvSpPr>
            <p:nvPr/>
          </p:nvSpPr>
          <p:spPr bwMode="auto">
            <a:xfrm>
              <a:off x="6992938" y="1263650"/>
              <a:ext cx="144463" cy="2508250"/>
            </a:xfrm>
            <a:custGeom>
              <a:avLst/>
              <a:gdLst>
                <a:gd name="T0" fmla="*/ 17 w 36"/>
                <a:gd name="T1" fmla="*/ 633 h 633"/>
                <a:gd name="T2" fmla="*/ 13 w 36"/>
                <a:gd name="T3" fmla="*/ 597 h 633"/>
                <a:gd name="T4" fmla="*/ 5 w 36"/>
                <a:gd name="T5" fmla="*/ 398 h 633"/>
                <a:gd name="T6" fmla="*/ 13 w 36"/>
                <a:gd name="T7" fmla="*/ 198 h 633"/>
                <a:gd name="T8" fmla="*/ 22 w 36"/>
                <a:gd name="T9" fmla="*/ 99 h 633"/>
                <a:gd name="T10" fmla="*/ 36 w 36"/>
                <a:gd name="T11" fmla="*/ 0 h 633"/>
                <a:gd name="T12" fmla="*/ 35 w 36"/>
                <a:gd name="T13" fmla="*/ 0 h 633"/>
                <a:gd name="T14" fmla="*/ 20 w 36"/>
                <a:gd name="T15" fmla="*/ 99 h 633"/>
                <a:gd name="T16" fmla="*/ 10 w 36"/>
                <a:gd name="T17" fmla="*/ 198 h 633"/>
                <a:gd name="T18" fmla="*/ 1 w 36"/>
                <a:gd name="T19" fmla="*/ 398 h 633"/>
                <a:gd name="T20" fmla="*/ 7 w 36"/>
                <a:gd name="T21" fmla="*/ 589 h 633"/>
                <a:gd name="T22" fmla="*/ 16 w 36"/>
                <a:gd name="T23" fmla="*/ 632 h 633"/>
                <a:gd name="T24" fmla="*/ 17 w 36"/>
                <a:gd name="T25"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p:cNvSpPr>
              <a:spLocks/>
            </p:cNvSpPr>
            <p:nvPr/>
          </p:nvSpPr>
          <p:spPr bwMode="auto">
            <a:xfrm>
              <a:off x="7526338" y="5640388"/>
              <a:ext cx="111125" cy="233363"/>
            </a:xfrm>
            <a:custGeom>
              <a:avLst/>
              <a:gdLst>
                <a:gd name="T0" fmla="*/ 22 w 28"/>
                <a:gd name="T1" fmla="*/ 59 h 59"/>
                <a:gd name="T2" fmla="*/ 28 w 28"/>
                <a:gd name="T3" fmla="*/ 59 h 59"/>
                <a:gd name="T4" fmla="*/ 0 w 28"/>
                <a:gd name="T5" fmla="*/ 0 h 59"/>
                <a:gd name="T6" fmla="*/ 22 w 28"/>
                <a:gd name="T7" fmla="*/ 59 h 59"/>
              </a:gdLst>
              <a:ahLst/>
              <a:cxnLst>
                <a:cxn ang="0">
                  <a:pos x="T0" y="T1"/>
                </a:cxn>
                <a:cxn ang="0">
                  <a:pos x="T2" y="T3"/>
                </a:cxn>
                <a:cxn ang="0">
                  <a:pos x="T4" y="T5"/>
                </a:cxn>
                <a:cxn ang="0">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p:cNvSpPr>
              <a:spLocks/>
            </p:cNvSpPr>
            <p:nvPr/>
          </p:nvSpPr>
          <p:spPr bwMode="auto">
            <a:xfrm>
              <a:off x="7021513" y="3598863"/>
              <a:ext cx="68263" cy="423863"/>
            </a:xfrm>
            <a:custGeom>
              <a:avLst/>
              <a:gdLst>
                <a:gd name="T0" fmla="*/ 4 w 17"/>
                <a:gd name="T1" fmla="*/ 54 h 107"/>
                <a:gd name="T2" fmla="*/ 17 w 17"/>
                <a:gd name="T3" fmla="*/ 107 h 107"/>
                <a:gd name="T4" fmla="*/ 10 w 17"/>
                <a:gd name="T5" fmla="*/ 44 h 107"/>
                <a:gd name="T6" fmla="*/ 9 w 17"/>
                <a:gd name="T7" fmla="*/ 43 h 107"/>
                <a:gd name="T8" fmla="*/ 0 w 17"/>
                <a:gd name="T9" fmla="*/ 0 h 107"/>
                <a:gd name="T10" fmla="*/ 0 w 17"/>
                <a:gd name="T11" fmla="*/ 8 h 107"/>
                <a:gd name="T12" fmla="*/ 4 w 17"/>
                <a:gd name="T13" fmla="*/ 54 h 107"/>
              </a:gdLst>
              <a:ahLst/>
              <a:cxnLst>
                <a:cxn ang="0">
                  <a:pos x="T0" y="T1"/>
                </a:cxn>
                <a:cxn ang="0">
                  <a:pos x="T2" y="T3"/>
                </a:cxn>
                <a:cxn ang="0">
                  <a:pos x="T4" y="T5"/>
                </a:cxn>
                <a:cxn ang="0">
                  <a:pos x="T6" y="T7"/>
                </a:cxn>
                <a:cxn ang="0">
                  <a:pos x="T8" y="T9"/>
                </a:cxn>
                <a:cxn ang="0">
                  <a:pos x="T10" y="T11"/>
                </a:cxn>
                <a:cxn ang="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p:cNvSpPr>
              <a:spLocks/>
            </p:cNvSpPr>
            <p:nvPr/>
          </p:nvSpPr>
          <p:spPr bwMode="auto">
            <a:xfrm>
              <a:off x="7412038" y="2801938"/>
              <a:ext cx="1168400" cy="2251075"/>
            </a:xfrm>
            <a:custGeom>
              <a:avLst/>
              <a:gdLst>
                <a:gd name="T0" fmla="*/ 8 w 294"/>
                <a:gd name="T1" fmla="*/ 553 h 568"/>
                <a:gd name="T2" fmla="*/ 35 w 294"/>
                <a:gd name="T3" fmla="*/ 397 h 568"/>
                <a:gd name="T4" fmla="*/ 99 w 294"/>
                <a:gd name="T5" fmla="*/ 252 h 568"/>
                <a:gd name="T6" fmla="*/ 187 w 294"/>
                <a:gd name="T7" fmla="*/ 119 h 568"/>
                <a:gd name="T8" fmla="*/ 238 w 294"/>
                <a:gd name="T9" fmla="*/ 58 h 568"/>
                <a:gd name="T10" fmla="*/ 265 w 294"/>
                <a:gd name="T11" fmla="*/ 28 h 568"/>
                <a:gd name="T12" fmla="*/ 294 w 294"/>
                <a:gd name="T13" fmla="*/ 0 h 568"/>
                <a:gd name="T14" fmla="*/ 293 w 294"/>
                <a:gd name="T15" fmla="*/ 0 h 568"/>
                <a:gd name="T16" fmla="*/ 264 w 294"/>
                <a:gd name="T17" fmla="*/ 27 h 568"/>
                <a:gd name="T18" fmla="*/ 237 w 294"/>
                <a:gd name="T19" fmla="*/ 56 h 568"/>
                <a:gd name="T20" fmla="*/ 185 w 294"/>
                <a:gd name="T21" fmla="*/ 117 h 568"/>
                <a:gd name="T22" fmla="*/ 95 w 294"/>
                <a:gd name="T23" fmla="*/ 249 h 568"/>
                <a:gd name="T24" fmla="*/ 30 w 294"/>
                <a:gd name="T25" fmla="*/ 396 h 568"/>
                <a:gd name="T26" fmla="*/ 0 w 294"/>
                <a:gd name="T27" fmla="*/ 549 h 568"/>
                <a:gd name="T28" fmla="*/ 7 w 294"/>
                <a:gd name="T29" fmla="*/ 568 h 568"/>
                <a:gd name="T30" fmla="*/ 8 w 294"/>
                <a:gd name="T31" fmla="*/ 553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p:cNvSpPr>
              <a:spLocks/>
            </p:cNvSpPr>
            <p:nvPr/>
          </p:nvSpPr>
          <p:spPr bwMode="auto">
            <a:xfrm>
              <a:off x="7494588" y="5664200"/>
              <a:ext cx="100013" cy="209550"/>
            </a:xfrm>
            <a:custGeom>
              <a:avLst/>
              <a:gdLst>
                <a:gd name="T0" fmla="*/ 0 w 25"/>
                <a:gd name="T1" fmla="*/ 0 h 53"/>
                <a:gd name="T2" fmla="*/ 19 w 25"/>
                <a:gd name="T3" fmla="*/ 53 h 53"/>
                <a:gd name="T4" fmla="*/ 25 w 25"/>
                <a:gd name="T5" fmla="*/ 53 h 53"/>
                <a:gd name="T6" fmla="*/ 0 w 25"/>
                <a:gd name="T7" fmla="*/ 0 h 53"/>
              </a:gdLst>
              <a:ahLst/>
              <a:cxnLst>
                <a:cxn ang="0">
                  <a:pos x="T0" y="T1"/>
                </a:cxn>
                <a:cxn ang="0">
                  <a:pos x="T2" y="T3"/>
                </a:cxn>
                <a:cxn ang="0">
                  <a:pos x="T4" y="T5"/>
                </a:cxn>
                <a:cxn ang="0">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p:cNvSpPr>
              <a:spLocks/>
            </p:cNvSpPr>
            <p:nvPr/>
          </p:nvSpPr>
          <p:spPr bwMode="auto">
            <a:xfrm>
              <a:off x="7412038" y="5081588"/>
              <a:ext cx="114300" cy="558800"/>
            </a:xfrm>
            <a:custGeom>
              <a:avLst/>
              <a:gdLst>
                <a:gd name="T0" fmla="*/ 0 w 29"/>
                <a:gd name="T1" fmla="*/ 0 h 141"/>
                <a:gd name="T2" fmla="*/ 7 w 29"/>
                <a:gd name="T3" fmla="*/ 89 h 141"/>
                <a:gd name="T4" fmla="*/ 18 w 29"/>
                <a:gd name="T5" fmla="*/ 117 h 141"/>
                <a:gd name="T6" fmla="*/ 29 w 29"/>
                <a:gd name="T7" fmla="*/ 141 h 141"/>
                <a:gd name="T8" fmla="*/ 27 w 29"/>
                <a:gd name="T9" fmla="*/ 135 h 141"/>
                <a:gd name="T10" fmla="*/ 8 w 29"/>
                <a:gd name="T11" fmla="*/ 22 h 141"/>
                <a:gd name="T12" fmla="*/ 4 w 29"/>
                <a:gd name="T13" fmla="*/ 11 h 141"/>
                <a:gd name="T14" fmla="*/ 0 w 29"/>
                <a:gd name="T15" fmla="*/ 0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p:cNvSpPr>
              <a:spLocks/>
            </p:cNvSpPr>
            <p:nvPr/>
          </p:nvSpPr>
          <p:spPr bwMode="auto">
            <a:xfrm>
              <a:off x="7412038" y="4978400"/>
              <a:ext cx="31750" cy="188913"/>
            </a:xfrm>
            <a:custGeom>
              <a:avLst/>
              <a:gdLst>
                <a:gd name="T0" fmla="*/ 0 w 8"/>
                <a:gd name="T1" fmla="*/ 26 h 48"/>
                <a:gd name="T2" fmla="*/ 4 w 8"/>
                <a:gd name="T3" fmla="*/ 37 h 48"/>
                <a:gd name="T4" fmla="*/ 8 w 8"/>
                <a:gd name="T5" fmla="*/ 48 h 48"/>
                <a:gd name="T6" fmla="*/ 7 w 8"/>
                <a:gd name="T7" fmla="*/ 19 h 48"/>
                <a:gd name="T8" fmla="*/ 0 w 8"/>
                <a:gd name="T9" fmla="*/ 0 h 48"/>
                <a:gd name="T10" fmla="*/ 0 w 8"/>
                <a:gd name="T11" fmla="*/ 4 h 48"/>
                <a:gd name="T12" fmla="*/ 0 w 8"/>
                <a:gd name="T13" fmla="*/ 26 h 48"/>
              </a:gdLst>
              <a:ahLst/>
              <a:cxnLst>
                <a:cxn ang="0">
                  <a:pos x="T0" y="T1"/>
                </a:cxn>
                <a:cxn ang="0">
                  <a:pos x="T2" y="T3"/>
                </a:cxn>
                <a:cxn ang="0">
                  <a:pos x="T4" y="T5"/>
                </a:cxn>
                <a:cxn ang="0">
                  <a:pos x="T6" y="T7"/>
                </a:cxn>
                <a:cxn ang="0">
                  <a:pos x="T8" y="T9"/>
                </a:cxn>
                <a:cxn ang="0">
                  <a:pos x="T10" y="T11"/>
                </a:cxn>
                <a:cxn ang="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p:cNvSpPr>
              <a:spLocks/>
            </p:cNvSpPr>
            <p:nvPr/>
          </p:nvSpPr>
          <p:spPr bwMode="auto">
            <a:xfrm>
              <a:off x="7439026" y="5434013"/>
              <a:ext cx="174625" cy="439738"/>
            </a:xfrm>
            <a:custGeom>
              <a:avLst/>
              <a:gdLst>
                <a:gd name="T0" fmla="*/ 11 w 44"/>
                <a:gd name="T1" fmla="*/ 28 h 111"/>
                <a:gd name="T2" fmla="*/ 0 w 44"/>
                <a:gd name="T3" fmla="*/ 0 h 111"/>
                <a:gd name="T4" fmla="*/ 11 w 44"/>
                <a:gd name="T5" fmla="*/ 49 h 111"/>
                <a:gd name="T6" fmla="*/ 14 w 44"/>
                <a:gd name="T7" fmla="*/ 58 h 111"/>
                <a:gd name="T8" fmla="*/ 39 w 44"/>
                <a:gd name="T9" fmla="*/ 111 h 111"/>
                <a:gd name="T10" fmla="*/ 44 w 44"/>
                <a:gd name="T11" fmla="*/ 111 h 111"/>
                <a:gd name="T12" fmla="*/ 22 w 44"/>
                <a:gd name="T13" fmla="*/ 52 h 111"/>
                <a:gd name="T14" fmla="*/ 11 w 44"/>
                <a:gd name="T15" fmla="*/ 28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2" name="Rectangle 61"/>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30" name="Text Placeholder 2"/>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175" y="787400"/>
            <a:ext cx="585788" cy="365125"/>
          </a:xfrm>
          <a:prstGeom prst="rect">
            <a:avLst/>
          </a:prstGeom>
        </p:spPr>
        <p:txBody>
          <a:bodyPr vert="horz" lIns="91440" tIns="45720" rIns="91440" bIns="45720" rtlCol="0" anchor="ctr"/>
          <a:lstStyle>
            <a:lvl1pPr algn="r" eaLnBrk="1" hangingPunct="1">
              <a:defRPr sz="2000" smtClean="0">
                <a:solidFill>
                  <a:srgbClr val="FEFFFF"/>
                </a:solidFill>
              </a:defRPr>
            </a:lvl1pPr>
          </a:lstStyle>
          <a:p>
            <a:pPr>
              <a:defRPr/>
            </a:pPr>
            <a:fld id="{EA3D8C02-D15A-4E2C-9AA7-5813265553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ransition>
    <p:random/>
  </p:transition>
  <p:timing>
    <p:tnLst>
      <p:par>
        <p:cTn id="1" dur="indefinite" restart="never" nodeType="tmRoot"/>
      </p:par>
    </p:tnLst>
  </p:timing>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anose="020B0502020202020204" pitchFamily="34" charset="0"/>
        </a:defRPr>
      </a:lvl2pPr>
      <a:lvl3pPr algn="l" defTabSz="457200" rtl="0" fontAlgn="base">
        <a:spcBef>
          <a:spcPct val="0"/>
        </a:spcBef>
        <a:spcAft>
          <a:spcPct val="0"/>
        </a:spcAft>
        <a:defRPr sz="3600">
          <a:solidFill>
            <a:srgbClr val="262626"/>
          </a:solidFill>
          <a:latin typeface="Century Gothic" panose="020B0502020202020204" pitchFamily="34" charset="0"/>
        </a:defRPr>
      </a:lvl3pPr>
      <a:lvl4pPr algn="l" defTabSz="457200" rtl="0" fontAlgn="base">
        <a:spcBef>
          <a:spcPct val="0"/>
        </a:spcBef>
        <a:spcAft>
          <a:spcPct val="0"/>
        </a:spcAft>
        <a:defRPr sz="3600">
          <a:solidFill>
            <a:srgbClr val="262626"/>
          </a:solidFill>
          <a:latin typeface="Century Gothic" panose="020B0502020202020204" pitchFamily="34" charset="0"/>
        </a:defRPr>
      </a:lvl4pPr>
      <a:lvl5pPr algn="l" defTabSz="457200" rtl="0" fontAlgn="base">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intellicast.com/Local/USLocalStd.asp?loc=kfar&amp;seg=LocalWeather&amp;prodgrp=HistoricWeather&amp;product=ClimateData&amp;prodnav=0120&amp;pid=none" TargetMode="External"/><Relationship Id="rId7"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43100" y="2514600"/>
            <a:ext cx="6599238" cy="2262188"/>
          </a:xfrm>
        </p:spPr>
        <p:txBody>
          <a:bodyPr rtlCol="0">
            <a:normAutofit fontScale="90000"/>
          </a:bodyPr>
          <a:lstStyle/>
          <a:p>
            <a:pPr fontAlgn="auto">
              <a:spcAft>
                <a:spcPts val="0"/>
              </a:spcAft>
              <a:defRPr/>
            </a:pPr>
            <a:r>
              <a:rPr lang="en-US" altLang="en-US" dirty="0" smtClean="0">
                <a:solidFill>
                  <a:schemeClr val="tx1">
                    <a:lumMod val="85000"/>
                    <a:lumOff val="15000"/>
                  </a:schemeClr>
                </a:solidFill>
              </a:rPr>
              <a:t>COM 631/731</a:t>
            </a:r>
            <a:br>
              <a:rPr lang="en-US" altLang="en-US" dirty="0" smtClean="0">
                <a:solidFill>
                  <a:schemeClr val="tx1">
                    <a:lumMod val="85000"/>
                    <a:lumOff val="15000"/>
                  </a:schemeClr>
                </a:solidFill>
              </a:rPr>
            </a:br>
            <a:r>
              <a:rPr lang="en-US" altLang="en-US" dirty="0" smtClean="0">
                <a:solidFill>
                  <a:schemeClr val="tx1">
                    <a:lumMod val="85000"/>
                    <a:lumOff val="15000"/>
                  </a:schemeClr>
                </a:solidFill>
              </a:rPr>
              <a:t/>
            </a:r>
            <a:br>
              <a:rPr lang="en-US" altLang="en-US" dirty="0" smtClean="0">
                <a:solidFill>
                  <a:schemeClr val="tx1">
                    <a:lumMod val="85000"/>
                    <a:lumOff val="15000"/>
                  </a:schemeClr>
                </a:solidFill>
              </a:rPr>
            </a:br>
            <a:r>
              <a:rPr lang="en-US" altLang="en-US" dirty="0" smtClean="0">
                <a:solidFill>
                  <a:schemeClr val="tx1">
                    <a:lumMod val="85000"/>
                    <a:lumOff val="15000"/>
                  </a:schemeClr>
                </a:solidFill>
              </a:rPr>
              <a:t>Levels of Measurement</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838200" y="1676400"/>
            <a:ext cx="79248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a:solidFill>
                  <a:schemeClr val="tx1"/>
                </a:solidFill>
                <a:latin typeface="Tahoma" panose="020B0604030504040204" pitchFamily="34" charset="0"/>
                <a:cs typeface="Times New Roman" panose="02020603050405020304" pitchFamily="18" charset="0"/>
              </a:rPr>
              <a:t>A </a:t>
            </a:r>
            <a:r>
              <a:rPr lang="en-US" altLang="en-US">
                <a:solidFill>
                  <a:schemeClr val="tx2"/>
                </a:solidFill>
                <a:latin typeface="Tahoma" panose="020B0604030504040204" pitchFamily="34" charset="0"/>
                <a:cs typeface="Times New Roman" panose="02020603050405020304" pitchFamily="18" charset="0"/>
              </a:rPr>
              <a:t>ratio level of measurement</a:t>
            </a:r>
            <a:r>
              <a:rPr lang="en-US" altLang="en-US">
                <a:solidFill>
                  <a:schemeClr val="tx1"/>
                </a:solidFill>
                <a:latin typeface="Tahoma" panose="020B0604030504040204" pitchFamily="34" charset="0"/>
                <a:cs typeface="Times New Roman" panose="02020603050405020304" pitchFamily="18" charset="0"/>
              </a:rPr>
              <a:t> represents fixed measurement units with an absolute zero point.</a:t>
            </a:r>
          </a:p>
          <a:p>
            <a:pPr eaLnBrk="1" hangingPunct="1">
              <a:spcBef>
                <a:spcPct val="50000"/>
              </a:spcBef>
              <a:buClrTx/>
              <a:buFontTx/>
              <a:buBlip>
                <a:blip r:embed="rId3"/>
              </a:buBlip>
            </a:pPr>
            <a:r>
              <a:rPr lang="en-US" altLang="en-US">
                <a:solidFill>
                  <a:schemeClr val="tx1"/>
                </a:solidFill>
                <a:latin typeface="Tahoma" panose="020B0604030504040204" pitchFamily="34" charset="0"/>
                <a:cs typeface="Times New Roman" panose="02020603050405020304" pitchFamily="18" charset="0"/>
              </a:rPr>
              <a:t>Zero, in this situation, means absolutely no amount of whatever the variable indicates (e.g., zero heat on the Kelvin scale, zero years of formal education).</a:t>
            </a:r>
          </a:p>
          <a:p>
            <a:pPr eaLnBrk="1" hangingPunct="1">
              <a:spcBef>
                <a:spcPct val="50000"/>
              </a:spcBef>
              <a:buClrTx/>
              <a:buFontTx/>
              <a:buBlip>
                <a:blip r:embed="rId3"/>
              </a:buBlip>
            </a:pPr>
            <a:r>
              <a:rPr lang="en-US" altLang="en-US">
                <a:solidFill>
                  <a:schemeClr val="tx1"/>
                </a:solidFill>
                <a:latin typeface="Tahoma" panose="020B0604030504040204" pitchFamily="34" charset="0"/>
                <a:cs typeface="Times New Roman" panose="02020603050405020304" pitchFamily="18" charset="0"/>
              </a:rPr>
              <a:t>Because the numbers begin at an absolute zero point, they can be multiplied and divided (so ratios can be formed between the numbers).</a:t>
            </a:r>
          </a:p>
          <a:p>
            <a:pPr eaLnBrk="1" hangingPunct="1">
              <a:spcBef>
                <a:spcPct val="50000"/>
              </a:spcBef>
              <a:buClrTx/>
              <a:buFontTx/>
              <a:buBlip>
                <a:blip r:embed="rId3"/>
              </a:buBlip>
            </a:pPr>
            <a:r>
              <a:rPr lang="en-US" altLang="en-US">
                <a:solidFill>
                  <a:schemeClr val="tx1"/>
                </a:solidFill>
                <a:latin typeface="Tahoma" panose="020B0604030504040204" pitchFamily="34" charset="0"/>
              </a:rPr>
              <a:t>On a ratio scale from 0 to 10, 10 is five points higher than 5 and is also two times greater than 5.</a:t>
            </a:r>
          </a:p>
        </p:txBody>
      </p:sp>
      <p:sp>
        <p:nvSpPr>
          <p:cNvPr id="37891" name="Text Box 3"/>
          <p:cNvSpPr txBox="1">
            <a:spLocks noChangeArrowheads="1"/>
          </p:cNvSpPr>
          <p:nvPr/>
        </p:nvSpPr>
        <p:spPr bwMode="auto">
          <a:xfrm>
            <a:off x="609600" y="457200"/>
            <a:ext cx="7848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50000"/>
              </a:spcBef>
              <a:buClrTx/>
              <a:buFontTx/>
              <a:buNone/>
            </a:pPr>
            <a:r>
              <a:rPr lang="en-US" altLang="en-US" sz="4400">
                <a:solidFill>
                  <a:schemeClr val="tx2"/>
                </a:solidFill>
                <a:latin typeface="Tahoma" panose="020B0604030504040204" pitchFamily="34" charset="0"/>
              </a:rPr>
              <a:t>Ratio Measures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Effect transition="in" filter="checkerboard(across)">
                                      <p:cBhvr>
                                        <p:cTn id="7" dur="500"/>
                                        <p:tgtEl>
                                          <p:spTgt spid="819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194">
                                            <p:txEl>
                                              <p:pRg st="2" end="2"/>
                                            </p:txEl>
                                          </p:spTgt>
                                        </p:tgtEl>
                                        <p:attrNameLst>
                                          <p:attrName>style.visibility</p:attrName>
                                        </p:attrNameLst>
                                      </p:cBhvr>
                                      <p:to>
                                        <p:strVal val="visible"/>
                                      </p:to>
                                    </p:set>
                                    <p:animEffect transition="in" filter="checkerboard(across)">
                                      <p:cBhvr>
                                        <p:cTn id="12" dur="500"/>
                                        <p:tgtEl>
                                          <p:spTgt spid="81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8194">
                                            <p:txEl>
                                              <p:pRg st="3" end="3"/>
                                            </p:txEl>
                                          </p:spTgt>
                                        </p:tgtEl>
                                        <p:attrNameLst>
                                          <p:attrName>style.visibility</p:attrName>
                                        </p:attrNameLst>
                                      </p:cBhvr>
                                      <p:to>
                                        <p:strVal val="visible"/>
                                      </p:to>
                                    </p:set>
                                    <p:animEffect transition="in" filter="checkerboard(across)">
                                      <p:cBhvr>
                                        <p:cTn id="17" dur="500"/>
                                        <p:tgtEl>
                                          <p:spTgt spid="819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88" name="Picture 16" descr="level of measurement 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133600"/>
            <a:ext cx="3990975"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ext Box 17"/>
          <p:cNvSpPr txBox="1">
            <a:spLocks noChangeArrowheads="1"/>
          </p:cNvSpPr>
          <p:nvPr/>
        </p:nvSpPr>
        <p:spPr bwMode="auto">
          <a:xfrm>
            <a:off x="1524000" y="304800"/>
            <a:ext cx="7239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50000"/>
              </a:spcBef>
              <a:buClrTx/>
              <a:buFontTx/>
              <a:buNone/>
            </a:pPr>
            <a:r>
              <a:rPr lang="en-US" altLang="en-US" sz="3200">
                <a:solidFill>
                  <a:schemeClr val="tx2"/>
                </a:solidFill>
                <a:latin typeface="Tahoma" panose="020B0604030504040204" pitchFamily="34" charset="0"/>
              </a:rPr>
              <a:t>Different types of comparisons of units of analysis can be conducted using different levels of measurement </a:t>
            </a:r>
          </a:p>
        </p:txBody>
      </p:sp>
      <p:pic>
        <p:nvPicPr>
          <p:cNvPr id="79890" name="Picture 18" descr="level of measurement lef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133600"/>
            <a:ext cx="4162425"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79890"/>
                                        </p:tgtEl>
                                        <p:attrNameLst>
                                          <p:attrName>style.visibility</p:attrName>
                                        </p:attrNameLst>
                                      </p:cBhvr>
                                      <p:to>
                                        <p:strVal val="visible"/>
                                      </p:to>
                                    </p:set>
                                    <p:animEffect transition="in" filter="wipe(down)">
                                      <p:cBhvr>
                                        <p:cTn id="7" dur="500"/>
                                        <p:tgtEl>
                                          <p:spTgt spid="79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79888"/>
                                        </p:tgtEl>
                                        <p:attrNameLst>
                                          <p:attrName>style.visibility</p:attrName>
                                        </p:attrNameLst>
                                      </p:cBhvr>
                                      <p:to>
                                        <p:strVal val="visible"/>
                                      </p:to>
                                    </p:set>
                                    <p:animEffect transition="in" filter="wipe(down)">
                                      <p:cBhvr>
                                        <p:cTn id="12" dur="500"/>
                                        <p:tgtEl>
                                          <p:spTgt spid="79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44688" y="623888"/>
            <a:ext cx="6589712" cy="1281112"/>
          </a:xfrm>
        </p:spPr>
        <p:txBody>
          <a:bodyPr rtlCol="0">
            <a:normAutofit fontScale="90000"/>
          </a:bodyPr>
          <a:lstStyle/>
          <a:p>
            <a:pPr algn="ctr" fontAlgn="auto">
              <a:spcBef>
                <a:spcPts val="1200"/>
              </a:spcBef>
              <a:spcAft>
                <a:spcPts val="0"/>
              </a:spcAft>
              <a:defRPr/>
            </a:pPr>
            <a:r>
              <a:rPr lang="en-US" altLang="en-US" sz="3200" smtClean="0">
                <a:solidFill>
                  <a:schemeClr val="tx1">
                    <a:lumMod val="85000"/>
                    <a:lumOff val="15000"/>
                  </a:schemeClr>
                </a:solidFill>
              </a:rPr>
              <a:t>Another way to think the characteristics of measurement levels</a:t>
            </a:r>
          </a:p>
        </p:txBody>
      </p:sp>
      <p:pic>
        <p:nvPicPr>
          <p:cNvPr id="37891" name="Picture 3" descr="level of measur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24000"/>
            <a:ext cx="8305800" cy="377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Text Box 4"/>
          <p:cNvSpPr txBox="1">
            <a:spLocks noChangeArrowheads="1"/>
          </p:cNvSpPr>
          <p:nvPr/>
        </p:nvSpPr>
        <p:spPr bwMode="auto">
          <a:xfrm>
            <a:off x="304800" y="5410200"/>
            <a:ext cx="8839200" cy="1155700"/>
          </a:xfrm>
          <a:prstGeom prst="rect">
            <a:avLst/>
          </a:prstGeom>
          <a:noFill/>
          <a:ln w="9525">
            <a:noFill/>
            <a:miter lim="800000"/>
            <a:headEnd/>
            <a:tailEnd/>
          </a:ln>
          <a:effectLst/>
        </p:spPr>
        <p:txBody>
          <a:bodyPr>
            <a:spAutoFit/>
          </a:bodyPr>
          <a:lstStyle/>
          <a:p>
            <a:pPr eaLnBrk="1" hangingPunct="1">
              <a:defRPr/>
            </a:pPr>
            <a:r>
              <a:rPr lang="en-US" sz="1400" b="1">
                <a:effectLst>
                  <a:outerShdw blurRad="38100" dist="38100" dir="2700000" algn="tl">
                    <a:srgbClr val="C0C0C0"/>
                  </a:outerShdw>
                </a:effectLst>
              </a:rPr>
              <a:t>Mutually exclusive</a:t>
            </a:r>
            <a:r>
              <a:rPr lang="en-US" sz="1400">
                <a:effectLst>
                  <a:outerShdw blurRad="38100" dist="38100" dir="2700000" algn="tl">
                    <a:srgbClr val="C0C0C0"/>
                  </a:outerShdw>
                </a:effectLst>
              </a:rPr>
              <a:t> – </a:t>
            </a:r>
            <a:r>
              <a:rPr lang="en-US" sz="1400" i="1">
                <a:effectLst>
                  <a:outerShdw blurRad="38100" dist="38100" dir="2700000" algn="tl">
                    <a:srgbClr val="C0C0C0"/>
                  </a:outerShdw>
                </a:effectLst>
              </a:rPr>
              <a:t>variable’s categories classify each unit of analysis into one and only one category</a:t>
            </a:r>
          </a:p>
          <a:p>
            <a:pPr eaLnBrk="1" hangingPunct="1">
              <a:defRPr/>
            </a:pPr>
            <a:r>
              <a:rPr lang="en-US" sz="1400" b="1">
                <a:effectLst>
                  <a:outerShdw blurRad="38100" dist="38100" dir="2700000" algn="tl">
                    <a:srgbClr val="C0C0C0"/>
                  </a:outerShdw>
                </a:effectLst>
              </a:rPr>
              <a:t>Exhaustive</a:t>
            </a:r>
            <a:r>
              <a:rPr lang="en-US" sz="1400">
                <a:effectLst>
                  <a:outerShdw blurRad="38100" dist="38100" dir="2700000" algn="tl">
                    <a:srgbClr val="C0C0C0"/>
                  </a:outerShdw>
                </a:effectLst>
              </a:rPr>
              <a:t> – </a:t>
            </a:r>
            <a:r>
              <a:rPr lang="en-US" sz="1400" i="1">
                <a:effectLst>
                  <a:outerShdw blurRad="38100" dist="38100" dir="2700000" algn="tl">
                    <a:srgbClr val="C0C0C0"/>
                  </a:outerShdw>
                </a:effectLst>
              </a:rPr>
              <a:t>variable’s categories must permit the classification of every unit of analysis</a:t>
            </a:r>
          </a:p>
          <a:p>
            <a:pPr eaLnBrk="1" hangingPunct="1">
              <a:defRPr/>
            </a:pPr>
            <a:r>
              <a:rPr lang="en-US" sz="1400" b="1">
                <a:effectLst>
                  <a:outerShdw blurRad="38100" dist="38100" dir="2700000" algn="tl">
                    <a:srgbClr val="C0C0C0"/>
                  </a:outerShdw>
                </a:effectLst>
              </a:rPr>
              <a:t>Rank-ordered</a:t>
            </a:r>
            <a:r>
              <a:rPr lang="en-US" sz="1400" i="1">
                <a:effectLst>
                  <a:outerShdw blurRad="38100" dist="38100" dir="2700000" algn="tl">
                    <a:srgbClr val="C0C0C0"/>
                  </a:outerShdw>
                </a:effectLst>
              </a:rPr>
              <a:t> – variable’s categories can be ranked from low to high or vice versa</a:t>
            </a:r>
          </a:p>
          <a:p>
            <a:pPr eaLnBrk="1" hangingPunct="1">
              <a:defRPr/>
            </a:pPr>
            <a:r>
              <a:rPr lang="en-US" sz="1400" b="1"/>
              <a:t>Standard distance – </a:t>
            </a:r>
            <a:r>
              <a:rPr lang="en-US" sz="1400" i="1"/>
              <a:t>fixed measurement units between variable’s categories</a:t>
            </a:r>
          </a:p>
          <a:p>
            <a:pPr eaLnBrk="1" hangingPunct="1">
              <a:defRPr/>
            </a:pPr>
            <a:r>
              <a:rPr lang="en-US" sz="1400" b="1"/>
              <a:t>True zero point – </a:t>
            </a:r>
            <a:r>
              <a:rPr lang="en-US" sz="1400" i="1"/>
              <a:t>point at which variable has no measurable quantity or magnitude</a:t>
            </a:r>
            <a:endParaRPr lang="en-US" sz="1400" b="1"/>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dissolve">
                                      <p:cBhvr>
                                        <p:cTn id="7" dur="500"/>
                                        <p:tgtEl>
                                          <p:spTgt spid="37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892"/>
                                        </p:tgtEl>
                                        <p:attrNameLst>
                                          <p:attrName>style.visibility</p:attrName>
                                        </p:attrNameLst>
                                      </p:cBhvr>
                                      <p:to>
                                        <p:strVal val="visible"/>
                                      </p:to>
                                    </p:set>
                                    <p:animEffect transition="in" filter="dissolve">
                                      <p:cBhvr>
                                        <p:cTn id="12" dur="5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44688" y="623888"/>
            <a:ext cx="6589712" cy="1281112"/>
          </a:xfrm>
        </p:spPr>
        <p:txBody>
          <a:bodyPr/>
          <a:lstStyle/>
          <a:p>
            <a:pPr algn="ctr"/>
            <a:r>
              <a:rPr lang="en-US" altLang="en-US" smtClean="0"/>
              <a:t>Implications of Measurement Levels</a:t>
            </a:r>
          </a:p>
        </p:txBody>
      </p:sp>
      <p:sp>
        <p:nvSpPr>
          <p:cNvPr id="93187" name="Rectangle 3" descr="Rectangle: Click to edit Master text styles&#10;Second level&#10;Third level&#10;Fourth level&#10;Fifth level"/>
          <p:cNvSpPr>
            <a:spLocks noGrp="1" noChangeArrowheads="1"/>
          </p:cNvSpPr>
          <p:nvPr>
            <p:ph idx="1"/>
          </p:nvPr>
        </p:nvSpPr>
        <p:spPr>
          <a:xfrm>
            <a:off x="838200" y="1752600"/>
            <a:ext cx="7772400" cy="4724400"/>
          </a:xfrm>
        </p:spPr>
        <p:txBody>
          <a:bodyPr rtlCol="0">
            <a:normAutofit lnSpcReduction="10000"/>
          </a:bodyPr>
          <a:lstStyle/>
          <a:p>
            <a:pPr fontAlgn="auto">
              <a:spcAft>
                <a:spcPts val="0"/>
              </a:spcAft>
              <a:buFont typeface="Wingdings 3" charset="2"/>
              <a:buChar char=""/>
              <a:defRPr/>
            </a:pPr>
            <a:r>
              <a:rPr lang="en-US" altLang="en-US" sz="2800" dirty="0" smtClean="0">
                <a:solidFill>
                  <a:schemeClr val="tx1">
                    <a:lumMod val="75000"/>
                    <a:lumOff val="25000"/>
                  </a:schemeClr>
                </a:solidFill>
              </a:rPr>
              <a:t>Certain quantitative analysis techniques require measurement at a minimum level.</a:t>
            </a:r>
          </a:p>
          <a:p>
            <a:pPr fontAlgn="auto">
              <a:spcAft>
                <a:spcPts val="0"/>
              </a:spcAft>
              <a:buFont typeface="Wingdings 3" charset="2"/>
              <a:buChar char=""/>
              <a:defRPr/>
            </a:pPr>
            <a:r>
              <a:rPr lang="en-US" altLang="en-US" sz="2800" dirty="0" smtClean="0">
                <a:solidFill>
                  <a:schemeClr val="tx1">
                    <a:lumMod val="75000"/>
                    <a:lumOff val="25000"/>
                  </a:schemeClr>
                </a:solidFill>
              </a:rPr>
              <a:t>Variables measured at a higher level can be transformed to a lower level, but not the reverse.</a:t>
            </a:r>
          </a:p>
          <a:p>
            <a:pPr fontAlgn="auto">
              <a:spcAft>
                <a:spcPts val="0"/>
              </a:spcAft>
              <a:buFont typeface="Wingdings 3" charset="2"/>
              <a:buChar char=""/>
              <a:defRPr/>
            </a:pPr>
            <a:r>
              <a:rPr lang="en-US" altLang="en-US" sz="2800" dirty="0" smtClean="0">
                <a:solidFill>
                  <a:schemeClr val="tx1">
                    <a:lumMod val="75000"/>
                    <a:lumOff val="25000"/>
                  </a:schemeClr>
                </a:solidFill>
              </a:rPr>
              <a:t>The level of measurement you choose will be influenced by your data analysis plans.</a:t>
            </a:r>
          </a:p>
          <a:p>
            <a:pPr fontAlgn="auto">
              <a:spcAft>
                <a:spcPts val="0"/>
              </a:spcAft>
              <a:buFont typeface="Wingdings 3" charset="2"/>
              <a:buChar char=""/>
              <a:defRPr/>
            </a:pPr>
            <a:r>
              <a:rPr lang="en-US" altLang="en-US" sz="2800" dirty="0" smtClean="0">
                <a:solidFill>
                  <a:schemeClr val="tx1">
                    <a:lumMod val="75000"/>
                    <a:lumOff val="25000"/>
                  </a:schemeClr>
                </a:solidFill>
              </a:rPr>
              <a:t>If your data analysis techniques can’t be determined in advance, choose the highest possible level of measurement.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plus(in)">
                                      <p:cBhvr>
                                        <p:cTn id="7" dur="2000"/>
                                        <p:tgtEl>
                                          <p:spTgt spid="931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plus(in)">
                                      <p:cBhvr>
                                        <p:cTn id="12" dur="2000"/>
                                        <p:tgtEl>
                                          <p:spTgt spid="931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nodeType="click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Effect transition="in" filter="plus(in)">
                                      <p:cBhvr>
                                        <p:cTn id="17" dur="2000"/>
                                        <p:tgtEl>
                                          <p:spTgt spid="931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nodeType="clickEffect">
                                  <p:stCondLst>
                                    <p:cond delay="0"/>
                                  </p:stCondLst>
                                  <p:childTnLst>
                                    <p:set>
                                      <p:cBhvr>
                                        <p:cTn id="21" dur="1" fill="hold">
                                          <p:stCondLst>
                                            <p:cond delay="0"/>
                                          </p:stCondLst>
                                        </p:cTn>
                                        <p:tgtEl>
                                          <p:spTgt spid="93187">
                                            <p:txEl>
                                              <p:pRg st="3" end="3"/>
                                            </p:txEl>
                                          </p:spTgt>
                                        </p:tgtEl>
                                        <p:attrNameLst>
                                          <p:attrName>style.visibility</p:attrName>
                                        </p:attrNameLst>
                                      </p:cBhvr>
                                      <p:to>
                                        <p:strVal val="visible"/>
                                      </p:to>
                                    </p:set>
                                    <p:animEffect transition="in" filter="plus(in)">
                                      <p:cBhvr>
                                        <p:cTn id="22" dur="2000"/>
                                        <p:tgtEl>
                                          <p:spTgt spid="9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1943100" y="2514600"/>
            <a:ext cx="6599238" cy="2262188"/>
          </a:xfrm>
        </p:spPr>
        <p:txBody>
          <a:bodyPr/>
          <a:lstStyle/>
          <a:p>
            <a:r>
              <a:rPr lang="en-US" altLang="en-US" smtClean="0"/>
              <a:t>Levels of Measurement</a:t>
            </a:r>
          </a:p>
        </p:txBody>
      </p:sp>
      <p:sp>
        <p:nvSpPr>
          <p:cNvPr id="81923" name="Rectangle 3" descr="Rectangle: Click to edit Master text styles&#10;Second level&#10;Third level&#10;Fourth level&#10;Fifth level"/>
          <p:cNvSpPr>
            <a:spLocks noGrp="1" noChangeArrowheads="1"/>
          </p:cNvSpPr>
          <p:nvPr>
            <p:ph type="subTitle" idx="1"/>
          </p:nvPr>
        </p:nvSpPr>
        <p:spPr>
          <a:xfrm>
            <a:off x="1943100" y="4776788"/>
            <a:ext cx="6599238" cy="1127125"/>
          </a:xfrm>
        </p:spPr>
        <p:txBody>
          <a:bodyPr rtlCol="0">
            <a:normAutofit/>
          </a:bodyPr>
          <a:lstStyle/>
          <a:p>
            <a:pPr fontAlgn="auto">
              <a:spcAft>
                <a:spcPts val="0"/>
              </a:spcAft>
              <a:buFont typeface="Wingdings 3" charset="2"/>
              <a:buNone/>
              <a:defRPr/>
            </a:pPr>
            <a:r>
              <a:rPr lang="en-US" altLang="en-US" smtClean="0"/>
              <a:t>Short quiz – Answer is presented on the slide after the question.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p:cTn id="7" dur="1000" fill="hold"/>
                                        <p:tgtEl>
                                          <p:spTgt spid="81922"/>
                                        </p:tgtEl>
                                        <p:attrNameLst>
                                          <p:attrName>ppt_w</p:attrName>
                                        </p:attrNameLst>
                                      </p:cBhvr>
                                      <p:tavLst>
                                        <p:tav tm="0">
                                          <p:val>
                                            <p:fltVal val="0"/>
                                          </p:val>
                                        </p:tav>
                                        <p:tav tm="100000">
                                          <p:val>
                                            <p:strVal val="#ppt_w"/>
                                          </p:val>
                                        </p:tav>
                                      </p:tavLst>
                                    </p:anim>
                                    <p:anim calcmode="lin" valueType="num">
                                      <p:cBhvr>
                                        <p:cTn id="8" dur="1000" fill="hold"/>
                                        <p:tgtEl>
                                          <p:spTgt spid="81922"/>
                                        </p:tgtEl>
                                        <p:attrNameLst>
                                          <p:attrName>ppt_h</p:attrName>
                                        </p:attrNameLst>
                                      </p:cBhvr>
                                      <p:tavLst>
                                        <p:tav tm="0">
                                          <p:val>
                                            <p:fltVal val="0"/>
                                          </p:val>
                                        </p:tav>
                                        <p:tav tm="100000">
                                          <p:val>
                                            <p:strVal val="#ppt_h"/>
                                          </p:val>
                                        </p:tav>
                                      </p:tavLst>
                                    </p:anim>
                                    <p:anim calcmode="lin" valueType="num">
                                      <p:cBhvr>
                                        <p:cTn id="9" dur="1000" fill="hold"/>
                                        <p:tgtEl>
                                          <p:spTgt spid="819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1922"/>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81923">
                                            <p:txEl>
                                              <p:pRg st="0" end="0"/>
                                            </p:txEl>
                                          </p:spTgt>
                                        </p:tgtEl>
                                        <p:attrNameLst>
                                          <p:attrName>style.visibility</p:attrName>
                                        </p:attrNameLst>
                                      </p:cBhvr>
                                      <p:to>
                                        <p:strVal val="visible"/>
                                      </p:to>
                                    </p:set>
                                    <p:anim calcmode="lin" valueType="num">
                                      <p:cBhvr>
                                        <p:cTn id="13" dur="1000" fill="hold"/>
                                        <p:tgtEl>
                                          <p:spTgt spid="8192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8192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8192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192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48131" name="Text Box 4"/>
          <p:cNvSpPr txBox="1">
            <a:spLocks noChangeArrowheads="1"/>
          </p:cNvSpPr>
          <p:nvPr/>
        </p:nvSpPr>
        <p:spPr bwMode="auto">
          <a:xfrm>
            <a:off x="1447800" y="457200"/>
            <a:ext cx="7010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the variable, “Number of Presidential Elections In Which Respondent Voted in Entire Life,” measured by the number the respondent reports?</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83971" name="Text Box 3"/>
          <p:cNvSpPr txBox="1">
            <a:spLocks noChangeArrowheads="1"/>
          </p:cNvSpPr>
          <p:nvPr/>
        </p:nvSpPr>
        <p:spPr bwMode="auto">
          <a:xfrm>
            <a:off x="990600" y="35814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
        <p:nvSpPr>
          <p:cNvPr id="50180" name="Text Box 4"/>
          <p:cNvSpPr txBox="1">
            <a:spLocks noChangeArrowheads="1"/>
          </p:cNvSpPr>
          <p:nvPr/>
        </p:nvSpPr>
        <p:spPr bwMode="auto">
          <a:xfrm>
            <a:off x="1600200" y="457200"/>
            <a:ext cx="6858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the variable, “Number of Presidential Elections In Which Respondent Voted in Entire Life,” measured by the number the respondent reports?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39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52227" name="Text Box 3"/>
          <p:cNvSpPr txBox="1">
            <a:spLocks noChangeArrowheads="1"/>
          </p:cNvSpPr>
          <p:nvPr/>
        </p:nvSpPr>
        <p:spPr bwMode="auto">
          <a:xfrm>
            <a:off x="1447800" y="457200"/>
            <a:ext cx="7162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variable, “political ideology”, measured as 1 = “Very Conservative,” 2 = “Conservative,” 3 = “Moderate,” 4 = “Liberal,” and 5 = “Very Liberal”?</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54275" name="Text Box 3"/>
          <p:cNvSpPr txBox="1">
            <a:spLocks noChangeArrowheads="1"/>
          </p:cNvSpPr>
          <p:nvPr/>
        </p:nvSpPr>
        <p:spPr bwMode="auto">
          <a:xfrm>
            <a:off x="1447800" y="457200"/>
            <a:ext cx="7162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variable, “political ideology”, measured as 1 = “Very Conservative,” 2 = “Conservative,” 3 = “Moderate,” 4 = “Liberal,” and 5 = “Very Liberal”?</a:t>
            </a:r>
          </a:p>
        </p:txBody>
      </p:sp>
      <p:sp>
        <p:nvSpPr>
          <p:cNvPr id="86020" name="Text Box 4"/>
          <p:cNvSpPr txBox="1">
            <a:spLocks noChangeArrowheads="1"/>
          </p:cNvSpPr>
          <p:nvPr/>
        </p:nvSpPr>
        <p:spPr bwMode="auto">
          <a:xfrm>
            <a:off x="990600" y="25146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6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447800" y="457200"/>
            <a:ext cx="6553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level of measurement for the variable “political party affiliation,” with values 1 = “Democrat,” 2 = “Independent,” 3 = “Republican,” or 4 = “Green”?</a:t>
            </a:r>
          </a:p>
        </p:txBody>
      </p:sp>
      <p:sp>
        <p:nvSpPr>
          <p:cNvPr id="56323" name="Text Box 3"/>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44688" y="623888"/>
            <a:ext cx="6589712" cy="1281112"/>
          </a:xfrm>
          <a:noFill/>
        </p:spPr>
        <p:txBody>
          <a:bodyPr anchor="b"/>
          <a:lstStyle/>
          <a:p>
            <a:r>
              <a:rPr lang="en-US" altLang="en-US" smtClean="0"/>
              <a:t>Variable vs. Attribute</a:t>
            </a:r>
          </a:p>
        </p:txBody>
      </p:sp>
      <p:sp>
        <p:nvSpPr>
          <p:cNvPr id="7171" name="AutoShape 3"/>
          <p:cNvSpPr>
            <a:spLocks noChangeArrowheads="1"/>
          </p:cNvSpPr>
          <p:nvPr/>
        </p:nvSpPr>
        <p:spPr bwMode="auto">
          <a:xfrm>
            <a:off x="1987550" y="2292350"/>
            <a:ext cx="1511300" cy="596900"/>
          </a:xfrm>
          <a:prstGeom prst="roundRect">
            <a:avLst>
              <a:gd name="adj" fmla="val 12495"/>
            </a:avLst>
          </a:prstGeom>
          <a:solidFill>
            <a:schemeClr val="accent1"/>
          </a:solidFill>
          <a:ln w="12700">
            <a:solidFill>
              <a:schemeClr val="bg1"/>
            </a:solidFill>
            <a:round/>
            <a:headEnd/>
            <a:tailEnd/>
          </a:ln>
          <a:effectLst>
            <a:outerShdw dist="107763" dir="2700000" algn="ctr" rotWithShape="0">
              <a:srgbClr val="712000"/>
            </a:outerShdw>
          </a:effectLst>
        </p:spPr>
        <p:txBody>
          <a:bodyPr wrap="none" lIns="90488" tIns="44450" rIns="90488" bIns="44450" anchor="ctr"/>
          <a:lstStyle/>
          <a:p>
            <a:pPr algn="ctr" eaLnBrk="1" hangingPunct="1">
              <a:defRPr/>
            </a:pPr>
            <a:r>
              <a:rPr lang="en-US" altLang="en-US">
                <a:effectLst>
                  <a:outerShdw blurRad="38100" dist="38100" dir="2700000" algn="tl">
                    <a:srgbClr val="000000"/>
                  </a:outerShdw>
                </a:effectLst>
              </a:rPr>
              <a:t>Variable</a:t>
            </a:r>
          </a:p>
        </p:txBody>
      </p:sp>
      <p:grpSp>
        <p:nvGrpSpPr>
          <p:cNvPr id="21508" name="Group 8"/>
          <p:cNvGrpSpPr>
            <a:grpSpLocks/>
          </p:cNvGrpSpPr>
          <p:nvPr/>
        </p:nvGrpSpPr>
        <p:grpSpPr bwMode="auto">
          <a:xfrm>
            <a:off x="844550" y="2978150"/>
            <a:ext cx="3873500" cy="2578100"/>
            <a:chOff x="532" y="1876"/>
            <a:chExt cx="2440" cy="1624"/>
          </a:xfrm>
        </p:grpSpPr>
        <p:sp>
          <p:nvSpPr>
            <p:cNvPr id="7172" name="Rectangle 4"/>
            <p:cNvSpPr>
              <a:spLocks noChangeArrowheads="1"/>
            </p:cNvSpPr>
            <p:nvPr/>
          </p:nvSpPr>
          <p:spPr bwMode="auto">
            <a:xfrm>
              <a:off x="532" y="3124"/>
              <a:ext cx="952" cy="376"/>
            </a:xfrm>
            <a:prstGeom prst="rect">
              <a:avLst/>
            </a:prstGeom>
            <a:solidFill>
              <a:schemeClr val="folHlink"/>
            </a:solidFill>
            <a:ln w="12700">
              <a:solidFill>
                <a:schemeClr val="hlink"/>
              </a:solidFill>
              <a:miter lim="800000"/>
              <a:headEnd/>
              <a:tailEnd/>
            </a:ln>
            <a:effectLst>
              <a:outerShdw dist="107763" dir="2700000" algn="ctr" rotWithShape="0">
                <a:srgbClr val="006B61"/>
              </a:outerShdw>
            </a:effectLst>
          </p:spPr>
          <p:txBody>
            <a:bodyPr wrap="none" lIns="90488" tIns="44450" rIns="90488" bIns="44450" anchor="ctr"/>
            <a:lstStyle/>
            <a:p>
              <a:pPr algn="ctr" eaLnBrk="1" hangingPunct="1">
                <a:defRPr/>
              </a:pPr>
              <a:r>
                <a:rPr lang="en-US" altLang="en-US">
                  <a:solidFill>
                    <a:schemeClr val="accent2"/>
                  </a:solidFill>
                  <a:effectLst>
                    <a:outerShdw blurRad="38100" dist="38100" dir="2700000" algn="tl">
                      <a:srgbClr val="000000"/>
                    </a:outerShdw>
                  </a:effectLst>
                </a:rPr>
                <a:t>Attribute</a:t>
              </a:r>
            </a:p>
          </p:txBody>
        </p:sp>
        <p:sp>
          <p:nvSpPr>
            <p:cNvPr id="7173" name="Rectangle 5"/>
            <p:cNvSpPr>
              <a:spLocks noChangeArrowheads="1"/>
            </p:cNvSpPr>
            <p:nvPr/>
          </p:nvSpPr>
          <p:spPr bwMode="auto">
            <a:xfrm>
              <a:off x="2020" y="3124"/>
              <a:ext cx="952" cy="376"/>
            </a:xfrm>
            <a:prstGeom prst="rect">
              <a:avLst/>
            </a:prstGeom>
            <a:solidFill>
              <a:schemeClr val="folHlink"/>
            </a:solidFill>
            <a:ln w="12700">
              <a:solidFill>
                <a:schemeClr val="hlink"/>
              </a:solidFill>
              <a:miter lim="800000"/>
              <a:headEnd/>
              <a:tailEnd/>
            </a:ln>
            <a:effectLst>
              <a:outerShdw dist="107763" dir="2700000" algn="ctr" rotWithShape="0">
                <a:srgbClr val="006B61"/>
              </a:outerShdw>
            </a:effectLst>
          </p:spPr>
          <p:txBody>
            <a:bodyPr wrap="none" lIns="90488" tIns="44450" rIns="90488" bIns="44450" anchor="ctr"/>
            <a:lstStyle/>
            <a:p>
              <a:pPr algn="ctr" eaLnBrk="1" hangingPunct="1">
                <a:defRPr/>
              </a:pPr>
              <a:r>
                <a:rPr lang="en-US" altLang="en-US">
                  <a:solidFill>
                    <a:schemeClr val="accent2"/>
                  </a:solidFill>
                  <a:effectLst>
                    <a:outerShdw blurRad="38100" dist="38100" dir="2700000" algn="tl">
                      <a:srgbClr val="000000"/>
                    </a:outerShdw>
                  </a:effectLst>
                </a:rPr>
                <a:t>Attribute</a:t>
              </a:r>
            </a:p>
          </p:txBody>
        </p:sp>
        <p:sp>
          <p:nvSpPr>
            <p:cNvPr id="21511" name="Line 6"/>
            <p:cNvSpPr>
              <a:spLocks noChangeShapeType="1"/>
            </p:cNvSpPr>
            <p:nvPr/>
          </p:nvSpPr>
          <p:spPr bwMode="auto">
            <a:xfrm flipH="1">
              <a:off x="1100" y="1876"/>
              <a:ext cx="680" cy="1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Line 7"/>
            <p:cNvSpPr>
              <a:spLocks noChangeShapeType="1"/>
            </p:cNvSpPr>
            <p:nvPr/>
          </p:nvSpPr>
          <p:spPr bwMode="auto">
            <a:xfrm>
              <a:off x="1780" y="1876"/>
              <a:ext cx="664" cy="1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447800" y="457200"/>
            <a:ext cx="6553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level of measurement for the variable “political party affiliation,” with values 1 = “Democrat,” 2 = “Independent,” 3 = “Republican,” or 4 = “Green”?</a:t>
            </a:r>
          </a:p>
        </p:txBody>
      </p:sp>
      <p:sp>
        <p:nvSpPr>
          <p:cNvPr id="58371" name="Text Box 3"/>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88068" name="Text Box 4"/>
          <p:cNvSpPr txBox="1">
            <a:spLocks noChangeArrowheads="1"/>
          </p:cNvSpPr>
          <p:nvPr/>
        </p:nvSpPr>
        <p:spPr bwMode="auto">
          <a:xfrm>
            <a:off x="914400" y="19812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80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60419" name="Text Box 3"/>
          <p:cNvSpPr txBox="1">
            <a:spLocks noChangeArrowheads="1"/>
          </p:cNvSpPr>
          <p:nvPr/>
        </p:nvSpPr>
        <p:spPr bwMode="auto">
          <a:xfrm>
            <a:off x="1447800" y="457200"/>
            <a:ext cx="7315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variable “Educational Attainment” measured as 0 = less than H.S.; 1 = some H.S.; 2 = H.S. degree; 3 = some college; 4 = college degree; 5 = post college?</a:t>
            </a: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62467" name="Text Box 3"/>
          <p:cNvSpPr txBox="1">
            <a:spLocks noChangeArrowheads="1"/>
          </p:cNvSpPr>
          <p:nvPr/>
        </p:nvSpPr>
        <p:spPr bwMode="auto">
          <a:xfrm>
            <a:off x="1447800" y="457200"/>
            <a:ext cx="7315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variable “Educational Attainment” measured as 0 = less than H.S.; 1 = some H.S.; 2 = H.S. degree; 3 = some college; 4 = college degree; 5 = post college?</a:t>
            </a:r>
          </a:p>
        </p:txBody>
      </p:sp>
      <p:sp>
        <p:nvSpPr>
          <p:cNvPr id="90116" name="Text Box 4"/>
          <p:cNvSpPr txBox="1">
            <a:spLocks noChangeArrowheads="1"/>
          </p:cNvSpPr>
          <p:nvPr/>
        </p:nvSpPr>
        <p:spPr bwMode="auto">
          <a:xfrm>
            <a:off x="990600" y="25146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447800" y="4157663"/>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64515" name="Text Box 3"/>
          <p:cNvSpPr txBox="1">
            <a:spLocks noChangeArrowheads="1"/>
          </p:cNvSpPr>
          <p:nvPr/>
        </p:nvSpPr>
        <p:spPr bwMode="auto">
          <a:xfrm>
            <a:off x="1447800" y="457200"/>
            <a:ext cx="7315200"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Indicate how much you agree or disagree with the following:</a:t>
            </a:r>
          </a:p>
          <a:p>
            <a:pPr eaLnBrk="1" hangingPunct="1">
              <a:spcBef>
                <a:spcPct val="50000"/>
              </a:spcBef>
              <a:buClrTx/>
              <a:buFontTx/>
              <a:buNone/>
            </a:pPr>
            <a:endParaRPr lang="en-US" altLang="en-US" sz="2000">
              <a:solidFill>
                <a:schemeClr val="tx1"/>
              </a:solidFill>
              <a:latin typeface="Tahoma" panose="020B0604030504040204" pitchFamily="34" charset="0"/>
            </a:endParaRPr>
          </a:p>
          <a:p>
            <a:pPr eaLnBrk="1" hangingPunct="1">
              <a:spcBef>
                <a:spcPct val="50000"/>
              </a:spcBef>
              <a:buClrTx/>
              <a:buFontTx/>
              <a:buNone/>
            </a:pPr>
            <a:r>
              <a:rPr lang="en-US" altLang="en-US" sz="2000">
                <a:solidFill>
                  <a:schemeClr val="tx1"/>
                </a:solidFill>
                <a:latin typeface="Tahoma" panose="020B0604030504040204" pitchFamily="34" charset="0"/>
              </a:rPr>
              <a:t>“I consider myself a citizen of the world.”</a:t>
            </a:r>
          </a:p>
          <a:p>
            <a:pPr eaLnBrk="1" hangingPunct="1">
              <a:spcBef>
                <a:spcPts val="600"/>
              </a:spcBef>
              <a:buClrTx/>
              <a:buFontTx/>
              <a:buNone/>
            </a:pPr>
            <a:r>
              <a:rPr lang="en-US" altLang="en-US" sz="2000">
                <a:solidFill>
                  <a:schemeClr val="tx1"/>
                </a:solidFill>
                <a:latin typeface="Tahoma" panose="020B0604030504040204" pitchFamily="34" charset="0"/>
              </a:rPr>
              <a:t>1 = strongly disagree</a:t>
            </a:r>
          </a:p>
          <a:p>
            <a:pPr eaLnBrk="1" hangingPunct="1">
              <a:spcBef>
                <a:spcPts val="600"/>
              </a:spcBef>
              <a:buClrTx/>
              <a:buFontTx/>
              <a:buNone/>
            </a:pPr>
            <a:r>
              <a:rPr lang="en-US" altLang="en-US" sz="2000">
                <a:solidFill>
                  <a:schemeClr val="tx1"/>
                </a:solidFill>
                <a:latin typeface="Tahoma" panose="020B0604030504040204" pitchFamily="34" charset="0"/>
              </a:rPr>
              <a:t>2 = disagree</a:t>
            </a:r>
          </a:p>
          <a:p>
            <a:pPr eaLnBrk="1" hangingPunct="1">
              <a:spcBef>
                <a:spcPts val="600"/>
              </a:spcBef>
              <a:buClrTx/>
              <a:buFontTx/>
              <a:buNone/>
            </a:pPr>
            <a:r>
              <a:rPr lang="en-US" altLang="en-US" sz="2000">
                <a:solidFill>
                  <a:schemeClr val="tx1"/>
                </a:solidFill>
                <a:latin typeface="Tahoma" panose="020B0604030504040204" pitchFamily="34" charset="0"/>
              </a:rPr>
              <a:t>3 = neither agree nor disagree</a:t>
            </a:r>
          </a:p>
          <a:p>
            <a:pPr eaLnBrk="1" hangingPunct="1">
              <a:spcBef>
                <a:spcPts val="600"/>
              </a:spcBef>
              <a:buClrTx/>
              <a:buFontTx/>
              <a:buNone/>
            </a:pPr>
            <a:r>
              <a:rPr lang="en-US" altLang="en-US" sz="2000">
                <a:solidFill>
                  <a:schemeClr val="tx1"/>
                </a:solidFill>
                <a:latin typeface="Tahoma" panose="020B0604030504040204" pitchFamily="34" charset="0"/>
              </a:rPr>
              <a:t>4 = agree</a:t>
            </a:r>
          </a:p>
          <a:p>
            <a:pPr eaLnBrk="1" hangingPunct="1">
              <a:spcBef>
                <a:spcPts val="600"/>
              </a:spcBef>
              <a:buClrTx/>
              <a:buFontTx/>
              <a:buNone/>
            </a:pPr>
            <a:r>
              <a:rPr lang="en-US" altLang="en-US" sz="2000">
                <a:solidFill>
                  <a:schemeClr val="tx1"/>
                </a:solidFill>
                <a:latin typeface="Tahoma" panose="020B0604030504040204" pitchFamily="34" charset="0"/>
              </a:rPr>
              <a:t>5 = strongly agree</a:t>
            </a:r>
          </a:p>
          <a:p>
            <a:pPr eaLnBrk="1" hangingPunct="1">
              <a:spcBef>
                <a:spcPct val="50000"/>
              </a:spcBef>
              <a:buClrTx/>
              <a:buFontTx/>
              <a:buNone/>
            </a:pPr>
            <a:endParaRPr lang="en-US" altLang="en-US" sz="2000">
              <a:solidFill>
                <a:schemeClr val="tx1"/>
              </a:solidFill>
              <a:latin typeface="Tahoma" panose="020B0604030504040204" pitchFamily="34" charset="0"/>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1447800" y="4157663"/>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66563" name="Text Box 3"/>
          <p:cNvSpPr txBox="1">
            <a:spLocks noChangeArrowheads="1"/>
          </p:cNvSpPr>
          <p:nvPr/>
        </p:nvSpPr>
        <p:spPr bwMode="auto">
          <a:xfrm>
            <a:off x="1447800" y="457200"/>
            <a:ext cx="7315200"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Indicate how much you agree or disagree with the following:</a:t>
            </a:r>
          </a:p>
          <a:p>
            <a:pPr eaLnBrk="1" hangingPunct="1">
              <a:spcBef>
                <a:spcPct val="50000"/>
              </a:spcBef>
              <a:buClrTx/>
              <a:buFontTx/>
              <a:buNone/>
            </a:pPr>
            <a:endParaRPr lang="en-US" altLang="en-US" sz="2000">
              <a:solidFill>
                <a:schemeClr val="tx1"/>
              </a:solidFill>
              <a:latin typeface="Tahoma" panose="020B0604030504040204" pitchFamily="34" charset="0"/>
            </a:endParaRPr>
          </a:p>
          <a:p>
            <a:pPr eaLnBrk="1" hangingPunct="1">
              <a:spcBef>
                <a:spcPct val="50000"/>
              </a:spcBef>
              <a:buClrTx/>
              <a:buFontTx/>
              <a:buNone/>
            </a:pPr>
            <a:r>
              <a:rPr lang="en-US" altLang="en-US" sz="2000">
                <a:solidFill>
                  <a:schemeClr val="tx1"/>
                </a:solidFill>
                <a:latin typeface="Tahoma" panose="020B0604030504040204" pitchFamily="34" charset="0"/>
              </a:rPr>
              <a:t>“I consider myself a citizen of the world.”</a:t>
            </a:r>
          </a:p>
          <a:p>
            <a:pPr eaLnBrk="1" hangingPunct="1">
              <a:spcBef>
                <a:spcPts val="600"/>
              </a:spcBef>
              <a:buClrTx/>
              <a:buFontTx/>
              <a:buNone/>
            </a:pPr>
            <a:r>
              <a:rPr lang="en-US" altLang="en-US" sz="2000">
                <a:solidFill>
                  <a:schemeClr val="tx1"/>
                </a:solidFill>
                <a:latin typeface="Tahoma" panose="020B0604030504040204" pitchFamily="34" charset="0"/>
              </a:rPr>
              <a:t>1 = strongly disagree</a:t>
            </a:r>
          </a:p>
          <a:p>
            <a:pPr eaLnBrk="1" hangingPunct="1">
              <a:spcBef>
                <a:spcPts val="600"/>
              </a:spcBef>
              <a:buClrTx/>
              <a:buFontTx/>
              <a:buNone/>
            </a:pPr>
            <a:r>
              <a:rPr lang="en-US" altLang="en-US" sz="2000">
                <a:solidFill>
                  <a:schemeClr val="tx1"/>
                </a:solidFill>
                <a:latin typeface="Tahoma" panose="020B0604030504040204" pitchFamily="34" charset="0"/>
              </a:rPr>
              <a:t>2 = disagree</a:t>
            </a:r>
          </a:p>
          <a:p>
            <a:pPr eaLnBrk="1" hangingPunct="1">
              <a:spcBef>
                <a:spcPts val="600"/>
              </a:spcBef>
              <a:buClrTx/>
              <a:buFontTx/>
              <a:buNone/>
            </a:pPr>
            <a:r>
              <a:rPr lang="en-US" altLang="en-US" sz="2000">
                <a:solidFill>
                  <a:schemeClr val="tx1"/>
                </a:solidFill>
                <a:latin typeface="Tahoma" panose="020B0604030504040204" pitchFamily="34" charset="0"/>
              </a:rPr>
              <a:t>3 = neither agree nor disagree</a:t>
            </a:r>
          </a:p>
          <a:p>
            <a:pPr eaLnBrk="1" hangingPunct="1">
              <a:spcBef>
                <a:spcPts val="600"/>
              </a:spcBef>
              <a:buClrTx/>
              <a:buFontTx/>
              <a:buNone/>
            </a:pPr>
            <a:r>
              <a:rPr lang="en-US" altLang="en-US" sz="2000">
                <a:solidFill>
                  <a:schemeClr val="tx1"/>
                </a:solidFill>
                <a:latin typeface="Tahoma" panose="020B0604030504040204" pitchFamily="34" charset="0"/>
              </a:rPr>
              <a:t>4 = agree</a:t>
            </a:r>
          </a:p>
          <a:p>
            <a:pPr eaLnBrk="1" hangingPunct="1">
              <a:spcBef>
                <a:spcPts val="600"/>
              </a:spcBef>
              <a:buClrTx/>
              <a:buFontTx/>
              <a:buNone/>
            </a:pPr>
            <a:r>
              <a:rPr lang="en-US" altLang="en-US" sz="2000">
                <a:solidFill>
                  <a:schemeClr val="tx1"/>
                </a:solidFill>
                <a:latin typeface="Tahoma" panose="020B0604030504040204" pitchFamily="34" charset="0"/>
              </a:rPr>
              <a:t>5 = strongly agree</a:t>
            </a:r>
          </a:p>
          <a:p>
            <a:pPr eaLnBrk="1" hangingPunct="1">
              <a:spcBef>
                <a:spcPct val="50000"/>
              </a:spcBef>
              <a:buClrTx/>
              <a:buFontTx/>
              <a:buNone/>
            </a:pPr>
            <a:endParaRPr lang="en-US" altLang="en-US" sz="2000">
              <a:solidFill>
                <a:schemeClr val="tx1"/>
              </a:solidFill>
              <a:latin typeface="Tahoma" panose="020B0604030504040204" pitchFamily="34" charset="0"/>
            </a:endParaRPr>
          </a:p>
        </p:txBody>
      </p:sp>
      <p:sp>
        <p:nvSpPr>
          <p:cNvPr id="90116" name="Text Box 4"/>
          <p:cNvSpPr txBox="1">
            <a:spLocks noChangeArrowheads="1"/>
          </p:cNvSpPr>
          <p:nvPr/>
        </p:nvSpPr>
        <p:spPr bwMode="auto">
          <a:xfrm>
            <a:off x="990600" y="52578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1447800" y="4157663"/>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68611" name="Text Box 3"/>
          <p:cNvSpPr txBox="1">
            <a:spLocks noChangeArrowheads="1"/>
          </p:cNvSpPr>
          <p:nvPr/>
        </p:nvSpPr>
        <p:spPr bwMode="auto">
          <a:xfrm>
            <a:off x="1447800" y="457200"/>
            <a:ext cx="73152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Indicate how much you agree or disagree with the following:</a:t>
            </a:r>
          </a:p>
          <a:p>
            <a:pPr eaLnBrk="1" hangingPunct="1">
              <a:spcBef>
                <a:spcPct val="50000"/>
              </a:spcBef>
              <a:buClrTx/>
              <a:buFontTx/>
              <a:buNone/>
            </a:pPr>
            <a:endParaRPr lang="en-US" altLang="en-US" sz="2000">
              <a:solidFill>
                <a:schemeClr val="tx1"/>
              </a:solidFill>
              <a:latin typeface="Tahoma" panose="020B0604030504040204" pitchFamily="34" charset="0"/>
            </a:endParaRPr>
          </a:p>
          <a:p>
            <a:pPr eaLnBrk="1" hangingPunct="1">
              <a:spcBef>
                <a:spcPct val="50000"/>
              </a:spcBef>
              <a:buClrTx/>
              <a:buFontTx/>
              <a:buNone/>
            </a:pPr>
            <a:r>
              <a:rPr lang="en-US" altLang="en-US" sz="2000">
                <a:solidFill>
                  <a:schemeClr val="tx1"/>
                </a:solidFill>
                <a:latin typeface="Tahoma" panose="020B0604030504040204" pitchFamily="34" charset="0"/>
              </a:rPr>
              <a:t>“I consider myself a citizen of the world.”</a:t>
            </a:r>
          </a:p>
          <a:p>
            <a:pPr eaLnBrk="1" hangingPunct="1">
              <a:spcBef>
                <a:spcPct val="50000"/>
              </a:spcBef>
              <a:buClrTx/>
              <a:buFontTx/>
              <a:buNone/>
            </a:pPr>
            <a:endParaRPr lang="en-US" altLang="en-US" sz="2000">
              <a:solidFill>
                <a:schemeClr val="tx1"/>
              </a:solidFill>
              <a:latin typeface="Tahoma" panose="020B0604030504040204" pitchFamily="34" charset="0"/>
            </a:endParaRPr>
          </a:p>
        </p:txBody>
      </p:sp>
      <p:sp>
        <p:nvSpPr>
          <p:cNvPr id="68612" name="TextBox 1"/>
          <p:cNvSpPr txBox="1">
            <a:spLocks noChangeArrowheads="1"/>
          </p:cNvSpPr>
          <p:nvPr/>
        </p:nvSpPr>
        <p:spPr bwMode="auto">
          <a:xfrm>
            <a:off x="762000" y="2000250"/>
            <a:ext cx="762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a:t>	   0   1   2   3   4   5   6   7   8   9   10</a:t>
            </a:r>
          </a:p>
          <a:p>
            <a:pPr eaLnBrk="1" hangingPunct="1"/>
            <a:r>
              <a:rPr lang="en-US" altLang="en-US"/>
              <a:t>completely					   completely</a:t>
            </a:r>
          </a:p>
          <a:p>
            <a:pPr eaLnBrk="1" hangingPunct="1"/>
            <a:r>
              <a:rPr lang="en-US" altLang="en-US"/>
              <a:t>disagree					   agree</a:t>
            </a: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1447800" y="4157663"/>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70659" name="Text Box 3"/>
          <p:cNvSpPr txBox="1">
            <a:spLocks noChangeArrowheads="1"/>
          </p:cNvSpPr>
          <p:nvPr/>
        </p:nvSpPr>
        <p:spPr bwMode="auto">
          <a:xfrm>
            <a:off x="1447800" y="457200"/>
            <a:ext cx="73152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Indicate how much you agree or disagree with the following:</a:t>
            </a:r>
          </a:p>
          <a:p>
            <a:pPr eaLnBrk="1" hangingPunct="1">
              <a:spcBef>
                <a:spcPct val="50000"/>
              </a:spcBef>
              <a:buClrTx/>
              <a:buFontTx/>
              <a:buNone/>
            </a:pPr>
            <a:endParaRPr lang="en-US" altLang="en-US" sz="2000">
              <a:solidFill>
                <a:schemeClr val="tx1"/>
              </a:solidFill>
              <a:latin typeface="Tahoma" panose="020B0604030504040204" pitchFamily="34" charset="0"/>
            </a:endParaRPr>
          </a:p>
          <a:p>
            <a:pPr eaLnBrk="1" hangingPunct="1">
              <a:spcBef>
                <a:spcPct val="50000"/>
              </a:spcBef>
              <a:buClrTx/>
              <a:buFontTx/>
              <a:buNone/>
            </a:pPr>
            <a:r>
              <a:rPr lang="en-US" altLang="en-US" sz="2000">
                <a:solidFill>
                  <a:schemeClr val="tx1"/>
                </a:solidFill>
                <a:latin typeface="Tahoma" panose="020B0604030504040204" pitchFamily="34" charset="0"/>
              </a:rPr>
              <a:t>“I consider myself a citizen of the world.”</a:t>
            </a:r>
          </a:p>
          <a:p>
            <a:pPr eaLnBrk="1" hangingPunct="1">
              <a:spcBef>
                <a:spcPct val="50000"/>
              </a:spcBef>
              <a:buClrTx/>
              <a:buFontTx/>
              <a:buNone/>
            </a:pPr>
            <a:endParaRPr lang="en-US" altLang="en-US" sz="2000">
              <a:solidFill>
                <a:schemeClr val="tx1"/>
              </a:solidFill>
              <a:latin typeface="Tahoma" panose="020B0604030504040204" pitchFamily="34" charset="0"/>
            </a:endParaRPr>
          </a:p>
        </p:txBody>
      </p:sp>
      <p:sp>
        <p:nvSpPr>
          <p:cNvPr id="90116" name="Text Box 4"/>
          <p:cNvSpPr txBox="1">
            <a:spLocks noChangeArrowheads="1"/>
          </p:cNvSpPr>
          <p:nvPr/>
        </p:nvSpPr>
        <p:spPr bwMode="auto">
          <a:xfrm>
            <a:off x="990600" y="57912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
        <p:nvSpPr>
          <p:cNvPr id="70661" name="TextBox 1"/>
          <p:cNvSpPr txBox="1">
            <a:spLocks noChangeArrowheads="1"/>
          </p:cNvSpPr>
          <p:nvPr/>
        </p:nvSpPr>
        <p:spPr bwMode="auto">
          <a:xfrm>
            <a:off x="762000" y="2000250"/>
            <a:ext cx="762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a:t>	   0   1   2   3   4   5   6   7   8   9   10</a:t>
            </a:r>
          </a:p>
          <a:p>
            <a:pPr eaLnBrk="1" hangingPunct="1"/>
            <a:r>
              <a:rPr lang="en-US" altLang="en-US"/>
              <a:t>completely					   completely</a:t>
            </a:r>
          </a:p>
          <a:p>
            <a:pPr eaLnBrk="1" hangingPunct="1"/>
            <a:r>
              <a:rPr lang="en-US" altLang="en-US"/>
              <a:t>disagree					   agree</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447800" y="1981200"/>
            <a:ext cx="7162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72707" name="Text Box 3"/>
          <p:cNvSpPr txBox="1">
            <a:spLocks noChangeArrowheads="1"/>
          </p:cNvSpPr>
          <p:nvPr/>
        </p:nvSpPr>
        <p:spPr bwMode="auto">
          <a:xfrm>
            <a:off x="1447800" y="457200"/>
            <a:ext cx="7315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variable “Biological Sex” measured as a dummy variable with 0 = male; 1 = female?</a:t>
            </a:r>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1447800" y="1981200"/>
            <a:ext cx="71628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AutoNum type="alphaUcPeriod"/>
            </a:pPr>
            <a:r>
              <a:rPr lang="en-US" altLang="en-US">
                <a:solidFill>
                  <a:schemeClr val="tx1"/>
                </a:solidFill>
                <a:latin typeface="Tahoma" panose="020B0604030504040204" pitchFamily="34" charset="0"/>
              </a:rPr>
              <a:t>Nominal</a:t>
            </a:r>
          </a:p>
          <a:p>
            <a:pPr eaLnBrk="1" hangingPunct="1">
              <a:spcBef>
                <a:spcPct val="50000"/>
              </a:spcBef>
              <a:buClrTx/>
              <a:buFontTx/>
              <a:buAutoNum type="alphaUcPeriod"/>
            </a:pPr>
            <a:r>
              <a:rPr lang="en-US" altLang="en-US">
                <a:solidFill>
                  <a:schemeClr val="tx1"/>
                </a:solidFill>
                <a:latin typeface="Tahoma" panose="020B0604030504040204" pitchFamily="34" charset="0"/>
              </a:rPr>
              <a:t>Ordinal</a:t>
            </a:r>
          </a:p>
          <a:p>
            <a:pPr eaLnBrk="1" hangingPunct="1">
              <a:spcBef>
                <a:spcPct val="50000"/>
              </a:spcBef>
              <a:buClrTx/>
              <a:buFontTx/>
              <a:buAutoNum type="alphaUcPeriod"/>
            </a:pPr>
            <a:r>
              <a:rPr lang="en-US" altLang="en-US">
                <a:solidFill>
                  <a:schemeClr val="tx1"/>
                </a:solidFill>
                <a:latin typeface="Tahoma" panose="020B0604030504040204" pitchFamily="34" charset="0"/>
              </a:rPr>
              <a:t>Interval</a:t>
            </a:r>
          </a:p>
          <a:p>
            <a:pPr eaLnBrk="1" hangingPunct="1">
              <a:spcBef>
                <a:spcPct val="50000"/>
              </a:spcBef>
              <a:buClrTx/>
              <a:buFontTx/>
              <a:buAutoNum type="alphaUcPeriod"/>
            </a:pPr>
            <a:r>
              <a:rPr lang="en-US" altLang="en-US">
                <a:solidFill>
                  <a:schemeClr val="tx1"/>
                </a:solidFill>
                <a:latin typeface="Tahoma" panose="020B0604030504040204" pitchFamily="34" charset="0"/>
              </a:rPr>
              <a:t>Ratio</a:t>
            </a:r>
          </a:p>
          <a:p>
            <a:pPr lvl="1" eaLnBrk="1" hangingPunct="1">
              <a:spcBef>
                <a:spcPct val="50000"/>
              </a:spcBef>
              <a:buClrTx/>
              <a:buFontTx/>
              <a:buNone/>
            </a:pPr>
            <a:r>
              <a:rPr lang="en-US" altLang="en-US" sz="2400">
                <a:solidFill>
                  <a:schemeClr val="tx1"/>
                </a:solidFill>
                <a:latin typeface="Tahoma" panose="020B0604030504040204" pitchFamily="34" charset="0"/>
              </a:rPr>
              <a:t>NOTE: We would want to re-label this variable as something like “Female”</a:t>
            </a:r>
          </a:p>
          <a:p>
            <a:pPr eaLnBrk="1" hangingPunct="1">
              <a:spcBef>
                <a:spcPct val="50000"/>
              </a:spcBef>
              <a:buClrTx/>
              <a:buFontTx/>
              <a:buAutoNum type="alphaUcPeriod"/>
            </a:pPr>
            <a:endParaRPr lang="en-US" altLang="en-US">
              <a:solidFill>
                <a:schemeClr val="tx1"/>
              </a:solidFill>
              <a:latin typeface="Tahoma" panose="020B0604030504040204" pitchFamily="34" charset="0"/>
            </a:endParaRPr>
          </a:p>
        </p:txBody>
      </p:sp>
      <p:sp>
        <p:nvSpPr>
          <p:cNvPr id="74755" name="Text Box 3"/>
          <p:cNvSpPr txBox="1">
            <a:spLocks noChangeArrowheads="1"/>
          </p:cNvSpPr>
          <p:nvPr/>
        </p:nvSpPr>
        <p:spPr bwMode="auto">
          <a:xfrm>
            <a:off x="1447800" y="457200"/>
            <a:ext cx="7315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000">
                <a:solidFill>
                  <a:schemeClr val="tx1"/>
                </a:solidFill>
                <a:latin typeface="Tahoma" panose="020B0604030504040204" pitchFamily="34" charset="0"/>
              </a:rPr>
              <a:t>What is the level of measurement for the variable “Biological Sex” measured as a dummy variable with 0 = male; 1 = female?</a:t>
            </a:r>
          </a:p>
        </p:txBody>
      </p:sp>
      <p:sp>
        <p:nvSpPr>
          <p:cNvPr id="90116" name="Text Box 4"/>
          <p:cNvSpPr txBox="1">
            <a:spLocks noChangeArrowheads="1"/>
          </p:cNvSpPr>
          <p:nvPr/>
        </p:nvSpPr>
        <p:spPr bwMode="auto">
          <a:xfrm>
            <a:off x="1066800" y="36576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3200" b="1">
                <a:solidFill>
                  <a:srgbClr val="AF2B1D"/>
                </a:solidFill>
                <a:latin typeface="Tahoma" panose="020B0604030504040204"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1"/>
          <p:cNvSpPr txBox="1">
            <a:spLocks noChangeArrowheads="1"/>
          </p:cNvSpPr>
          <p:nvPr/>
        </p:nvSpPr>
        <p:spPr bwMode="auto">
          <a:xfrm>
            <a:off x="2133600" y="11430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a:t>end</a:t>
            </a: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44688" y="623888"/>
            <a:ext cx="6589712" cy="1281112"/>
          </a:xfrm>
          <a:noFill/>
        </p:spPr>
        <p:txBody>
          <a:bodyPr anchor="b"/>
          <a:lstStyle/>
          <a:p>
            <a:r>
              <a:rPr lang="en-US" altLang="en-US" smtClean="0"/>
              <a:t>Variable vs. Attribute</a:t>
            </a:r>
          </a:p>
        </p:txBody>
      </p:sp>
      <p:sp>
        <p:nvSpPr>
          <p:cNvPr id="9219" name="AutoShape 3"/>
          <p:cNvSpPr>
            <a:spLocks noChangeArrowheads="1"/>
          </p:cNvSpPr>
          <p:nvPr/>
        </p:nvSpPr>
        <p:spPr bwMode="auto">
          <a:xfrm>
            <a:off x="6254750" y="2292350"/>
            <a:ext cx="1511300" cy="596900"/>
          </a:xfrm>
          <a:prstGeom prst="roundRect">
            <a:avLst>
              <a:gd name="adj" fmla="val 12495"/>
            </a:avLst>
          </a:prstGeom>
          <a:solidFill>
            <a:schemeClr val="accent2"/>
          </a:solidFill>
          <a:ln w="12700">
            <a:solidFill>
              <a:schemeClr val="bg1"/>
            </a:solidFill>
            <a:round/>
            <a:headEnd/>
            <a:tailEnd/>
          </a:ln>
          <a:effectLst>
            <a:outerShdw dist="107763" dir="2700000" algn="ctr" rotWithShape="0">
              <a:srgbClr val="712000"/>
            </a:outerShdw>
          </a:effectLst>
        </p:spPr>
        <p:txBody>
          <a:bodyPr wrap="none" lIns="90488" tIns="44450" rIns="90488" bIns="44450" anchor="ctr"/>
          <a:lstStyle/>
          <a:p>
            <a:pPr algn="ctr" eaLnBrk="1" hangingPunct="1">
              <a:defRPr/>
            </a:pPr>
            <a:r>
              <a:rPr lang="en-US" altLang="en-US">
                <a:effectLst>
                  <a:outerShdw blurRad="38100" dist="38100" dir="2700000" algn="tl">
                    <a:srgbClr val="000000"/>
                  </a:outerShdw>
                </a:effectLst>
              </a:rPr>
              <a:t>Gender</a:t>
            </a:r>
          </a:p>
        </p:txBody>
      </p:sp>
      <p:grpSp>
        <p:nvGrpSpPr>
          <p:cNvPr id="23556" name="Group 8"/>
          <p:cNvGrpSpPr>
            <a:grpSpLocks/>
          </p:cNvGrpSpPr>
          <p:nvPr/>
        </p:nvGrpSpPr>
        <p:grpSpPr bwMode="auto">
          <a:xfrm>
            <a:off x="5111750" y="2978150"/>
            <a:ext cx="3873500" cy="2578100"/>
            <a:chOff x="3220" y="1876"/>
            <a:chExt cx="2440" cy="1624"/>
          </a:xfrm>
        </p:grpSpPr>
        <p:sp>
          <p:nvSpPr>
            <p:cNvPr id="9220" name="Rectangle 4"/>
            <p:cNvSpPr>
              <a:spLocks noChangeArrowheads="1"/>
            </p:cNvSpPr>
            <p:nvPr/>
          </p:nvSpPr>
          <p:spPr bwMode="auto">
            <a:xfrm>
              <a:off x="3220" y="3124"/>
              <a:ext cx="1100" cy="376"/>
            </a:xfrm>
            <a:prstGeom prst="rect">
              <a:avLst/>
            </a:prstGeom>
            <a:solidFill>
              <a:srgbClr val="FCFEB9"/>
            </a:solidFill>
            <a:ln w="12700">
              <a:solidFill>
                <a:schemeClr val="hlink"/>
              </a:solidFill>
              <a:miter lim="800000"/>
              <a:headEnd/>
              <a:tailEnd/>
            </a:ln>
            <a:effectLst>
              <a:outerShdw dist="107763" dir="2700000" algn="ctr" rotWithShape="0">
                <a:srgbClr val="006B61"/>
              </a:outerShdw>
            </a:effectLst>
          </p:spPr>
          <p:txBody>
            <a:bodyPr wrap="none" lIns="90488" tIns="44450" rIns="90488" bIns="44450" anchor="ctr"/>
            <a:lstStyle/>
            <a:p>
              <a:pPr algn="ctr" eaLnBrk="1" hangingPunct="1">
                <a:defRPr/>
              </a:pPr>
              <a:r>
                <a:rPr lang="en-US" altLang="en-US" dirty="0">
                  <a:solidFill>
                    <a:schemeClr val="accent2"/>
                  </a:solidFill>
                  <a:effectLst>
                    <a:outerShdw blurRad="38100" dist="38100" dir="2700000" algn="tl">
                      <a:srgbClr val="000000"/>
                    </a:outerShdw>
                  </a:effectLst>
                </a:rPr>
                <a:t>1 = Female</a:t>
              </a:r>
            </a:p>
          </p:txBody>
        </p:sp>
        <p:sp>
          <p:nvSpPr>
            <p:cNvPr id="9221" name="Rectangle 5"/>
            <p:cNvSpPr>
              <a:spLocks noChangeArrowheads="1"/>
            </p:cNvSpPr>
            <p:nvPr/>
          </p:nvSpPr>
          <p:spPr bwMode="auto">
            <a:xfrm>
              <a:off x="4568" y="3124"/>
              <a:ext cx="1092" cy="376"/>
            </a:xfrm>
            <a:prstGeom prst="rect">
              <a:avLst/>
            </a:prstGeom>
            <a:solidFill>
              <a:srgbClr val="FCFEB9"/>
            </a:solidFill>
            <a:ln w="12700">
              <a:solidFill>
                <a:schemeClr val="hlink"/>
              </a:solidFill>
              <a:miter lim="800000"/>
              <a:headEnd/>
              <a:tailEnd/>
            </a:ln>
            <a:effectLst>
              <a:outerShdw dist="107763" dir="2700000" algn="ctr" rotWithShape="0">
                <a:srgbClr val="006B61"/>
              </a:outerShdw>
            </a:effectLst>
          </p:spPr>
          <p:txBody>
            <a:bodyPr wrap="none" lIns="90488" tIns="44450" rIns="90488" bIns="44450" anchor="ctr"/>
            <a:lstStyle/>
            <a:p>
              <a:pPr algn="ctr" eaLnBrk="1" hangingPunct="1">
                <a:defRPr/>
              </a:pPr>
              <a:r>
                <a:rPr lang="en-US" altLang="en-US" dirty="0">
                  <a:solidFill>
                    <a:schemeClr val="accent2"/>
                  </a:solidFill>
                  <a:effectLst>
                    <a:outerShdw blurRad="38100" dist="38100" dir="2700000" algn="tl">
                      <a:srgbClr val="000000"/>
                    </a:outerShdw>
                  </a:effectLst>
                </a:rPr>
                <a:t>2 = Male</a:t>
              </a:r>
            </a:p>
          </p:txBody>
        </p:sp>
        <p:sp>
          <p:nvSpPr>
            <p:cNvPr id="23565" name="Line 6"/>
            <p:cNvSpPr>
              <a:spLocks noChangeShapeType="1"/>
            </p:cNvSpPr>
            <p:nvPr/>
          </p:nvSpPr>
          <p:spPr bwMode="auto">
            <a:xfrm flipH="1">
              <a:off x="3788" y="1876"/>
              <a:ext cx="680" cy="1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6" name="Line 7"/>
            <p:cNvSpPr>
              <a:spLocks noChangeShapeType="1"/>
            </p:cNvSpPr>
            <p:nvPr/>
          </p:nvSpPr>
          <p:spPr bwMode="auto">
            <a:xfrm>
              <a:off x="4468" y="1876"/>
              <a:ext cx="664" cy="1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225" name="AutoShape 9"/>
          <p:cNvSpPr>
            <a:spLocks noChangeArrowheads="1"/>
          </p:cNvSpPr>
          <p:nvPr/>
        </p:nvSpPr>
        <p:spPr bwMode="auto">
          <a:xfrm>
            <a:off x="1987550" y="2292350"/>
            <a:ext cx="1511300" cy="596900"/>
          </a:xfrm>
          <a:prstGeom prst="roundRect">
            <a:avLst>
              <a:gd name="adj" fmla="val 12495"/>
            </a:avLst>
          </a:prstGeom>
          <a:solidFill>
            <a:schemeClr val="accent1"/>
          </a:solidFill>
          <a:ln w="12700">
            <a:solidFill>
              <a:schemeClr val="bg1"/>
            </a:solidFill>
            <a:round/>
            <a:headEnd/>
            <a:tailEnd/>
          </a:ln>
          <a:effectLst>
            <a:outerShdw dist="107763" dir="2700000" algn="ctr" rotWithShape="0">
              <a:srgbClr val="712000"/>
            </a:outerShdw>
          </a:effectLst>
        </p:spPr>
        <p:txBody>
          <a:bodyPr wrap="none" lIns="90488" tIns="44450" rIns="90488" bIns="44450" anchor="ctr"/>
          <a:lstStyle/>
          <a:p>
            <a:pPr algn="ctr" eaLnBrk="1" hangingPunct="1">
              <a:defRPr/>
            </a:pPr>
            <a:r>
              <a:rPr lang="en-US" altLang="en-US">
                <a:effectLst>
                  <a:outerShdw blurRad="38100" dist="38100" dir="2700000" algn="tl">
                    <a:srgbClr val="000000"/>
                  </a:outerShdw>
                </a:effectLst>
              </a:rPr>
              <a:t>Variable</a:t>
            </a:r>
          </a:p>
        </p:txBody>
      </p:sp>
      <p:grpSp>
        <p:nvGrpSpPr>
          <p:cNvPr id="23558" name="Group 14"/>
          <p:cNvGrpSpPr>
            <a:grpSpLocks/>
          </p:cNvGrpSpPr>
          <p:nvPr/>
        </p:nvGrpSpPr>
        <p:grpSpPr bwMode="auto">
          <a:xfrm>
            <a:off x="844550" y="2978150"/>
            <a:ext cx="3873500" cy="2578100"/>
            <a:chOff x="532" y="1876"/>
            <a:chExt cx="2440" cy="1624"/>
          </a:xfrm>
        </p:grpSpPr>
        <p:sp>
          <p:nvSpPr>
            <p:cNvPr id="9226" name="Rectangle 10"/>
            <p:cNvSpPr>
              <a:spLocks noChangeArrowheads="1"/>
            </p:cNvSpPr>
            <p:nvPr/>
          </p:nvSpPr>
          <p:spPr bwMode="auto">
            <a:xfrm>
              <a:off x="532" y="3124"/>
              <a:ext cx="1052" cy="376"/>
            </a:xfrm>
            <a:prstGeom prst="rect">
              <a:avLst/>
            </a:prstGeom>
            <a:solidFill>
              <a:schemeClr val="folHlink"/>
            </a:solidFill>
            <a:ln w="12700">
              <a:solidFill>
                <a:schemeClr val="hlink"/>
              </a:solidFill>
              <a:miter lim="800000"/>
              <a:headEnd/>
              <a:tailEnd/>
            </a:ln>
            <a:effectLst>
              <a:outerShdw dist="107763" dir="2700000" algn="ctr" rotWithShape="0">
                <a:srgbClr val="006B61"/>
              </a:outerShdw>
            </a:effectLst>
          </p:spPr>
          <p:txBody>
            <a:bodyPr wrap="none" lIns="90488" tIns="44450" rIns="90488" bIns="44450" anchor="ctr"/>
            <a:lstStyle/>
            <a:p>
              <a:pPr algn="ctr" eaLnBrk="1" hangingPunct="1">
                <a:defRPr/>
              </a:pPr>
              <a:r>
                <a:rPr lang="en-US" altLang="en-US" dirty="0">
                  <a:solidFill>
                    <a:schemeClr val="accent2"/>
                  </a:solidFill>
                  <a:effectLst>
                    <a:outerShdw blurRad="38100" dist="38100" dir="2700000" algn="tl">
                      <a:srgbClr val="000000"/>
                    </a:outerShdw>
                  </a:effectLst>
                </a:rPr>
                <a:t>Attribute 1</a:t>
              </a:r>
            </a:p>
          </p:txBody>
        </p:sp>
        <p:sp>
          <p:nvSpPr>
            <p:cNvPr id="9227" name="Rectangle 11"/>
            <p:cNvSpPr>
              <a:spLocks noChangeArrowheads="1"/>
            </p:cNvSpPr>
            <p:nvPr/>
          </p:nvSpPr>
          <p:spPr bwMode="auto">
            <a:xfrm>
              <a:off x="1968" y="3124"/>
              <a:ext cx="1004" cy="376"/>
            </a:xfrm>
            <a:prstGeom prst="rect">
              <a:avLst/>
            </a:prstGeom>
            <a:solidFill>
              <a:schemeClr val="folHlink"/>
            </a:solidFill>
            <a:ln w="12700">
              <a:solidFill>
                <a:schemeClr val="hlink"/>
              </a:solidFill>
              <a:miter lim="800000"/>
              <a:headEnd/>
              <a:tailEnd/>
            </a:ln>
            <a:effectLst>
              <a:outerShdw dist="107763" dir="2700000" algn="ctr" rotWithShape="0">
                <a:srgbClr val="006B61"/>
              </a:outerShdw>
            </a:effectLst>
          </p:spPr>
          <p:txBody>
            <a:bodyPr wrap="none" lIns="90488" tIns="44450" rIns="90488" bIns="44450" anchor="ctr"/>
            <a:lstStyle/>
            <a:p>
              <a:pPr algn="ctr" eaLnBrk="1" hangingPunct="1">
                <a:defRPr/>
              </a:pPr>
              <a:r>
                <a:rPr lang="en-US" altLang="en-US" dirty="0">
                  <a:solidFill>
                    <a:schemeClr val="accent2"/>
                  </a:solidFill>
                  <a:effectLst>
                    <a:outerShdw blurRad="38100" dist="38100" dir="2700000" algn="tl">
                      <a:srgbClr val="000000"/>
                    </a:outerShdw>
                  </a:effectLst>
                </a:rPr>
                <a:t>Attribute 2</a:t>
              </a:r>
            </a:p>
          </p:txBody>
        </p:sp>
        <p:sp>
          <p:nvSpPr>
            <p:cNvPr id="23561" name="Line 12"/>
            <p:cNvSpPr>
              <a:spLocks noChangeShapeType="1"/>
            </p:cNvSpPr>
            <p:nvPr/>
          </p:nvSpPr>
          <p:spPr bwMode="auto">
            <a:xfrm flipH="1">
              <a:off x="1100" y="1876"/>
              <a:ext cx="680" cy="1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Line 13"/>
            <p:cNvSpPr>
              <a:spLocks noChangeShapeType="1"/>
            </p:cNvSpPr>
            <p:nvPr/>
          </p:nvSpPr>
          <p:spPr bwMode="auto">
            <a:xfrm>
              <a:off x="1780" y="1876"/>
              <a:ext cx="664" cy="124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914400" y="152400"/>
            <a:ext cx="6934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4400">
                <a:solidFill>
                  <a:schemeClr val="tx2"/>
                </a:solidFill>
                <a:latin typeface="Tahoma" panose="020B0604030504040204" pitchFamily="34" charset="0"/>
              </a:rPr>
              <a:t>Levels of Measurement</a:t>
            </a:r>
          </a:p>
        </p:txBody>
      </p:sp>
      <p:sp>
        <p:nvSpPr>
          <p:cNvPr id="2051" name="Text Box 3"/>
          <p:cNvSpPr txBox="1">
            <a:spLocks noChangeArrowheads="1"/>
          </p:cNvSpPr>
          <p:nvPr/>
        </p:nvSpPr>
        <p:spPr bwMode="auto">
          <a:xfrm>
            <a:off x="990600" y="1752600"/>
            <a:ext cx="7315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2800">
                <a:solidFill>
                  <a:schemeClr val="tx1"/>
                </a:solidFill>
                <a:latin typeface="Tahoma" panose="020B0604030504040204" pitchFamily="34" charset="0"/>
              </a:rPr>
              <a:t>There are two main types of level of measurement:</a:t>
            </a:r>
          </a:p>
          <a:p>
            <a:pPr eaLnBrk="1" hangingPunct="1">
              <a:spcBef>
                <a:spcPct val="50000"/>
              </a:spcBef>
              <a:buClrTx/>
              <a:buFontTx/>
              <a:buBlip>
                <a:blip r:embed="rId3"/>
              </a:buBlip>
            </a:pPr>
            <a:r>
              <a:rPr lang="en-US" altLang="en-US" sz="2800">
                <a:solidFill>
                  <a:schemeClr val="tx1"/>
                </a:solidFill>
                <a:latin typeface="Tahoma" panose="020B0604030504040204" pitchFamily="34" charset="0"/>
              </a:rPr>
              <a:t>The nominal level of measurement, which is qualitative, has no mathematical interpretation. (e.g., “2” does not mean 2 of something)  </a:t>
            </a:r>
          </a:p>
          <a:p>
            <a:pPr eaLnBrk="1" hangingPunct="1">
              <a:spcBef>
                <a:spcPct val="50000"/>
              </a:spcBef>
              <a:buClrTx/>
              <a:buFontTx/>
              <a:buBlip>
                <a:blip r:embed="rId3"/>
              </a:buBlip>
            </a:pPr>
            <a:r>
              <a:rPr lang="en-US" altLang="en-US" sz="2800">
                <a:solidFill>
                  <a:schemeClr val="tx1"/>
                </a:solidFill>
                <a:latin typeface="Tahoma" panose="020B0604030504040204" pitchFamily="34" charset="0"/>
              </a:rPr>
              <a:t>The quantitative levels of measurement are progressively more “demanding” mathematically – ordinal, interval, ratio.</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7" dur="500"/>
                                        <p:tgtEl>
                                          <p:spTgt spid="205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12" dur="500"/>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44688" y="244475"/>
            <a:ext cx="6589712" cy="806450"/>
          </a:xfrm>
          <a:noFill/>
        </p:spPr>
        <p:txBody>
          <a:bodyPr anchor="b"/>
          <a:lstStyle/>
          <a:p>
            <a:r>
              <a:rPr lang="en-US" altLang="en-US" smtClean="0"/>
              <a:t>The Hierarchy of Levels</a:t>
            </a:r>
          </a:p>
        </p:txBody>
      </p:sp>
      <p:grpSp>
        <p:nvGrpSpPr>
          <p:cNvPr id="27651" name="Group 10"/>
          <p:cNvGrpSpPr>
            <a:grpSpLocks/>
          </p:cNvGrpSpPr>
          <p:nvPr/>
        </p:nvGrpSpPr>
        <p:grpSpPr bwMode="auto">
          <a:xfrm>
            <a:off x="2287588" y="2133600"/>
            <a:ext cx="6324600" cy="4565650"/>
            <a:chOff x="1441" y="1344"/>
            <a:chExt cx="3984" cy="2876"/>
          </a:xfrm>
        </p:grpSpPr>
        <p:sp>
          <p:nvSpPr>
            <p:cNvPr id="27705" name="Freeform 3"/>
            <p:cNvSpPr>
              <a:spLocks/>
            </p:cNvSpPr>
            <p:nvPr/>
          </p:nvSpPr>
          <p:spPr bwMode="auto">
            <a:xfrm>
              <a:off x="1441" y="1344"/>
              <a:ext cx="3984" cy="2872"/>
            </a:xfrm>
            <a:custGeom>
              <a:avLst/>
              <a:gdLst>
                <a:gd name="T0" fmla="*/ 771 w 3984"/>
                <a:gd name="T1" fmla="*/ 2871 h 2872"/>
                <a:gd name="T2" fmla="*/ 0 w 3984"/>
                <a:gd name="T3" fmla="*/ 2268 h 2872"/>
                <a:gd name="T4" fmla="*/ 0 w 3984"/>
                <a:gd name="T5" fmla="*/ 1767 h 2872"/>
                <a:gd name="T6" fmla="*/ 643 w 3984"/>
                <a:gd name="T7" fmla="*/ 1767 h 2872"/>
                <a:gd name="T8" fmla="*/ 643 w 3984"/>
                <a:gd name="T9" fmla="*/ 1327 h 2872"/>
                <a:gd name="T10" fmla="*/ 1286 w 3984"/>
                <a:gd name="T11" fmla="*/ 1327 h 2872"/>
                <a:gd name="T12" fmla="*/ 1286 w 3984"/>
                <a:gd name="T13" fmla="*/ 886 h 2872"/>
                <a:gd name="T14" fmla="*/ 1929 w 3984"/>
                <a:gd name="T15" fmla="*/ 886 h 2872"/>
                <a:gd name="T16" fmla="*/ 1929 w 3984"/>
                <a:gd name="T17" fmla="*/ 444 h 2872"/>
                <a:gd name="T18" fmla="*/ 2569 w 3984"/>
                <a:gd name="T19" fmla="*/ 444 h 2872"/>
                <a:gd name="T20" fmla="*/ 2569 w 3984"/>
                <a:gd name="T21" fmla="*/ 2 h 2872"/>
                <a:gd name="T22" fmla="*/ 3212 w 3984"/>
                <a:gd name="T23" fmla="*/ 0 h 2872"/>
                <a:gd name="T24" fmla="*/ 3983 w 3984"/>
                <a:gd name="T25" fmla="*/ 552 h 2872"/>
                <a:gd name="T26" fmla="*/ 771 w 3984"/>
                <a:gd name="T27" fmla="*/ 2871 h 28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84" h="2872">
                  <a:moveTo>
                    <a:pt x="771" y="2871"/>
                  </a:moveTo>
                  <a:lnTo>
                    <a:pt x="0" y="2268"/>
                  </a:lnTo>
                  <a:lnTo>
                    <a:pt x="0" y="1767"/>
                  </a:lnTo>
                  <a:lnTo>
                    <a:pt x="643" y="1767"/>
                  </a:lnTo>
                  <a:lnTo>
                    <a:pt x="643" y="1327"/>
                  </a:lnTo>
                  <a:lnTo>
                    <a:pt x="1286" y="1327"/>
                  </a:lnTo>
                  <a:lnTo>
                    <a:pt x="1286" y="886"/>
                  </a:lnTo>
                  <a:lnTo>
                    <a:pt x="1929" y="886"/>
                  </a:lnTo>
                  <a:lnTo>
                    <a:pt x="1929" y="444"/>
                  </a:lnTo>
                  <a:lnTo>
                    <a:pt x="2569" y="444"/>
                  </a:lnTo>
                  <a:lnTo>
                    <a:pt x="2569" y="2"/>
                  </a:lnTo>
                  <a:lnTo>
                    <a:pt x="3212" y="0"/>
                  </a:lnTo>
                  <a:lnTo>
                    <a:pt x="3983" y="552"/>
                  </a:lnTo>
                  <a:lnTo>
                    <a:pt x="771" y="2871"/>
                  </a:lnTo>
                </a:path>
              </a:pathLst>
            </a:custGeom>
            <a:solidFill>
              <a:srgbClr val="CECECE"/>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6" name="Freeform 4"/>
            <p:cNvSpPr>
              <a:spLocks/>
            </p:cNvSpPr>
            <p:nvPr/>
          </p:nvSpPr>
          <p:spPr bwMode="auto">
            <a:xfrm>
              <a:off x="2216" y="1899"/>
              <a:ext cx="3209" cy="2321"/>
            </a:xfrm>
            <a:custGeom>
              <a:avLst/>
              <a:gdLst>
                <a:gd name="T0" fmla="*/ 3208 w 3209"/>
                <a:gd name="T1" fmla="*/ 0 h 2321"/>
                <a:gd name="T2" fmla="*/ 3208 w 3209"/>
                <a:gd name="T3" fmla="*/ 2320 h 2321"/>
                <a:gd name="T4" fmla="*/ 0 w 3209"/>
                <a:gd name="T5" fmla="*/ 2315 h 2321"/>
                <a:gd name="T6" fmla="*/ 0 w 3209"/>
                <a:gd name="T7" fmla="*/ 1764 h 2321"/>
                <a:gd name="T8" fmla="*/ 642 w 3209"/>
                <a:gd name="T9" fmla="*/ 1764 h 2321"/>
                <a:gd name="T10" fmla="*/ 642 w 3209"/>
                <a:gd name="T11" fmla="*/ 1323 h 2321"/>
                <a:gd name="T12" fmla="*/ 1282 w 3209"/>
                <a:gd name="T13" fmla="*/ 1323 h 2321"/>
                <a:gd name="T14" fmla="*/ 1282 w 3209"/>
                <a:gd name="T15" fmla="*/ 884 h 2321"/>
                <a:gd name="T16" fmla="*/ 1924 w 3209"/>
                <a:gd name="T17" fmla="*/ 884 h 2321"/>
                <a:gd name="T18" fmla="*/ 1924 w 3209"/>
                <a:gd name="T19" fmla="*/ 443 h 2321"/>
                <a:gd name="T20" fmla="*/ 2566 w 3209"/>
                <a:gd name="T21" fmla="*/ 443 h 2321"/>
                <a:gd name="T22" fmla="*/ 2566 w 3209"/>
                <a:gd name="T23" fmla="*/ 2 h 2321"/>
                <a:gd name="T24" fmla="*/ 3208 w 3209"/>
                <a:gd name="T25" fmla="*/ 0 h 23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09" h="2321">
                  <a:moveTo>
                    <a:pt x="3208" y="0"/>
                  </a:moveTo>
                  <a:lnTo>
                    <a:pt x="3208" y="2320"/>
                  </a:lnTo>
                  <a:lnTo>
                    <a:pt x="0" y="2315"/>
                  </a:lnTo>
                  <a:lnTo>
                    <a:pt x="0" y="1764"/>
                  </a:lnTo>
                  <a:lnTo>
                    <a:pt x="642" y="1764"/>
                  </a:lnTo>
                  <a:lnTo>
                    <a:pt x="642" y="1323"/>
                  </a:lnTo>
                  <a:lnTo>
                    <a:pt x="1282" y="1323"/>
                  </a:lnTo>
                  <a:lnTo>
                    <a:pt x="1282" y="884"/>
                  </a:lnTo>
                  <a:lnTo>
                    <a:pt x="1924" y="884"/>
                  </a:lnTo>
                  <a:lnTo>
                    <a:pt x="1924" y="443"/>
                  </a:lnTo>
                  <a:lnTo>
                    <a:pt x="2566" y="443"/>
                  </a:lnTo>
                  <a:lnTo>
                    <a:pt x="2566" y="2"/>
                  </a:lnTo>
                  <a:lnTo>
                    <a:pt x="3208" y="0"/>
                  </a:lnTo>
                </a:path>
              </a:pathLst>
            </a:custGeom>
            <a:solidFill>
              <a:srgbClr val="DADADA"/>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7" name="Freeform 5"/>
            <p:cNvSpPr>
              <a:spLocks/>
            </p:cNvSpPr>
            <p:nvPr/>
          </p:nvSpPr>
          <p:spPr bwMode="auto">
            <a:xfrm>
              <a:off x="1441" y="3119"/>
              <a:ext cx="1405" cy="542"/>
            </a:xfrm>
            <a:custGeom>
              <a:avLst/>
              <a:gdLst>
                <a:gd name="T0" fmla="*/ 0 w 1405"/>
                <a:gd name="T1" fmla="*/ 0 h 542"/>
                <a:gd name="T2" fmla="*/ 638 w 1405"/>
                <a:gd name="T3" fmla="*/ 0 h 542"/>
                <a:gd name="T4" fmla="*/ 1404 w 1405"/>
                <a:gd name="T5" fmla="*/ 541 h 542"/>
                <a:gd name="T6" fmla="*/ 766 w 1405"/>
                <a:gd name="T7" fmla="*/ 541 h 542"/>
                <a:gd name="T8" fmla="*/ 0 w 1405"/>
                <a:gd name="T9" fmla="*/ 0 h 5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5" h="542">
                  <a:moveTo>
                    <a:pt x="0" y="0"/>
                  </a:moveTo>
                  <a:lnTo>
                    <a:pt x="638" y="0"/>
                  </a:lnTo>
                  <a:lnTo>
                    <a:pt x="1404" y="541"/>
                  </a:lnTo>
                  <a:lnTo>
                    <a:pt x="766" y="541"/>
                  </a:lnTo>
                  <a:lnTo>
                    <a:pt x="0" y="0"/>
                  </a:lnTo>
                </a:path>
              </a:pathLst>
            </a:custGeom>
            <a:solidFill>
              <a:srgbClr val="91919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8" name="Freeform 6"/>
            <p:cNvSpPr>
              <a:spLocks/>
            </p:cNvSpPr>
            <p:nvPr/>
          </p:nvSpPr>
          <p:spPr bwMode="auto">
            <a:xfrm>
              <a:off x="2087" y="2677"/>
              <a:ext cx="1402" cy="542"/>
            </a:xfrm>
            <a:custGeom>
              <a:avLst/>
              <a:gdLst>
                <a:gd name="T0" fmla="*/ 0 w 1402"/>
                <a:gd name="T1" fmla="*/ 0 h 542"/>
                <a:gd name="T2" fmla="*/ 638 w 1402"/>
                <a:gd name="T3" fmla="*/ 0 h 542"/>
                <a:gd name="T4" fmla="*/ 1401 w 1402"/>
                <a:gd name="T5" fmla="*/ 541 h 542"/>
                <a:gd name="T6" fmla="*/ 766 w 1402"/>
                <a:gd name="T7" fmla="*/ 541 h 542"/>
                <a:gd name="T8" fmla="*/ 0 w 1402"/>
                <a:gd name="T9" fmla="*/ 0 h 5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2" h="542">
                  <a:moveTo>
                    <a:pt x="0" y="0"/>
                  </a:moveTo>
                  <a:lnTo>
                    <a:pt x="638" y="0"/>
                  </a:lnTo>
                  <a:lnTo>
                    <a:pt x="1401" y="541"/>
                  </a:lnTo>
                  <a:lnTo>
                    <a:pt x="766" y="541"/>
                  </a:lnTo>
                  <a:lnTo>
                    <a:pt x="0" y="0"/>
                  </a:lnTo>
                </a:path>
              </a:pathLst>
            </a:custGeom>
            <a:solidFill>
              <a:srgbClr val="91919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9" name="Freeform 7"/>
            <p:cNvSpPr>
              <a:spLocks/>
            </p:cNvSpPr>
            <p:nvPr/>
          </p:nvSpPr>
          <p:spPr bwMode="auto">
            <a:xfrm>
              <a:off x="2732" y="2234"/>
              <a:ext cx="1402" cy="541"/>
            </a:xfrm>
            <a:custGeom>
              <a:avLst/>
              <a:gdLst>
                <a:gd name="T0" fmla="*/ 0 w 1402"/>
                <a:gd name="T1" fmla="*/ 0 h 541"/>
                <a:gd name="T2" fmla="*/ 638 w 1402"/>
                <a:gd name="T3" fmla="*/ 0 h 541"/>
                <a:gd name="T4" fmla="*/ 1401 w 1402"/>
                <a:gd name="T5" fmla="*/ 540 h 541"/>
                <a:gd name="T6" fmla="*/ 763 w 1402"/>
                <a:gd name="T7" fmla="*/ 540 h 541"/>
                <a:gd name="T8" fmla="*/ 0 w 1402"/>
                <a:gd name="T9" fmla="*/ 0 h 5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2" h="541">
                  <a:moveTo>
                    <a:pt x="0" y="0"/>
                  </a:moveTo>
                  <a:lnTo>
                    <a:pt x="638" y="0"/>
                  </a:lnTo>
                  <a:lnTo>
                    <a:pt x="1401" y="540"/>
                  </a:lnTo>
                  <a:lnTo>
                    <a:pt x="763" y="540"/>
                  </a:lnTo>
                  <a:lnTo>
                    <a:pt x="0" y="0"/>
                  </a:lnTo>
                </a:path>
              </a:pathLst>
            </a:custGeom>
            <a:solidFill>
              <a:srgbClr val="91919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10" name="Freeform 8"/>
            <p:cNvSpPr>
              <a:spLocks/>
            </p:cNvSpPr>
            <p:nvPr/>
          </p:nvSpPr>
          <p:spPr bwMode="auto">
            <a:xfrm>
              <a:off x="3377" y="1790"/>
              <a:ext cx="1402" cy="542"/>
            </a:xfrm>
            <a:custGeom>
              <a:avLst/>
              <a:gdLst>
                <a:gd name="T0" fmla="*/ 0 w 1402"/>
                <a:gd name="T1" fmla="*/ 0 h 542"/>
                <a:gd name="T2" fmla="*/ 635 w 1402"/>
                <a:gd name="T3" fmla="*/ 0 h 542"/>
                <a:gd name="T4" fmla="*/ 1401 w 1402"/>
                <a:gd name="T5" fmla="*/ 541 h 542"/>
                <a:gd name="T6" fmla="*/ 763 w 1402"/>
                <a:gd name="T7" fmla="*/ 541 h 542"/>
                <a:gd name="T8" fmla="*/ 0 w 1402"/>
                <a:gd name="T9" fmla="*/ 0 h 5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2" h="542">
                  <a:moveTo>
                    <a:pt x="0" y="0"/>
                  </a:moveTo>
                  <a:lnTo>
                    <a:pt x="635" y="0"/>
                  </a:lnTo>
                  <a:lnTo>
                    <a:pt x="1401" y="541"/>
                  </a:lnTo>
                  <a:lnTo>
                    <a:pt x="763" y="541"/>
                  </a:lnTo>
                  <a:lnTo>
                    <a:pt x="0" y="0"/>
                  </a:lnTo>
                </a:path>
              </a:pathLst>
            </a:custGeom>
            <a:solidFill>
              <a:srgbClr val="91919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11" name="Freeform 9"/>
            <p:cNvSpPr>
              <a:spLocks/>
            </p:cNvSpPr>
            <p:nvPr/>
          </p:nvSpPr>
          <p:spPr bwMode="auto">
            <a:xfrm>
              <a:off x="4020" y="1347"/>
              <a:ext cx="1405" cy="541"/>
            </a:xfrm>
            <a:custGeom>
              <a:avLst/>
              <a:gdLst>
                <a:gd name="T0" fmla="*/ 0 w 1405"/>
                <a:gd name="T1" fmla="*/ 0 h 541"/>
                <a:gd name="T2" fmla="*/ 638 w 1405"/>
                <a:gd name="T3" fmla="*/ 0 h 541"/>
                <a:gd name="T4" fmla="*/ 1404 w 1405"/>
                <a:gd name="T5" fmla="*/ 540 h 541"/>
                <a:gd name="T6" fmla="*/ 766 w 1405"/>
                <a:gd name="T7" fmla="*/ 540 h 541"/>
                <a:gd name="T8" fmla="*/ 0 w 1405"/>
                <a:gd name="T9" fmla="*/ 0 h 5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5" h="541">
                  <a:moveTo>
                    <a:pt x="0" y="0"/>
                  </a:moveTo>
                  <a:lnTo>
                    <a:pt x="638" y="0"/>
                  </a:lnTo>
                  <a:lnTo>
                    <a:pt x="1404" y="540"/>
                  </a:lnTo>
                  <a:lnTo>
                    <a:pt x="766" y="540"/>
                  </a:lnTo>
                  <a:lnTo>
                    <a:pt x="0" y="0"/>
                  </a:lnTo>
                </a:path>
              </a:pathLst>
            </a:custGeom>
            <a:solidFill>
              <a:srgbClr val="91919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947" name="Rectangle 11"/>
          <p:cNvSpPr>
            <a:spLocks noChangeArrowheads="1"/>
          </p:cNvSpPr>
          <p:nvPr/>
        </p:nvSpPr>
        <p:spPr bwMode="auto">
          <a:xfrm>
            <a:off x="1808163" y="6029325"/>
            <a:ext cx="1682750" cy="515938"/>
          </a:xfrm>
          <a:prstGeom prst="rect">
            <a:avLst/>
          </a:pr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eaLnBrk="1" hangingPunct="1">
              <a:defRPr/>
            </a:pPr>
            <a:r>
              <a:rPr lang="en-US" altLang="en-US" sz="2800" b="1" dirty="0">
                <a:solidFill>
                  <a:srgbClr val="FAFD00"/>
                </a:solidFill>
                <a:effectLst>
                  <a:outerShdw blurRad="38100" dist="38100" dir="2700000" algn="tl">
                    <a:srgbClr val="000000"/>
                  </a:outerShdw>
                </a:effectLst>
              </a:rPr>
              <a:t>Nominal</a:t>
            </a:r>
          </a:p>
        </p:txBody>
      </p:sp>
      <p:sp>
        <p:nvSpPr>
          <p:cNvPr id="39948" name="Rectangle 12"/>
          <p:cNvSpPr>
            <a:spLocks noChangeArrowheads="1"/>
          </p:cNvSpPr>
          <p:nvPr/>
        </p:nvSpPr>
        <p:spPr bwMode="auto">
          <a:xfrm>
            <a:off x="4017963" y="4505325"/>
            <a:ext cx="1646237" cy="515938"/>
          </a:xfrm>
          <a:prstGeom prst="rect">
            <a:avLst/>
          </a:pr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eaLnBrk="1" hangingPunct="1">
              <a:defRPr/>
            </a:pPr>
            <a:r>
              <a:rPr lang="en-US" altLang="en-US" sz="2800" b="1" dirty="0">
                <a:solidFill>
                  <a:srgbClr val="FAFD00"/>
                </a:solidFill>
                <a:effectLst>
                  <a:outerShdw blurRad="38100" dist="38100" dir="2700000" algn="tl">
                    <a:srgbClr val="000000"/>
                  </a:outerShdw>
                </a:effectLst>
              </a:rPr>
              <a:t>Interval</a:t>
            </a:r>
          </a:p>
        </p:txBody>
      </p:sp>
      <p:sp>
        <p:nvSpPr>
          <p:cNvPr id="39949" name="Rectangle 13"/>
          <p:cNvSpPr>
            <a:spLocks noChangeArrowheads="1"/>
          </p:cNvSpPr>
          <p:nvPr/>
        </p:nvSpPr>
        <p:spPr bwMode="auto">
          <a:xfrm>
            <a:off x="5389563" y="3819525"/>
            <a:ext cx="1071562" cy="515938"/>
          </a:xfrm>
          <a:prstGeom prst="rect">
            <a:avLst/>
          </a:pr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eaLnBrk="1" hangingPunct="1">
              <a:defRPr/>
            </a:pPr>
            <a:r>
              <a:rPr lang="en-US" altLang="en-US" sz="2800" b="1" dirty="0">
                <a:solidFill>
                  <a:srgbClr val="FAFD00"/>
                </a:solidFill>
                <a:effectLst>
                  <a:outerShdw blurRad="38100" dist="38100" dir="2700000" algn="tl">
                    <a:srgbClr val="000000"/>
                  </a:outerShdw>
                </a:effectLst>
              </a:rPr>
              <a:t>Ratio</a:t>
            </a:r>
          </a:p>
        </p:txBody>
      </p:sp>
      <p:sp>
        <p:nvSpPr>
          <p:cNvPr id="27655" name="Rectangle 14"/>
          <p:cNvSpPr>
            <a:spLocks noChangeArrowheads="1"/>
          </p:cNvSpPr>
          <p:nvPr/>
        </p:nvSpPr>
        <p:spPr bwMode="auto">
          <a:xfrm>
            <a:off x="3490913" y="6127750"/>
            <a:ext cx="5470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2000" b="1">
                <a:solidFill>
                  <a:schemeClr val="accent2"/>
                </a:solidFill>
              </a:rPr>
              <a:t>Attributes are only given labels/numbers</a:t>
            </a:r>
          </a:p>
        </p:txBody>
      </p:sp>
      <p:sp>
        <p:nvSpPr>
          <p:cNvPr id="27656" name="Rectangle 15"/>
          <p:cNvSpPr>
            <a:spLocks noChangeArrowheads="1"/>
          </p:cNvSpPr>
          <p:nvPr/>
        </p:nvSpPr>
        <p:spPr bwMode="auto">
          <a:xfrm>
            <a:off x="4557713" y="5289550"/>
            <a:ext cx="32702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2000" b="1">
                <a:solidFill>
                  <a:schemeClr val="accent2"/>
                </a:solidFill>
              </a:rPr>
              <a:t>Attributes can be ordered</a:t>
            </a:r>
          </a:p>
        </p:txBody>
      </p:sp>
      <p:sp>
        <p:nvSpPr>
          <p:cNvPr id="27657" name="Rectangle 16"/>
          <p:cNvSpPr>
            <a:spLocks noChangeArrowheads="1"/>
          </p:cNvSpPr>
          <p:nvPr/>
        </p:nvSpPr>
        <p:spPr bwMode="auto">
          <a:xfrm>
            <a:off x="5624513" y="4603750"/>
            <a:ext cx="294481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2000" b="1">
                <a:solidFill>
                  <a:schemeClr val="accent2"/>
                </a:solidFill>
              </a:rPr>
              <a:t>Distance is meaningful</a:t>
            </a:r>
          </a:p>
        </p:txBody>
      </p:sp>
      <p:sp>
        <p:nvSpPr>
          <p:cNvPr id="27658" name="Rectangle 17"/>
          <p:cNvSpPr>
            <a:spLocks noChangeArrowheads="1"/>
          </p:cNvSpPr>
          <p:nvPr/>
        </p:nvSpPr>
        <p:spPr bwMode="auto">
          <a:xfrm>
            <a:off x="6615113" y="3917950"/>
            <a:ext cx="18605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2000" b="1">
                <a:solidFill>
                  <a:schemeClr val="accent2"/>
                </a:solidFill>
              </a:rPr>
              <a:t>Absolute zero</a:t>
            </a:r>
          </a:p>
        </p:txBody>
      </p:sp>
      <p:grpSp>
        <p:nvGrpSpPr>
          <p:cNvPr id="27659" name="Group 62"/>
          <p:cNvGrpSpPr>
            <a:grpSpLocks/>
          </p:cNvGrpSpPr>
          <p:nvPr/>
        </p:nvGrpSpPr>
        <p:grpSpPr bwMode="auto">
          <a:xfrm>
            <a:off x="1420813" y="1344613"/>
            <a:ext cx="2952750" cy="4495800"/>
            <a:chOff x="895" y="847"/>
            <a:chExt cx="1860" cy="2832"/>
          </a:xfrm>
        </p:grpSpPr>
        <p:grpSp>
          <p:nvGrpSpPr>
            <p:cNvPr id="27661" name="Group 20"/>
            <p:cNvGrpSpPr>
              <a:grpSpLocks/>
            </p:cNvGrpSpPr>
            <p:nvPr/>
          </p:nvGrpSpPr>
          <p:grpSpPr bwMode="auto">
            <a:xfrm>
              <a:off x="1828" y="1413"/>
              <a:ext cx="147" cy="251"/>
              <a:chOff x="1828" y="1413"/>
              <a:chExt cx="147" cy="251"/>
            </a:xfrm>
          </p:grpSpPr>
          <p:sp>
            <p:nvSpPr>
              <p:cNvPr id="27703" name="Freeform 18"/>
              <p:cNvSpPr>
                <a:spLocks/>
              </p:cNvSpPr>
              <p:nvPr/>
            </p:nvSpPr>
            <p:spPr bwMode="auto">
              <a:xfrm>
                <a:off x="1828" y="1413"/>
                <a:ext cx="123" cy="248"/>
              </a:xfrm>
              <a:custGeom>
                <a:avLst/>
                <a:gdLst>
                  <a:gd name="T0" fmla="*/ 55 w 123"/>
                  <a:gd name="T1" fmla="*/ 247 h 248"/>
                  <a:gd name="T2" fmla="*/ 47 w 123"/>
                  <a:gd name="T3" fmla="*/ 197 h 248"/>
                  <a:gd name="T4" fmla="*/ 28 w 123"/>
                  <a:gd name="T5" fmla="*/ 166 h 248"/>
                  <a:gd name="T6" fmla="*/ 17 w 123"/>
                  <a:gd name="T7" fmla="*/ 128 h 248"/>
                  <a:gd name="T8" fmla="*/ 22 w 123"/>
                  <a:gd name="T9" fmla="*/ 96 h 248"/>
                  <a:gd name="T10" fmla="*/ 26 w 123"/>
                  <a:gd name="T11" fmla="*/ 76 h 248"/>
                  <a:gd name="T12" fmla="*/ 17 w 123"/>
                  <a:gd name="T13" fmla="*/ 45 h 248"/>
                  <a:gd name="T14" fmla="*/ 0 w 123"/>
                  <a:gd name="T15" fmla="*/ 21 h 248"/>
                  <a:gd name="T16" fmla="*/ 10 w 123"/>
                  <a:gd name="T17" fmla="*/ 4 h 248"/>
                  <a:gd name="T18" fmla="*/ 28 w 123"/>
                  <a:gd name="T19" fmla="*/ 0 h 248"/>
                  <a:gd name="T20" fmla="*/ 46 w 123"/>
                  <a:gd name="T21" fmla="*/ 4 h 248"/>
                  <a:gd name="T22" fmla="*/ 56 w 123"/>
                  <a:gd name="T23" fmla="*/ 17 h 248"/>
                  <a:gd name="T24" fmla="*/ 65 w 123"/>
                  <a:gd name="T25" fmla="*/ 28 h 248"/>
                  <a:gd name="T26" fmla="*/ 98 w 123"/>
                  <a:gd name="T27" fmla="*/ 74 h 248"/>
                  <a:gd name="T28" fmla="*/ 122 w 123"/>
                  <a:gd name="T29" fmla="*/ 118 h 248"/>
                  <a:gd name="T30" fmla="*/ 113 w 123"/>
                  <a:gd name="T31" fmla="*/ 176 h 248"/>
                  <a:gd name="T32" fmla="*/ 100 w 123"/>
                  <a:gd name="T33" fmla="*/ 247 h 248"/>
                  <a:gd name="T34" fmla="*/ 55 w 123"/>
                  <a:gd name="T35" fmla="*/ 247 h 24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3" h="248">
                    <a:moveTo>
                      <a:pt x="55" y="247"/>
                    </a:moveTo>
                    <a:lnTo>
                      <a:pt x="47" y="197"/>
                    </a:lnTo>
                    <a:lnTo>
                      <a:pt x="28" y="166"/>
                    </a:lnTo>
                    <a:lnTo>
                      <a:pt x="17" y="128"/>
                    </a:lnTo>
                    <a:lnTo>
                      <a:pt x="22" y="96"/>
                    </a:lnTo>
                    <a:lnTo>
                      <a:pt x="26" y="76"/>
                    </a:lnTo>
                    <a:lnTo>
                      <a:pt x="17" y="45"/>
                    </a:lnTo>
                    <a:lnTo>
                      <a:pt x="0" y="21"/>
                    </a:lnTo>
                    <a:lnTo>
                      <a:pt x="10" y="4"/>
                    </a:lnTo>
                    <a:lnTo>
                      <a:pt x="28" y="0"/>
                    </a:lnTo>
                    <a:lnTo>
                      <a:pt x="46" y="4"/>
                    </a:lnTo>
                    <a:lnTo>
                      <a:pt x="56" y="17"/>
                    </a:lnTo>
                    <a:lnTo>
                      <a:pt x="65" y="28"/>
                    </a:lnTo>
                    <a:lnTo>
                      <a:pt x="98" y="74"/>
                    </a:lnTo>
                    <a:lnTo>
                      <a:pt x="122" y="118"/>
                    </a:lnTo>
                    <a:lnTo>
                      <a:pt x="113" y="176"/>
                    </a:lnTo>
                    <a:lnTo>
                      <a:pt x="100" y="247"/>
                    </a:lnTo>
                    <a:lnTo>
                      <a:pt x="55" y="247"/>
                    </a:lnTo>
                  </a:path>
                </a:pathLst>
              </a:custGeom>
              <a:solidFill>
                <a:srgbClr val="FFE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4" name="Freeform 19"/>
              <p:cNvSpPr>
                <a:spLocks/>
              </p:cNvSpPr>
              <p:nvPr/>
            </p:nvSpPr>
            <p:spPr bwMode="auto">
              <a:xfrm>
                <a:off x="1850" y="1609"/>
                <a:ext cx="125" cy="55"/>
              </a:xfrm>
              <a:custGeom>
                <a:avLst/>
                <a:gdLst>
                  <a:gd name="T0" fmla="*/ 0 w 125"/>
                  <a:gd name="T1" fmla="*/ 0 h 55"/>
                  <a:gd name="T2" fmla="*/ 6 w 125"/>
                  <a:gd name="T3" fmla="*/ 54 h 55"/>
                  <a:gd name="T4" fmla="*/ 124 w 125"/>
                  <a:gd name="T5" fmla="*/ 54 h 55"/>
                  <a:gd name="T6" fmla="*/ 118 w 125"/>
                  <a:gd name="T7" fmla="*/ 0 h 55"/>
                  <a:gd name="T8" fmla="*/ 73 w 125"/>
                  <a:gd name="T9" fmla="*/ 7 h 55"/>
                  <a:gd name="T10" fmla="*/ 0 w 125"/>
                  <a:gd name="T11" fmla="*/ 0 h 5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5" h="55">
                    <a:moveTo>
                      <a:pt x="0" y="0"/>
                    </a:moveTo>
                    <a:lnTo>
                      <a:pt x="6" y="54"/>
                    </a:lnTo>
                    <a:lnTo>
                      <a:pt x="124" y="54"/>
                    </a:lnTo>
                    <a:lnTo>
                      <a:pt x="118" y="0"/>
                    </a:lnTo>
                    <a:lnTo>
                      <a:pt x="73" y="7"/>
                    </a:lnTo>
                    <a:lnTo>
                      <a:pt x="0" y="0"/>
                    </a:lnTo>
                  </a:path>
                </a:pathLst>
              </a:custGeom>
              <a:solidFill>
                <a:srgbClr val="FF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62" name="Freeform 21"/>
            <p:cNvSpPr>
              <a:spLocks/>
            </p:cNvSpPr>
            <p:nvPr/>
          </p:nvSpPr>
          <p:spPr bwMode="auto">
            <a:xfrm>
              <a:off x="1111" y="1605"/>
              <a:ext cx="584" cy="773"/>
            </a:xfrm>
            <a:custGeom>
              <a:avLst/>
              <a:gdLst>
                <a:gd name="T0" fmla="*/ 34 w 584"/>
                <a:gd name="T1" fmla="*/ 133 h 773"/>
                <a:gd name="T2" fmla="*/ 80 w 584"/>
                <a:gd name="T3" fmla="*/ 93 h 773"/>
                <a:gd name="T4" fmla="*/ 263 w 584"/>
                <a:gd name="T5" fmla="*/ 36 h 773"/>
                <a:gd name="T6" fmla="*/ 376 w 584"/>
                <a:gd name="T7" fmla="*/ 6 h 773"/>
                <a:gd name="T8" fmla="*/ 417 w 584"/>
                <a:gd name="T9" fmla="*/ 0 h 773"/>
                <a:gd name="T10" fmla="*/ 473 w 584"/>
                <a:gd name="T11" fmla="*/ 87 h 773"/>
                <a:gd name="T12" fmla="*/ 503 w 584"/>
                <a:gd name="T13" fmla="*/ 185 h 773"/>
                <a:gd name="T14" fmla="*/ 519 w 584"/>
                <a:gd name="T15" fmla="*/ 278 h 773"/>
                <a:gd name="T16" fmla="*/ 519 w 584"/>
                <a:gd name="T17" fmla="*/ 445 h 773"/>
                <a:gd name="T18" fmla="*/ 583 w 584"/>
                <a:gd name="T19" fmla="*/ 610 h 773"/>
                <a:gd name="T20" fmla="*/ 576 w 584"/>
                <a:gd name="T21" fmla="*/ 687 h 773"/>
                <a:gd name="T22" fmla="*/ 490 w 584"/>
                <a:gd name="T23" fmla="*/ 732 h 773"/>
                <a:gd name="T24" fmla="*/ 269 w 584"/>
                <a:gd name="T25" fmla="*/ 772 h 773"/>
                <a:gd name="T26" fmla="*/ 189 w 584"/>
                <a:gd name="T27" fmla="*/ 726 h 773"/>
                <a:gd name="T28" fmla="*/ 138 w 584"/>
                <a:gd name="T29" fmla="*/ 594 h 773"/>
                <a:gd name="T30" fmla="*/ 97 w 584"/>
                <a:gd name="T31" fmla="*/ 449 h 773"/>
                <a:gd name="T32" fmla="*/ 22 w 584"/>
                <a:gd name="T33" fmla="*/ 374 h 773"/>
                <a:gd name="T34" fmla="*/ 5 w 584"/>
                <a:gd name="T35" fmla="*/ 295 h 773"/>
                <a:gd name="T36" fmla="*/ 0 w 584"/>
                <a:gd name="T37" fmla="*/ 197 h 773"/>
                <a:gd name="T38" fmla="*/ 34 w 584"/>
                <a:gd name="T39" fmla="*/ 133 h 7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84" h="773">
                  <a:moveTo>
                    <a:pt x="34" y="133"/>
                  </a:moveTo>
                  <a:lnTo>
                    <a:pt x="80" y="93"/>
                  </a:lnTo>
                  <a:lnTo>
                    <a:pt x="263" y="36"/>
                  </a:lnTo>
                  <a:lnTo>
                    <a:pt x="376" y="6"/>
                  </a:lnTo>
                  <a:lnTo>
                    <a:pt x="417" y="0"/>
                  </a:lnTo>
                  <a:lnTo>
                    <a:pt x="473" y="87"/>
                  </a:lnTo>
                  <a:lnTo>
                    <a:pt x="503" y="185"/>
                  </a:lnTo>
                  <a:lnTo>
                    <a:pt x="519" y="278"/>
                  </a:lnTo>
                  <a:lnTo>
                    <a:pt x="519" y="445"/>
                  </a:lnTo>
                  <a:lnTo>
                    <a:pt x="583" y="610"/>
                  </a:lnTo>
                  <a:lnTo>
                    <a:pt x="576" y="687"/>
                  </a:lnTo>
                  <a:lnTo>
                    <a:pt x="490" y="732"/>
                  </a:lnTo>
                  <a:lnTo>
                    <a:pt x="269" y="772"/>
                  </a:lnTo>
                  <a:lnTo>
                    <a:pt x="189" y="726"/>
                  </a:lnTo>
                  <a:lnTo>
                    <a:pt x="138" y="594"/>
                  </a:lnTo>
                  <a:lnTo>
                    <a:pt x="97" y="449"/>
                  </a:lnTo>
                  <a:lnTo>
                    <a:pt x="22" y="374"/>
                  </a:lnTo>
                  <a:lnTo>
                    <a:pt x="5" y="295"/>
                  </a:lnTo>
                  <a:lnTo>
                    <a:pt x="0" y="197"/>
                  </a:lnTo>
                  <a:lnTo>
                    <a:pt x="34" y="133"/>
                  </a:lnTo>
                </a:path>
              </a:pathLst>
            </a:custGeom>
            <a:solidFill>
              <a:srgbClr val="FF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63" name="Group 24"/>
            <p:cNvGrpSpPr>
              <a:grpSpLocks/>
            </p:cNvGrpSpPr>
            <p:nvPr/>
          </p:nvGrpSpPr>
          <p:grpSpPr bwMode="auto">
            <a:xfrm>
              <a:off x="1353" y="1577"/>
              <a:ext cx="639" cy="847"/>
              <a:chOff x="1353" y="1577"/>
              <a:chExt cx="639" cy="847"/>
            </a:xfrm>
          </p:grpSpPr>
          <p:sp>
            <p:nvSpPr>
              <p:cNvPr id="27701" name="Freeform 22"/>
              <p:cNvSpPr>
                <a:spLocks/>
              </p:cNvSpPr>
              <p:nvPr/>
            </p:nvSpPr>
            <p:spPr bwMode="auto">
              <a:xfrm>
                <a:off x="1353" y="1577"/>
                <a:ext cx="639" cy="847"/>
              </a:xfrm>
              <a:custGeom>
                <a:avLst/>
                <a:gdLst>
                  <a:gd name="T0" fmla="*/ 0 w 639"/>
                  <a:gd name="T1" fmla="*/ 52 h 847"/>
                  <a:gd name="T2" fmla="*/ 35 w 639"/>
                  <a:gd name="T3" fmla="*/ 102 h 847"/>
                  <a:gd name="T4" fmla="*/ 81 w 639"/>
                  <a:gd name="T5" fmla="*/ 177 h 847"/>
                  <a:gd name="T6" fmla="*/ 127 w 639"/>
                  <a:gd name="T7" fmla="*/ 276 h 847"/>
                  <a:gd name="T8" fmla="*/ 164 w 639"/>
                  <a:gd name="T9" fmla="*/ 374 h 847"/>
                  <a:gd name="T10" fmla="*/ 190 w 639"/>
                  <a:gd name="T11" fmla="*/ 453 h 847"/>
                  <a:gd name="T12" fmla="*/ 235 w 639"/>
                  <a:gd name="T13" fmla="*/ 617 h 847"/>
                  <a:gd name="T14" fmla="*/ 248 w 639"/>
                  <a:gd name="T15" fmla="*/ 667 h 847"/>
                  <a:gd name="T16" fmla="*/ 267 w 639"/>
                  <a:gd name="T17" fmla="*/ 699 h 847"/>
                  <a:gd name="T18" fmla="*/ 283 w 639"/>
                  <a:gd name="T19" fmla="*/ 726 h 847"/>
                  <a:gd name="T20" fmla="*/ 409 w 639"/>
                  <a:gd name="T21" fmla="*/ 811 h 847"/>
                  <a:gd name="T22" fmla="*/ 456 w 639"/>
                  <a:gd name="T23" fmla="*/ 846 h 847"/>
                  <a:gd name="T24" fmla="*/ 450 w 639"/>
                  <a:gd name="T25" fmla="*/ 760 h 847"/>
                  <a:gd name="T26" fmla="*/ 429 w 639"/>
                  <a:gd name="T27" fmla="*/ 689 h 847"/>
                  <a:gd name="T28" fmla="*/ 405 w 639"/>
                  <a:gd name="T29" fmla="*/ 616 h 847"/>
                  <a:gd name="T30" fmla="*/ 348 w 639"/>
                  <a:gd name="T31" fmla="*/ 525 h 847"/>
                  <a:gd name="T32" fmla="*/ 312 w 639"/>
                  <a:gd name="T33" fmla="*/ 425 h 847"/>
                  <a:gd name="T34" fmla="*/ 295 w 639"/>
                  <a:gd name="T35" fmla="*/ 276 h 847"/>
                  <a:gd name="T36" fmla="*/ 370 w 639"/>
                  <a:gd name="T37" fmla="*/ 334 h 847"/>
                  <a:gd name="T38" fmla="*/ 439 w 639"/>
                  <a:gd name="T39" fmla="*/ 381 h 847"/>
                  <a:gd name="T40" fmla="*/ 508 w 639"/>
                  <a:gd name="T41" fmla="*/ 403 h 847"/>
                  <a:gd name="T42" fmla="*/ 552 w 639"/>
                  <a:gd name="T43" fmla="*/ 414 h 847"/>
                  <a:gd name="T44" fmla="*/ 587 w 639"/>
                  <a:gd name="T45" fmla="*/ 409 h 847"/>
                  <a:gd name="T46" fmla="*/ 609 w 639"/>
                  <a:gd name="T47" fmla="*/ 381 h 847"/>
                  <a:gd name="T48" fmla="*/ 633 w 639"/>
                  <a:gd name="T49" fmla="*/ 302 h 847"/>
                  <a:gd name="T50" fmla="*/ 638 w 639"/>
                  <a:gd name="T51" fmla="*/ 244 h 847"/>
                  <a:gd name="T52" fmla="*/ 638 w 639"/>
                  <a:gd name="T53" fmla="*/ 147 h 847"/>
                  <a:gd name="T54" fmla="*/ 638 w 639"/>
                  <a:gd name="T55" fmla="*/ 66 h 847"/>
                  <a:gd name="T56" fmla="*/ 535 w 639"/>
                  <a:gd name="T57" fmla="*/ 68 h 847"/>
                  <a:gd name="T58" fmla="*/ 490 w 639"/>
                  <a:gd name="T59" fmla="*/ 58 h 847"/>
                  <a:gd name="T60" fmla="*/ 484 w 639"/>
                  <a:gd name="T61" fmla="*/ 149 h 847"/>
                  <a:gd name="T62" fmla="*/ 473 w 639"/>
                  <a:gd name="T63" fmla="*/ 178 h 847"/>
                  <a:gd name="T64" fmla="*/ 405 w 639"/>
                  <a:gd name="T65" fmla="*/ 144 h 847"/>
                  <a:gd name="T66" fmla="*/ 358 w 639"/>
                  <a:gd name="T67" fmla="*/ 104 h 847"/>
                  <a:gd name="T68" fmla="*/ 272 w 639"/>
                  <a:gd name="T69" fmla="*/ 58 h 847"/>
                  <a:gd name="T70" fmla="*/ 210 w 639"/>
                  <a:gd name="T71" fmla="*/ 17 h 847"/>
                  <a:gd name="T72" fmla="*/ 154 w 639"/>
                  <a:gd name="T73" fmla="*/ 0 h 847"/>
                  <a:gd name="T74" fmla="*/ 85 w 639"/>
                  <a:gd name="T75" fmla="*/ 28 h 847"/>
                  <a:gd name="T76" fmla="*/ 0 w 639"/>
                  <a:gd name="T77" fmla="*/ 52 h 84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39" h="847">
                    <a:moveTo>
                      <a:pt x="0" y="52"/>
                    </a:moveTo>
                    <a:lnTo>
                      <a:pt x="35" y="102"/>
                    </a:lnTo>
                    <a:lnTo>
                      <a:pt x="81" y="177"/>
                    </a:lnTo>
                    <a:lnTo>
                      <a:pt x="127" y="276"/>
                    </a:lnTo>
                    <a:lnTo>
                      <a:pt x="164" y="374"/>
                    </a:lnTo>
                    <a:lnTo>
                      <a:pt x="190" y="453"/>
                    </a:lnTo>
                    <a:lnTo>
                      <a:pt x="235" y="617"/>
                    </a:lnTo>
                    <a:lnTo>
                      <a:pt x="248" y="667"/>
                    </a:lnTo>
                    <a:lnTo>
                      <a:pt x="267" y="699"/>
                    </a:lnTo>
                    <a:lnTo>
                      <a:pt x="283" y="726"/>
                    </a:lnTo>
                    <a:lnTo>
                      <a:pt x="409" y="811"/>
                    </a:lnTo>
                    <a:lnTo>
                      <a:pt x="456" y="846"/>
                    </a:lnTo>
                    <a:lnTo>
                      <a:pt x="450" y="760"/>
                    </a:lnTo>
                    <a:lnTo>
                      <a:pt x="429" y="689"/>
                    </a:lnTo>
                    <a:lnTo>
                      <a:pt x="405" y="616"/>
                    </a:lnTo>
                    <a:lnTo>
                      <a:pt x="348" y="525"/>
                    </a:lnTo>
                    <a:lnTo>
                      <a:pt x="312" y="425"/>
                    </a:lnTo>
                    <a:lnTo>
                      <a:pt x="295" y="276"/>
                    </a:lnTo>
                    <a:lnTo>
                      <a:pt x="370" y="334"/>
                    </a:lnTo>
                    <a:lnTo>
                      <a:pt x="439" y="381"/>
                    </a:lnTo>
                    <a:lnTo>
                      <a:pt x="508" y="403"/>
                    </a:lnTo>
                    <a:lnTo>
                      <a:pt x="552" y="414"/>
                    </a:lnTo>
                    <a:lnTo>
                      <a:pt x="587" y="409"/>
                    </a:lnTo>
                    <a:lnTo>
                      <a:pt x="609" y="381"/>
                    </a:lnTo>
                    <a:lnTo>
                      <a:pt x="633" y="302"/>
                    </a:lnTo>
                    <a:lnTo>
                      <a:pt x="638" y="244"/>
                    </a:lnTo>
                    <a:lnTo>
                      <a:pt x="638" y="147"/>
                    </a:lnTo>
                    <a:lnTo>
                      <a:pt x="638" y="66"/>
                    </a:lnTo>
                    <a:lnTo>
                      <a:pt x="535" y="68"/>
                    </a:lnTo>
                    <a:lnTo>
                      <a:pt x="490" y="58"/>
                    </a:lnTo>
                    <a:lnTo>
                      <a:pt x="484" y="149"/>
                    </a:lnTo>
                    <a:lnTo>
                      <a:pt x="473" y="178"/>
                    </a:lnTo>
                    <a:lnTo>
                      <a:pt x="405" y="144"/>
                    </a:lnTo>
                    <a:lnTo>
                      <a:pt x="358" y="104"/>
                    </a:lnTo>
                    <a:lnTo>
                      <a:pt x="272" y="58"/>
                    </a:lnTo>
                    <a:lnTo>
                      <a:pt x="210" y="17"/>
                    </a:lnTo>
                    <a:lnTo>
                      <a:pt x="154" y="0"/>
                    </a:lnTo>
                    <a:lnTo>
                      <a:pt x="85" y="28"/>
                    </a:lnTo>
                    <a:lnTo>
                      <a:pt x="0" y="52"/>
                    </a:lnTo>
                  </a:path>
                </a:pathLst>
              </a:custGeom>
              <a:solidFill>
                <a:srgbClr val="00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2" name="Freeform 23"/>
              <p:cNvSpPr>
                <a:spLocks/>
              </p:cNvSpPr>
              <p:nvPr/>
            </p:nvSpPr>
            <p:spPr bwMode="auto">
              <a:xfrm>
                <a:off x="1395" y="1618"/>
                <a:ext cx="180" cy="514"/>
              </a:xfrm>
              <a:custGeom>
                <a:avLst/>
                <a:gdLst>
                  <a:gd name="T0" fmla="*/ 0 w 180"/>
                  <a:gd name="T1" fmla="*/ 0 h 514"/>
                  <a:gd name="T2" fmla="*/ 78 w 180"/>
                  <a:gd name="T3" fmla="*/ 35 h 514"/>
                  <a:gd name="T4" fmla="*/ 71 w 180"/>
                  <a:gd name="T5" fmla="*/ 96 h 514"/>
                  <a:gd name="T6" fmla="*/ 121 w 180"/>
                  <a:gd name="T7" fmla="*/ 99 h 514"/>
                  <a:gd name="T8" fmla="*/ 152 w 180"/>
                  <a:gd name="T9" fmla="*/ 210 h 514"/>
                  <a:gd name="T10" fmla="*/ 170 w 180"/>
                  <a:gd name="T11" fmla="*/ 330 h 514"/>
                  <a:gd name="T12" fmla="*/ 177 w 180"/>
                  <a:gd name="T13" fmla="*/ 444 h 514"/>
                  <a:gd name="T14" fmla="*/ 179 w 180"/>
                  <a:gd name="T15" fmla="*/ 513 h 5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0" h="514">
                    <a:moveTo>
                      <a:pt x="0" y="0"/>
                    </a:moveTo>
                    <a:lnTo>
                      <a:pt x="78" y="35"/>
                    </a:lnTo>
                    <a:lnTo>
                      <a:pt x="71" y="96"/>
                    </a:lnTo>
                    <a:lnTo>
                      <a:pt x="121" y="99"/>
                    </a:lnTo>
                    <a:lnTo>
                      <a:pt x="152" y="210"/>
                    </a:lnTo>
                    <a:lnTo>
                      <a:pt x="170" y="330"/>
                    </a:lnTo>
                    <a:lnTo>
                      <a:pt x="177" y="444"/>
                    </a:lnTo>
                    <a:lnTo>
                      <a:pt x="179" y="51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64" name="Freeform 25"/>
            <p:cNvSpPr>
              <a:spLocks/>
            </p:cNvSpPr>
            <p:nvPr/>
          </p:nvSpPr>
          <p:spPr bwMode="auto">
            <a:xfrm>
              <a:off x="1199" y="1618"/>
              <a:ext cx="193" cy="160"/>
            </a:xfrm>
            <a:custGeom>
              <a:avLst/>
              <a:gdLst>
                <a:gd name="T0" fmla="*/ 17 w 193"/>
                <a:gd name="T1" fmla="*/ 51 h 160"/>
                <a:gd name="T2" fmla="*/ 0 w 193"/>
                <a:gd name="T3" fmla="*/ 77 h 160"/>
                <a:gd name="T4" fmla="*/ 83 w 193"/>
                <a:gd name="T5" fmla="*/ 159 h 160"/>
                <a:gd name="T6" fmla="*/ 110 w 193"/>
                <a:gd name="T7" fmla="*/ 62 h 160"/>
                <a:gd name="T8" fmla="*/ 192 w 193"/>
                <a:gd name="T9" fmla="*/ 110 h 160"/>
                <a:gd name="T10" fmla="*/ 188 w 193"/>
                <a:gd name="T11" fmla="*/ 27 h 160"/>
                <a:gd name="T12" fmla="*/ 138 w 193"/>
                <a:gd name="T13" fmla="*/ 0 h 160"/>
                <a:gd name="T14" fmla="*/ 17 w 193"/>
                <a:gd name="T15" fmla="*/ 51 h 16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3" h="160">
                  <a:moveTo>
                    <a:pt x="17" y="51"/>
                  </a:moveTo>
                  <a:lnTo>
                    <a:pt x="0" y="77"/>
                  </a:lnTo>
                  <a:lnTo>
                    <a:pt x="83" y="159"/>
                  </a:lnTo>
                  <a:lnTo>
                    <a:pt x="110" y="62"/>
                  </a:lnTo>
                  <a:lnTo>
                    <a:pt x="192" y="110"/>
                  </a:lnTo>
                  <a:lnTo>
                    <a:pt x="188" y="27"/>
                  </a:lnTo>
                  <a:lnTo>
                    <a:pt x="138" y="0"/>
                  </a:lnTo>
                  <a:lnTo>
                    <a:pt x="17" y="51"/>
                  </a:lnTo>
                </a:path>
              </a:pathLst>
            </a:custGeom>
            <a:solidFill>
              <a:srgbClr val="FF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65" name="Group 30"/>
            <p:cNvGrpSpPr>
              <a:grpSpLocks/>
            </p:cNvGrpSpPr>
            <p:nvPr/>
          </p:nvGrpSpPr>
          <p:grpSpPr bwMode="auto">
            <a:xfrm>
              <a:off x="1862" y="847"/>
              <a:ext cx="893" cy="2250"/>
              <a:chOff x="1862" y="847"/>
              <a:chExt cx="893" cy="2250"/>
            </a:xfrm>
          </p:grpSpPr>
          <p:grpSp>
            <p:nvGrpSpPr>
              <p:cNvPr id="27697" name="Group 28"/>
              <p:cNvGrpSpPr>
                <a:grpSpLocks/>
              </p:cNvGrpSpPr>
              <p:nvPr/>
            </p:nvGrpSpPr>
            <p:grpSpPr bwMode="auto">
              <a:xfrm>
                <a:off x="1882" y="847"/>
                <a:ext cx="873" cy="2250"/>
                <a:chOff x="1882" y="847"/>
                <a:chExt cx="873" cy="2250"/>
              </a:xfrm>
            </p:grpSpPr>
            <p:sp>
              <p:nvSpPr>
                <p:cNvPr id="27699" name="Freeform 26"/>
                <p:cNvSpPr>
                  <a:spLocks/>
                </p:cNvSpPr>
                <p:nvPr/>
              </p:nvSpPr>
              <p:spPr bwMode="auto">
                <a:xfrm>
                  <a:off x="1882" y="861"/>
                  <a:ext cx="87" cy="2236"/>
                </a:xfrm>
                <a:custGeom>
                  <a:avLst/>
                  <a:gdLst>
                    <a:gd name="T0" fmla="*/ 0 w 87"/>
                    <a:gd name="T1" fmla="*/ 4 h 2236"/>
                    <a:gd name="T2" fmla="*/ 43 w 87"/>
                    <a:gd name="T3" fmla="*/ 2235 h 2236"/>
                    <a:gd name="T4" fmla="*/ 86 w 87"/>
                    <a:gd name="T5" fmla="*/ 2235 h 2236"/>
                    <a:gd name="T6" fmla="*/ 43 w 87"/>
                    <a:gd name="T7" fmla="*/ 0 h 2236"/>
                    <a:gd name="T8" fmla="*/ 0 w 87"/>
                    <a:gd name="T9" fmla="*/ 4 h 2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7" h="2236">
                      <a:moveTo>
                        <a:pt x="0" y="4"/>
                      </a:moveTo>
                      <a:lnTo>
                        <a:pt x="43" y="2235"/>
                      </a:lnTo>
                      <a:lnTo>
                        <a:pt x="86" y="2235"/>
                      </a:lnTo>
                      <a:lnTo>
                        <a:pt x="43" y="0"/>
                      </a:lnTo>
                      <a:lnTo>
                        <a:pt x="0" y="4"/>
                      </a:lnTo>
                    </a:path>
                  </a:pathLst>
                </a:custGeom>
                <a:solidFill>
                  <a:srgbClr val="A05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0" name="Freeform 27"/>
                <p:cNvSpPr>
                  <a:spLocks/>
                </p:cNvSpPr>
                <p:nvPr/>
              </p:nvSpPr>
              <p:spPr bwMode="auto">
                <a:xfrm>
                  <a:off x="1924" y="847"/>
                  <a:ext cx="831" cy="296"/>
                </a:xfrm>
                <a:custGeom>
                  <a:avLst/>
                  <a:gdLst>
                    <a:gd name="T0" fmla="*/ 0 w 831"/>
                    <a:gd name="T1" fmla="*/ 27 h 296"/>
                    <a:gd name="T2" fmla="*/ 64 w 831"/>
                    <a:gd name="T3" fmla="*/ 8 h 296"/>
                    <a:gd name="T4" fmla="*/ 108 w 831"/>
                    <a:gd name="T5" fmla="*/ 4 h 296"/>
                    <a:gd name="T6" fmla="*/ 156 w 831"/>
                    <a:gd name="T7" fmla="*/ 1 h 296"/>
                    <a:gd name="T8" fmla="*/ 203 w 831"/>
                    <a:gd name="T9" fmla="*/ 0 h 296"/>
                    <a:gd name="T10" fmla="*/ 257 w 831"/>
                    <a:gd name="T11" fmla="*/ 3 h 296"/>
                    <a:gd name="T12" fmla="*/ 292 w 831"/>
                    <a:gd name="T13" fmla="*/ 10 h 296"/>
                    <a:gd name="T14" fmla="*/ 328 w 831"/>
                    <a:gd name="T15" fmla="*/ 20 h 296"/>
                    <a:gd name="T16" fmla="*/ 348 w 831"/>
                    <a:gd name="T17" fmla="*/ 27 h 296"/>
                    <a:gd name="T18" fmla="*/ 379 w 831"/>
                    <a:gd name="T19" fmla="*/ 41 h 296"/>
                    <a:gd name="T20" fmla="*/ 420 w 831"/>
                    <a:gd name="T21" fmla="*/ 65 h 296"/>
                    <a:gd name="T22" fmla="*/ 458 w 831"/>
                    <a:gd name="T23" fmla="*/ 71 h 296"/>
                    <a:gd name="T24" fmla="*/ 479 w 831"/>
                    <a:gd name="T25" fmla="*/ 71 h 296"/>
                    <a:gd name="T26" fmla="*/ 517 w 831"/>
                    <a:gd name="T27" fmla="*/ 67 h 296"/>
                    <a:gd name="T28" fmla="*/ 552 w 831"/>
                    <a:gd name="T29" fmla="*/ 55 h 296"/>
                    <a:gd name="T30" fmla="*/ 588 w 831"/>
                    <a:gd name="T31" fmla="*/ 45 h 296"/>
                    <a:gd name="T32" fmla="*/ 640 w 831"/>
                    <a:gd name="T33" fmla="*/ 38 h 296"/>
                    <a:gd name="T34" fmla="*/ 701 w 831"/>
                    <a:gd name="T35" fmla="*/ 38 h 296"/>
                    <a:gd name="T36" fmla="*/ 767 w 831"/>
                    <a:gd name="T37" fmla="*/ 59 h 296"/>
                    <a:gd name="T38" fmla="*/ 830 w 831"/>
                    <a:gd name="T39" fmla="*/ 89 h 296"/>
                    <a:gd name="T40" fmla="*/ 767 w 831"/>
                    <a:gd name="T41" fmla="*/ 130 h 296"/>
                    <a:gd name="T42" fmla="*/ 718 w 831"/>
                    <a:gd name="T43" fmla="*/ 165 h 296"/>
                    <a:gd name="T44" fmla="*/ 760 w 831"/>
                    <a:gd name="T45" fmla="*/ 209 h 296"/>
                    <a:gd name="T46" fmla="*/ 823 w 831"/>
                    <a:gd name="T47" fmla="*/ 256 h 296"/>
                    <a:gd name="T48" fmla="*/ 774 w 831"/>
                    <a:gd name="T49" fmla="*/ 271 h 296"/>
                    <a:gd name="T50" fmla="*/ 697 w 831"/>
                    <a:gd name="T51" fmla="*/ 285 h 296"/>
                    <a:gd name="T52" fmla="*/ 611 w 831"/>
                    <a:gd name="T53" fmla="*/ 293 h 296"/>
                    <a:gd name="T54" fmla="*/ 519 w 831"/>
                    <a:gd name="T55" fmla="*/ 295 h 296"/>
                    <a:gd name="T56" fmla="*/ 454 w 831"/>
                    <a:gd name="T57" fmla="*/ 291 h 296"/>
                    <a:gd name="T58" fmla="*/ 390 w 831"/>
                    <a:gd name="T59" fmla="*/ 281 h 296"/>
                    <a:gd name="T60" fmla="*/ 350 w 831"/>
                    <a:gd name="T61" fmla="*/ 267 h 296"/>
                    <a:gd name="T62" fmla="*/ 297 w 831"/>
                    <a:gd name="T63" fmla="*/ 224 h 296"/>
                    <a:gd name="T64" fmla="*/ 258 w 831"/>
                    <a:gd name="T65" fmla="*/ 215 h 296"/>
                    <a:gd name="T66" fmla="*/ 213 w 831"/>
                    <a:gd name="T67" fmla="*/ 215 h 296"/>
                    <a:gd name="T68" fmla="*/ 179 w 831"/>
                    <a:gd name="T69" fmla="*/ 219 h 296"/>
                    <a:gd name="T70" fmla="*/ 139 w 831"/>
                    <a:gd name="T71" fmla="*/ 224 h 296"/>
                    <a:gd name="T72" fmla="*/ 95 w 831"/>
                    <a:gd name="T73" fmla="*/ 238 h 296"/>
                    <a:gd name="T74" fmla="*/ 62 w 831"/>
                    <a:gd name="T75" fmla="*/ 247 h 296"/>
                    <a:gd name="T76" fmla="*/ 0 w 831"/>
                    <a:gd name="T77" fmla="*/ 281 h 296"/>
                    <a:gd name="T78" fmla="*/ 22 w 831"/>
                    <a:gd name="T79" fmla="*/ 245 h 296"/>
                    <a:gd name="T80" fmla="*/ 33 w 831"/>
                    <a:gd name="T81" fmla="*/ 209 h 296"/>
                    <a:gd name="T82" fmla="*/ 41 w 831"/>
                    <a:gd name="T83" fmla="*/ 162 h 296"/>
                    <a:gd name="T84" fmla="*/ 39 w 831"/>
                    <a:gd name="T85" fmla="*/ 115 h 296"/>
                    <a:gd name="T86" fmla="*/ 23 w 831"/>
                    <a:gd name="T87" fmla="*/ 71 h 296"/>
                    <a:gd name="T88" fmla="*/ 0 w 831"/>
                    <a:gd name="T89" fmla="*/ 27 h 29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831" h="296">
                      <a:moveTo>
                        <a:pt x="0" y="27"/>
                      </a:moveTo>
                      <a:lnTo>
                        <a:pt x="64" y="8"/>
                      </a:lnTo>
                      <a:lnTo>
                        <a:pt x="108" y="4"/>
                      </a:lnTo>
                      <a:lnTo>
                        <a:pt x="156" y="1"/>
                      </a:lnTo>
                      <a:lnTo>
                        <a:pt x="203" y="0"/>
                      </a:lnTo>
                      <a:lnTo>
                        <a:pt x="257" y="3"/>
                      </a:lnTo>
                      <a:lnTo>
                        <a:pt x="292" y="10"/>
                      </a:lnTo>
                      <a:lnTo>
                        <a:pt x="328" y="20"/>
                      </a:lnTo>
                      <a:lnTo>
                        <a:pt x="348" y="27"/>
                      </a:lnTo>
                      <a:lnTo>
                        <a:pt x="379" y="41"/>
                      </a:lnTo>
                      <a:lnTo>
                        <a:pt x="420" y="65"/>
                      </a:lnTo>
                      <a:lnTo>
                        <a:pt x="458" y="71"/>
                      </a:lnTo>
                      <a:lnTo>
                        <a:pt x="479" y="71"/>
                      </a:lnTo>
                      <a:lnTo>
                        <a:pt x="517" y="67"/>
                      </a:lnTo>
                      <a:lnTo>
                        <a:pt x="552" y="55"/>
                      </a:lnTo>
                      <a:lnTo>
                        <a:pt x="588" y="45"/>
                      </a:lnTo>
                      <a:lnTo>
                        <a:pt x="640" y="38"/>
                      </a:lnTo>
                      <a:lnTo>
                        <a:pt x="701" y="38"/>
                      </a:lnTo>
                      <a:lnTo>
                        <a:pt x="767" y="59"/>
                      </a:lnTo>
                      <a:lnTo>
                        <a:pt x="830" y="89"/>
                      </a:lnTo>
                      <a:lnTo>
                        <a:pt x="767" y="130"/>
                      </a:lnTo>
                      <a:lnTo>
                        <a:pt x="718" y="165"/>
                      </a:lnTo>
                      <a:lnTo>
                        <a:pt x="760" y="209"/>
                      </a:lnTo>
                      <a:lnTo>
                        <a:pt x="823" y="256"/>
                      </a:lnTo>
                      <a:lnTo>
                        <a:pt x="774" y="271"/>
                      </a:lnTo>
                      <a:lnTo>
                        <a:pt x="697" y="285"/>
                      </a:lnTo>
                      <a:lnTo>
                        <a:pt x="611" y="293"/>
                      </a:lnTo>
                      <a:lnTo>
                        <a:pt x="519" y="295"/>
                      </a:lnTo>
                      <a:lnTo>
                        <a:pt x="454" y="291"/>
                      </a:lnTo>
                      <a:lnTo>
                        <a:pt x="390" y="281"/>
                      </a:lnTo>
                      <a:lnTo>
                        <a:pt x="350" y="267"/>
                      </a:lnTo>
                      <a:lnTo>
                        <a:pt x="297" y="224"/>
                      </a:lnTo>
                      <a:lnTo>
                        <a:pt x="258" y="215"/>
                      </a:lnTo>
                      <a:lnTo>
                        <a:pt x="213" y="215"/>
                      </a:lnTo>
                      <a:lnTo>
                        <a:pt x="179" y="219"/>
                      </a:lnTo>
                      <a:lnTo>
                        <a:pt x="139" y="224"/>
                      </a:lnTo>
                      <a:lnTo>
                        <a:pt x="95" y="238"/>
                      </a:lnTo>
                      <a:lnTo>
                        <a:pt x="62" y="247"/>
                      </a:lnTo>
                      <a:lnTo>
                        <a:pt x="0" y="281"/>
                      </a:lnTo>
                      <a:lnTo>
                        <a:pt x="22" y="245"/>
                      </a:lnTo>
                      <a:lnTo>
                        <a:pt x="33" y="209"/>
                      </a:lnTo>
                      <a:lnTo>
                        <a:pt x="41" y="162"/>
                      </a:lnTo>
                      <a:lnTo>
                        <a:pt x="39" y="115"/>
                      </a:lnTo>
                      <a:lnTo>
                        <a:pt x="23" y="71"/>
                      </a:lnTo>
                      <a:lnTo>
                        <a:pt x="0" y="27"/>
                      </a:lnTo>
                    </a:path>
                  </a:pathLst>
                </a:custGeom>
                <a:solidFill>
                  <a:srgbClr val="00FF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98" name="Freeform 29"/>
              <p:cNvSpPr>
                <a:spLocks/>
              </p:cNvSpPr>
              <p:nvPr/>
            </p:nvSpPr>
            <p:spPr bwMode="auto">
              <a:xfrm>
                <a:off x="1862" y="1428"/>
                <a:ext cx="134" cy="190"/>
              </a:xfrm>
              <a:custGeom>
                <a:avLst/>
                <a:gdLst>
                  <a:gd name="T0" fmla="*/ 58 w 134"/>
                  <a:gd name="T1" fmla="*/ 3 h 190"/>
                  <a:gd name="T2" fmla="*/ 33 w 134"/>
                  <a:gd name="T3" fmla="*/ 15 h 190"/>
                  <a:gd name="T4" fmla="*/ 9 w 134"/>
                  <a:gd name="T5" fmla="*/ 37 h 190"/>
                  <a:gd name="T6" fmla="*/ 0 w 134"/>
                  <a:gd name="T7" fmla="*/ 51 h 190"/>
                  <a:gd name="T8" fmla="*/ 4 w 134"/>
                  <a:gd name="T9" fmla="*/ 64 h 190"/>
                  <a:gd name="T10" fmla="*/ 16 w 134"/>
                  <a:gd name="T11" fmla="*/ 71 h 190"/>
                  <a:gd name="T12" fmla="*/ 38 w 134"/>
                  <a:gd name="T13" fmla="*/ 67 h 190"/>
                  <a:gd name="T14" fmla="*/ 12 w 134"/>
                  <a:gd name="T15" fmla="*/ 74 h 190"/>
                  <a:gd name="T16" fmla="*/ 9 w 134"/>
                  <a:gd name="T17" fmla="*/ 87 h 190"/>
                  <a:gd name="T18" fmla="*/ 12 w 134"/>
                  <a:gd name="T19" fmla="*/ 100 h 190"/>
                  <a:gd name="T20" fmla="*/ 18 w 134"/>
                  <a:gd name="T21" fmla="*/ 113 h 190"/>
                  <a:gd name="T22" fmla="*/ 44 w 134"/>
                  <a:gd name="T23" fmla="*/ 108 h 190"/>
                  <a:gd name="T24" fmla="*/ 16 w 134"/>
                  <a:gd name="T25" fmla="*/ 117 h 190"/>
                  <a:gd name="T26" fmla="*/ 16 w 134"/>
                  <a:gd name="T27" fmla="*/ 128 h 190"/>
                  <a:gd name="T28" fmla="*/ 20 w 134"/>
                  <a:gd name="T29" fmla="*/ 144 h 190"/>
                  <a:gd name="T30" fmla="*/ 30 w 134"/>
                  <a:gd name="T31" fmla="*/ 151 h 190"/>
                  <a:gd name="T32" fmla="*/ 44 w 134"/>
                  <a:gd name="T33" fmla="*/ 149 h 190"/>
                  <a:gd name="T34" fmla="*/ 28 w 134"/>
                  <a:gd name="T35" fmla="*/ 156 h 190"/>
                  <a:gd name="T36" fmla="*/ 25 w 134"/>
                  <a:gd name="T37" fmla="*/ 166 h 190"/>
                  <a:gd name="T38" fmla="*/ 27 w 134"/>
                  <a:gd name="T39" fmla="*/ 178 h 190"/>
                  <a:gd name="T40" fmla="*/ 45 w 134"/>
                  <a:gd name="T41" fmla="*/ 189 h 190"/>
                  <a:gd name="T42" fmla="*/ 70 w 134"/>
                  <a:gd name="T43" fmla="*/ 185 h 190"/>
                  <a:gd name="T44" fmla="*/ 95 w 134"/>
                  <a:gd name="T45" fmla="*/ 176 h 190"/>
                  <a:gd name="T46" fmla="*/ 112 w 134"/>
                  <a:gd name="T47" fmla="*/ 166 h 190"/>
                  <a:gd name="T48" fmla="*/ 128 w 134"/>
                  <a:gd name="T49" fmla="*/ 147 h 190"/>
                  <a:gd name="T50" fmla="*/ 126 w 134"/>
                  <a:gd name="T51" fmla="*/ 121 h 190"/>
                  <a:gd name="T52" fmla="*/ 133 w 134"/>
                  <a:gd name="T53" fmla="*/ 96 h 190"/>
                  <a:gd name="T54" fmla="*/ 118 w 134"/>
                  <a:gd name="T55" fmla="*/ 76 h 190"/>
                  <a:gd name="T56" fmla="*/ 120 w 134"/>
                  <a:gd name="T57" fmla="*/ 51 h 190"/>
                  <a:gd name="T58" fmla="*/ 109 w 134"/>
                  <a:gd name="T59" fmla="*/ 37 h 190"/>
                  <a:gd name="T60" fmla="*/ 111 w 134"/>
                  <a:gd name="T61" fmla="*/ 14 h 190"/>
                  <a:gd name="T62" fmla="*/ 94 w 134"/>
                  <a:gd name="T63" fmla="*/ 0 h 190"/>
                  <a:gd name="T64" fmla="*/ 58 w 134"/>
                  <a:gd name="T65" fmla="*/ 3 h 1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4" h="190">
                    <a:moveTo>
                      <a:pt x="58" y="3"/>
                    </a:moveTo>
                    <a:lnTo>
                      <a:pt x="33" y="15"/>
                    </a:lnTo>
                    <a:lnTo>
                      <a:pt x="9" y="37"/>
                    </a:lnTo>
                    <a:lnTo>
                      <a:pt x="0" y="51"/>
                    </a:lnTo>
                    <a:lnTo>
                      <a:pt x="4" y="64"/>
                    </a:lnTo>
                    <a:lnTo>
                      <a:pt x="16" y="71"/>
                    </a:lnTo>
                    <a:lnTo>
                      <a:pt x="38" y="67"/>
                    </a:lnTo>
                    <a:lnTo>
                      <a:pt x="12" y="74"/>
                    </a:lnTo>
                    <a:lnTo>
                      <a:pt x="9" y="87"/>
                    </a:lnTo>
                    <a:lnTo>
                      <a:pt x="12" y="100"/>
                    </a:lnTo>
                    <a:lnTo>
                      <a:pt x="18" y="113"/>
                    </a:lnTo>
                    <a:lnTo>
                      <a:pt x="44" y="108"/>
                    </a:lnTo>
                    <a:lnTo>
                      <a:pt x="16" y="117"/>
                    </a:lnTo>
                    <a:lnTo>
                      <a:pt x="16" y="128"/>
                    </a:lnTo>
                    <a:lnTo>
                      <a:pt x="20" y="144"/>
                    </a:lnTo>
                    <a:lnTo>
                      <a:pt x="30" y="151"/>
                    </a:lnTo>
                    <a:lnTo>
                      <a:pt x="44" y="149"/>
                    </a:lnTo>
                    <a:lnTo>
                      <a:pt x="28" y="156"/>
                    </a:lnTo>
                    <a:lnTo>
                      <a:pt x="25" y="166"/>
                    </a:lnTo>
                    <a:lnTo>
                      <a:pt x="27" y="178"/>
                    </a:lnTo>
                    <a:lnTo>
                      <a:pt x="45" y="189"/>
                    </a:lnTo>
                    <a:lnTo>
                      <a:pt x="70" y="185"/>
                    </a:lnTo>
                    <a:lnTo>
                      <a:pt x="95" y="176"/>
                    </a:lnTo>
                    <a:lnTo>
                      <a:pt x="112" y="166"/>
                    </a:lnTo>
                    <a:lnTo>
                      <a:pt x="128" y="147"/>
                    </a:lnTo>
                    <a:lnTo>
                      <a:pt x="126" y="121"/>
                    </a:lnTo>
                    <a:lnTo>
                      <a:pt x="133" y="96"/>
                    </a:lnTo>
                    <a:lnTo>
                      <a:pt x="118" y="76"/>
                    </a:lnTo>
                    <a:lnTo>
                      <a:pt x="120" y="51"/>
                    </a:lnTo>
                    <a:lnTo>
                      <a:pt x="109" y="37"/>
                    </a:lnTo>
                    <a:lnTo>
                      <a:pt x="111" y="14"/>
                    </a:lnTo>
                    <a:lnTo>
                      <a:pt x="94" y="0"/>
                    </a:lnTo>
                    <a:lnTo>
                      <a:pt x="58" y="3"/>
                    </a:lnTo>
                  </a:path>
                </a:pathLst>
              </a:custGeom>
              <a:solidFill>
                <a:srgbClr val="FFE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666" name="Group 35"/>
            <p:cNvGrpSpPr>
              <a:grpSpLocks/>
            </p:cNvGrpSpPr>
            <p:nvPr/>
          </p:nvGrpSpPr>
          <p:grpSpPr bwMode="auto">
            <a:xfrm>
              <a:off x="1263" y="2257"/>
              <a:ext cx="771" cy="1422"/>
              <a:chOff x="1263" y="2257"/>
              <a:chExt cx="771" cy="1422"/>
            </a:xfrm>
          </p:grpSpPr>
          <p:grpSp>
            <p:nvGrpSpPr>
              <p:cNvPr id="27693" name="Group 33"/>
              <p:cNvGrpSpPr>
                <a:grpSpLocks/>
              </p:cNvGrpSpPr>
              <p:nvPr/>
            </p:nvGrpSpPr>
            <p:grpSpPr bwMode="auto">
              <a:xfrm>
                <a:off x="1316" y="3174"/>
                <a:ext cx="675" cy="505"/>
                <a:chOff x="1316" y="3174"/>
                <a:chExt cx="675" cy="505"/>
              </a:xfrm>
            </p:grpSpPr>
            <p:sp>
              <p:nvSpPr>
                <p:cNvPr id="27695" name="Freeform 31"/>
                <p:cNvSpPr>
                  <a:spLocks/>
                </p:cNvSpPr>
                <p:nvPr/>
              </p:nvSpPr>
              <p:spPr bwMode="auto">
                <a:xfrm>
                  <a:off x="1630" y="3174"/>
                  <a:ext cx="361" cy="184"/>
                </a:xfrm>
                <a:custGeom>
                  <a:avLst/>
                  <a:gdLst>
                    <a:gd name="T0" fmla="*/ 17 w 361"/>
                    <a:gd name="T1" fmla="*/ 42 h 184"/>
                    <a:gd name="T2" fmla="*/ 9 w 361"/>
                    <a:gd name="T3" fmla="*/ 95 h 184"/>
                    <a:gd name="T4" fmla="*/ 0 w 361"/>
                    <a:gd name="T5" fmla="*/ 130 h 184"/>
                    <a:gd name="T6" fmla="*/ 5 w 361"/>
                    <a:gd name="T7" fmla="*/ 156 h 184"/>
                    <a:gd name="T8" fmla="*/ 17 w 361"/>
                    <a:gd name="T9" fmla="*/ 168 h 184"/>
                    <a:gd name="T10" fmla="*/ 59 w 361"/>
                    <a:gd name="T11" fmla="*/ 172 h 184"/>
                    <a:gd name="T12" fmla="*/ 112 w 361"/>
                    <a:gd name="T13" fmla="*/ 168 h 184"/>
                    <a:gd name="T14" fmla="*/ 126 w 361"/>
                    <a:gd name="T15" fmla="*/ 143 h 184"/>
                    <a:gd name="T16" fmla="*/ 200 w 361"/>
                    <a:gd name="T17" fmla="*/ 175 h 184"/>
                    <a:gd name="T18" fmla="*/ 250 w 361"/>
                    <a:gd name="T19" fmla="*/ 183 h 184"/>
                    <a:gd name="T20" fmla="*/ 284 w 361"/>
                    <a:gd name="T21" fmla="*/ 183 h 184"/>
                    <a:gd name="T22" fmla="*/ 329 w 361"/>
                    <a:gd name="T23" fmla="*/ 179 h 184"/>
                    <a:gd name="T24" fmla="*/ 348 w 361"/>
                    <a:gd name="T25" fmla="*/ 172 h 184"/>
                    <a:gd name="T26" fmla="*/ 360 w 361"/>
                    <a:gd name="T27" fmla="*/ 153 h 184"/>
                    <a:gd name="T28" fmla="*/ 355 w 361"/>
                    <a:gd name="T29" fmla="*/ 118 h 184"/>
                    <a:gd name="T30" fmla="*/ 335 w 361"/>
                    <a:gd name="T31" fmla="*/ 101 h 184"/>
                    <a:gd name="T32" fmla="*/ 284 w 361"/>
                    <a:gd name="T33" fmla="*/ 100 h 184"/>
                    <a:gd name="T34" fmla="*/ 230 w 361"/>
                    <a:gd name="T35" fmla="*/ 81 h 184"/>
                    <a:gd name="T36" fmla="*/ 185 w 361"/>
                    <a:gd name="T37" fmla="*/ 65 h 184"/>
                    <a:gd name="T38" fmla="*/ 185 w 361"/>
                    <a:gd name="T39" fmla="*/ 0 h 184"/>
                    <a:gd name="T40" fmla="*/ 17 w 361"/>
                    <a:gd name="T41" fmla="*/ 42 h 1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1" h="184">
                      <a:moveTo>
                        <a:pt x="17" y="42"/>
                      </a:moveTo>
                      <a:lnTo>
                        <a:pt x="9" y="95"/>
                      </a:lnTo>
                      <a:lnTo>
                        <a:pt x="0" y="130"/>
                      </a:lnTo>
                      <a:lnTo>
                        <a:pt x="5" y="156"/>
                      </a:lnTo>
                      <a:lnTo>
                        <a:pt x="17" y="168"/>
                      </a:lnTo>
                      <a:lnTo>
                        <a:pt x="59" y="172"/>
                      </a:lnTo>
                      <a:lnTo>
                        <a:pt x="112" y="168"/>
                      </a:lnTo>
                      <a:lnTo>
                        <a:pt x="126" y="143"/>
                      </a:lnTo>
                      <a:lnTo>
                        <a:pt x="200" y="175"/>
                      </a:lnTo>
                      <a:lnTo>
                        <a:pt x="250" y="183"/>
                      </a:lnTo>
                      <a:lnTo>
                        <a:pt x="284" y="183"/>
                      </a:lnTo>
                      <a:lnTo>
                        <a:pt x="329" y="179"/>
                      </a:lnTo>
                      <a:lnTo>
                        <a:pt x="348" y="172"/>
                      </a:lnTo>
                      <a:lnTo>
                        <a:pt x="360" y="153"/>
                      </a:lnTo>
                      <a:lnTo>
                        <a:pt x="355" y="118"/>
                      </a:lnTo>
                      <a:lnTo>
                        <a:pt x="335" y="101"/>
                      </a:lnTo>
                      <a:lnTo>
                        <a:pt x="284" y="100"/>
                      </a:lnTo>
                      <a:lnTo>
                        <a:pt x="230" y="81"/>
                      </a:lnTo>
                      <a:lnTo>
                        <a:pt x="185" y="65"/>
                      </a:lnTo>
                      <a:lnTo>
                        <a:pt x="185" y="0"/>
                      </a:lnTo>
                      <a:lnTo>
                        <a:pt x="17" y="42"/>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6" name="Freeform 32"/>
                <p:cNvSpPr>
                  <a:spLocks/>
                </p:cNvSpPr>
                <p:nvPr/>
              </p:nvSpPr>
              <p:spPr bwMode="auto">
                <a:xfrm>
                  <a:off x="1316" y="3502"/>
                  <a:ext cx="242" cy="177"/>
                </a:xfrm>
                <a:custGeom>
                  <a:avLst/>
                  <a:gdLst>
                    <a:gd name="T0" fmla="*/ 23 w 242"/>
                    <a:gd name="T1" fmla="*/ 3 h 177"/>
                    <a:gd name="T2" fmla="*/ 0 w 242"/>
                    <a:gd name="T3" fmla="*/ 61 h 177"/>
                    <a:gd name="T4" fmla="*/ 4 w 242"/>
                    <a:gd name="T5" fmla="*/ 93 h 177"/>
                    <a:gd name="T6" fmla="*/ 30 w 242"/>
                    <a:gd name="T7" fmla="*/ 96 h 177"/>
                    <a:gd name="T8" fmla="*/ 49 w 242"/>
                    <a:gd name="T9" fmla="*/ 134 h 177"/>
                    <a:gd name="T10" fmla="*/ 86 w 242"/>
                    <a:gd name="T11" fmla="*/ 153 h 177"/>
                    <a:gd name="T12" fmla="*/ 143 w 242"/>
                    <a:gd name="T13" fmla="*/ 170 h 177"/>
                    <a:gd name="T14" fmla="*/ 169 w 242"/>
                    <a:gd name="T15" fmla="*/ 176 h 177"/>
                    <a:gd name="T16" fmla="*/ 201 w 242"/>
                    <a:gd name="T17" fmla="*/ 174 h 177"/>
                    <a:gd name="T18" fmla="*/ 231 w 242"/>
                    <a:gd name="T19" fmla="*/ 160 h 177"/>
                    <a:gd name="T20" fmla="*/ 241 w 242"/>
                    <a:gd name="T21" fmla="*/ 127 h 177"/>
                    <a:gd name="T22" fmla="*/ 233 w 242"/>
                    <a:gd name="T23" fmla="*/ 93 h 177"/>
                    <a:gd name="T24" fmla="*/ 210 w 242"/>
                    <a:gd name="T25" fmla="*/ 71 h 177"/>
                    <a:gd name="T26" fmla="*/ 174 w 242"/>
                    <a:gd name="T27" fmla="*/ 58 h 177"/>
                    <a:gd name="T28" fmla="*/ 167 w 242"/>
                    <a:gd name="T29" fmla="*/ 26 h 177"/>
                    <a:gd name="T30" fmla="*/ 160 w 242"/>
                    <a:gd name="T31" fmla="*/ 0 h 177"/>
                    <a:gd name="T32" fmla="*/ 23 w 242"/>
                    <a:gd name="T33" fmla="*/ 3 h 17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2" h="177">
                      <a:moveTo>
                        <a:pt x="23" y="3"/>
                      </a:moveTo>
                      <a:lnTo>
                        <a:pt x="0" y="61"/>
                      </a:lnTo>
                      <a:lnTo>
                        <a:pt x="4" y="93"/>
                      </a:lnTo>
                      <a:lnTo>
                        <a:pt x="30" y="96"/>
                      </a:lnTo>
                      <a:lnTo>
                        <a:pt x="49" y="134"/>
                      </a:lnTo>
                      <a:lnTo>
                        <a:pt x="86" y="153"/>
                      </a:lnTo>
                      <a:lnTo>
                        <a:pt x="143" y="170"/>
                      </a:lnTo>
                      <a:lnTo>
                        <a:pt x="169" y="176"/>
                      </a:lnTo>
                      <a:lnTo>
                        <a:pt x="201" y="174"/>
                      </a:lnTo>
                      <a:lnTo>
                        <a:pt x="231" y="160"/>
                      </a:lnTo>
                      <a:lnTo>
                        <a:pt x="241" y="127"/>
                      </a:lnTo>
                      <a:lnTo>
                        <a:pt x="233" y="93"/>
                      </a:lnTo>
                      <a:lnTo>
                        <a:pt x="210" y="71"/>
                      </a:lnTo>
                      <a:lnTo>
                        <a:pt x="174" y="58"/>
                      </a:lnTo>
                      <a:lnTo>
                        <a:pt x="167" y="26"/>
                      </a:lnTo>
                      <a:lnTo>
                        <a:pt x="160" y="0"/>
                      </a:lnTo>
                      <a:lnTo>
                        <a:pt x="23" y="3"/>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94" name="Freeform 34"/>
              <p:cNvSpPr>
                <a:spLocks/>
              </p:cNvSpPr>
              <p:nvPr/>
            </p:nvSpPr>
            <p:spPr bwMode="auto">
              <a:xfrm>
                <a:off x="1263" y="2257"/>
                <a:ext cx="771" cy="1271"/>
              </a:xfrm>
              <a:custGeom>
                <a:avLst/>
                <a:gdLst>
                  <a:gd name="T0" fmla="*/ 7 w 771"/>
                  <a:gd name="T1" fmla="*/ 108 h 1271"/>
                  <a:gd name="T2" fmla="*/ 122 w 771"/>
                  <a:gd name="T3" fmla="*/ 103 h 1271"/>
                  <a:gd name="T4" fmla="*/ 175 w 771"/>
                  <a:gd name="T5" fmla="*/ 91 h 1271"/>
                  <a:gd name="T6" fmla="*/ 282 w 771"/>
                  <a:gd name="T7" fmla="*/ 54 h 1271"/>
                  <a:gd name="T8" fmla="*/ 345 w 771"/>
                  <a:gd name="T9" fmla="*/ 0 h 1271"/>
                  <a:gd name="T10" fmla="*/ 477 w 771"/>
                  <a:gd name="T11" fmla="*/ 114 h 1271"/>
                  <a:gd name="T12" fmla="*/ 593 w 771"/>
                  <a:gd name="T13" fmla="*/ 203 h 1271"/>
                  <a:gd name="T14" fmla="*/ 655 w 771"/>
                  <a:gd name="T15" fmla="*/ 260 h 1271"/>
                  <a:gd name="T16" fmla="*/ 706 w 771"/>
                  <a:gd name="T17" fmla="*/ 324 h 1271"/>
                  <a:gd name="T18" fmla="*/ 745 w 771"/>
                  <a:gd name="T19" fmla="*/ 369 h 1271"/>
                  <a:gd name="T20" fmla="*/ 757 w 771"/>
                  <a:gd name="T21" fmla="*/ 394 h 1271"/>
                  <a:gd name="T22" fmla="*/ 770 w 771"/>
                  <a:gd name="T23" fmla="*/ 433 h 1271"/>
                  <a:gd name="T24" fmla="*/ 770 w 771"/>
                  <a:gd name="T25" fmla="*/ 491 h 1271"/>
                  <a:gd name="T26" fmla="*/ 722 w 771"/>
                  <a:gd name="T27" fmla="*/ 566 h 1271"/>
                  <a:gd name="T28" fmla="*/ 667 w 771"/>
                  <a:gd name="T29" fmla="*/ 710 h 1271"/>
                  <a:gd name="T30" fmla="*/ 625 w 771"/>
                  <a:gd name="T31" fmla="*/ 830 h 1271"/>
                  <a:gd name="T32" fmla="*/ 608 w 771"/>
                  <a:gd name="T33" fmla="*/ 890 h 1271"/>
                  <a:gd name="T34" fmla="*/ 586 w 771"/>
                  <a:gd name="T35" fmla="*/ 989 h 1271"/>
                  <a:gd name="T36" fmla="*/ 529 w 771"/>
                  <a:gd name="T37" fmla="*/ 983 h 1271"/>
                  <a:gd name="T38" fmla="*/ 459 w 771"/>
                  <a:gd name="T39" fmla="*/ 989 h 1271"/>
                  <a:gd name="T40" fmla="*/ 389 w 771"/>
                  <a:gd name="T41" fmla="*/ 989 h 1271"/>
                  <a:gd name="T42" fmla="*/ 407 w 771"/>
                  <a:gd name="T43" fmla="*/ 893 h 1271"/>
                  <a:gd name="T44" fmla="*/ 460 w 771"/>
                  <a:gd name="T45" fmla="*/ 738 h 1271"/>
                  <a:gd name="T46" fmla="*/ 516 w 771"/>
                  <a:gd name="T47" fmla="*/ 577 h 1271"/>
                  <a:gd name="T48" fmla="*/ 542 w 771"/>
                  <a:gd name="T49" fmla="*/ 507 h 1271"/>
                  <a:gd name="T50" fmla="*/ 491 w 771"/>
                  <a:gd name="T51" fmla="*/ 464 h 1271"/>
                  <a:gd name="T52" fmla="*/ 434 w 771"/>
                  <a:gd name="T53" fmla="*/ 433 h 1271"/>
                  <a:gd name="T54" fmla="*/ 376 w 771"/>
                  <a:gd name="T55" fmla="*/ 382 h 1271"/>
                  <a:gd name="T56" fmla="*/ 331 w 771"/>
                  <a:gd name="T57" fmla="*/ 337 h 1271"/>
                  <a:gd name="T58" fmla="*/ 319 w 771"/>
                  <a:gd name="T59" fmla="*/ 414 h 1271"/>
                  <a:gd name="T60" fmla="*/ 281 w 771"/>
                  <a:gd name="T61" fmla="*/ 581 h 1271"/>
                  <a:gd name="T62" fmla="*/ 274 w 771"/>
                  <a:gd name="T63" fmla="*/ 650 h 1271"/>
                  <a:gd name="T64" fmla="*/ 274 w 771"/>
                  <a:gd name="T65" fmla="*/ 714 h 1271"/>
                  <a:gd name="T66" fmla="*/ 247 w 771"/>
                  <a:gd name="T67" fmla="*/ 822 h 1271"/>
                  <a:gd name="T68" fmla="*/ 230 w 771"/>
                  <a:gd name="T69" fmla="*/ 1064 h 1271"/>
                  <a:gd name="T70" fmla="*/ 229 w 771"/>
                  <a:gd name="T71" fmla="*/ 1257 h 1271"/>
                  <a:gd name="T72" fmla="*/ 128 w 771"/>
                  <a:gd name="T73" fmla="*/ 1257 h 1271"/>
                  <a:gd name="T74" fmla="*/ 89 w 771"/>
                  <a:gd name="T75" fmla="*/ 1270 h 1271"/>
                  <a:gd name="T76" fmla="*/ 50 w 771"/>
                  <a:gd name="T77" fmla="*/ 1250 h 1271"/>
                  <a:gd name="T78" fmla="*/ 53 w 771"/>
                  <a:gd name="T79" fmla="*/ 1137 h 1271"/>
                  <a:gd name="T80" fmla="*/ 43 w 771"/>
                  <a:gd name="T81" fmla="*/ 1015 h 1271"/>
                  <a:gd name="T82" fmla="*/ 59 w 771"/>
                  <a:gd name="T83" fmla="*/ 834 h 1271"/>
                  <a:gd name="T84" fmla="*/ 70 w 771"/>
                  <a:gd name="T85" fmla="*/ 707 h 1271"/>
                  <a:gd name="T86" fmla="*/ 59 w 771"/>
                  <a:gd name="T87" fmla="*/ 519 h 1271"/>
                  <a:gd name="T88" fmla="*/ 26 w 771"/>
                  <a:gd name="T89" fmla="*/ 318 h 1271"/>
                  <a:gd name="T90" fmla="*/ 0 w 771"/>
                  <a:gd name="T91" fmla="*/ 196 h 1271"/>
                  <a:gd name="T92" fmla="*/ 7 w 771"/>
                  <a:gd name="T93" fmla="*/ 108 h 12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71" h="1271">
                    <a:moveTo>
                      <a:pt x="7" y="108"/>
                    </a:moveTo>
                    <a:lnTo>
                      <a:pt x="122" y="103"/>
                    </a:lnTo>
                    <a:lnTo>
                      <a:pt x="175" y="91"/>
                    </a:lnTo>
                    <a:lnTo>
                      <a:pt x="282" y="54"/>
                    </a:lnTo>
                    <a:lnTo>
                      <a:pt x="345" y="0"/>
                    </a:lnTo>
                    <a:lnTo>
                      <a:pt x="477" y="114"/>
                    </a:lnTo>
                    <a:lnTo>
                      <a:pt x="593" y="203"/>
                    </a:lnTo>
                    <a:lnTo>
                      <a:pt x="655" y="260"/>
                    </a:lnTo>
                    <a:lnTo>
                      <a:pt x="706" y="324"/>
                    </a:lnTo>
                    <a:lnTo>
                      <a:pt x="745" y="369"/>
                    </a:lnTo>
                    <a:lnTo>
                      <a:pt x="757" y="394"/>
                    </a:lnTo>
                    <a:lnTo>
                      <a:pt x="770" y="433"/>
                    </a:lnTo>
                    <a:lnTo>
                      <a:pt x="770" y="491"/>
                    </a:lnTo>
                    <a:lnTo>
                      <a:pt x="722" y="566"/>
                    </a:lnTo>
                    <a:lnTo>
                      <a:pt x="667" y="710"/>
                    </a:lnTo>
                    <a:lnTo>
                      <a:pt x="625" y="830"/>
                    </a:lnTo>
                    <a:lnTo>
                      <a:pt x="608" y="890"/>
                    </a:lnTo>
                    <a:lnTo>
                      <a:pt x="586" y="989"/>
                    </a:lnTo>
                    <a:lnTo>
                      <a:pt x="529" y="983"/>
                    </a:lnTo>
                    <a:lnTo>
                      <a:pt x="459" y="989"/>
                    </a:lnTo>
                    <a:lnTo>
                      <a:pt x="389" y="989"/>
                    </a:lnTo>
                    <a:lnTo>
                      <a:pt x="407" y="893"/>
                    </a:lnTo>
                    <a:lnTo>
                      <a:pt x="460" y="738"/>
                    </a:lnTo>
                    <a:lnTo>
                      <a:pt x="516" y="577"/>
                    </a:lnTo>
                    <a:lnTo>
                      <a:pt x="542" y="507"/>
                    </a:lnTo>
                    <a:lnTo>
                      <a:pt x="491" y="464"/>
                    </a:lnTo>
                    <a:lnTo>
                      <a:pt x="434" y="433"/>
                    </a:lnTo>
                    <a:lnTo>
                      <a:pt x="376" y="382"/>
                    </a:lnTo>
                    <a:lnTo>
                      <a:pt x="331" y="337"/>
                    </a:lnTo>
                    <a:lnTo>
                      <a:pt x="319" y="414"/>
                    </a:lnTo>
                    <a:lnTo>
                      <a:pt x="281" y="581"/>
                    </a:lnTo>
                    <a:lnTo>
                      <a:pt x="274" y="650"/>
                    </a:lnTo>
                    <a:lnTo>
                      <a:pt x="274" y="714"/>
                    </a:lnTo>
                    <a:lnTo>
                      <a:pt x="247" y="822"/>
                    </a:lnTo>
                    <a:lnTo>
                      <a:pt x="230" y="1064"/>
                    </a:lnTo>
                    <a:lnTo>
                      <a:pt x="229" y="1257"/>
                    </a:lnTo>
                    <a:lnTo>
                      <a:pt x="128" y="1257"/>
                    </a:lnTo>
                    <a:lnTo>
                      <a:pt x="89" y="1270"/>
                    </a:lnTo>
                    <a:lnTo>
                      <a:pt x="50" y="1250"/>
                    </a:lnTo>
                    <a:lnTo>
                      <a:pt x="53" y="1137"/>
                    </a:lnTo>
                    <a:lnTo>
                      <a:pt x="43" y="1015"/>
                    </a:lnTo>
                    <a:lnTo>
                      <a:pt x="59" y="834"/>
                    </a:lnTo>
                    <a:lnTo>
                      <a:pt x="70" y="707"/>
                    </a:lnTo>
                    <a:lnTo>
                      <a:pt x="59" y="519"/>
                    </a:lnTo>
                    <a:lnTo>
                      <a:pt x="26" y="318"/>
                    </a:lnTo>
                    <a:lnTo>
                      <a:pt x="0" y="196"/>
                    </a:lnTo>
                    <a:lnTo>
                      <a:pt x="7" y="108"/>
                    </a:lnTo>
                  </a:path>
                </a:pathLst>
              </a:custGeom>
              <a:solidFill>
                <a:srgbClr val="00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667" name="Group 43"/>
            <p:cNvGrpSpPr>
              <a:grpSpLocks/>
            </p:cNvGrpSpPr>
            <p:nvPr/>
          </p:nvGrpSpPr>
          <p:grpSpPr bwMode="auto">
            <a:xfrm>
              <a:off x="895" y="1687"/>
              <a:ext cx="568" cy="991"/>
              <a:chOff x="895" y="1687"/>
              <a:chExt cx="568" cy="991"/>
            </a:xfrm>
          </p:grpSpPr>
          <p:grpSp>
            <p:nvGrpSpPr>
              <p:cNvPr id="27686" name="Group 38"/>
              <p:cNvGrpSpPr>
                <a:grpSpLocks/>
              </p:cNvGrpSpPr>
              <p:nvPr/>
            </p:nvGrpSpPr>
            <p:grpSpPr bwMode="auto">
              <a:xfrm>
                <a:off x="1047" y="1687"/>
                <a:ext cx="416" cy="991"/>
                <a:chOff x="1047" y="1687"/>
                <a:chExt cx="416" cy="991"/>
              </a:xfrm>
            </p:grpSpPr>
            <p:sp>
              <p:nvSpPr>
                <p:cNvPr id="27691" name="Freeform 36"/>
                <p:cNvSpPr>
                  <a:spLocks/>
                </p:cNvSpPr>
                <p:nvPr/>
              </p:nvSpPr>
              <p:spPr bwMode="auto">
                <a:xfrm>
                  <a:off x="1047" y="1687"/>
                  <a:ext cx="416" cy="991"/>
                </a:xfrm>
                <a:custGeom>
                  <a:avLst/>
                  <a:gdLst>
                    <a:gd name="T0" fmla="*/ 290 w 416"/>
                    <a:gd name="T1" fmla="*/ 958 h 991"/>
                    <a:gd name="T2" fmla="*/ 358 w 416"/>
                    <a:gd name="T3" fmla="*/ 916 h 991"/>
                    <a:gd name="T4" fmla="*/ 387 w 416"/>
                    <a:gd name="T5" fmla="*/ 824 h 991"/>
                    <a:gd name="T6" fmla="*/ 409 w 416"/>
                    <a:gd name="T7" fmla="*/ 741 h 991"/>
                    <a:gd name="T8" fmla="*/ 415 w 416"/>
                    <a:gd name="T9" fmla="*/ 648 h 991"/>
                    <a:gd name="T10" fmla="*/ 391 w 416"/>
                    <a:gd name="T11" fmla="*/ 547 h 991"/>
                    <a:gd name="T12" fmla="*/ 374 w 416"/>
                    <a:gd name="T13" fmla="*/ 464 h 991"/>
                    <a:gd name="T14" fmla="*/ 353 w 416"/>
                    <a:gd name="T15" fmla="*/ 369 h 991"/>
                    <a:gd name="T16" fmla="*/ 327 w 416"/>
                    <a:gd name="T17" fmla="*/ 298 h 991"/>
                    <a:gd name="T18" fmla="*/ 284 w 416"/>
                    <a:gd name="T19" fmla="*/ 212 h 991"/>
                    <a:gd name="T20" fmla="*/ 248 w 416"/>
                    <a:gd name="T21" fmla="*/ 134 h 991"/>
                    <a:gd name="T22" fmla="*/ 186 w 416"/>
                    <a:gd name="T23" fmla="*/ 41 h 991"/>
                    <a:gd name="T24" fmla="*/ 152 w 416"/>
                    <a:gd name="T25" fmla="*/ 0 h 991"/>
                    <a:gd name="T26" fmla="*/ 112 w 416"/>
                    <a:gd name="T27" fmla="*/ 30 h 991"/>
                    <a:gd name="T28" fmla="*/ 69 w 416"/>
                    <a:gd name="T29" fmla="*/ 68 h 991"/>
                    <a:gd name="T30" fmla="*/ 12 w 416"/>
                    <a:gd name="T31" fmla="*/ 121 h 991"/>
                    <a:gd name="T32" fmla="*/ 6 w 416"/>
                    <a:gd name="T33" fmla="*/ 138 h 991"/>
                    <a:gd name="T34" fmla="*/ 0 w 416"/>
                    <a:gd name="T35" fmla="*/ 168 h 991"/>
                    <a:gd name="T36" fmla="*/ 17 w 416"/>
                    <a:gd name="T37" fmla="*/ 222 h 991"/>
                    <a:gd name="T38" fmla="*/ 41 w 416"/>
                    <a:gd name="T39" fmla="*/ 289 h 991"/>
                    <a:gd name="T40" fmla="*/ 104 w 416"/>
                    <a:gd name="T41" fmla="*/ 411 h 991"/>
                    <a:gd name="T42" fmla="*/ 127 w 416"/>
                    <a:gd name="T43" fmla="*/ 516 h 991"/>
                    <a:gd name="T44" fmla="*/ 135 w 416"/>
                    <a:gd name="T45" fmla="*/ 595 h 991"/>
                    <a:gd name="T46" fmla="*/ 138 w 416"/>
                    <a:gd name="T47" fmla="*/ 655 h 991"/>
                    <a:gd name="T48" fmla="*/ 138 w 416"/>
                    <a:gd name="T49" fmla="*/ 758 h 991"/>
                    <a:gd name="T50" fmla="*/ 127 w 416"/>
                    <a:gd name="T51" fmla="*/ 921 h 991"/>
                    <a:gd name="T52" fmla="*/ 127 w 416"/>
                    <a:gd name="T53" fmla="*/ 977 h 991"/>
                    <a:gd name="T54" fmla="*/ 146 w 416"/>
                    <a:gd name="T55" fmla="*/ 985 h 991"/>
                    <a:gd name="T56" fmla="*/ 202 w 416"/>
                    <a:gd name="T57" fmla="*/ 990 h 991"/>
                    <a:gd name="T58" fmla="*/ 242 w 416"/>
                    <a:gd name="T59" fmla="*/ 978 h 991"/>
                    <a:gd name="T60" fmla="*/ 290 w 416"/>
                    <a:gd name="T61" fmla="*/ 958 h 99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16" h="991">
                      <a:moveTo>
                        <a:pt x="290" y="958"/>
                      </a:moveTo>
                      <a:lnTo>
                        <a:pt x="358" y="916"/>
                      </a:lnTo>
                      <a:lnTo>
                        <a:pt x="387" y="824"/>
                      </a:lnTo>
                      <a:lnTo>
                        <a:pt x="409" y="741"/>
                      </a:lnTo>
                      <a:lnTo>
                        <a:pt x="415" y="648"/>
                      </a:lnTo>
                      <a:lnTo>
                        <a:pt x="391" y="547"/>
                      </a:lnTo>
                      <a:lnTo>
                        <a:pt x="374" y="464"/>
                      </a:lnTo>
                      <a:lnTo>
                        <a:pt x="353" y="369"/>
                      </a:lnTo>
                      <a:lnTo>
                        <a:pt x="327" y="298"/>
                      </a:lnTo>
                      <a:lnTo>
                        <a:pt x="284" y="212"/>
                      </a:lnTo>
                      <a:lnTo>
                        <a:pt x="248" y="134"/>
                      </a:lnTo>
                      <a:lnTo>
                        <a:pt x="186" y="41"/>
                      </a:lnTo>
                      <a:lnTo>
                        <a:pt x="152" y="0"/>
                      </a:lnTo>
                      <a:lnTo>
                        <a:pt x="112" y="30"/>
                      </a:lnTo>
                      <a:lnTo>
                        <a:pt x="69" y="68"/>
                      </a:lnTo>
                      <a:lnTo>
                        <a:pt x="12" y="121"/>
                      </a:lnTo>
                      <a:lnTo>
                        <a:pt x="6" y="138"/>
                      </a:lnTo>
                      <a:lnTo>
                        <a:pt x="0" y="168"/>
                      </a:lnTo>
                      <a:lnTo>
                        <a:pt x="17" y="222"/>
                      </a:lnTo>
                      <a:lnTo>
                        <a:pt x="41" y="289"/>
                      </a:lnTo>
                      <a:lnTo>
                        <a:pt x="104" y="411"/>
                      </a:lnTo>
                      <a:lnTo>
                        <a:pt x="127" y="516"/>
                      </a:lnTo>
                      <a:lnTo>
                        <a:pt x="135" y="595"/>
                      </a:lnTo>
                      <a:lnTo>
                        <a:pt x="138" y="655"/>
                      </a:lnTo>
                      <a:lnTo>
                        <a:pt x="138" y="758"/>
                      </a:lnTo>
                      <a:lnTo>
                        <a:pt x="127" y="921"/>
                      </a:lnTo>
                      <a:lnTo>
                        <a:pt x="127" y="977"/>
                      </a:lnTo>
                      <a:lnTo>
                        <a:pt x="146" y="985"/>
                      </a:lnTo>
                      <a:lnTo>
                        <a:pt x="202" y="990"/>
                      </a:lnTo>
                      <a:lnTo>
                        <a:pt x="242" y="978"/>
                      </a:lnTo>
                      <a:lnTo>
                        <a:pt x="290" y="958"/>
                      </a:lnTo>
                    </a:path>
                  </a:pathLst>
                </a:custGeom>
                <a:solidFill>
                  <a:srgbClr val="00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2" name="Freeform 37"/>
                <p:cNvSpPr>
                  <a:spLocks/>
                </p:cNvSpPr>
                <p:nvPr/>
              </p:nvSpPr>
              <p:spPr bwMode="auto">
                <a:xfrm>
                  <a:off x="1152" y="1726"/>
                  <a:ext cx="294" cy="559"/>
                </a:xfrm>
                <a:custGeom>
                  <a:avLst/>
                  <a:gdLst>
                    <a:gd name="T0" fmla="*/ 0 w 294"/>
                    <a:gd name="T1" fmla="*/ 0 h 559"/>
                    <a:gd name="T2" fmla="*/ 40 w 294"/>
                    <a:gd name="T3" fmla="*/ 130 h 559"/>
                    <a:gd name="T4" fmla="*/ 107 w 294"/>
                    <a:gd name="T5" fmla="*/ 113 h 559"/>
                    <a:gd name="T6" fmla="*/ 64 w 294"/>
                    <a:gd name="T7" fmla="*/ 180 h 559"/>
                    <a:gd name="T8" fmla="*/ 107 w 294"/>
                    <a:gd name="T9" fmla="*/ 230 h 559"/>
                    <a:gd name="T10" fmla="*/ 155 w 294"/>
                    <a:gd name="T11" fmla="*/ 307 h 559"/>
                    <a:gd name="T12" fmla="*/ 212 w 294"/>
                    <a:gd name="T13" fmla="*/ 396 h 559"/>
                    <a:gd name="T14" fmla="*/ 261 w 294"/>
                    <a:gd name="T15" fmla="*/ 482 h 559"/>
                    <a:gd name="T16" fmla="*/ 293 w 294"/>
                    <a:gd name="T17" fmla="*/ 558 h 5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4" h="559">
                      <a:moveTo>
                        <a:pt x="0" y="0"/>
                      </a:moveTo>
                      <a:lnTo>
                        <a:pt x="40" y="130"/>
                      </a:lnTo>
                      <a:lnTo>
                        <a:pt x="107" y="113"/>
                      </a:lnTo>
                      <a:lnTo>
                        <a:pt x="64" y="180"/>
                      </a:lnTo>
                      <a:lnTo>
                        <a:pt x="107" y="230"/>
                      </a:lnTo>
                      <a:lnTo>
                        <a:pt x="155" y="307"/>
                      </a:lnTo>
                      <a:lnTo>
                        <a:pt x="212" y="396"/>
                      </a:lnTo>
                      <a:lnTo>
                        <a:pt x="261" y="482"/>
                      </a:lnTo>
                      <a:lnTo>
                        <a:pt x="293" y="55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687" name="Group 42"/>
              <p:cNvGrpSpPr>
                <a:grpSpLocks/>
              </p:cNvGrpSpPr>
              <p:nvPr/>
            </p:nvGrpSpPr>
            <p:grpSpPr bwMode="auto">
              <a:xfrm>
                <a:off x="895" y="1791"/>
                <a:ext cx="495" cy="830"/>
                <a:chOff x="895" y="1791"/>
                <a:chExt cx="495" cy="830"/>
              </a:xfrm>
            </p:grpSpPr>
            <p:sp>
              <p:nvSpPr>
                <p:cNvPr id="27688" name="Freeform 39"/>
                <p:cNvSpPr>
                  <a:spLocks/>
                </p:cNvSpPr>
                <p:nvPr/>
              </p:nvSpPr>
              <p:spPr bwMode="auto">
                <a:xfrm>
                  <a:off x="1205" y="2429"/>
                  <a:ext cx="185" cy="192"/>
                </a:xfrm>
                <a:custGeom>
                  <a:avLst/>
                  <a:gdLst>
                    <a:gd name="T0" fmla="*/ 57 w 185"/>
                    <a:gd name="T1" fmla="*/ 0 h 192"/>
                    <a:gd name="T2" fmla="*/ 92 w 185"/>
                    <a:gd name="T3" fmla="*/ 24 h 192"/>
                    <a:gd name="T4" fmla="*/ 128 w 185"/>
                    <a:gd name="T5" fmla="*/ 25 h 192"/>
                    <a:gd name="T6" fmla="*/ 159 w 185"/>
                    <a:gd name="T7" fmla="*/ 32 h 192"/>
                    <a:gd name="T8" fmla="*/ 173 w 185"/>
                    <a:gd name="T9" fmla="*/ 44 h 192"/>
                    <a:gd name="T10" fmla="*/ 177 w 185"/>
                    <a:gd name="T11" fmla="*/ 58 h 192"/>
                    <a:gd name="T12" fmla="*/ 170 w 185"/>
                    <a:gd name="T13" fmla="*/ 84 h 192"/>
                    <a:gd name="T14" fmla="*/ 184 w 185"/>
                    <a:gd name="T15" fmla="*/ 102 h 192"/>
                    <a:gd name="T16" fmla="*/ 183 w 185"/>
                    <a:gd name="T17" fmla="*/ 127 h 192"/>
                    <a:gd name="T18" fmla="*/ 169 w 185"/>
                    <a:gd name="T19" fmla="*/ 143 h 192"/>
                    <a:gd name="T20" fmla="*/ 158 w 185"/>
                    <a:gd name="T21" fmla="*/ 161 h 192"/>
                    <a:gd name="T22" fmla="*/ 133 w 185"/>
                    <a:gd name="T23" fmla="*/ 170 h 192"/>
                    <a:gd name="T24" fmla="*/ 116 w 185"/>
                    <a:gd name="T25" fmla="*/ 191 h 192"/>
                    <a:gd name="T26" fmla="*/ 86 w 185"/>
                    <a:gd name="T27" fmla="*/ 187 h 192"/>
                    <a:gd name="T28" fmla="*/ 68 w 185"/>
                    <a:gd name="T29" fmla="*/ 176 h 192"/>
                    <a:gd name="T30" fmla="*/ 51 w 185"/>
                    <a:gd name="T31" fmla="*/ 157 h 192"/>
                    <a:gd name="T32" fmla="*/ 40 w 185"/>
                    <a:gd name="T33" fmla="*/ 113 h 192"/>
                    <a:gd name="T34" fmla="*/ 0 w 185"/>
                    <a:gd name="T35" fmla="*/ 74 h 192"/>
                    <a:gd name="T36" fmla="*/ 57 w 185"/>
                    <a:gd name="T37" fmla="*/ 0 h 1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85" h="192">
                      <a:moveTo>
                        <a:pt x="57" y="0"/>
                      </a:moveTo>
                      <a:lnTo>
                        <a:pt x="92" y="24"/>
                      </a:lnTo>
                      <a:lnTo>
                        <a:pt x="128" y="25"/>
                      </a:lnTo>
                      <a:lnTo>
                        <a:pt x="159" y="32"/>
                      </a:lnTo>
                      <a:lnTo>
                        <a:pt x="173" y="44"/>
                      </a:lnTo>
                      <a:lnTo>
                        <a:pt x="177" y="58"/>
                      </a:lnTo>
                      <a:lnTo>
                        <a:pt x="170" y="84"/>
                      </a:lnTo>
                      <a:lnTo>
                        <a:pt x="184" y="102"/>
                      </a:lnTo>
                      <a:lnTo>
                        <a:pt x="183" y="127"/>
                      </a:lnTo>
                      <a:lnTo>
                        <a:pt x="169" y="143"/>
                      </a:lnTo>
                      <a:lnTo>
                        <a:pt x="158" y="161"/>
                      </a:lnTo>
                      <a:lnTo>
                        <a:pt x="133" y="170"/>
                      </a:lnTo>
                      <a:lnTo>
                        <a:pt x="116" y="191"/>
                      </a:lnTo>
                      <a:lnTo>
                        <a:pt x="86" y="187"/>
                      </a:lnTo>
                      <a:lnTo>
                        <a:pt x="68" y="176"/>
                      </a:lnTo>
                      <a:lnTo>
                        <a:pt x="51" y="157"/>
                      </a:lnTo>
                      <a:lnTo>
                        <a:pt x="40" y="113"/>
                      </a:lnTo>
                      <a:lnTo>
                        <a:pt x="0" y="74"/>
                      </a:lnTo>
                      <a:lnTo>
                        <a:pt x="57" y="0"/>
                      </a:lnTo>
                    </a:path>
                  </a:pathLst>
                </a:custGeom>
                <a:solidFill>
                  <a:srgbClr val="FFE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9" name="Freeform 40"/>
                <p:cNvSpPr>
                  <a:spLocks/>
                </p:cNvSpPr>
                <p:nvPr/>
              </p:nvSpPr>
              <p:spPr bwMode="auto">
                <a:xfrm>
                  <a:off x="1180" y="2420"/>
                  <a:ext cx="110" cy="123"/>
                </a:xfrm>
                <a:custGeom>
                  <a:avLst/>
                  <a:gdLst>
                    <a:gd name="T0" fmla="*/ 82 w 110"/>
                    <a:gd name="T1" fmla="*/ 0 h 123"/>
                    <a:gd name="T2" fmla="*/ 109 w 110"/>
                    <a:gd name="T3" fmla="*/ 17 h 123"/>
                    <a:gd name="T4" fmla="*/ 95 w 110"/>
                    <a:gd name="T5" fmla="*/ 46 h 123"/>
                    <a:gd name="T6" fmla="*/ 68 w 110"/>
                    <a:gd name="T7" fmla="*/ 82 h 123"/>
                    <a:gd name="T8" fmla="*/ 30 w 110"/>
                    <a:gd name="T9" fmla="*/ 122 h 123"/>
                    <a:gd name="T10" fmla="*/ 0 w 110"/>
                    <a:gd name="T11" fmla="*/ 86 h 123"/>
                    <a:gd name="T12" fmla="*/ 82 w 110"/>
                    <a:gd name="T13" fmla="*/ 0 h 12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0" h="123">
                      <a:moveTo>
                        <a:pt x="82" y="0"/>
                      </a:moveTo>
                      <a:lnTo>
                        <a:pt x="109" y="17"/>
                      </a:lnTo>
                      <a:lnTo>
                        <a:pt x="95" y="46"/>
                      </a:lnTo>
                      <a:lnTo>
                        <a:pt x="68" y="82"/>
                      </a:lnTo>
                      <a:lnTo>
                        <a:pt x="30" y="122"/>
                      </a:lnTo>
                      <a:lnTo>
                        <a:pt x="0" y="86"/>
                      </a:lnTo>
                      <a:lnTo>
                        <a:pt x="82" y="0"/>
                      </a:lnTo>
                    </a:path>
                  </a:pathLst>
                </a:custGeom>
                <a:solidFill>
                  <a:srgbClr val="FF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0" name="Freeform 41"/>
                <p:cNvSpPr>
                  <a:spLocks/>
                </p:cNvSpPr>
                <p:nvPr/>
              </p:nvSpPr>
              <p:spPr bwMode="auto">
                <a:xfrm>
                  <a:off x="895" y="1791"/>
                  <a:ext cx="401" cy="757"/>
                </a:xfrm>
                <a:custGeom>
                  <a:avLst/>
                  <a:gdLst>
                    <a:gd name="T0" fmla="*/ 120 w 401"/>
                    <a:gd name="T1" fmla="*/ 58 h 757"/>
                    <a:gd name="T2" fmla="*/ 96 w 401"/>
                    <a:gd name="T3" fmla="*/ 106 h 757"/>
                    <a:gd name="T4" fmla="*/ 55 w 401"/>
                    <a:gd name="T5" fmla="*/ 177 h 757"/>
                    <a:gd name="T6" fmla="*/ 41 w 401"/>
                    <a:gd name="T7" fmla="*/ 232 h 757"/>
                    <a:gd name="T8" fmla="*/ 20 w 401"/>
                    <a:gd name="T9" fmla="*/ 296 h 757"/>
                    <a:gd name="T10" fmla="*/ 5 w 401"/>
                    <a:gd name="T11" fmla="*/ 403 h 757"/>
                    <a:gd name="T12" fmla="*/ 0 w 401"/>
                    <a:gd name="T13" fmla="*/ 460 h 757"/>
                    <a:gd name="T14" fmla="*/ 13 w 401"/>
                    <a:gd name="T15" fmla="*/ 474 h 757"/>
                    <a:gd name="T16" fmla="*/ 50 w 401"/>
                    <a:gd name="T17" fmla="*/ 525 h 757"/>
                    <a:gd name="T18" fmla="*/ 95 w 401"/>
                    <a:gd name="T19" fmla="*/ 580 h 757"/>
                    <a:gd name="T20" fmla="*/ 147 w 401"/>
                    <a:gd name="T21" fmla="*/ 629 h 757"/>
                    <a:gd name="T22" fmla="*/ 286 w 401"/>
                    <a:gd name="T23" fmla="*/ 756 h 757"/>
                    <a:gd name="T24" fmla="*/ 350 w 401"/>
                    <a:gd name="T25" fmla="*/ 678 h 757"/>
                    <a:gd name="T26" fmla="*/ 400 w 401"/>
                    <a:gd name="T27" fmla="*/ 615 h 757"/>
                    <a:gd name="T28" fmla="*/ 268 w 401"/>
                    <a:gd name="T29" fmla="*/ 501 h 757"/>
                    <a:gd name="T30" fmla="*/ 223 w 401"/>
                    <a:gd name="T31" fmla="*/ 468 h 757"/>
                    <a:gd name="T32" fmla="*/ 196 w 401"/>
                    <a:gd name="T33" fmla="*/ 438 h 757"/>
                    <a:gd name="T34" fmla="*/ 174 w 401"/>
                    <a:gd name="T35" fmla="*/ 424 h 757"/>
                    <a:gd name="T36" fmla="*/ 209 w 401"/>
                    <a:gd name="T37" fmla="*/ 332 h 757"/>
                    <a:gd name="T38" fmla="*/ 230 w 401"/>
                    <a:gd name="T39" fmla="*/ 260 h 757"/>
                    <a:gd name="T40" fmla="*/ 241 w 401"/>
                    <a:gd name="T41" fmla="*/ 227 h 757"/>
                    <a:gd name="T42" fmla="*/ 252 w 401"/>
                    <a:gd name="T43" fmla="*/ 192 h 757"/>
                    <a:gd name="T44" fmla="*/ 258 w 401"/>
                    <a:gd name="T45" fmla="*/ 150 h 757"/>
                    <a:gd name="T46" fmla="*/ 258 w 401"/>
                    <a:gd name="T47" fmla="*/ 111 h 757"/>
                    <a:gd name="T48" fmla="*/ 258 w 401"/>
                    <a:gd name="T49" fmla="*/ 79 h 757"/>
                    <a:gd name="T50" fmla="*/ 252 w 401"/>
                    <a:gd name="T51" fmla="*/ 47 h 757"/>
                    <a:gd name="T52" fmla="*/ 232 w 401"/>
                    <a:gd name="T53" fmla="*/ 22 h 757"/>
                    <a:gd name="T54" fmla="*/ 206 w 401"/>
                    <a:gd name="T55" fmla="*/ 5 h 757"/>
                    <a:gd name="T56" fmla="*/ 187 w 401"/>
                    <a:gd name="T57" fmla="*/ 0 h 757"/>
                    <a:gd name="T58" fmla="*/ 152 w 401"/>
                    <a:gd name="T59" fmla="*/ 23 h 757"/>
                    <a:gd name="T60" fmla="*/ 120 w 401"/>
                    <a:gd name="T61" fmla="*/ 58 h 75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01" h="757">
                      <a:moveTo>
                        <a:pt x="120" y="58"/>
                      </a:moveTo>
                      <a:lnTo>
                        <a:pt x="96" y="106"/>
                      </a:lnTo>
                      <a:lnTo>
                        <a:pt x="55" y="177"/>
                      </a:lnTo>
                      <a:lnTo>
                        <a:pt x="41" y="232"/>
                      </a:lnTo>
                      <a:lnTo>
                        <a:pt x="20" y="296"/>
                      </a:lnTo>
                      <a:lnTo>
                        <a:pt x="5" y="403"/>
                      </a:lnTo>
                      <a:lnTo>
                        <a:pt x="0" y="460"/>
                      </a:lnTo>
                      <a:lnTo>
                        <a:pt x="13" y="474"/>
                      </a:lnTo>
                      <a:lnTo>
                        <a:pt x="50" y="525"/>
                      </a:lnTo>
                      <a:lnTo>
                        <a:pt x="95" y="580"/>
                      </a:lnTo>
                      <a:lnTo>
                        <a:pt x="147" y="629"/>
                      </a:lnTo>
                      <a:lnTo>
                        <a:pt x="286" y="756"/>
                      </a:lnTo>
                      <a:lnTo>
                        <a:pt x="350" y="678"/>
                      </a:lnTo>
                      <a:lnTo>
                        <a:pt x="400" y="615"/>
                      </a:lnTo>
                      <a:lnTo>
                        <a:pt x="268" y="501"/>
                      </a:lnTo>
                      <a:lnTo>
                        <a:pt x="223" y="468"/>
                      </a:lnTo>
                      <a:lnTo>
                        <a:pt x="196" y="438"/>
                      </a:lnTo>
                      <a:lnTo>
                        <a:pt x="174" y="424"/>
                      </a:lnTo>
                      <a:lnTo>
                        <a:pt x="209" y="332"/>
                      </a:lnTo>
                      <a:lnTo>
                        <a:pt x="230" y="260"/>
                      </a:lnTo>
                      <a:lnTo>
                        <a:pt x="241" y="227"/>
                      </a:lnTo>
                      <a:lnTo>
                        <a:pt x="252" y="192"/>
                      </a:lnTo>
                      <a:lnTo>
                        <a:pt x="258" y="150"/>
                      </a:lnTo>
                      <a:lnTo>
                        <a:pt x="258" y="111"/>
                      </a:lnTo>
                      <a:lnTo>
                        <a:pt x="258" y="79"/>
                      </a:lnTo>
                      <a:lnTo>
                        <a:pt x="252" y="47"/>
                      </a:lnTo>
                      <a:lnTo>
                        <a:pt x="232" y="22"/>
                      </a:lnTo>
                      <a:lnTo>
                        <a:pt x="206" y="5"/>
                      </a:lnTo>
                      <a:lnTo>
                        <a:pt x="187" y="0"/>
                      </a:lnTo>
                      <a:lnTo>
                        <a:pt x="152" y="23"/>
                      </a:lnTo>
                      <a:lnTo>
                        <a:pt x="120" y="58"/>
                      </a:lnTo>
                    </a:path>
                  </a:pathLst>
                </a:custGeom>
                <a:solidFill>
                  <a:srgbClr val="00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27668" name="Group 60"/>
            <p:cNvGrpSpPr>
              <a:grpSpLocks/>
            </p:cNvGrpSpPr>
            <p:nvPr/>
          </p:nvGrpSpPr>
          <p:grpSpPr bwMode="auto">
            <a:xfrm>
              <a:off x="1028" y="1274"/>
              <a:ext cx="321" cy="417"/>
              <a:chOff x="1028" y="1274"/>
              <a:chExt cx="321" cy="417"/>
            </a:xfrm>
          </p:grpSpPr>
          <p:grpSp>
            <p:nvGrpSpPr>
              <p:cNvPr id="27670" name="Group 46"/>
              <p:cNvGrpSpPr>
                <a:grpSpLocks/>
              </p:cNvGrpSpPr>
              <p:nvPr/>
            </p:nvGrpSpPr>
            <p:grpSpPr bwMode="auto">
              <a:xfrm>
                <a:off x="1060" y="1396"/>
                <a:ext cx="275" cy="199"/>
                <a:chOff x="1060" y="1396"/>
                <a:chExt cx="275" cy="199"/>
              </a:xfrm>
            </p:grpSpPr>
            <p:sp>
              <p:nvSpPr>
                <p:cNvPr id="27684" name="Freeform 44"/>
                <p:cNvSpPr>
                  <a:spLocks/>
                </p:cNvSpPr>
                <p:nvPr/>
              </p:nvSpPr>
              <p:spPr bwMode="auto">
                <a:xfrm>
                  <a:off x="1295" y="1396"/>
                  <a:ext cx="40" cy="91"/>
                </a:xfrm>
                <a:custGeom>
                  <a:avLst/>
                  <a:gdLst>
                    <a:gd name="T0" fmla="*/ 0 w 40"/>
                    <a:gd name="T1" fmla="*/ 10 h 91"/>
                    <a:gd name="T2" fmla="*/ 6 w 40"/>
                    <a:gd name="T3" fmla="*/ 0 h 91"/>
                    <a:gd name="T4" fmla="*/ 19 w 40"/>
                    <a:gd name="T5" fmla="*/ 0 h 91"/>
                    <a:gd name="T6" fmla="*/ 24 w 40"/>
                    <a:gd name="T7" fmla="*/ 6 h 91"/>
                    <a:gd name="T8" fmla="*/ 30 w 40"/>
                    <a:gd name="T9" fmla="*/ 17 h 91"/>
                    <a:gd name="T10" fmla="*/ 34 w 40"/>
                    <a:gd name="T11" fmla="*/ 40 h 91"/>
                    <a:gd name="T12" fmla="*/ 39 w 40"/>
                    <a:gd name="T13" fmla="*/ 68 h 91"/>
                    <a:gd name="T14" fmla="*/ 39 w 40"/>
                    <a:gd name="T15" fmla="*/ 90 h 91"/>
                    <a:gd name="T16" fmla="*/ 29 w 40"/>
                    <a:gd name="T17" fmla="*/ 90 h 91"/>
                    <a:gd name="T18" fmla="*/ 0 w 40"/>
                    <a:gd name="T19" fmla="*/ 10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1">
                      <a:moveTo>
                        <a:pt x="0" y="10"/>
                      </a:moveTo>
                      <a:lnTo>
                        <a:pt x="6" y="0"/>
                      </a:lnTo>
                      <a:lnTo>
                        <a:pt x="19" y="0"/>
                      </a:lnTo>
                      <a:lnTo>
                        <a:pt x="24" y="6"/>
                      </a:lnTo>
                      <a:lnTo>
                        <a:pt x="30" y="17"/>
                      </a:lnTo>
                      <a:lnTo>
                        <a:pt x="34" y="40"/>
                      </a:lnTo>
                      <a:lnTo>
                        <a:pt x="39" y="68"/>
                      </a:lnTo>
                      <a:lnTo>
                        <a:pt x="39" y="90"/>
                      </a:lnTo>
                      <a:lnTo>
                        <a:pt x="29" y="90"/>
                      </a:lnTo>
                      <a:lnTo>
                        <a:pt x="0" y="10"/>
                      </a:lnTo>
                    </a:path>
                  </a:pathLst>
                </a:custGeom>
                <a:solidFill>
                  <a:srgbClr val="FFE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5" name="Freeform 45"/>
                <p:cNvSpPr>
                  <a:spLocks/>
                </p:cNvSpPr>
                <p:nvPr/>
              </p:nvSpPr>
              <p:spPr bwMode="auto">
                <a:xfrm>
                  <a:off x="1060" y="1520"/>
                  <a:ext cx="66" cy="75"/>
                </a:xfrm>
                <a:custGeom>
                  <a:avLst/>
                  <a:gdLst>
                    <a:gd name="T0" fmla="*/ 15 w 66"/>
                    <a:gd name="T1" fmla="*/ 0 h 75"/>
                    <a:gd name="T2" fmla="*/ 4 w 66"/>
                    <a:gd name="T3" fmla="*/ 6 h 75"/>
                    <a:gd name="T4" fmla="*/ 0 w 66"/>
                    <a:gd name="T5" fmla="*/ 14 h 75"/>
                    <a:gd name="T6" fmla="*/ 4 w 66"/>
                    <a:gd name="T7" fmla="*/ 26 h 75"/>
                    <a:gd name="T8" fmla="*/ 12 w 66"/>
                    <a:gd name="T9" fmla="*/ 39 h 75"/>
                    <a:gd name="T10" fmla="*/ 22 w 66"/>
                    <a:gd name="T11" fmla="*/ 51 h 75"/>
                    <a:gd name="T12" fmla="*/ 41 w 66"/>
                    <a:gd name="T13" fmla="*/ 69 h 75"/>
                    <a:gd name="T14" fmla="*/ 53 w 66"/>
                    <a:gd name="T15" fmla="*/ 74 h 75"/>
                    <a:gd name="T16" fmla="*/ 65 w 66"/>
                    <a:gd name="T17" fmla="*/ 65 h 75"/>
                    <a:gd name="T18" fmla="*/ 15 w 66"/>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6" h="75">
                      <a:moveTo>
                        <a:pt x="15" y="0"/>
                      </a:moveTo>
                      <a:lnTo>
                        <a:pt x="4" y="6"/>
                      </a:lnTo>
                      <a:lnTo>
                        <a:pt x="0" y="14"/>
                      </a:lnTo>
                      <a:lnTo>
                        <a:pt x="4" y="26"/>
                      </a:lnTo>
                      <a:lnTo>
                        <a:pt x="12" y="39"/>
                      </a:lnTo>
                      <a:lnTo>
                        <a:pt x="22" y="51"/>
                      </a:lnTo>
                      <a:lnTo>
                        <a:pt x="41" y="69"/>
                      </a:lnTo>
                      <a:lnTo>
                        <a:pt x="53" y="74"/>
                      </a:lnTo>
                      <a:lnTo>
                        <a:pt x="65" y="65"/>
                      </a:lnTo>
                      <a:lnTo>
                        <a:pt x="15" y="0"/>
                      </a:lnTo>
                    </a:path>
                  </a:pathLst>
                </a:custGeom>
                <a:solidFill>
                  <a:srgbClr val="FFE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71" name="Freeform 47"/>
              <p:cNvSpPr>
                <a:spLocks/>
              </p:cNvSpPr>
              <p:nvPr/>
            </p:nvSpPr>
            <p:spPr bwMode="auto">
              <a:xfrm>
                <a:off x="1042" y="1319"/>
                <a:ext cx="307" cy="372"/>
              </a:xfrm>
              <a:custGeom>
                <a:avLst/>
                <a:gdLst>
                  <a:gd name="T0" fmla="*/ 27 w 307"/>
                  <a:gd name="T1" fmla="*/ 53 h 372"/>
                  <a:gd name="T2" fmla="*/ 12 w 307"/>
                  <a:gd name="T3" fmla="*/ 74 h 372"/>
                  <a:gd name="T4" fmla="*/ 4 w 307"/>
                  <a:gd name="T5" fmla="*/ 100 h 372"/>
                  <a:gd name="T6" fmla="*/ 0 w 307"/>
                  <a:gd name="T7" fmla="*/ 130 h 372"/>
                  <a:gd name="T8" fmla="*/ 5 w 307"/>
                  <a:gd name="T9" fmla="*/ 155 h 372"/>
                  <a:gd name="T10" fmla="*/ 15 w 307"/>
                  <a:gd name="T11" fmla="*/ 179 h 372"/>
                  <a:gd name="T12" fmla="*/ 33 w 307"/>
                  <a:gd name="T13" fmla="*/ 199 h 372"/>
                  <a:gd name="T14" fmla="*/ 49 w 307"/>
                  <a:gd name="T15" fmla="*/ 222 h 372"/>
                  <a:gd name="T16" fmla="*/ 64 w 307"/>
                  <a:gd name="T17" fmla="*/ 253 h 372"/>
                  <a:gd name="T18" fmla="*/ 81 w 307"/>
                  <a:gd name="T19" fmla="*/ 290 h 372"/>
                  <a:gd name="T20" fmla="*/ 98 w 307"/>
                  <a:gd name="T21" fmla="*/ 320 h 372"/>
                  <a:gd name="T22" fmla="*/ 115 w 307"/>
                  <a:gd name="T23" fmla="*/ 337 h 372"/>
                  <a:gd name="T24" fmla="*/ 134 w 307"/>
                  <a:gd name="T25" fmla="*/ 348 h 372"/>
                  <a:gd name="T26" fmla="*/ 167 w 307"/>
                  <a:gd name="T27" fmla="*/ 362 h 372"/>
                  <a:gd name="T28" fmla="*/ 200 w 307"/>
                  <a:gd name="T29" fmla="*/ 371 h 372"/>
                  <a:gd name="T30" fmla="*/ 222 w 307"/>
                  <a:gd name="T31" fmla="*/ 368 h 372"/>
                  <a:gd name="T32" fmla="*/ 241 w 307"/>
                  <a:gd name="T33" fmla="*/ 365 h 372"/>
                  <a:gd name="T34" fmla="*/ 274 w 307"/>
                  <a:gd name="T35" fmla="*/ 353 h 372"/>
                  <a:gd name="T36" fmla="*/ 287 w 307"/>
                  <a:gd name="T37" fmla="*/ 340 h 372"/>
                  <a:gd name="T38" fmla="*/ 293 w 307"/>
                  <a:gd name="T39" fmla="*/ 323 h 372"/>
                  <a:gd name="T40" fmla="*/ 303 w 307"/>
                  <a:gd name="T41" fmla="*/ 287 h 372"/>
                  <a:gd name="T42" fmla="*/ 306 w 307"/>
                  <a:gd name="T43" fmla="*/ 259 h 372"/>
                  <a:gd name="T44" fmla="*/ 306 w 307"/>
                  <a:gd name="T45" fmla="*/ 225 h 372"/>
                  <a:gd name="T46" fmla="*/ 302 w 307"/>
                  <a:gd name="T47" fmla="*/ 201 h 372"/>
                  <a:gd name="T48" fmla="*/ 293 w 307"/>
                  <a:gd name="T49" fmla="*/ 174 h 372"/>
                  <a:gd name="T50" fmla="*/ 279 w 307"/>
                  <a:gd name="T51" fmla="*/ 137 h 372"/>
                  <a:gd name="T52" fmla="*/ 262 w 307"/>
                  <a:gd name="T53" fmla="*/ 109 h 372"/>
                  <a:gd name="T54" fmla="*/ 254 w 307"/>
                  <a:gd name="T55" fmla="*/ 77 h 372"/>
                  <a:gd name="T56" fmla="*/ 238 w 307"/>
                  <a:gd name="T57" fmla="*/ 41 h 372"/>
                  <a:gd name="T58" fmla="*/ 220 w 307"/>
                  <a:gd name="T59" fmla="*/ 22 h 372"/>
                  <a:gd name="T60" fmla="*/ 202 w 307"/>
                  <a:gd name="T61" fmla="*/ 12 h 372"/>
                  <a:gd name="T62" fmla="*/ 167 w 307"/>
                  <a:gd name="T63" fmla="*/ 1 h 372"/>
                  <a:gd name="T64" fmla="*/ 144 w 307"/>
                  <a:gd name="T65" fmla="*/ 0 h 372"/>
                  <a:gd name="T66" fmla="*/ 110 w 307"/>
                  <a:gd name="T67" fmla="*/ 6 h 372"/>
                  <a:gd name="T68" fmla="*/ 78 w 307"/>
                  <a:gd name="T69" fmla="*/ 17 h 372"/>
                  <a:gd name="T70" fmla="*/ 47 w 307"/>
                  <a:gd name="T71" fmla="*/ 37 h 372"/>
                  <a:gd name="T72" fmla="*/ 27 w 307"/>
                  <a:gd name="T73" fmla="*/ 53 h 37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07" h="372">
                    <a:moveTo>
                      <a:pt x="27" y="53"/>
                    </a:moveTo>
                    <a:lnTo>
                      <a:pt x="12" y="74"/>
                    </a:lnTo>
                    <a:lnTo>
                      <a:pt x="4" y="100"/>
                    </a:lnTo>
                    <a:lnTo>
                      <a:pt x="0" y="130"/>
                    </a:lnTo>
                    <a:lnTo>
                      <a:pt x="5" y="155"/>
                    </a:lnTo>
                    <a:lnTo>
                      <a:pt x="15" y="179"/>
                    </a:lnTo>
                    <a:lnTo>
                      <a:pt x="33" y="199"/>
                    </a:lnTo>
                    <a:lnTo>
                      <a:pt x="49" y="222"/>
                    </a:lnTo>
                    <a:lnTo>
                      <a:pt x="64" y="253"/>
                    </a:lnTo>
                    <a:lnTo>
                      <a:pt x="81" y="290"/>
                    </a:lnTo>
                    <a:lnTo>
                      <a:pt x="98" y="320"/>
                    </a:lnTo>
                    <a:lnTo>
                      <a:pt x="115" y="337"/>
                    </a:lnTo>
                    <a:lnTo>
                      <a:pt x="134" y="348"/>
                    </a:lnTo>
                    <a:lnTo>
                      <a:pt x="167" y="362"/>
                    </a:lnTo>
                    <a:lnTo>
                      <a:pt x="200" y="371"/>
                    </a:lnTo>
                    <a:lnTo>
                      <a:pt x="222" y="368"/>
                    </a:lnTo>
                    <a:lnTo>
                      <a:pt x="241" y="365"/>
                    </a:lnTo>
                    <a:lnTo>
                      <a:pt x="274" y="353"/>
                    </a:lnTo>
                    <a:lnTo>
                      <a:pt x="287" y="340"/>
                    </a:lnTo>
                    <a:lnTo>
                      <a:pt x="293" y="323"/>
                    </a:lnTo>
                    <a:lnTo>
                      <a:pt x="303" y="287"/>
                    </a:lnTo>
                    <a:lnTo>
                      <a:pt x="306" y="259"/>
                    </a:lnTo>
                    <a:lnTo>
                      <a:pt x="306" y="225"/>
                    </a:lnTo>
                    <a:lnTo>
                      <a:pt x="302" y="201"/>
                    </a:lnTo>
                    <a:lnTo>
                      <a:pt x="293" y="174"/>
                    </a:lnTo>
                    <a:lnTo>
                      <a:pt x="279" y="137"/>
                    </a:lnTo>
                    <a:lnTo>
                      <a:pt x="262" y="109"/>
                    </a:lnTo>
                    <a:lnTo>
                      <a:pt x="254" y="77"/>
                    </a:lnTo>
                    <a:lnTo>
                      <a:pt x="238" y="41"/>
                    </a:lnTo>
                    <a:lnTo>
                      <a:pt x="220" y="22"/>
                    </a:lnTo>
                    <a:lnTo>
                      <a:pt x="202" y="12"/>
                    </a:lnTo>
                    <a:lnTo>
                      <a:pt x="167" y="1"/>
                    </a:lnTo>
                    <a:lnTo>
                      <a:pt x="144" y="0"/>
                    </a:lnTo>
                    <a:lnTo>
                      <a:pt x="110" y="6"/>
                    </a:lnTo>
                    <a:lnTo>
                      <a:pt x="78" y="17"/>
                    </a:lnTo>
                    <a:lnTo>
                      <a:pt x="47" y="37"/>
                    </a:lnTo>
                    <a:lnTo>
                      <a:pt x="27" y="53"/>
                    </a:lnTo>
                  </a:path>
                </a:pathLst>
              </a:custGeom>
              <a:solidFill>
                <a:srgbClr val="FFE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72" name="Group 51"/>
              <p:cNvGrpSpPr>
                <a:grpSpLocks/>
              </p:cNvGrpSpPr>
              <p:nvPr/>
            </p:nvGrpSpPr>
            <p:grpSpPr bwMode="auto">
              <a:xfrm>
                <a:off x="1073" y="1400"/>
                <a:ext cx="232" cy="129"/>
                <a:chOff x="1073" y="1400"/>
                <a:chExt cx="232" cy="129"/>
              </a:xfrm>
            </p:grpSpPr>
            <p:sp>
              <p:nvSpPr>
                <p:cNvPr id="27681" name="Freeform 48"/>
                <p:cNvSpPr>
                  <a:spLocks/>
                </p:cNvSpPr>
                <p:nvPr/>
              </p:nvSpPr>
              <p:spPr bwMode="auto">
                <a:xfrm>
                  <a:off x="1186" y="1458"/>
                  <a:ext cx="18" cy="20"/>
                </a:xfrm>
                <a:custGeom>
                  <a:avLst/>
                  <a:gdLst>
                    <a:gd name="T0" fmla="*/ 0 w 18"/>
                    <a:gd name="T1" fmla="*/ 11 h 20"/>
                    <a:gd name="T2" fmla="*/ 5 w 18"/>
                    <a:gd name="T3" fmla="*/ 4 h 20"/>
                    <a:gd name="T4" fmla="*/ 15 w 18"/>
                    <a:gd name="T5" fmla="*/ 0 h 20"/>
                    <a:gd name="T6" fmla="*/ 17 w 18"/>
                    <a:gd name="T7" fmla="*/ 10 h 20"/>
                    <a:gd name="T8" fmla="*/ 9 w 18"/>
                    <a:gd name="T9" fmla="*/ 10 h 20"/>
                    <a:gd name="T10" fmla="*/ 3 w 18"/>
                    <a:gd name="T11" fmla="*/ 19 h 20"/>
                    <a:gd name="T12" fmla="*/ 0 w 18"/>
                    <a:gd name="T13" fmla="*/ 11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20">
                      <a:moveTo>
                        <a:pt x="0" y="11"/>
                      </a:moveTo>
                      <a:lnTo>
                        <a:pt x="5" y="4"/>
                      </a:lnTo>
                      <a:lnTo>
                        <a:pt x="15" y="0"/>
                      </a:lnTo>
                      <a:lnTo>
                        <a:pt x="17" y="10"/>
                      </a:lnTo>
                      <a:lnTo>
                        <a:pt x="9" y="10"/>
                      </a:lnTo>
                      <a:lnTo>
                        <a:pt x="3" y="19"/>
                      </a:lnTo>
                      <a:lnTo>
                        <a:pt x="0" y="11"/>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2" name="Freeform 49"/>
                <p:cNvSpPr>
                  <a:spLocks/>
                </p:cNvSpPr>
                <p:nvPr/>
              </p:nvSpPr>
              <p:spPr bwMode="auto">
                <a:xfrm>
                  <a:off x="1073" y="1507"/>
                  <a:ext cx="34" cy="22"/>
                </a:xfrm>
                <a:custGeom>
                  <a:avLst/>
                  <a:gdLst>
                    <a:gd name="T0" fmla="*/ 28 w 34"/>
                    <a:gd name="T1" fmla="*/ 0 h 22"/>
                    <a:gd name="T2" fmla="*/ 33 w 34"/>
                    <a:gd name="T3" fmla="*/ 11 h 22"/>
                    <a:gd name="T4" fmla="*/ 5 w 34"/>
                    <a:gd name="T5" fmla="*/ 21 h 22"/>
                    <a:gd name="T6" fmla="*/ 0 w 34"/>
                    <a:gd name="T7" fmla="*/ 16 h 22"/>
                    <a:gd name="T8" fmla="*/ 28 w 34"/>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22">
                      <a:moveTo>
                        <a:pt x="28" y="0"/>
                      </a:moveTo>
                      <a:lnTo>
                        <a:pt x="33" y="11"/>
                      </a:lnTo>
                      <a:lnTo>
                        <a:pt x="5" y="21"/>
                      </a:lnTo>
                      <a:lnTo>
                        <a:pt x="0" y="16"/>
                      </a:lnTo>
                      <a:lnTo>
                        <a:pt x="28" y="0"/>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3" name="Freeform 50"/>
                <p:cNvSpPr>
                  <a:spLocks/>
                </p:cNvSpPr>
                <p:nvPr/>
              </p:nvSpPr>
              <p:spPr bwMode="auto">
                <a:xfrm>
                  <a:off x="1275" y="1400"/>
                  <a:ext cx="30" cy="22"/>
                </a:xfrm>
                <a:custGeom>
                  <a:avLst/>
                  <a:gdLst>
                    <a:gd name="T0" fmla="*/ 0 w 30"/>
                    <a:gd name="T1" fmla="*/ 11 h 22"/>
                    <a:gd name="T2" fmla="*/ 6 w 30"/>
                    <a:gd name="T3" fmla="*/ 21 h 22"/>
                    <a:gd name="T4" fmla="*/ 29 w 30"/>
                    <a:gd name="T5" fmla="*/ 5 h 22"/>
                    <a:gd name="T6" fmla="*/ 26 w 30"/>
                    <a:gd name="T7" fmla="*/ 0 h 22"/>
                    <a:gd name="T8" fmla="*/ 0 w 30"/>
                    <a:gd name="T9" fmla="*/ 11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22">
                      <a:moveTo>
                        <a:pt x="0" y="11"/>
                      </a:moveTo>
                      <a:lnTo>
                        <a:pt x="6" y="21"/>
                      </a:lnTo>
                      <a:lnTo>
                        <a:pt x="29" y="5"/>
                      </a:lnTo>
                      <a:lnTo>
                        <a:pt x="26" y="0"/>
                      </a:lnTo>
                      <a:lnTo>
                        <a:pt x="0" y="11"/>
                      </a:lnTo>
                    </a:path>
                  </a:pathLst>
                </a:custGeom>
                <a:solidFill>
                  <a:srgbClr val="C0C0C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673" name="Group 56"/>
              <p:cNvGrpSpPr>
                <a:grpSpLocks/>
              </p:cNvGrpSpPr>
              <p:nvPr/>
            </p:nvGrpSpPr>
            <p:grpSpPr bwMode="auto">
              <a:xfrm>
                <a:off x="1100" y="1409"/>
                <a:ext cx="197" cy="143"/>
                <a:chOff x="1100" y="1409"/>
                <a:chExt cx="197" cy="143"/>
              </a:xfrm>
            </p:grpSpPr>
            <p:sp>
              <p:nvSpPr>
                <p:cNvPr id="27677" name="Freeform 52"/>
                <p:cNvSpPr>
                  <a:spLocks/>
                </p:cNvSpPr>
                <p:nvPr/>
              </p:nvSpPr>
              <p:spPr bwMode="auto">
                <a:xfrm>
                  <a:off x="1100" y="1461"/>
                  <a:ext cx="100" cy="91"/>
                </a:xfrm>
                <a:custGeom>
                  <a:avLst/>
                  <a:gdLst>
                    <a:gd name="T0" fmla="*/ 0 w 100"/>
                    <a:gd name="T1" fmla="*/ 46 h 91"/>
                    <a:gd name="T2" fmla="*/ 81 w 100"/>
                    <a:gd name="T3" fmla="*/ 0 h 91"/>
                    <a:gd name="T4" fmla="*/ 95 w 100"/>
                    <a:gd name="T5" fmla="*/ 23 h 91"/>
                    <a:gd name="T6" fmla="*/ 99 w 100"/>
                    <a:gd name="T7" fmla="*/ 40 h 91"/>
                    <a:gd name="T8" fmla="*/ 98 w 100"/>
                    <a:gd name="T9" fmla="*/ 57 h 91"/>
                    <a:gd name="T10" fmla="*/ 91 w 100"/>
                    <a:gd name="T11" fmla="*/ 68 h 91"/>
                    <a:gd name="T12" fmla="*/ 80 w 100"/>
                    <a:gd name="T13" fmla="*/ 77 h 91"/>
                    <a:gd name="T14" fmla="*/ 64 w 100"/>
                    <a:gd name="T15" fmla="*/ 83 h 91"/>
                    <a:gd name="T16" fmla="*/ 54 w 100"/>
                    <a:gd name="T17" fmla="*/ 89 h 91"/>
                    <a:gd name="T18" fmla="*/ 44 w 100"/>
                    <a:gd name="T19" fmla="*/ 90 h 91"/>
                    <a:gd name="T20" fmla="*/ 32 w 100"/>
                    <a:gd name="T21" fmla="*/ 88 h 91"/>
                    <a:gd name="T22" fmla="*/ 23 w 100"/>
                    <a:gd name="T23" fmla="*/ 82 h 91"/>
                    <a:gd name="T24" fmla="*/ 16 w 100"/>
                    <a:gd name="T25" fmla="*/ 75 h 91"/>
                    <a:gd name="T26" fmla="*/ 13 w 100"/>
                    <a:gd name="T27" fmla="*/ 68 h 91"/>
                    <a:gd name="T28" fmla="*/ 5 w 100"/>
                    <a:gd name="T29" fmla="*/ 54 h 91"/>
                    <a:gd name="T30" fmla="*/ 0 w 100"/>
                    <a:gd name="T31" fmla="*/ 46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0" h="91">
                      <a:moveTo>
                        <a:pt x="0" y="46"/>
                      </a:moveTo>
                      <a:lnTo>
                        <a:pt x="81" y="0"/>
                      </a:lnTo>
                      <a:lnTo>
                        <a:pt x="95" y="23"/>
                      </a:lnTo>
                      <a:lnTo>
                        <a:pt x="99" y="40"/>
                      </a:lnTo>
                      <a:lnTo>
                        <a:pt x="98" y="57"/>
                      </a:lnTo>
                      <a:lnTo>
                        <a:pt x="91" y="68"/>
                      </a:lnTo>
                      <a:lnTo>
                        <a:pt x="80" y="77"/>
                      </a:lnTo>
                      <a:lnTo>
                        <a:pt x="64" y="83"/>
                      </a:lnTo>
                      <a:lnTo>
                        <a:pt x="54" y="89"/>
                      </a:lnTo>
                      <a:lnTo>
                        <a:pt x="44" y="90"/>
                      </a:lnTo>
                      <a:lnTo>
                        <a:pt x="32" y="88"/>
                      </a:lnTo>
                      <a:lnTo>
                        <a:pt x="23" y="82"/>
                      </a:lnTo>
                      <a:lnTo>
                        <a:pt x="16" y="75"/>
                      </a:lnTo>
                      <a:lnTo>
                        <a:pt x="13" y="68"/>
                      </a:lnTo>
                      <a:lnTo>
                        <a:pt x="5" y="54"/>
                      </a:lnTo>
                      <a:lnTo>
                        <a:pt x="0" y="46"/>
                      </a:lnTo>
                    </a:path>
                  </a:pathLst>
                </a:custGeom>
                <a:solidFill>
                  <a:srgbClr val="80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8" name="Oval 53"/>
                <p:cNvSpPr>
                  <a:spLocks noChangeArrowheads="1"/>
                </p:cNvSpPr>
                <p:nvPr/>
              </p:nvSpPr>
              <p:spPr bwMode="auto">
                <a:xfrm>
                  <a:off x="1146" y="1502"/>
                  <a:ext cx="9" cy="8"/>
                </a:xfrm>
                <a:prstGeom prst="ellipse">
                  <a:avLst/>
                </a:prstGeom>
                <a:solidFill>
                  <a:srgbClr val="00A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sp>
              <p:nvSpPr>
                <p:cNvPr id="27679" name="Freeform 54"/>
                <p:cNvSpPr>
                  <a:spLocks/>
                </p:cNvSpPr>
                <p:nvPr/>
              </p:nvSpPr>
              <p:spPr bwMode="auto">
                <a:xfrm>
                  <a:off x="1196" y="1409"/>
                  <a:ext cx="101" cy="90"/>
                </a:xfrm>
                <a:custGeom>
                  <a:avLst/>
                  <a:gdLst>
                    <a:gd name="T0" fmla="*/ 0 w 101"/>
                    <a:gd name="T1" fmla="*/ 45 h 90"/>
                    <a:gd name="T2" fmla="*/ 83 w 101"/>
                    <a:gd name="T3" fmla="*/ 0 h 90"/>
                    <a:gd name="T4" fmla="*/ 95 w 101"/>
                    <a:gd name="T5" fmla="*/ 25 h 90"/>
                    <a:gd name="T6" fmla="*/ 100 w 101"/>
                    <a:gd name="T7" fmla="*/ 40 h 90"/>
                    <a:gd name="T8" fmla="*/ 97 w 101"/>
                    <a:gd name="T9" fmla="*/ 56 h 90"/>
                    <a:gd name="T10" fmla="*/ 91 w 101"/>
                    <a:gd name="T11" fmla="*/ 66 h 90"/>
                    <a:gd name="T12" fmla="*/ 79 w 101"/>
                    <a:gd name="T13" fmla="*/ 76 h 90"/>
                    <a:gd name="T14" fmla="*/ 66 w 101"/>
                    <a:gd name="T15" fmla="*/ 83 h 90"/>
                    <a:gd name="T16" fmla="*/ 55 w 101"/>
                    <a:gd name="T17" fmla="*/ 87 h 90"/>
                    <a:gd name="T18" fmla="*/ 43 w 101"/>
                    <a:gd name="T19" fmla="*/ 89 h 90"/>
                    <a:gd name="T20" fmla="*/ 32 w 101"/>
                    <a:gd name="T21" fmla="*/ 87 h 90"/>
                    <a:gd name="T22" fmla="*/ 23 w 101"/>
                    <a:gd name="T23" fmla="*/ 81 h 90"/>
                    <a:gd name="T24" fmla="*/ 17 w 101"/>
                    <a:gd name="T25" fmla="*/ 76 h 90"/>
                    <a:gd name="T26" fmla="*/ 13 w 101"/>
                    <a:gd name="T27" fmla="*/ 67 h 90"/>
                    <a:gd name="T28" fmla="*/ 5 w 101"/>
                    <a:gd name="T29" fmla="*/ 54 h 90"/>
                    <a:gd name="T30" fmla="*/ 0 w 101"/>
                    <a:gd name="T31" fmla="*/ 45 h 9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1" h="90">
                      <a:moveTo>
                        <a:pt x="0" y="45"/>
                      </a:moveTo>
                      <a:lnTo>
                        <a:pt x="83" y="0"/>
                      </a:lnTo>
                      <a:lnTo>
                        <a:pt x="95" y="25"/>
                      </a:lnTo>
                      <a:lnTo>
                        <a:pt x="100" y="40"/>
                      </a:lnTo>
                      <a:lnTo>
                        <a:pt x="97" y="56"/>
                      </a:lnTo>
                      <a:lnTo>
                        <a:pt x="91" y="66"/>
                      </a:lnTo>
                      <a:lnTo>
                        <a:pt x="79" y="76"/>
                      </a:lnTo>
                      <a:lnTo>
                        <a:pt x="66" y="83"/>
                      </a:lnTo>
                      <a:lnTo>
                        <a:pt x="55" y="87"/>
                      </a:lnTo>
                      <a:lnTo>
                        <a:pt x="43" y="89"/>
                      </a:lnTo>
                      <a:lnTo>
                        <a:pt x="32" y="87"/>
                      </a:lnTo>
                      <a:lnTo>
                        <a:pt x="23" y="81"/>
                      </a:lnTo>
                      <a:lnTo>
                        <a:pt x="17" y="76"/>
                      </a:lnTo>
                      <a:lnTo>
                        <a:pt x="13" y="67"/>
                      </a:lnTo>
                      <a:lnTo>
                        <a:pt x="5" y="54"/>
                      </a:lnTo>
                      <a:lnTo>
                        <a:pt x="0" y="45"/>
                      </a:lnTo>
                    </a:path>
                  </a:pathLst>
                </a:custGeom>
                <a:solidFill>
                  <a:srgbClr val="80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0" name="Oval 55"/>
                <p:cNvSpPr>
                  <a:spLocks noChangeArrowheads="1"/>
                </p:cNvSpPr>
                <p:nvPr/>
              </p:nvSpPr>
              <p:spPr bwMode="auto">
                <a:xfrm>
                  <a:off x="1242" y="1450"/>
                  <a:ext cx="9" cy="8"/>
                </a:xfrm>
                <a:prstGeom prst="ellipse">
                  <a:avLst/>
                </a:prstGeom>
                <a:solidFill>
                  <a:srgbClr val="00A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n-US" altLang="en-US"/>
                </a:p>
              </p:txBody>
            </p:sp>
          </p:grpSp>
          <p:sp>
            <p:nvSpPr>
              <p:cNvPr id="27674" name="Freeform 57"/>
              <p:cNvSpPr>
                <a:spLocks/>
              </p:cNvSpPr>
              <p:nvPr/>
            </p:nvSpPr>
            <p:spPr bwMode="auto">
              <a:xfrm>
                <a:off x="1203" y="1555"/>
                <a:ext cx="100" cy="82"/>
              </a:xfrm>
              <a:custGeom>
                <a:avLst/>
                <a:gdLst>
                  <a:gd name="T0" fmla="*/ 0 w 100"/>
                  <a:gd name="T1" fmla="*/ 42 h 82"/>
                  <a:gd name="T2" fmla="*/ 15 w 100"/>
                  <a:gd name="T3" fmla="*/ 42 h 82"/>
                  <a:gd name="T4" fmla="*/ 29 w 100"/>
                  <a:gd name="T5" fmla="*/ 39 h 82"/>
                  <a:gd name="T6" fmla="*/ 45 w 100"/>
                  <a:gd name="T7" fmla="*/ 35 h 82"/>
                  <a:gd name="T8" fmla="*/ 59 w 100"/>
                  <a:gd name="T9" fmla="*/ 30 h 82"/>
                  <a:gd name="T10" fmla="*/ 75 w 100"/>
                  <a:gd name="T11" fmla="*/ 19 h 82"/>
                  <a:gd name="T12" fmla="*/ 84 w 100"/>
                  <a:gd name="T13" fmla="*/ 11 h 82"/>
                  <a:gd name="T14" fmla="*/ 93 w 100"/>
                  <a:gd name="T15" fmla="*/ 0 h 82"/>
                  <a:gd name="T16" fmla="*/ 98 w 100"/>
                  <a:gd name="T17" fmla="*/ 22 h 82"/>
                  <a:gd name="T18" fmla="*/ 99 w 100"/>
                  <a:gd name="T19" fmla="*/ 30 h 82"/>
                  <a:gd name="T20" fmla="*/ 99 w 100"/>
                  <a:gd name="T21" fmla="*/ 46 h 82"/>
                  <a:gd name="T22" fmla="*/ 95 w 100"/>
                  <a:gd name="T23" fmla="*/ 57 h 82"/>
                  <a:gd name="T24" fmla="*/ 88 w 100"/>
                  <a:gd name="T25" fmla="*/ 69 h 82"/>
                  <a:gd name="T26" fmla="*/ 79 w 100"/>
                  <a:gd name="T27" fmla="*/ 76 h 82"/>
                  <a:gd name="T28" fmla="*/ 68 w 100"/>
                  <a:gd name="T29" fmla="*/ 80 h 82"/>
                  <a:gd name="T30" fmla="*/ 56 w 100"/>
                  <a:gd name="T31" fmla="*/ 81 h 82"/>
                  <a:gd name="T32" fmla="*/ 44 w 100"/>
                  <a:gd name="T33" fmla="*/ 80 h 82"/>
                  <a:gd name="T34" fmla="*/ 33 w 100"/>
                  <a:gd name="T35" fmla="*/ 75 h 82"/>
                  <a:gd name="T36" fmla="*/ 28 w 100"/>
                  <a:gd name="T37" fmla="*/ 73 h 82"/>
                  <a:gd name="T38" fmla="*/ 17 w 100"/>
                  <a:gd name="T39" fmla="*/ 66 h 82"/>
                  <a:gd name="T40" fmla="*/ 10 w 100"/>
                  <a:gd name="T41" fmla="*/ 52 h 82"/>
                  <a:gd name="T42" fmla="*/ 0 w 100"/>
                  <a:gd name="T43" fmla="*/ 42 h 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0" h="82">
                    <a:moveTo>
                      <a:pt x="0" y="42"/>
                    </a:moveTo>
                    <a:lnTo>
                      <a:pt x="15" y="42"/>
                    </a:lnTo>
                    <a:lnTo>
                      <a:pt x="29" y="39"/>
                    </a:lnTo>
                    <a:lnTo>
                      <a:pt x="45" y="35"/>
                    </a:lnTo>
                    <a:lnTo>
                      <a:pt x="59" y="30"/>
                    </a:lnTo>
                    <a:lnTo>
                      <a:pt x="75" y="19"/>
                    </a:lnTo>
                    <a:lnTo>
                      <a:pt x="84" y="11"/>
                    </a:lnTo>
                    <a:lnTo>
                      <a:pt x="93" y="0"/>
                    </a:lnTo>
                    <a:lnTo>
                      <a:pt x="98" y="22"/>
                    </a:lnTo>
                    <a:lnTo>
                      <a:pt x="99" y="30"/>
                    </a:lnTo>
                    <a:lnTo>
                      <a:pt x="99" y="46"/>
                    </a:lnTo>
                    <a:lnTo>
                      <a:pt x="95" y="57"/>
                    </a:lnTo>
                    <a:lnTo>
                      <a:pt x="88" y="69"/>
                    </a:lnTo>
                    <a:lnTo>
                      <a:pt x="79" y="76"/>
                    </a:lnTo>
                    <a:lnTo>
                      <a:pt x="68" y="80"/>
                    </a:lnTo>
                    <a:lnTo>
                      <a:pt x="56" y="81"/>
                    </a:lnTo>
                    <a:lnTo>
                      <a:pt x="44" y="80"/>
                    </a:lnTo>
                    <a:lnTo>
                      <a:pt x="33" y="75"/>
                    </a:lnTo>
                    <a:lnTo>
                      <a:pt x="28" y="73"/>
                    </a:lnTo>
                    <a:lnTo>
                      <a:pt x="17" y="66"/>
                    </a:lnTo>
                    <a:lnTo>
                      <a:pt x="10" y="52"/>
                    </a:lnTo>
                    <a:lnTo>
                      <a:pt x="0" y="42"/>
                    </a:lnTo>
                  </a:path>
                </a:pathLst>
              </a:custGeom>
              <a:solidFill>
                <a:srgbClr val="FF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5" name="Freeform 58"/>
              <p:cNvSpPr>
                <a:spLocks/>
              </p:cNvSpPr>
              <p:nvPr/>
            </p:nvSpPr>
            <p:spPr bwMode="auto">
              <a:xfrm>
                <a:off x="1210" y="1528"/>
                <a:ext cx="52" cy="30"/>
              </a:xfrm>
              <a:custGeom>
                <a:avLst/>
                <a:gdLst>
                  <a:gd name="T0" fmla="*/ 0 w 52"/>
                  <a:gd name="T1" fmla="*/ 29 h 30"/>
                  <a:gd name="T2" fmla="*/ 15 w 52"/>
                  <a:gd name="T3" fmla="*/ 28 h 30"/>
                  <a:gd name="T4" fmla="*/ 21 w 52"/>
                  <a:gd name="T5" fmla="*/ 25 h 30"/>
                  <a:gd name="T6" fmla="*/ 30 w 52"/>
                  <a:gd name="T7" fmla="*/ 23 h 30"/>
                  <a:gd name="T8" fmla="*/ 38 w 52"/>
                  <a:gd name="T9" fmla="*/ 17 h 30"/>
                  <a:gd name="T10" fmla="*/ 44 w 52"/>
                  <a:gd name="T11" fmla="*/ 9 h 30"/>
                  <a:gd name="T12" fmla="*/ 51 w 52"/>
                  <a:gd name="T13" fmla="*/ 0 h 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2" h="30">
                    <a:moveTo>
                      <a:pt x="0" y="29"/>
                    </a:moveTo>
                    <a:lnTo>
                      <a:pt x="15" y="28"/>
                    </a:lnTo>
                    <a:lnTo>
                      <a:pt x="21" y="25"/>
                    </a:lnTo>
                    <a:lnTo>
                      <a:pt x="30" y="23"/>
                    </a:lnTo>
                    <a:lnTo>
                      <a:pt x="38" y="17"/>
                    </a:lnTo>
                    <a:lnTo>
                      <a:pt x="44" y="9"/>
                    </a:lnTo>
                    <a:lnTo>
                      <a:pt x="51"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6" name="Freeform 59"/>
              <p:cNvSpPr>
                <a:spLocks/>
              </p:cNvSpPr>
              <p:nvPr/>
            </p:nvSpPr>
            <p:spPr bwMode="auto">
              <a:xfrm>
                <a:off x="1028" y="1274"/>
                <a:ext cx="277" cy="255"/>
              </a:xfrm>
              <a:custGeom>
                <a:avLst/>
                <a:gdLst>
                  <a:gd name="T0" fmla="*/ 47 w 277"/>
                  <a:gd name="T1" fmla="*/ 254 h 255"/>
                  <a:gd name="T2" fmla="*/ 58 w 277"/>
                  <a:gd name="T3" fmla="*/ 249 h 255"/>
                  <a:gd name="T4" fmla="*/ 61 w 277"/>
                  <a:gd name="T5" fmla="*/ 232 h 255"/>
                  <a:gd name="T6" fmla="*/ 63 w 277"/>
                  <a:gd name="T7" fmla="*/ 210 h 255"/>
                  <a:gd name="T8" fmla="*/ 52 w 277"/>
                  <a:gd name="T9" fmla="*/ 165 h 255"/>
                  <a:gd name="T10" fmla="*/ 46 w 277"/>
                  <a:gd name="T11" fmla="*/ 139 h 255"/>
                  <a:gd name="T12" fmla="*/ 80 w 277"/>
                  <a:gd name="T13" fmla="*/ 140 h 255"/>
                  <a:gd name="T14" fmla="*/ 125 w 277"/>
                  <a:gd name="T15" fmla="*/ 138 h 255"/>
                  <a:gd name="T16" fmla="*/ 139 w 277"/>
                  <a:gd name="T17" fmla="*/ 123 h 255"/>
                  <a:gd name="T18" fmla="*/ 163 w 277"/>
                  <a:gd name="T19" fmla="*/ 106 h 255"/>
                  <a:gd name="T20" fmla="*/ 199 w 277"/>
                  <a:gd name="T21" fmla="*/ 110 h 255"/>
                  <a:gd name="T22" fmla="*/ 234 w 277"/>
                  <a:gd name="T23" fmla="*/ 91 h 255"/>
                  <a:gd name="T24" fmla="*/ 238 w 277"/>
                  <a:gd name="T25" fmla="*/ 111 h 255"/>
                  <a:gd name="T26" fmla="*/ 253 w 277"/>
                  <a:gd name="T27" fmla="*/ 119 h 255"/>
                  <a:gd name="T28" fmla="*/ 268 w 277"/>
                  <a:gd name="T29" fmla="*/ 144 h 255"/>
                  <a:gd name="T30" fmla="*/ 276 w 277"/>
                  <a:gd name="T31" fmla="*/ 139 h 255"/>
                  <a:gd name="T32" fmla="*/ 276 w 277"/>
                  <a:gd name="T33" fmla="*/ 122 h 255"/>
                  <a:gd name="T34" fmla="*/ 272 w 277"/>
                  <a:gd name="T35" fmla="*/ 95 h 255"/>
                  <a:gd name="T36" fmla="*/ 265 w 277"/>
                  <a:gd name="T37" fmla="*/ 74 h 255"/>
                  <a:gd name="T38" fmla="*/ 252 w 277"/>
                  <a:gd name="T39" fmla="*/ 58 h 255"/>
                  <a:gd name="T40" fmla="*/ 254 w 277"/>
                  <a:gd name="T41" fmla="*/ 30 h 255"/>
                  <a:gd name="T42" fmla="*/ 254 w 277"/>
                  <a:gd name="T43" fmla="*/ 14 h 255"/>
                  <a:gd name="T44" fmla="*/ 235 w 277"/>
                  <a:gd name="T45" fmla="*/ 17 h 255"/>
                  <a:gd name="T46" fmla="*/ 214 w 277"/>
                  <a:gd name="T47" fmla="*/ 17 h 255"/>
                  <a:gd name="T48" fmla="*/ 202 w 277"/>
                  <a:gd name="T49" fmla="*/ 13 h 255"/>
                  <a:gd name="T50" fmla="*/ 188 w 277"/>
                  <a:gd name="T51" fmla="*/ 0 h 255"/>
                  <a:gd name="T52" fmla="*/ 175 w 277"/>
                  <a:gd name="T53" fmla="*/ 12 h 255"/>
                  <a:gd name="T54" fmla="*/ 164 w 277"/>
                  <a:gd name="T55" fmla="*/ 17 h 255"/>
                  <a:gd name="T56" fmla="*/ 140 w 277"/>
                  <a:gd name="T57" fmla="*/ 19 h 255"/>
                  <a:gd name="T58" fmla="*/ 119 w 277"/>
                  <a:gd name="T59" fmla="*/ 23 h 255"/>
                  <a:gd name="T60" fmla="*/ 95 w 277"/>
                  <a:gd name="T61" fmla="*/ 32 h 255"/>
                  <a:gd name="T62" fmla="*/ 76 w 277"/>
                  <a:gd name="T63" fmla="*/ 44 h 255"/>
                  <a:gd name="T64" fmla="*/ 52 w 277"/>
                  <a:gd name="T65" fmla="*/ 66 h 255"/>
                  <a:gd name="T66" fmla="*/ 38 w 277"/>
                  <a:gd name="T67" fmla="*/ 70 h 255"/>
                  <a:gd name="T68" fmla="*/ 25 w 277"/>
                  <a:gd name="T69" fmla="*/ 82 h 255"/>
                  <a:gd name="T70" fmla="*/ 14 w 277"/>
                  <a:gd name="T71" fmla="*/ 93 h 255"/>
                  <a:gd name="T72" fmla="*/ 9 w 277"/>
                  <a:gd name="T73" fmla="*/ 110 h 255"/>
                  <a:gd name="T74" fmla="*/ 2 w 277"/>
                  <a:gd name="T75" fmla="*/ 129 h 255"/>
                  <a:gd name="T76" fmla="*/ 0 w 277"/>
                  <a:gd name="T77" fmla="*/ 145 h 255"/>
                  <a:gd name="T78" fmla="*/ 0 w 277"/>
                  <a:gd name="T79" fmla="*/ 180 h 255"/>
                  <a:gd name="T80" fmla="*/ 9 w 277"/>
                  <a:gd name="T81" fmla="*/ 217 h 255"/>
                  <a:gd name="T82" fmla="*/ 47 w 277"/>
                  <a:gd name="T83" fmla="*/ 254 h 25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77" h="255">
                    <a:moveTo>
                      <a:pt x="47" y="254"/>
                    </a:moveTo>
                    <a:lnTo>
                      <a:pt x="58" y="249"/>
                    </a:lnTo>
                    <a:lnTo>
                      <a:pt x="61" y="232"/>
                    </a:lnTo>
                    <a:lnTo>
                      <a:pt x="63" y="210"/>
                    </a:lnTo>
                    <a:lnTo>
                      <a:pt x="52" y="165"/>
                    </a:lnTo>
                    <a:lnTo>
                      <a:pt x="46" y="139"/>
                    </a:lnTo>
                    <a:lnTo>
                      <a:pt x="80" y="140"/>
                    </a:lnTo>
                    <a:lnTo>
                      <a:pt x="125" y="138"/>
                    </a:lnTo>
                    <a:lnTo>
                      <a:pt x="139" y="123"/>
                    </a:lnTo>
                    <a:lnTo>
                      <a:pt x="163" y="106"/>
                    </a:lnTo>
                    <a:lnTo>
                      <a:pt x="199" y="110"/>
                    </a:lnTo>
                    <a:lnTo>
                      <a:pt x="234" y="91"/>
                    </a:lnTo>
                    <a:lnTo>
                      <a:pt x="238" y="111"/>
                    </a:lnTo>
                    <a:lnTo>
                      <a:pt x="253" y="119"/>
                    </a:lnTo>
                    <a:lnTo>
                      <a:pt x="268" y="144"/>
                    </a:lnTo>
                    <a:lnTo>
                      <a:pt x="276" y="139"/>
                    </a:lnTo>
                    <a:lnTo>
                      <a:pt x="276" y="122"/>
                    </a:lnTo>
                    <a:lnTo>
                      <a:pt x="272" y="95"/>
                    </a:lnTo>
                    <a:lnTo>
                      <a:pt x="265" y="74"/>
                    </a:lnTo>
                    <a:lnTo>
                      <a:pt x="252" y="58"/>
                    </a:lnTo>
                    <a:lnTo>
                      <a:pt x="254" y="30"/>
                    </a:lnTo>
                    <a:lnTo>
                      <a:pt x="254" y="14"/>
                    </a:lnTo>
                    <a:lnTo>
                      <a:pt x="235" y="17"/>
                    </a:lnTo>
                    <a:lnTo>
                      <a:pt x="214" y="17"/>
                    </a:lnTo>
                    <a:lnTo>
                      <a:pt x="202" y="13"/>
                    </a:lnTo>
                    <a:lnTo>
                      <a:pt x="188" y="0"/>
                    </a:lnTo>
                    <a:lnTo>
                      <a:pt x="175" y="12"/>
                    </a:lnTo>
                    <a:lnTo>
                      <a:pt x="164" y="17"/>
                    </a:lnTo>
                    <a:lnTo>
                      <a:pt x="140" y="19"/>
                    </a:lnTo>
                    <a:lnTo>
                      <a:pt x="119" y="23"/>
                    </a:lnTo>
                    <a:lnTo>
                      <a:pt x="95" y="32"/>
                    </a:lnTo>
                    <a:lnTo>
                      <a:pt x="76" y="44"/>
                    </a:lnTo>
                    <a:lnTo>
                      <a:pt x="52" y="66"/>
                    </a:lnTo>
                    <a:lnTo>
                      <a:pt x="38" y="70"/>
                    </a:lnTo>
                    <a:lnTo>
                      <a:pt x="25" y="82"/>
                    </a:lnTo>
                    <a:lnTo>
                      <a:pt x="14" y="93"/>
                    </a:lnTo>
                    <a:lnTo>
                      <a:pt x="9" y="110"/>
                    </a:lnTo>
                    <a:lnTo>
                      <a:pt x="2" y="129"/>
                    </a:lnTo>
                    <a:lnTo>
                      <a:pt x="0" y="145"/>
                    </a:lnTo>
                    <a:lnTo>
                      <a:pt x="0" y="180"/>
                    </a:lnTo>
                    <a:lnTo>
                      <a:pt x="9" y="217"/>
                    </a:lnTo>
                    <a:lnTo>
                      <a:pt x="47" y="254"/>
                    </a:lnTo>
                  </a:path>
                </a:pathLst>
              </a:custGeom>
              <a:solidFill>
                <a:srgbClr val="C06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69" name="Freeform 61"/>
            <p:cNvSpPr>
              <a:spLocks/>
            </p:cNvSpPr>
            <p:nvPr/>
          </p:nvSpPr>
          <p:spPr bwMode="auto">
            <a:xfrm>
              <a:off x="1289" y="1686"/>
              <a:ext cx="275" cy="689"/>
            </a:xfrm>
            <a:custGeom>
              <a:avLst/>
              <a:gdLst>
                <a:gd name="T0" fmla="*/ 14 w 275"/>
                <a:gd name="T1" fmla="*/ 5 h 689"/>
                <a:gd name="T2" fmla="*/ 31 w 275"/>
                <a:gd name="T3" fmla="*/ 0 h 689"/>
                <a:gd name="T4" fmla="*/ 68 w 275"/>
                <a:gd name="T5" fmla="*/ 23 h 689"/>
                <a:gd name="T6" fmla="*/ 68 w 275"/>
                <a:gd name="T7" fmla="*/ 64 h 689"/>
                <a:gd name="T8" fmla="*/ 99 w 275"/>
                <a:gd name="T9" fmla="*/ 103 h 689"/>
                <a:gd name="T10" fmla="*/ 130 w 275"/>
                <a:gd name="T11" fmla="*/ 144 h 689"/>
                <a:gd name="T12" fmla="*/ 162 w 275"/>
                <a:gd name="T13" fmla="*/ 198 h 689"/>
                <a:gd name="T14" fmla="*/ 187 w 275"/>
                <a:gd name="T15" fmla="*/ 249 h 689"/>
                <a:gd name="T16" fmla="*/ 214 w 275"/>
                <a:gd name="T17" fmla="*/ 321 h 689"/>
                <a:gd name="T18" fmla="*/ 235 w 275"/>
                <a:gd name="T19" fmla="*/ 385 h 689"/>
                <a:gd name="T20" fmla="*/ 262 w 275"/>
                <a:gd name="T21" fmla="*/ 513 h 689"/>
                <a:gd name="T22" fmla="*/ 274 w 275"/>
                <a:gd name="T23" fmla="*/ 593 h 689"/>
                <a:gd name="T24" fmla="*/ 239 w 275"/>
                <a:gd name="T25" fmla="*/ 688 h 689"/>
                <a:gd name="T26" fmla="*/ 170 w 275"/>
                <a:gd name="T27" fmla="*/ 611 h 689"/>
                <a:gd name="T28" fmla="*/ 151 w 275"/>
                <a:gd name="T29" fmla="*/ 483 h 689"/>
                <a:gd name="T30" fmla="*/ 137 w 275"/>
                <a:gd name="T31" fmla="*/ 404 h 689"/>
                <a:gd name="T32" fmla="*/ 116 w 275"/>
                <a:gd name="T33" fmla="*/ 330 h 689"/>
                <a:gd name="T34" fmla="*/ 93 w 275"/>
                <a:gd name="T35" fmla="*/ 276 h 689"/>
                <a:gd name="T36" fmla="*/ 62 w 275"/>
                <a:gd name="T37" fmla="*/ 197 h 689"/>
                <a:gd name="T38" fmla="*/ 44 w 275"/>
                <a:gd name="T39" fmla="*/ 140 h 689"/>
                <a:gd name="T40" fmla="*/ 27 w 275"/>
                <a:gd name="T41" fmla="*/ 76 h 689"/>
                <a:gd name="T42" fmla="*/ 0 w 275"/>
                <a:gd name="T43" fmla="*/ 59 h 689"/>
                <a:gd name="T44" fmla="*/ 14 w 275"/>
                <a:gd name="T45" fmla="*/ 5 h 6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5" h="689">
                  <a:moveTo>
                    <a:pt x="14" y="5"/>
                  </a:moveTo>
                  <a:lnTo>
                    <a:pt x="31" y="0"/>
                  </a:lnTo>
                  <a:lnTo>
                    <a:pt x="68" y="23"/>
                  </a:lnTo>
                  <a:lnTo>
                    <a:pt x="68" y="64"/>
                  </a:lnTo>
                  <a:lnTo>
                    <a:pt x="99" y="103"/>
                  </a:lnTo>
                  <a:lnTo>
                    <a:pt x="130" y="144"/>
                  </a:lnTo>
                  <a:lnTo>
                    <a:pt x="162" y="198"/>
                  </a:lnTo>
                  <a:lnTo>
                    <a:pt x="187" y="249"/>
                  </a:lnTo>
                  <a:lnTo>
                    <a:pt x="214" y="321"/>
                  </a:lnTo>
                  <a:lnTo>
                    <a:pt x="235" y="385"/>
                  </a:lnTo>
                  <a:lnTo>
                    <a:pt x="262" y="513"/>
                  </a:lnTo>
                  <a:lnTo>
                    <a:pt x="274" y="593"/>
                  </a:lnTo>
                  <a:lnTo>
                    <a:pt x="239" y="688"/>
                  </a:lnTo>
                  <a:lnTo>
                    <a:pt x="170" y="611"/>
                  </a:lnTo>
                  <a:lnTo>
                    <a:pt x="151" y="483"/>
                  </a:lnTo>
                  <a:lnTo>
                    <a:pt x="137" y="404"/>
                  </a:lnTo>
                  <a:lnTo>
                    <a:pt x="116" y="330"/>
                  </a:lnTo>
                  <a:lnTo>
                    <a:pt x="93" y="276"/>
                  </a:lnTo>
                  <a:lnTo>
                    <a:pt x="62" y="197"/>
                  </a:lnTo>
                  <a:lnTo>
                    <a:pt x="44" y="140"/>
                  </a:lnTo>
                  <a:lnTo>
                    <a:pt x="27" y="76"/>
                  </a:lnTo>
                  <a:lnTo>
                    <a:pt x="0" y="59"/>
                  </a:lnTo>
                  <a:lnTo>
                    <a:pt x="14" y="5"/>
                  </a:lnTo>
                </a:path>
              </a:pathLst>
            </a:custGeom>
            <a:solidFill>
              <a:srgbClr val="FF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999" name="Rectangle 63"/>
          <p:cNvSpPr>
            <a:spLocks noChangeArrowheads="1"/>
          </p:cNvSpPr>
          <p:nvPr/>
        </p:nvSpPr>
        <p:spPr bwMode="auto">
          <a:xfrm>
            <a:off x="2957513" y="5191125"/>
            <a:ext cx="1560512" cy="515938"/>
          </a:xfrm>
          <a:prstGeom prst="rect">
            <a:avLst/>
          </a:pr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eaLnBrk="1" hangingPunct="1">
              <a:defRPr/>
            </a:pPr>
            <a:r>
              <a:rPr lang="en-US" altLang="en-US" sz="2800" b="1" dirty="0">
                <a:solidFill>
                  <a:srgbClr val="FAFD00"/>
                </a:solidFill>
                <a:effectLst>
                  <a:outerShdw blurRad="38100" dist="38100" dir="2700000" algn="tl">
                    <a:srgbClr val="000000"/>
                  </a:outerShdw>
                </a:effectLst>
              </a:rPr>
              <a:t>Ordinal</a:t>
            </a: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3"/>
          <p:cNvSpPr txBox="1">
            <a:spLocks noChangeArrowheads="1"/>
          </p:cNvSpPr>
          <p:nvPr/>
        </p:nvSpPr>
        <p:spPr bwMode="auto">
          <a:xfrm>
            <a:off x="914400" y="1752600"/>
            <a:ext cx="6629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a:solidFill>
                  <a:schemeClr val="tx1"/>
                </a:solidFill>
                <a:latin typeface="Tahoma" panose="020B0604030504040204" pitchFamily="34" charset="0"/>
              </a:rPr>
              <a:t>The </a:t>
            </a:r>
            <a:r>
              <a:rPr lang="en-US" altLang="en-US">
                <a:solidFill>
                  <a:schemeClr val="tx2"/>
                </a:solidFill>
                <a:latin typeface="Tahoma" panose="020B0604030504040204" pitchFamily="34" charset="0"/>
              </a:rPr>
              <a:t>nominal level of measurement</a:t>
            </a:r>
            <a:r>
              <a:rPr lang="en-US" altLang="en-US">
                <a:solidFill>
                  <a:schemeClr val="tx1"/>
                </a:solidFill>
                <a:latin typeface="Tahoma" panose="020B0604030504040204" pitchFamily="34" charset="0"/>
              </a:rPr>
              <a:t> labels attributes with no mathematical interpretation; they vary in kind or quality but not in amount. </a:t>
            </a:r>
          </a:p>
        </p:txBody>
      </p:sp>
      <p:pic>
        <p:nvPicPr>
          <p:cNvPr id="1028" name="Picture 4" descr="an01060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3443288"/>
            <a:ext cx="1568450"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an01084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38413" y="3652838"/>
            <a:ext cx="11430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 Box 6"/>
          <p:cNvSpPr txBox="1">
            <a:spLocks noChangeArrowheads="1"/>
          </p:cNvSpPr>
          <p:nvPr/>
        </p:nvSpPr>
        <p:spPr bwMode="auto">
          <a:xfrm>
            <a:off x="1143000" y="457200"/>
            <a:ext cx="609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50000"/>
              </a:spcBef>
              <a:buClrTx/>
              <a:buFontTx/>
              <a:buNone/>
            </a:pPr>
            <a:r>
              <a:rPr lang="en-US" altLang="en-US" sz="4400">
                <a:solidFill>
                  <a:schemeClr val="tx2"/>
                </a:solidFill>
                <a:latin typeface="Tahoma" panose="020B0604030504040204" pitchFamily="34" charset="0"/>
              </a:rPr>
              <a:t>Nominal Measures</a:t>
            </a:r>
            <a:endParaRPr lang="en-US" altLang="en-US" sz="4400">
              <a:solidFill>
                <a:schemeClr val="tx2"/>
              </a:solidFill>
              <a:latin typeface="Tahoma" panose="020B0604030504040204" pitchFamily="34" charset="0"/>
              <a:cs typeface="Tahoma" panose="020B0604030504040204" pitchFamily="34" charset="0"/>
            </a:endParaRPr>
          </a:p>
        </p:txBody>
      </p:sp>
      <p:sp>
        <p:nvSpPr>
          <p:cNvPr id="1031" name="Text Box 7"/>
          <p:cNvSpPr txBox="1">
            <a:spLocks noChangeArrowheads="1"/>
          </p:cNvSpPr>
          <p:nvPr/>
        </p:nvSpPr>
        <p:spPr bwMode="auto">
          <a:xfrm>
            <a:off x="1295400" y="5105400"/>
            <a:ext cx="6781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1800">
                <a:solidFill>
                  <a:schemeClr val="tx1"/>
                </a:solidFill>
                <a:latin typeface="Tahoma" panose="020B0604030504040204" pitchFamily="34" charset="0"/>
              </a:rPr>
              <a:t>In terms of the variable “Dog Breed”, you can say that the German Shepherd is not equal to (or not the same as) the Terrier, but you cannot say that the “German Shepherd” is greater than (“dog breedier”) or less than (“less dog breedy”) than the Terrier.</a:t>
            </a:r>
          </a:p>
        </p:txBody>
      </p:sp>
      <p:sp>
        <p:nvSpPr>
          <p:cNvPr id="1033" name="Text Box 9"/>
          <p:cNvSpPr txBox="1">
            <a:spLocks noChangeArrowheads="1"/>
          </p:cNvSpPr>
          <p:nvPr/>
        </p:nvSpPr>
        <p:spPr bwMode="auto">
          <a:xfrm>
            <a:off x="4419600" y="3657600"/>
            <a:ext cx="5334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50000"/>
              </a:spcBef>
              <a:buClrTx/>
              <a:buFontTx/>
              <a:buNone/>
            </a:pPr>
            <a:r>
              <a:rPr lang="en-US" altLang="en-US" sz="4800">
                <a:solidFill>
                  <a:schemeClr val="tx1"/>
                </a:solidFill>
                <a:latin typeface="Tahoma" panose="020B0604030504040204" pitchFamily="34" charset="0"/>
              </a:rPr>
              <a:t>≠</a:t>
            </a:r>
          </a:p>
        </p:txBody>
      </p:sp>
      <p:sp>
        <p:nvSpPr>
          <p:cNvPr id="29704" name="TextBox 1"/>
          <p:cNvSpPr txBox="1">
            <a:spLocks noChangeArrowheads="1"/>
          </p:cNvSpPr>
          <p:nvPr/>
        </p:nvSpPr>
        <p:spPr bwMode="auto">
          <a:xfrm>
            <a:off x="2538413" y="4662488"/>
            <a:ext cx="1423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800"/>
              <a:t>1 = Terrier</a:t>
            </a:r>
          </a:p>
        </p:txBody>
      </p:sp>
      <p:sp>
        <p:nvSpPr>
          <p:cNvPr id="29705" name="TextBox 8"/>
          <p:cNvSpPr txBox="1">
            <a:spLocks noChangeArrowheads="1"/>
          </p:cNvSpPr>
          <p:nvPr/>
        </p:nvSpPr>
        <p:spPr bwMode="auto">
          <a:xfrm>
            <a:off x="5051425" y="4687888"/>
            <a:ext cx="2509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en-US" sz="1800"/>
              <a:t>2 = German Shepherd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1+#ppt_w/2"/>
                                          </p:val>
                                        </p:tav>
                                        <p:tav tm="100000">
                                          <p:val>
                                            <p:strVal val="#ppt_x"/>
                                          </p:val>
                                        </p:tav>
                                      </p:tavLst>
                                    </p:anim>
                                    <p:anim calcmode="lin" valueType="num">
                                      <p:cBhvr additive="base">
                                        <p:cTn id="8" dur="500" fill="hold"/>
                                        <p:tgtEl>
                                          <p:spTgt spid="102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7" presetClass="entr" presetSubtype="2" fill="hold" nodeType="afterEffect">
                                  <p:stCondLst>
                                    <p:cond delay="0"/>
                                  </p:stCondLst>
                                  <p:childTnLst>
                                    <p:set>
                                      <p:cBhvr>
                                        <p:cTn id="11" dur="1" fill="hold">
                                          <p:stCondLst>
                                            <p:cond delay="0"/>
                                          </p:stCondLst>
                                        </p:cTn>
                                        <p:tgtEl>
                                          <p:spTgt spid="1029"/>
                                        </p:tgtEl>
                                        <p:attrNameLst>
                                          <p:attrName>style.visibility</p:attrName>
                                        </p:attrNameLst>
                                      </p:cBhvr>
                                      <p:to>
                                        <p:strVal val="visible"/>
                                      </p:to>
                                    </p:set>
                                    <p:anim calcmode="lin" valueType="num">
                                      <p:cBhvr additive="base">
                                        <p:cTn id="12" dur="2000" fill="hold"/>
                                        <p:tgtEl>
                                          <p:spTgt spid="1029"/>
                                        </p:tgtEl>
                                        <p:attrNameLst>
                                          <p:attrName>ppt_x</p:attrName>
                                        </p:attrNameLst>
                                      </p:cBhvr>
                                      <p:tavLst>
                                        <p:tav tm="0">
                                          <p:val>
                                            <p:strVal val="1+#ppt_w/2"/>
                                          </p:val>
                                        </p:tav>
                                        <p:tav tm="100000">
                                          <p:val>
                                            <p:strVal val="#ppt_x"/>
                                          </p:val>
                                        </p:tav>
                                      </p:tavLst>
                                    </p:anim>
                                    <p:anim calcmode="lin" valueType="num">
                                      <p:cBhvr additive="base">
                                        <p:cTn id="13" dur="2000" fill="hold"/>
                                        <p:tgtEl>
                                          <p:spTgt spid="102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1033"/>
                                        </p:tgtEl>
                                        <p:attrNameLst>
                                          <p:attrName>style.visibility</p:attrName>
                                        </p:attrNameLst>
                                      </p:cBhvr>
                                      <p:to>
                                        <p:strVal val="visible"/>
                                      </p:to>
                                    </p:set>
                                    <p:animEffect transition="in" filter="dissolve">
                                      <p:cBhvr>
                                        <p:cTn id="17" dur="2000"/>
                                        <p:tgtEl>
                                          <p:spTgt spid="1033"/>
                                        </p:tgtEl>
                                      </p:cBhvr>
                                    </p:animEffect>
                                  </p:childTnLst>
                                </p:cTn>
                              </p:par>
                            </p:childTnLst>
                          </p:cTn>
                        </p:par>
                        <p:par>
                          <p:cTn id="18" fill="hold" nodeType="afterGroup">
                            <p:stCondLst>
                              <p:cond delay="4500"/>
                            </p:stCondLst>
                            <p:childTnLst>
                              <p:par>
                                <p:cTn id="19" presetID="9" presetClass="entr" presetSubtype="0" fill="hold" grpId="0" nodeType="afterEffect">
                                  <p:stCondLst>
                                    <p:cond delay="0"/>
                                  </p:stCondLst>
                                  <p:childTnLst>
                                    <p:set>
                                      <p:cBhvr>
                                        <p:cTn id="20" dur="1" fill="hold">
                                          <p:stCondLst>
                                            <p:cond delay="0"/>
                                          </p:stCondLst>
                                        </p:cTn>
                                        <p:tgtEl>
                                          <p:spTgt spid="1031"/>
                                        </p:tgtEl>
                                        <p:attrNameLst>
                                          <p:attrName>style.visibility</p:attrName>
                                        </p:attrNameLst>
                                      </p:cBhvr>
                                      <p:to>
                                        <p:strVal val="visible"/>
                                      </p:to>
                                    </p:set>
                                    <p:animEffect transition="in" filter="dissolve">
                                      <p:cBhvr>
                                        <p:cTn id="21" dur="20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1" grpId="0"/>
      <p:bldP spid="10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838200" y="1676400"/>
            <a:ext cx="76962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a:solidFill>
                  <a:schemeClr val="tx1"/>
                </a:solidFill>
                <a:latin typeface="Tahoma" panose="020B0604030504040204" pitchFamily="34" charset="0"/>
                <a:cs typeface="Times New Roman" panose="02020603050405020304" pitchFamily="18" charset="0"/>
              </a:rPr>
              <a:t>At this level, you specify only the order of the attributes of the variable in “greater than” and “less than” distinctions. At the coffee shop, for example, you might choose between a small, medium, or large cup of decaf—that’s ordinal measurement.</a:t>
            </a:r>
            <a:endParaRPr lang="en-US" altLang="en-US">
              <a:solidFill>
                <a:schemeClr val="tx1"/>
              </a:solidFill>
              <a:latin typeface="Tahoma" panose="020B0604030504040204" pitchFamily="34" charset="0"/>
            </a:endParaRPr>
          </a:p>
        </p:txBody>
      </p:sp>
      <p:pic>
        <p:nvPicPr>
          <p:cNvPr id="5123" name="Picture 3" descr="fd0054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3810000"/>
            <a:ext cx="136842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descr="fd0054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3505200"/>
            <a:ext cx="1789113"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5" descr="fd00543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3352800"/>
            <a:ext cx="222567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Text Box 7"/>
          <p:cNvSpPr txBox="1">
            <a:spLocks noChangeArrowheads="1"/>
          </p:cNvSpPr>
          <p:nvPr/>
        </p:nvSpPr>
        <p:spPr bwMode="auto">
          <a:xfrm>
            <a:off x="838200" y="457200"/>
            <a:ext cx="693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50000"/>
              </a:spcBef>
              <a:buClrTx/>
              <a:buFontTx/>
              <a:buNone/>
            </a:pPr>
            <a:r>
              <a:rPr lang="en-US" altLang="en-US" sz="4400">
                <a:solidFill>
                  <a:schemeClr val="tx2"/>
                </a:solidFill>
                <a:latin typeface="Tahoma" panose="020B0604030504040204" pitchFamily="34" charset="0"/>
              </a:rPr>
              <a:t>Ordinal Measures</a:t>
            </a:r>
          </a:p>
        </p:txBody>
      </p:sp>
      <p:sp>
        <p:nvSpPr>
          <p:cNvPr id="5129" name="Text Box 9"/>
          <p:cNvSpPr txBox="1">
            <a:spLocks noChangeArrowheads="1"/>
          </p:cNvSpPr>
          <p:nvPr/>
        </p:nvSpPr>
        <p:spPr bwMode="auto">
          <a:xfrm>
            <a:off x="1371600" y="5867400"/>
            <a:ext cx="4572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1500">
                <a:solidFill>
                  <a:schemeClr val="tx1"/>
                </a:solidFill>
                <a:latin typeface="Tahoma" panose="020B0604030504040204" pitchFamily="34" charset="0"/>
              </a:rPr>
              <a:t>You can tell that each cup contains more than the previous cup, but you don’t know exactly how much more there is in each larger cup.</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dissolve">
                                      <p:cBhvr>
                                        <p:cTn id="7" dur="500"/>
                                        <p:tgtEl>
                                          <p:spTgt spid="5123"/>
                                        </p:tgtEl>
                                      </p:cBhvr>
                                    </p:animEffect>
                                  </p:childTnLst>
                                </p:cTn>
                              </p:par>
                            </p:childTnLst>
                          </p:cTn>
                        </p:par>
                        <p:par>
                          <p:cTn id="8" fill="hold" nodeType="afterGroup">
                            <p:stCondLst>
                              <p:cond delay="500"/>
                            </p:stCondLst>
                            <p:childTnLst>
                              <p:par>
                                <p:cTn id="9" presetID="9" presetClass="entr" presetSubtype="0" fill="hold" nodeType="afterEffect">
                                  <p:stCondLst>
                                    <p:cond delay="1000"/>
                                  </p:stCondLst>
                                  <p:childTnLst>
                                    <p:set>
                                      <p:cBhvr>
                                        <p:cTn id="10" dur="1" fill="hold">
                                          <p:stCondLst>
                                            <p:cond delay="0"/>
                                          </p:stCondLst>
                                        </p:cTn>
                                        <p:tgtEl>
                                          <p:spTgt spid="5124"/>
                                        </p:tgtEl>
                                        <p:attrNameLst>
                                          <p:attrName>style.visibility</p:attrName>
                                        </p:attrNameLst>
                                      </p:cBhvr>
                                      <p:to>
                                        <p:strVal val="visible"/>
                                      </p:to>
                                    </p:set>
                                    <p:animEffect transition="in" filter="dissolve">
                                      <p:cBhvr>
                                        <p:cTn id="11" dur="500"/>
                                        <p:tgtEl>
                                          <p:spTgt spid="5124"/>
                                        </p:tgtEl>
                                      </p:cBhvr>
                                    </p:animEffect>
                                  </p:childTnLst>
                                </p:cTn>
                              </p:par>
                            </p:childTnLst>
                          </p:cTn>
                        </p:par>
                        <p:par>
                          <p:cTn id="12" fill="hold" nodeType="afterGroup">
                            <p:stCondLst>
                              <p:cond delay="2000"/>
                            </p:stCondLst>
                            <p:childTnLst>
                              <p:par>
                                <p:cTn id="13" presetID="9" presetClass="entr" presetSubtype="0" fill="hold" nodeType="afterEffect">
                                  <p:stCondLst>
                                    <p:cond delay="1000"/>
                                  </p:stCondLst>
                                  <p:childTnLst>
                                    <p:set>
                                      <p:cBhvr>
                                        <p:cTn id="14" dur="1" fill="hold">
                                          <p:stCondLst>
                                            <p:cond delay="0"/>
                                          </p:stCondLst>
                                        </p:cTn>
                                        <p:tgtEl>
                                          <p:spTgt spid="5125"/>
                                        </p:tgtEl>
                                        <p:attrNameLst>
                                          <p:attrName>style.visibility</p:attrName>
                                        </p:attrNameLst>
                                      </p:cBhvr>
                                      <p:to>
                                        <p:strVal val="visible"/>
                                      </p:to>
                                    </p:set>
                                    <p:animEffect transition="in" filter="dissolve">
                                      <p:cBhvr>
                                        <p:cTn id="15" dur="500"/>
                                        <p:tgtEl>
                                          <p:spTgt spid="5125"/>
                                        </p:tgtEl>
                                      </p:cBhvr>
                                    </p:animEffect>
                                  </p:childTnLst>
                                </p:cTn>
                              </p:par>
                            </p:childTnLst>
                          </p:cTn>
                        </p:par>
                        <p:par>
                          <p:cTn id="16" fill="hold" nodeType="afterGroup">
                            <p:stCondLst>
                              <p:cond delay="3500"/>
                            </p:stCondLst>
                            <p:childTnLst>
                              <p:par>
                                <p:cTn id="17" presetID="9" presetClass="entr" presetSubtype="0" fill="hold" grpId="0" nodeType="afterEffect">
                                  <p:stCondLst>
                                    <p:cond delay="1000"/>
                                  </p:stCondLst>
                                  <p:childTnLst>
                                    <p:set>
                                      <p:cBhvr>
                                        <p:cTn id="18" dur="1" fill="hold">
                                          <p:stCondLst>
                                            <p:cond delay="0"/>
                                          </p:stCondLst>
                                        </p:cTn>
                                        <p:tgtEl>
                                          <p:spTgt spid="5129"/>
                                        </p:tgtEl>
                                        <p:attrNameLst>
                                          <p:attrName>style.visibility</p:attrName>
                                        </p:attrNameLst>
                                      </p:cBhvr>
                                      <p:to>
                                        <p:strVal val="visible"/>
                                      </p:to>
                                    </p:set>
                                    <p:animEffect transition="in" filter="dissolve">
                                      <p:cBhvr>
                                        <p:cTn id="19"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914400" y="1676400"/>
            <a:ext cx="7315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a:solidFill>
                  <a:schemeClr val="tx1"/>
                </a:solidFill>
                <a:latin typeface="Tahoma" panose="020B0604030504040204" pitchFamily="34" charset="0"/>
              </a:rPr>
              <a:t>At the </a:t>
            </a:r>
            <a:r>
              <a:rPr lang="en-US" altLang="en-US">
                <a:solidFill>
                  <a:schemeClr val="tx2"/>
                </a:solidFill>
                <a:latin typeface="Tahoma" panose="020B0604030504040204" pitchFamily="34" charset="0"/>
              </a:rPr>
              <a:t>interval level of measurement</a:t>
            </a:r>
            <a:r>
              <a:rPr lang="en-US" altLang="en-US">
                <a:solidFill>
                  <a:schemeClr val="tx1"/>
                </a:solidFill>
                <a:latin typeface="Tahoma" panose="020B0604030504040204" pitchFamily="34" charset="0"/>
              </a:rPr>
              <a:t> of attributes of a variable, numbers represent fixed measurement units but have no absolute zero point. There are standard (or known) distances between each point.</a:t>
            </a:r>
          </a:p>
        </p:txBody>
      </p:sp>
      <p:sp>
        <p:nvSpPr>
          <p:cNvPr id="33795" name="Text Box 3"/>
          <p:cNvSpPr txBox="1">
            <a:spLocks noChangeArrowheads="1"/>
          </p:cNvSpPr>
          <p:nvPr/>
        </p:nvSpPr>
        <p:spPr bwMode="auto">
          <a:xfrm>
            <a:off x="1143000" y="457200"/>
            <a:ext cx="6858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50000"/>
              </a:spcBef>
              <a:buClrTx/>
              <a:buFontTx/>
              <a:buNone/>
            </a:pPr>
            <a:r>
              <a:rPr lang="en-US" altLang="en-US" sz="4400">
                <a:solidFill>
                  <a:schemeClr val="tx2"/>
                </a:solidFill>
                <a:latin typeface="Tahoma" panose="020B0604030504040204" pitchFamily="34" charset="0"/>
              </a:rPr>
              <a:t>Interval Measures</a:t>
            </a:r>
          </a:p>
        </p:txBody>
      </p:sp>
      <p:sp>
        <p:nvSpPr>
          <p:cNvPr id="7172" name="Text Box 4"/>
          <p:cNvSpPr txBox="1">
            <a:spLocks noChangeArrowheads="1"/>
          </p:cNvSpPr>
          <p:nvPr/>
        </p:nvSpPr>
        <p:spPr bwMode="auto">
          <a:xfrm>
            <a:off x="1447800" y="5519738"/>
            <a:ext cx="73152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1800">
                <a:solidFill>
                  <a:schemeClr val="tx1"/>
                </a:solidFill>
                <a:latin typeface="Tahoma" panose="020B0604030504040204" pitchFamily="34" charset="0"/>
              </a:rPr>
              <a:t>For example, the Fahrenheit and Celsius scales have fixed units (degrees), but no absolute zero point.  The temperature can definitely go below zero, as indicated in this weather forecast for Fargo, ND.</a:t>
            </a:r>
          </a:p>
        </p:txBody>
      </p:sp>
      <p:grpSp>
        <p:nvGrpSpPr>
          <p:cNvPr id="2" name="Group 565"/>
          <p:cNvGrpSpPr>
            <a:grpSpLocks/>
          </p:cNvGrpSpPr>
          <p:nvPr/>
        </p:nvGrpSpPr>
        <p:grpSpPr bwMode="auto">
          <a:xfrm>
            <a:off x="1828800" y="3276600"/>
            <a:ext cx="8077200" cy="2136775"/>
            <a:chOff x="0" y="4320"/>
            <a:chExt cx="4359" cy="1346"/>
          </a:xfrm>
        </p:grpSpPr>
        <p:sp>
          <p:nvSpPr>
            <p:cNvPr id="33802" name="Rectangle 428"/>
            <p:cNvSpPr>
              <a:spLocks noChangeArrowheads="1"/>
            </p:cNvSpPr>
            <p:nvPr/>
          </p:nvSpPr>
          <p:spPr bwMode="auto">
            <a:xfrm>
              <a:off x="0" y="4320"/>
              <a:ext cx="435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03" name="Group 564"/>
            <p:cNvGrpSpPr>
              <a:grpSpLocks/>
            </p:cNvGrpSpPr>
            <p:nvPr/>
          </p:nvGrpSpPr>
          <p:grpSpPr bwMode="auto">
            <a:xfrm>
              <a:off x="0" y="4320"/>
              <a:ext cx="2661" cy="1346"/>
              <a:chOff x="0" y="4320"/>
              <a:chExt cx="2661" cy="1346"/>
            </a:xfrm>
          </p:grpSpPr>
          <p:sp>
            <p:nvSpPr>
              <p:cNvPr id="33804" name="Rectangle 429"/>
              <p:cNvSpPr>
                <a:spLocks noChangeArrowheads="1"/>
              </p:cNvSpPr>
              <p:nvPr/>
            </p:nvSpPr>
            <p:spPr bwMode="auto">
              <a:xfrm>
                <a:off x="0" y="4320"/>
                <a:ext cx="2633"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05" name="Group 563"/>
              <p:cNvGrpSpPr>
                <a:grpSpLocks/>
              </p:cNvGrpSpPr>
              <p:nvPr/>
            </p:nvGrpSpPr>
            <p:grpSpPr bwMode="auto">
              <a:xfrm>
                <a:off x="0" y="4320"/>
                <a:ext cx="2661" cy="1346"/>
                <a:chOff x="0" y="4320"/>
                <a:chExt cx="2661" cy="1346"/>
              </a:xfrm>
            </p:grpSpPr>
            <p:sp>
              <p:nvSpPr>
                <p:cNvPr id="33806" name="Rectangle 562"/>
                <p:cNvSpPr>
                  <a:spLocks noChangeArrowheads="1"/>
                </p:cNvSpPr>
                <p:nvPr/>
              </p:nvSpPr>
              <p:spPr bwMode="auto">
                <a:xfrm>
                  <a:off x="0" y="4320"/>
                  <a:ext cx="2661" cy="13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07" name="Group 561"/>
                <p:cNvGrpSpPr>
                  <a:grpSpLocks/>
                </p:cNvGrpSpPr>
                <p:nvPr/>
              </p:nvGrpSpPr>
              <p:grpSpPr bwMode="auto">
                <a:xfrm>
                  <a:off x="0" y="4320"/>
                  <a:ext cx="2661" cy="1346"/>
                  <a:chOff x="0" y="4320"/>
                  <a:chExt cx="2661" cy="1346"/>
                </a:xfrm>
              </p:grpSpPr>
              <p:sp>
                <p:nvSpPr>
                  <p:cNvPr id="33808" name="Rectangle 430"/>
                  <p:cNvSpPr>
                    <a:spLocks noChangeArrowheads="1"/>
                  </p:cNvSpPr>
                  <p:nvPr/>
                </p:nvSpPr>
                <p:spPr bwMode="auto">
                  <a:xfrm>
                    <a:off x="0" y="4320"/>
                    <a:ext cx="2610"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09" name="Group 560"/>
                  <p:cNvGrpSpPr>
                    <a:grpSpLocks/>
                  </p:cNvGrpSpPr>
                  <p:nvPr/>
                </p:nvGrpSpPr>
                <p:grpSpPr bwMode="auto">
                  <a:xfrm>
                    <a:off x="0" y="4320"/>
                    <a:ext cx="2661" cy="1346"/>
                    <a:chOff x="0" y="4320"/>
                    <a:chExt cx="2661" cy="1346"/>
                  </a:xfrm>
                </p:grpSpPr>
                <p:grpSp>
                  <p:nvGrpSpPr>
                    <p:cNvPr id="33810" name="Group 483"/>
                    <p:cNvGrpSpPr>
                      <a:grpSpLocks/>
                    </p:cNvGrpSpPr>
                    <p:nvPr/>
                  </p:nvGrpSpPr>
                  <p:grpSpPr bwMode="auto">
                    <a:xfrm>
                      <a:off x="0" y="4320"/>
                      <a:ext cx="1359" cy="348"/>
                      <a:chOff x="0" y="4320"/>
                      <a:chExt cx="1359" cy="348"/>
                    </a:xfrm>
                  </p:grpSpPr>
                  <p:sp>
                    <p:nvSpPr>
                      <p:cNvPr id="33933" name="Rectangle 482"/>
                      <p:cNvSpPr>
                        <a:spLocks noChangeArrowheads="1"/>
                      </p:cNvSpPr>
                      <p:nvPr/>
                    </p:nvSpPr>
                    <p:spPr bwMode="auto">
                      <a:xfrm>
                        <a:off x="0" y="4320"/>
                        <a:ext cx="1359" cy="3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34" name="Rectangle 431"/>
                      <p:cNvSpPr>
                        <a:spLocks noChangeArrowheads="1"/>
                      </p:cNvSpPr>
                      <p:nvPr/>
                    </p:nvSpPr>
                    <p:spPr bwMode="auto">
                      <a:xfrm>
                        <a:off x="0" y="4320"/>
                        <a:ext cx="1359" cy="3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600" b="1">
                            <a:solidFill>
                              <a:srgbClr val="FFCC00"/>
                            </a:solidFill>
                            <a:latin typeface="Verdana" panose="020B0604030504040204" pitchFamily="34" charset="0"/>
                          </a:rPr>
                          <a:t>Sunrise: 8:05 am    UV Index: 1, Minimal   Sunset: 5:12 pm </a:t>
                        </a:r>
                        <a:r>
                          <a:rPr lang="en-US" altLang="en-US" sz="1100" b="1">
                            <a:solidFill>
                              <a:schemeClr val="tx1"/>
                            </a:solidFill>
                            <a:latin typeface="Tahoma" panose="020B0604030504040204" pitchFamily="34" charset="0"/>
                          </a:rPr>
                          <a:t/>
                        </a:r>
                        <a:br>
                          <a:rPr lang="en-US" altLang="en-US" sz="1100" b="1">
                            <a:solidFill>
                              <a:schemeClr val="tx1"/>
                            </a:solidFill>
                            <a:latin typeface="Tahoma" panose="020B0604030504040204" pitchFamily="34" charset="0"/>
                          </a:rPr>
                        </a:br>
                        <a:r>
                          <a:rPr lang="en-US" altLang="en-US" sz="600" b="1">
                            <a:solidFill>
                              <a:srgbClr val="FFFFFF"/>
                            </a:solidFill>
                            <a:latin typeface="Verdana" panose="020B0604030504040204" pitchFamily="34" charset="0"/>
                          </a:rPr>
                          <a:t>Moonrise: 7:56 pm     Phase: Waning Gibbous    Moonset: 9:53 am </a:t>
                        </a:r>
                        <a:br>
                          <a:rPr lang="en-US" altLang="en-US" sz="600" b="1">
                            <a:solidFill>
                              <a:srgbClr val="FFFFFF"/>
                            </a:solidFill>
                            <a:latin typeface="Verdana" panose="020B0604030504040204" pitchFamily="34" charset="0"/>
                          </a:rPr>
                        </a:br>
                        <a:r>
                          <a:rPr lang="en-US" altLang="en-US" sz="600" b="1">
                            <a:solidFill>
                              <a:srgbClr val="FFFFFF"/>
                            </a:solidFill>
                            <a:latin typeface="Verdana" panose="020B0604030504040204" pitchFamily="34" charset="0"/>
                            <a:hlinkClick r:id="rId3"/>
                          </a:rPr>
                          <a:t>Averages and Records for Jan 20 </a:t>
                        </a:r>
                        <a:endParaRPr lang="en-US" altLang="en-US">
                          <a:solidFill>
                            <a:schemeClr val="tx1"/>
                          </a:solidFill>
                          <a:latin typeface="Times New Roman" panose="02020603050405020304" pitchFamily="18" charset="0"/>
                        </a:endParaRPr>
                      </a:p>
                    </p:txBody>
                  </p:sp>
                </p:grpSp>
                <p:grpSp>
                  <p:nvGrpSpPr>
                    <p:cNvPr id="33811" name="Group 485"/>
                    <p:cNvGrpSpPr>
                      <a:grpSpLocks/>
                    </p:cNvGrpSpPr>
                    <p:nvPr/>
                  </p:nvGrpSpPr>
                  <p:grpSpPr bwMode="auto">
                    <a:xfrm>
                      <a:off x="0" y="4668"/>
                      <a:ext cx="160" cy="998"/>
                      <a:chOff x="0" y="4668"/>
                      <a:chExt cx="160" cy="998"/>
                    </a:xfrm>
                  </p:grpSpPr>
                  <p:sp>
                    <p:nvSpPr>
                      <p:cNvPr id="33931" name="Rectangle 484"/>
                      <p:cNvSpPr>
                        <a:spLocks noChangeArrowheads="1"/>
                      </p:cNvSpPr>
                      <p:nvPr/>
                    </p:nvSpPr>
                    <p:spPr bwMode="auto">
                      <a:xfrm>
                        <a:off x="0" y="4668"/>
                        <a:ext cx="160"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32" name="Rectangle 432"/>
                      <p:cNvSpPr>
                        <a:spLocks noChangeArrowheads="1" noTextEdit="1"/>
                      </p:cNvSpPr>
                      <p:nvPr/>
                    </p:nvSpPr>
                    <p:spPr bwMode="auto">
                      <a:xfrm>
                        <a:off x="0" y="4668"/>
                        <a:ext cx="160" cy="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grpSp>
                  <p:nvGrpSpPr>
                    <p:cNvPr id="33812" name="Group 487"/>
                    <p:cNvGrpSpPr>
                      <a:grpSpLocks/>
                    </p:cNvGrpSpPr>
                    <p:nvPr/>
                  </p:nvGrpSpPr>
                  <p:grpSpPr bwMode="auto">
                    <a:xfrm>
                      <a:off x="160" y="4668"/>
                      <a:ext cx="392" cy="998"/>
                      <a:chOff x="160" y="4668"/>
                      <a:chExt cx="392" cy="998"/>
                    </a:xfrm>
                  </p:grpSpPr>
                  <p:sp>
                    <p:nvSpPr>
                      <p:cNvPr id="33929" name="Rectangle 486"/>
                      <p:cNvSpPr>
                        <a:spLocks noChangeArrowheads="1"/>
                      </p:cNvSpPr>
                      <p:nvPr/>
                    </p:nvSpPr>
                    <p:spPr bwMode="auto">
                      <a:xfrm>
                        <a:off x="160" y="4668"/>
                        <a:ext cx="392"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30" name="Rectangle 433"/>
                      <p:cNvSpPr>
                        <a:spLocks noChangeArrowheads="1"/>
                      </p:cNvSpPr>
                      <p:nvPr/>
                    </p:nvSpPr>
                    <p:spPr bwMode="auto">
                      <a:xfrm>
                        <a:off x="160" y="4668"/>
                        <a:ext cx="392" cy="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a:solidFill>
                              <a:schemeClr val="tx1"/>
                            </a:solidFill>
                            <a:latin typeface="Times New Roman" panose="02020603050405020304" pitchFamily="18" charset="0"/>
                          </a:rPr>
                          <a:t>  </a:t>
                        </a:r>
                        <a:r>
                          <a:rPr lang="en-US" altLang="en-US" sz="4900">
                            <a:solidFill>
                              <a:schemeClr val="tx1"/>
                            </a:solidFill>
                            <a:latin typeface="Times New Roman" panose="02020603050405020304" pitchFamily="18" charset="0"/>
                          </a:rPr>
                          <a:t> </a:t>
                        </a:r>
                        <a:r>
                          <a:rPr lang="en-US" altLang="en-US">
                            <a:solidFill>
                              <a:schemeClr val="tx1"/>
                            </a:solidFill>
                            <a:latin typeface="Times New Roman" panose="02020603050405020304" pitchFamily="18" charset="0"/>
                          </a:rPr>
                          <a:t>        </a:t>
                        </a:r>
                      </a:p>
                    </p:txBody>
                  </p:sp>
                </p:grpSp>
                <p:grpSp>
                  <p:nvGrpSpPr>
                    <p:cNvPr id="33813" name="Group 489"/>
                    <p:cNvGrpSpPr>
                      <a:grpSpLocks/>
                    </p:cNvGrpSpPr>
                    <p:nvPr/>
                  </p:nvGrpSpPr>
                  <p:grpSpPr bwMode="auto">
                    <a:xfrm>
                      <a:off x="552" y="4668"/>
                      <a:ext cx="4" cy="518"/>
                      <a:chOff x="552" y="4668"/>
                      <a:chExt cx="4" cy="518"/>
                    </a:xfrm>
                  </p:grpSpPr>
                  <p:sp>
                    <p:nvSpPr>
                      <p:cNvPr id="33927" name="Rectangle 488"/>
                      <p:cNvSpPr>
                        <a:spLocks noChangeArrowheads="1"/>
                      </p:cNvSpPr>
                      <p:nvPr/>
                    </p:nvSpPr>
                    <p:spPr bwMode="auto">
                      <a:xfrm>
                        <a:off x="552"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28" name="Rectangle 435"/>
                      <p:cNvSpPr>
                        <a:spLocks noChangeArrowheads="1"/>
                      </p:cNvSpPr>
                      <p:nvPr/>
                    </p:nvSpPr>
                    <p:spPr bwMode="auto">
                      <a:xfrm>
                        <a:off x="552"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14" name="Group 491"/>
                    <p:cNvGrpSpPr>
                      <a:grpSpLocks/>
                    </p:cNvGrpSpPr>
                    <p:nvPr/>
                  </p:nvGrpSpPr>
                  <p:grpSpPr bwMode="auto">
                    <a:xfrm>
                      <a:off x="556" y="4668"/>
                      <a:ext cx="1" cy="518"/>
                      <a:chOff x="556" y="4668"/>
                      <a:chExt cx="1" cy="518"/>
                    </a:xfrm>
                  </p:grpSpPr>
                  <p:sp>
                    <p:nvSpPr>
                      <p:cNvPr id="33925" name="Rectangle 490"/>
                      <p:cNvSpPr>
                        <a:spLocks noChangeArrowheads="1"/>
                      </p:cNvSpPr>
                      <p:nvPr/>
                    </p:nvSpPr>
                    <p:spPr bwMode="auto">
                      <a:xfrm>
                        <a:off x="556" y="4668"/>
                        <a:ext cx="1"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26" name="Rectangle 436"/>
                      <p:cNvSpPr>
                        <a:spLocks noChangeArrowheads="1"/>
                      </p:cNvSpPr>
                      <p:nvPr/>
                    </p:nvSpPr>
                    <p:spPr bwMode="auto">
                      <a:xfrm>
                        <a:off x="556" y="4668"/>
                        <a:ext cx="1"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15" name="Group 493"/>
                    <p:cNvGrpSpPr>
                      <a:grpSpLocks/>
                    </p:cNvGrpSpPr>
                    <p:nvPr/>
                  </p:nvGrpSpPr>
                  <p:grpSpPr bwMode="auto">
                    <a:xfrm>
                      <a:off x="557" y="4668"/>
                      <a:ext cx="4" cy="518"/>
                      <a:chOff x="557" y="4668"/>
                      <a:chExt cx="4" cy="518"/>
                    </a:xfrm>
                  </p:grpSpPr>
                  <p:sp>
                    <p:nvSpPr>
                      <p:cNvPr id="33923" name="Rectangle 492"/>
                      <p:cNvSpPr>
                        <a:spLocks noChangeArrowheads="1"/>
                      </p:cNvSpPr>
                      <p:nvPr/>
                    </p:nvSpPr>
                    <p:spPr bwMode="auto">
                      <a:xfrm>
                        <a:off x="557"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24" name="Rectangle 437"/>
                      <p:cNvSpPr>
                        <a:spLocks noChangeArrowheads="1"/>
                      </p:cNvSpPr>
                      <p:nvPr/>
                    </p:nvSpPr>
                    <p:spPr bwMode="auto">
                      <a:xfrm>
                        <a:off x="557"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16" name="Group 495"/>
                    <p:cNvGrpSpPr>
                      <a:grpSpLocks/>
                    </p:cNvGrpSpPr>
                    <p:nvPr/>
                  </p:nvGrpSpPr>
                  <p:grpSpPr bwMode="auto">
                    <a:xfrm>
                      <a:off x="561" y="4668"/>
                      <a:ext cx="392" cy="518"/>
                      <a:chOff x="561" y="4668"/>
                      <a:chExt cx="392" cy="518"/>
                    </a:xfrm>
                  </p:grpSpPr>
                  <p:sp>
                    <p:nvSpPr>
                      <p:cNvPr id="33921" name="Rectangle 494"/>
                      <p:cNvSpPr>
                        <a:spLocks noChangeArrowheads="1"/>
                      </p:cNvSpPr>
                      <p:nvPr/>
                    </p:nvSpPr>
                    <p:spPr bwMode="auto">
                      <a:xfrm>
                        <a:off x="561" y="4668"/>
                        <a:ext cx="392"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22" name="Rectangle 438"/>
                      <p:cNvSpPr>
                        <a:spLocks noChangeArrowheads="1"/>
                      </p:cNvSpPr>
                      <p:nvPr/>
                    </p:nvSpPr>
                    <p:spPr bwMode="auto">
                      <a:xfrm>
                        <a:off x="561" y="4668"/>
                        <a:ext cx="392"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a:solidFill>
                              <a:schemeClr val="tx1"/>
                            </a:solidFill>
                            <a:latin typeface="Times New Roman" panose="02020603050405020304" pitchFamily="18" charset="0"/>
                          </a:rPr>
                          <a:t>  </a:t>
                        </a:r>
                        <a:r>
                          <a:rPr lang="en-US" altLang="en-US" sz="1200">
                            <a:solidFill>
                              <a:schemeClr val="tx1"/>
                            </a:solidFill>
                            <a:latin typeface="Times New Roman" panose="02020603050405020304" pitchFamily="18" charset="0"/>
                          </a:rPr>
                          <a:t> </a:t>
                        </a:r>
                        <a:r>
                          <a:rPr lang="en-US" altLang="en-US">
                            <a:solidFill>
                              <a:schemeClr val="tx1"/>
                            </a:solidFill>
                            <a:latin typeface="Times New Roman" panose="02020603050405020304" pitchFamily="18" charset="0"/>
                          </a:rPr>
                          <a:t>        </a:t>
                        </a:r>
                      </a:p>
                    </p:txBody>
                  </p:sp>
                </p:grpSp>
                <p:grpSp>
                  <p:nvGrpSpPr>
                    <p:cNvPr id="33817" name="Group 497"/>
                    <p:cNvGrpSpPr>
                      <a:grpSpLocks/>
                    </p:cNvGrpSpPr>
                    <p:nvPr/>
                  </p:nvGrpSpPr>
                  <p:grpSpPr bwMode="auto">
                    <a:xfrm>
                      <a:off x="953" y="4668"/>
                      <a:ext cx="4" cy="518"/>
                      <a:chOff x="953" y="4668"/>
                      <a:chExt cx="4" cy="518"/>
                    </a:xfrm>
                  </p:grpSpPr>
                  <p:sp>
                    <p:nvSpPr>
                      <p:cNvPr id="33919" name="Rectangle 496"/>
                      <p:cNvSpPr>
                        <a:spLocks noChangeArrowheads="1"/>
                      </p:cNvSpPr>
                      <p:nvPr/>
                    </p:nvSpPr>
                    <p:spPr bwMode="auto">
                      <a:xfrm>
                        <a:off x="953"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20" name="Rectangle 440"/>
                      <p:cNvSpPr>
                        <a:spLocks noChangeArrowheads="1"/>
                      </p:cNvSpPr>
                      <p:nvPr/>
                    </p:nvSpPr>
                    <p:spPr bwMode="auto">
                      <a:xfrm>
                        <a:off x="953"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18" name="Group 499"/>
                    <p:cNvGrpSpPr>
                      <a:grpSpLocks/>
                    </p:cNvGrpSpPr>
                    <p:nvPr/>
                  </p:nvGrpSpPr>
                  <p:grpSpPr bwMode="auto">
                    <a:xfrm>
                      <a:off x="957" y="4668"/>
                      <a:ext cx="1" cy="518"/>
                      <a:chOff x="957" y="4668"/>
                      <a:chExt cx="1" cy="518"/>
                    </a:xfrm>
                  </p:grpSpPr>
                  <p:sp>
                    <p:nvSpPr>
                      <p:cNvPr id="33917" name="Rectangle 498"/>
                      <p:cNvSpPr>
                        <a:spLocks noChangeArrowheads="1"/>
                      </p:cNvSpPr>
                      <p:nvPr/>
                    </p:nvSpPr>
                    <p:spPr bwMode="auto">
                      <a:xfrm>
                        <a:off x="957" y="4668"/>
                        <a:ext cx="1"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18" name="Rectangle 441"/>
                      <p:cNvSpPr>
                        <a:spLocks noChangeArrowheads="1"/>
                      </p:cNvSpPr>
                      <p:nvPr/>
                    </p:nvSpPr>
                    <p:spPr bwMode="auto">
                      <a:xfrm>
                        <a:off x="957" y="4668"/>
                        <a:ext cx="1"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19" name="Group 501"/>
                    <p:cNvGrpSpPr>
                      <a:grpSpLocks/>
                    </p:cNvGrpSpPr>
                    <p:nvPr/>
                  </p:nvGrpSpPr>
                  <p:grpSpPr bwMode="auto">
                    <a:xfrm>
                      <a:off x="958" y="4668"/>
                      <a:ext cx="4" cy="518"/>
                      <a:chOff x="958" y="4668"/>
                      <a:chExt cx="4" cy="518"/>
                    </a:xfrm>
                  </p:grpSpPr>
                  <p:sp>
                    <p:nvSpPr>
                      <p:cNvPr id="33915" name="Rectangle 500"/>
                      <p:cNvSpPr>
                        <a:spLocks noChangeArrowheads="1"/>
                      </p:cNvSpPr>
                      <p:nvPr/>
                    </p:nvSpPr>
                    <p:spPr bwMode="auto">
                      <a:xfrm>
                        <a:off x="958"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16" name="Rectangle 442"/>
                      <p:cNvSpPr>
                        <a:spLocks noChangeArrowheads="1"/>
                      </p:cNvSpPr>
                      <p:nvPr/>
                    </p:nvSpPr>
                    <p:spPr bwMode="auto">
                      <a:xfrm>
                        <a:off x="958"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20" name="Group 503"/>
                    <p:cNvGrpSpPr>
                      <a:grpSpLocks/>
                    </p:cNvGrpSpPr>
                    <p:nvPr/>
                  </p:nvGrpSpPr>
                  <p:grpSpPr bwMode="auto">
                    <a:xfrm>
                      <a:off x="962" y="4668"/>
                      <a:ext cx="392" cy="518"/>
                      <a:chOff x="962" y="4668"/>
                      <a:chExt cx="392" cy="518"/>
                    </a:xfrm>
                  </p:grpSpPr>
                  <p:sp>
                    <p:nvSpPr>
                      <p:cNvPr id="33913" name="Rectangle 502"/>
                      <p:cNvSpPr>
                        <a:spLocks noChangeArrowheads="1"/>
                      </p:cNvSpPr>
                      <p:nvPr/>
                    </p:nvSpPr>
                    <p:spPr bwMode="auto">
                      <a:xfrm>
                        <a:off x="962" y="4668"/>
                        <a:ext cx="392"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14" name="Rectangle 443"/>
                      <p:cNvSpPr>
                        <a:spLocks noChangeArrowheads="1"/>
                      </p:cNvSpPr>
                      <p:nvPr/>
                    </p:nvSpPr>
                    <p:spPr bwMode="auto">
                      <a:xfrm>
                        <a:off x="962" y="4668"/>
                        <a:ext cx="392"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a:solidFill>
                              <a:schemeClr val="tx1"/>
                            </a:solidFill>
                            <a:latin typeface="Times New Roman" panose="02020603050405020304" pitchFamily="18" charset="0"/>
                          </a:rPr>
                          <a:t>  </a:t>
                        </a:r>
                        <a:r>
                          <a:rPr lang="en-US" altLang="en-US" sz="1200">
                            <a:solidFill>
                              <a:schemeClr val="tx1"/>
                            </a:solidFill>
                            <a:latin typeface="Times New Roman" panose="02020603050405020304" pitchFamily="18" charset="0"/>
                          </a:rPr>
                          <a:t> </a:t>
                        </a:r>
                        <a:r>
                          <a:rPr lang="en-US" altLang="en-US">
                            <a:solidFill>
                              <a:schemeClr val="tx1"/>
                            </a:solidFill>
                            <a:latin typeface="Times New Roman" panose="02020603050405020304" pitchFamily="18" charset="0"/>
                          </a:rPr>
                          <a:t>        </a:t>
                        </a:r>
                      </a:p>
                    </p:txBody>
                  </p:sp>
                </p:grpSp>
                <p:grpSp>
                  <p:nvGrpSpPr>
                    <p:cNvPr id="33821" name="Group 505"/>
                    <p:cNvGrpSpPr>
                      <a:grpSpLocks/>
                    </p:cNvGrpSpPr>
                    <p:nvPr/>
                  </p:nvGrpSpPr>
                  <p:grpSpPr bwMode="auto">
                    <a:xfrm>
                      <a:off x="1354" y="4668"/>
                      <a:ext cx="4" cy="518"/>
                      <a:chOff x="1354" y="4668"/>
                      <a:chExt cx="4" cy="518"/>
                    </a:xfrm>
                  </p:grpSpPr>
                  <p:sp>
                    <p:nvSpPr>
                      <p:cNvPr id="33911" name="Rectangle 504"/>
                      <p:cNvSpPr>
                        <a:spLocks noChangeArrowheads="1"/>
                      </p:cNvSpPr>
                      <p:nvPr/>
                    </p:nvSpPr>
                    <p:spPr bwMode="auto">
                      <a:xfrm>
                        <a:off x="1354"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12" name="Rectangle 445"/>
                      <p:cNvSpPr>
                        <a:spLocks noChangeArrowheads="1"/>
                      </p:cNvSpPr>
                      <p:nvPr/>
                    </p:nvSpPr>
                    <p:spPr bwMode="auto">
                      <a:xfrm>
                        <a:off x="1354"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22" name="Group 507"/>
                    <p:cNvGrpSpPr>
                      <a:grpSpLocks/>
                    </p:cNvGrpSpPr>
                    <p:nvPr/>
                  </p:nvGrpSpPr>
                  <p:grpSpPr bwMode="auto">
                    <a:xfrm>
                      <a:off x="1358" y="4668"/>
                      <a:ext cx="1" cy="518"/>
                      <a:chOff x="1358" y="4668"/>
                      <a:chExt cx="1" cy="518"/>
                    </a:xfrm>
                  </p:grpSpPr>
                  <p:sp>
                    <p:nvSpPr>
                      <p:cNvPr id="33909" name="Rectangle 506"/>
                      <p:cNvSpPr>
                        <a:spLocks noChangeArrowheads="1"/>
                      </p:cNvSpPr>
                      <p:nvPr/>
                    </p:nvSpPr>
                    <p:spPr bwMode="auto">
                      <a:xfrm>
                        <a:off x="1358" y="4668"/>
                        <a:ext cx="1"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10" name="Rectangle 446"/>
                      <p:cNvSpPr>
                        <a:spLocks noChangeArrowheads="1"/>
                      </p:cNvSpPr>
                      <p:nvPr/>
                    </p:nvSpPr>
                    <p:spPr bwMode="auto">
                      <a:xfrm>
                        <a:off x="1358" y="4668"/>
                        <a:ext cx="1"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23" name="Group 509"/>
                    <p:cNvGrpSpPr>
                      <a:grpSpLocks/>
                    </p:cNvGrpSpPr>
                    <p:nvPr/>
                  </p:nvGrpSpPr>
                  <p:grpSpPr bwMode="auto">
                    <a:xfrm>
                      <a:off x="1359" y="4668"/>
                      <a:ext cx="4" cy="518"/>
                      <a:chOff x="1359" y="4668"/>
                      <a:chExt cx="4" cy="518"/>
                    </a:xfrm>
                  </p:grpSpPr>
                  <p:sp>
                    <p:nvSpPr>
                      <p:cNvPr id="33907" name="Rectangle 508"/>
                      <p:cNvSpPr>
                        <a:spLocks noChangeArrowheads="1"/>
                      </p:cNvSpPr>
                      <p:nvPr/>
                    </p:nvSpPr>
                    <p:spPr bwMode="auto">
                      <a:xfrm>
                        <a:off x="1359"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08" name="Rectangle 447"/>
                      <p:cNvSpPr>
                        <a:spLocks noChangeArrowheads="1"/>
                      </p:cNvSpPr>
                      <p:nvPr/>
                    </p:nvSpPr>
                    <p:spPr bwMode="auto">
                      <a:xfrm>
                        <a:off x="1359" y="4668"/>
                        <a:ext cx="4"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24" name="Group 511"/>
                    <p:cNvGrpSpPr>
                      <a:grpSpLocks/>
                    </p:cNvGrpSpPr>
                    <p:nvPr/>
                  </p:nvGrpSpPr>
                  <p:grpSpPr bwMode="auto">
                    <a:xfrm>
                      <a:off x="1363" y="4668"/>
                      <a:ext cx="150" cy="518"/>
                      <a:chOff x="1363" y="4668"/>
                      <a:chExt cx="150" cy="518"/>
                    </a:xfrm>
                  </p:grpSpPr>
                  <p:sp>
                    <p:nvSpPr>
                      <p:cNvPr id="33905" name="Rectangle 510"/>
                      <p:cNvSpPr>
                        <a:spLocks noChangeArrowheads="1"/>
                      </p:cNvSpPr>
                      <p:nvPr/>
                    </p:nvSpPr>
                    <p:spPr bwMode="auto">
                      <a:xfrm>
                        <a:off x="1363" y="4668"/>
                        <a:ext cx="150"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06" name="Rectangle 448"/>
                      <p:cNvSpPr>
                        <a:spLocks noChangeArrowheads="1"/>
                      </p:cNvSpPr>
                      <p:nvPr/>
                    </p:nvSpPr>
                    <p:spPr bwMode="auto">
                      <a:xfrm>
                        <a:off x="1363" y="4668"/>
                        <a:ext cx="150"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25" name="Group 513"/>
                    <p:cNvGrpSpPr>
                      <a:grpSpLocks/>
                    </p:cNvGrpSpPr>
                    <p:nvPr/>
                  </p:nvGrpSpPr>
                  <p:grpSpPr bwMode="auto">
                    <a:xfrm>
                      <a:off x="1513" y="4668"/>
                      <a:ext cx="150" cy="518"/>
                      <a:chOff x="1513" y="4668"/>
                      <a:chExt cx="150" cy="518"/>
                    </a:xfrm>
                  </p:grpSpPr>
                  <p:sp>
                    <p:nvSpPr>
                      <p:cNvPr id="33903" name="Rectangle 512"/>
                      <p:cNvSpPr>
                        <a:spLocks noChangeArrowheads="1"/>
                      </p:cNvSpPr>
                      <p:nvPr/>
                    </p:nvSpPr>
                    <p:spPr bwMode="auto">
                      <a:xfrm>
                        <a:off x="1513" y="4668"/>
                        <a:ext cx="150"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04" name="Rectangle 449"/>
                      <p:cNvSpPr>
                        <a:spLocks noChangeArrowheads="1" noTextEdit="1"/>
                      </p:cNvSpPr>
                      <p:nvPr/>
                    </p:nvSpPr>
                    <p:spPr bwMode="auto">
                      <a:xfrm>
                        <a:off x="1513" y="4668"/>
                        <a:ext cx="150"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grpSp>
                  <p:nvGrpSpPr>
                    <p:cNvPr id="33826" name="Group 515"/>
                    <p:cNvGrpSpPr>
                      <a:grpSpLocks/>
                    </p:cNvGrpSpPr>
                    <p:nvPr/>
                  </p:nvGrpSpPr>
                  <p:grpSpPr bwMode="auto">
                    <a:xfrm>
                      <a:off x="1663" y="4668"/>
                      <a:ext cx="843" cy="998"/>
                      <a:chOff x="1663" y="4668"/>
                      <a:chExt cx="843" cy="998"/>
                    </a:xfrm>
                  </p:grpSpPr>
                  <p:sp>
                    <p:nvSpPr>
                      <p:cNvPr id="33901" name="Rectangle 514"/>
                      <p:cNvSpPr>
                        <a:spLocks noChangeArrowheads="1"/>
                      </p:cNvSpPr>
                      <p:nvPr/>
                    </p:nvSpPr>
                    <p:spPr bwMode="auto">
                      <a:xfrm>
                        <a:off x="1663" y="4668"/>
                        <a:ext cx="843"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02" name="Rectangle 450"/>
                      <p:cNvSpPr>
                        <a:spLocks noChangeArrowheads="1"/>
                      </p:cNvSpPr>
                      <p:nvPr/>
                    </p:nvSpPr>
                    <p:spPr bwMode="auto">
                      <a:xfrm>
                        <a:off x="1663" y="4668"/>
                        <a:ext cx="843" cy="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600" b="1">
                            <a:solidFill>
                              <a:srgbClr val="000000"/>
                            </a:solidFill>
                            <a:latin typeface="Verdana" panose="020B0604030504040204" pitchFamily="34" charset="0"/>
                          </a:rPr>
                          <a:t>Monday:</a:t>
                        </a:r>
                        <a:r>
                          <a:rPr lang="en-US" altLang="en-US" sz="600">
                            <a:solidFill>
                              <a:schemeClr val="tx1"/>
                            </a:solidFill>
                            <a:latin typeface="Tahoma" panose="020B0604030504040204" pitchFamily="34" charset="0"/>
                          </a:rPr>
                          <a:t/>
                        </a:r>
                        <a:br>
                          <a:rPr lang="en-US" altLang="en-US" sz="600">
                            <a:solidFill>
                              <a:schemeClr val="tx1"/>
                            </a:solidFill>
                            <a:latin typeface="Tahoma" panose="020B0604030504040204" pitchFamily="34" charset="0"/>
                          </a:rPr>
                        </a:br>
                        <a:r>
                          <a:rPr lang="en-US" altLang="en-US" sz="600">
                            <a:solidFill>
                              <a:schemeClr val="tx1"/>
                            </a:solidFill>
                            <a:latin typeface="Verdana" panose="020B0604030504040204" pitchFamily="34" charset="0"/>
                          </a:rPr>
                          <a:t>Mainly sunny. High 4F. Winds NW at 10 to 15 mph.</a:t>
                        </a:r>
                        <a:br>
                          <a:rPr lang="en-US" altLang="en-US" sz="600">
                            <a:solidFill>
                              <a:schemeClr val="tx1"/>
                            </a:solidFill>
                            <a:latin typeface="Verdana" panose="020B0604030504040204" pitchFamily="34" charset="0"/>
                          </a:rPr>
                        </a:br>
                        <a:r>
                          <a:rPr lang="en-US" altLang="en-US" sz="600" b="1">
                            <a:solidFill>
                              <a:srgbClr val="000000"/>
                            </a:solidFill>
                            <a:latin typeface="Verdana" panose="020B0604030504040204" pitchFamily="34" charset="0"/>
                          </a:rPr>
                          <a:t>Monday night:</a:t>
                        </a:r>
                        <a:r>
                          <a:rPr lang="en-US" altLang="en-US" sz="600">
                            <a:solidFill>
                              <a:schemeClr val="tx1"/>
                            </a:solidFill>
                            <a:latin typeface="Tahoma" panose="020B0604030504040204" pitchFamily="34" charset="0"/>
                          </a:rPr>
                          <a:t/>
                        </a:r>
                        <a:br>
                          <a:rPr lang="en-US" altLang="en-US" sz="600">
                            <a:solidFill>
                              <a:schemeClr val="tx1"/>
                            </a:solidFill>
                            <a:latin typeface="Tahoma" panose="020B0604030504040204" pitchFamily="34" charset="0"/>
                          </a:rPr>
                        </a:br>
                        <a:r>
                          <a:rPr lang="en-US" altLang="en-US" sz="600">
                            <a:solidFill>
                              <a:schemeClr val="tx1"/>
                            </a:solidFill>
                            <a:latin typeface="Verdana" panose="020B0604030504040204" pitchFamily="34" charset="0"/>
                          </a:rPr>
                          <a:t>Clear to partly cloudy skies. Low -12F. Winds WSW at 5 to 10 mph.</a:t>
                        </a:r>
                        <a:endParaRPr lang="en-US" altLang="en-US">
                          <a:solidFill>
                            <a:schemeClr val="tx1"/>
                          </a:solidFill>
                          <a:latin typeface="Times New Roman" panose="02020603050405020304" pitchFamily="18" charset="0"/>
                        </a:endParaRPr>
                      </a:p>
                    </p:txBody>
                  </p:sp>
                </p:grpSp>
                <p:grpSp>
                  <p:nvGrpSpPr>
                    <p:cNvPr id="33827" name="Group 517"/>
                    <p:cNvGrpSpPr>
                      <a:grpSpLocks/>
                    </p:cNvGrpSpPr>
                    <p:nvPr/>
                  </p:nvGrpSpPr>
                  <p:grpSpPr bwMode="auto">
                    <a:xfrm>
                      <a:off x="2506" y="4668"/>
                      <a:ext cx="155" cy="998"/>
                      <a:chOff x="2506" y="4668"/>
                      <a:chExt cx="155" cy="998"/>
                    </a:xfrm>
                  </p:grpSpPr>
                  <p:sp>
                    <p:nvSpPr>
                      <p:cNvPr id="33899" name="Rectangle 516"/>
                      <p:cNvSpPr>
                        <a:spLocks noChangeArrowheads="1"/>
                      </p:cNvSpPr>
                      <p:nvPr/>
                    </p:nvSpPr>
                    <p:spPr bwMode="auto">
                      <a:xfrm>
                        <a:off x="2506" y="4668"/>
                        <a:ext cx="155" cy="5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900" name="Rectangle 451"/>
                      <p:cNvSpPr>
                        <a:spLocks noChangeArrowheads="1"/>
                      </p:cNvSpPr>
                      <p:nvPr/>
                    </p:nvSpPr>
                    <p:spPr bwMode="auto">
                      <a:xfrm>
                        <a:off x="2506" y="4668"/>
                        <a:ext cx="155" cy="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r" eaLnBrk="1" hangingPunct="1">
                          <a:spcBef>
                            <a:spcPct val="0"/>
                          </a:spcBef>
                          <a:buClrTx/>
                          <a:buFontTx/>
                          <a:buNone/>
                        </a:pPr>
                        <a:r>
                          <a:rPr lang="en-US" altLang="en-US" sz="1100">
                            <a:solidFill>
                              <a:schemeClr val="tx1"/>
                            </a:solidFill>
                            <a:latin typeface="Tahoma" panose="020B0604030504040204" pitchFamily="34" charset="0"/>
                          </a:rPr>
                          <a:t>  </a:t>
                        </a:r>
                        <a:r>
                          <a:rPr lang="en-US" altLang="en-US" sz="1000">
                            <a:solidFill>
                              <a:schemeClr val="tx1"/>
                            </a:solidFill>
                            <a:latin typeface="Tahoma" panose="020B0604030504040204" pitchFamily="34" charset="0"/>
                          </a:rPr>
                          <a:t> </a:t>
                        </a:r>
                        <a:r>
                          <a:rPr lang="en-US" altLang="en-US" sz="1100">
                            <a:solidFill>
                              <a:schemeClr val="tx1"/>
                            </a:solidFill>
                            <a:latin typeface="Tahoma" panose="020B0604030504040204" pitchFamily="34" charset="0"/>
                          </a:rPr>
                          <a:t>  </a:t>
                        </a:r>
                        <a:endParaRPr lang="en-US" altLang="en-US">
                          <a:solidFill>
                            <a:schemeClr val="tx1"/>
                          </a:solidFill>
                          <a:latin typeface="Times New Roman" panose="02020603050405020304" pitchFamily="18" charset="0"/>
                        </a:endParaRPr>
                      </a:p>
                    </p:txBody>
                  </p:sp>
                </p:grpSp>
                <p:grpSp>
                  <p:nvGrpSpPr>
                    <p:cNvPr id="33828" name="Group 519"/>
                    <p:cNvGrpSpPr>
                      <a:grpSpLocks/>
                    </p:cNvGrpSpPr>
                    <p:nvPr/>
                  </p:nvGrpSpPr>
                  <p:grpSpPr bwMode="auto">
                    <a:xfrm>
                      <a:off x="552" y="5186"/>
                      <a:ext cx="4" cy="326"/>
                      <a:chOff x="552" y="5186"/>
                      <a:chExt cx="4" cy="326"/>
                    </a:xfrm>
                  </p:grpSpPr>
                  <p:sp>
                    <p:nvSpPr>
                      <p:cNvPr id="33897" name="Rectangle 518"/>
                      <p:cNvSpPr>
                        <a:spLocks noChangeArrowheads="1"/>
                      </p:cNvSpPr>
                      <p:nvPr/>
                    </p:nvSpPr>
                    <p:spPr bwMode="auto">
                      <a:xfrm>
                        <a:off x="552"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98" name="Rectangle 453"/>
                      <p:cNvSpPr>
                        <a:spLocks noChangeArrowheads="1"/>
                      </p:cNvSpPr>
                      <p:nvPr/>
                    </p:nvSpPr>
                    <p:spPr bwMode="auto">
                      <a:xfrm>
                        <a:off x="552"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29" name="Group 521"/>
                    <p:cNvGrpSpPr>
                      <a:grpSpLocks/>
                    </p:cNvGrpSpPr>
                    <p:nvPr/>
                  </p:nvGrpSpPr>
                  <p:grpSpPr bwMode="auto">
                    <a:xfrm>
                      <a:off x="556" y="5186"/>
                      <a:ext cx="1" cy="326"/>
                      <a:chOff x="556" y="5186"/>
                      <a:chExt cx="1" cy="326"/>
                    </a:xfrm>
                  </p:grpSpPr>
                  <p:sp>
                    <p:nvSpPr>
                      <p:cNvPr id="33895" name="Rectangle 520"/>
                      <p:cNvSpPr>
                        <a:spLocks noChangeArrowheads="1"/>
                      </p:cNvSpPr>
                      <p:nvPr/>
                    </p:nvSpPr>
                    <p:spPr bwMode="auto">
                      <a:xfrm>
                        <a:off x="556" y="5186"/>
                        <a:ext cx="1"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96" name="Rectangle 454"/>
                      <p:cNvSpPr>
                        <a:spLocks noChangeArrowheads="1"/>
                      </p:cNvSpPr>
                      <p:nvPr/>
                    </p:nvSpPr>
                    <p:spPr bwMode="auto">
                      <a:xfrm>
                        <a:off x="556" y="5186"/>
                        <a:ext cx="1"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0" name="Group 523"/>
                    <p:cNvGrpSpPr>
                      <a:grpSpLocks/>
                    </p:cNvGrpSpPr>
                    <p:nvPr/>
                  </p:nvGrpSpPr>
                  <p:grpSpPr bwMode="auto">
                    <a:xfrm>
                      <a:off x="557" y="5186"/>
                      <a:ext cx="4" cy="326"/>
                      <a:chOff x="557" y="5186"/>
                      <a:chExt cx="4" cy="326"/>
                    </a:xfrm>
                  </p:grpSpPr>
                  <p:sp>
                    <p:nvSpPr>
                      <p:cNvPr id="33893" name="Rectangle 522"/>
                      <p:cNvSpPr>
                        <a:spLocks noChangeArrowheads="1"/>
                      </p:cNvSpPr>
                      <p:nvPr/>
                    </p:nvSpPr>
                    <p:spPr bwMode="auto">
                      <a:xfrm>
                        <a:off x="557"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94" name="Rectangle 455"/>
                      <p:cNvSpPr>
                        <a:spLocks noChangeArrowheads="1"/>
                      </p:cNvSpPr>
                      <p:nvPr/>
                    </p:nvSpPr>
                    <p:spPr bwMode="auto">
                      <a:xfrm>
                        <a:off x="557"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1" name="Group 525"/>
                    <p:cNvGrpSpPr>
                      <a:grpSpLocks/>
                    </p:cNvGrpSpPr>
                    <p:nvPr/>
                  </p:nvGrpSpPr>
                  <p:grpSpPr bwMode="auto">
                    <a:xfrm>
                      <a:off x="561" y="5186"/>
                      <a:ext cx="349" cy="326"/>
                      <a:chOff x="561" y="5186"/>
                      <a:chExt cx="349" cy="326"/>
                    </a:xfrm>
                  </p:grpSpPr>
                  <p:sp>
                    <p:nvSpPr>
                      <p:cNvPr id="33889" name="Rectangle 524"/>
                      <p:cNvSpPr>
                        <a:spLocks noChangeArrowheads="1"/>
                      </p:cNvSpPr>
                      <p:nvPr/>
                    </p:nvSpPr>
                    <p:spPr bwMode="auto">
                      <a:xfrm>
                        <a:off x="561" y="5186"/>
                        <a:ext cx="349"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90" name="Group 458"/>
                      <p:cNvGrpSpPr>
                        <a:grpSpLocks/>
                      </p:cNvGrpSpPr>
                      <p:nvPr/>
                    </p:nvGrpSpPr>
                    <p:grpSpPr bwMode="auto">
                      <a:xfrm>
                        <a:off x="561" y="5186"/>
                        <a:ext cx="349" cy="192"/>
                        <a:chOff x="0" y="6532"/>
                        <a:chExt cx="349" cy="192"/>
                      </a:xfrm>
                    </p:grpSpPr>
                    <p:sp>
                      <p:nvSpPr>
                        <p:cNvPr id="33891" name="Rectangle 456"/>
                        <p:cNvSpPr>
                          <a:spLocks noChangeArrowheads="1"/>
                        </p:cNvSpPr>
                        <p:nvPr/>
                      </p:nvSpPr>
                      <p:spPr bwMode="auto">
                        <a:xfrm>
                          <a:off x="0" y="6532"/>
                          <a:ext cx="349"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92" name="Rectangle 457"/>
                        <p:cNvSpPr>
                          <a:spLocks noChangeArrowheads="1"/>
                        </p:cNvSpPr>
                        <p:nvPr/>
                      </p:nvSpPr>
                      <p:spPr bwMode="auto">
                        <a:xfrm>
                          <a:off x="0" y="6532"/>
                          <a:ext cx="349" cy="1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1400" b="1">
                              <a:solidFill>
                                <a:srgbClr val="996666"/>
                              </a:solidFill>
                              <a:latin typeface="Arial" panose="020B0604020202020204" pitchFamily="34" charset="0"/>
                              <a:cs typeface="Arial" panose="020B0604020202020204" pitchFamily="34" charset="0"/>
                            </a:rPr>
                            <a:t>4 </a:t>
                          </a:r>
                          <a:r>
                            <a:rPr lang="en-US" altLang="en-US" sz="1400" b="1" baseline="30000">
                              <a:solidFill>
                                <a:srgbClr val="996666"/>
                              </a:solidFill>
                              <a:latin typeface="Arial" panose="020B0604020202020204" pitchFamily="34" charset="0"/>
                              <a:cs typeface="Arial" panose="020B0604020202020204" pitchFamily="34" charset="0"/>
                            </a:rPr>
                            <a:t>°F</a:t>
                          </a:r>
                          <a:endParaRPr lang="en-US" altLang="en-US">
                            <a:solidFill>
                              <a:schemeClr val="tx1"/>
                            </a:solidFill>
                            <a:latin typeface="Times New Roman" panose="02020603050405020304" pitchFamily="18" charset="0"/>
                          </a:endParaRPr>
                        </a:p>
                      </p:txBody>
                    </p:sp>
                  </p:grpSp>
                </p:grpSp>
                <p:grpSp>
                  <p:nvGrpSpPr>
                    <p:cNvPr id="33832" name="Group 527"/>
                    <p:cNvGrpSpPr>
                      <a:grpSpLocks/>
                    </p:cNvGrpSpPr>
                    <p:nvPr/>
                  </p:nvGrpSpPr>
                  <p:grpSpPr bwMode="auto">
                    <a:xfrm>
                      <a:off x="910" y="5186"/>
                      <a:ext cx="4" cy="326"/>
                      <a:chOff x="910" y="5186"/>
                      <a:chExt cx="4" cy="326"/>
                    </a:xfrm>
                  </p:grpSpPr>
                  <p:sp>
                    <p:nvSpPr>
                      <p:cNvPr id="33887" name="Rectangle 526"/>
                      <p:cNvSpPr>
                        <a:spLocks noChangeArrowheads="1"/>
                      </p:cNvSpPr>
                      <p:nvPr/>
                    </p:nvSpPr>
                    <p:spPr bwMode="auto">
                      <a:xfrm>
                        <a:off x="910"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88" name="Rectangle 459"/>
                      <p:cNvSpPr>
                        <a:spLocks noChangeArrowheads="1"/>
                      </p:cNvSpPr>
                      <p:nvPr/>
                    </p:nvSpPr>
                    <p:spPr bwMode="auto">
                      <a:xfrm>
                        <a:off x="910"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3" name="Group 529"/>
                    <p:cNvGrpSpPr>
                      <a:grpSpLocks/>
                    </p:cNvGrpSpPr>
                    <p:nvPr/>
                  </p:nvGrpSpPr>
                  <p:grpSpPr bwMode="auto">
                    <a:xfrm>
                      <a:off x="914" y="5186"/>
                      <a:ext cx="1" cy="326"/>
                      <a:chOff x="914" y="5186"/>
                      <a:chExt cx="1" cy="326"/>
                    </a:xfrm>
                  </p:grpSpPr>
                  <p:sp>
                    <p:nvSpPr>
                      <p:cNvPr id="33885" name="Rectangle 528"/>
                      <p:cNvSpPr>
                        <a:spLocks noChangeArrowheads="1"/>
                      </p:cNvSpPr>
                      <p:nvPr/>
                    </p:nvSpPr>
                    <p:spPr bwMode="auto">
                      <a:xfrm>
                        <a:off x="914" y="5186"/>
                        <a:ext cx="1"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86" name="Rectangle 460"/>
                      <p:cNvSpPr>
                        <a:spLocks noChangeArrowheads="1"/>
                      </p:cNvSpPr>
                      <p:nvPr/>
                    </p:nvSpPr>
                    <p:spPr bwMode="auto">
                      <a:xfrm>
                        <a:off x="914" y="5186"/>
                        <a:ext cx="1"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4" name="Group 531"/>
                    <p:cNvGrpSpPr>
                      <a:grpSpLocks/>
                    </p:cNvGrpSpPr>
                    <p:nvPr/>
                  </p:nvGrpSpPr>
                  <p:grpSpPr bwMode="auto">
                    <a:xfrm>
                      <a:off x="915" y="5186"/>
                      <a:ext cx="4" cy="326"/>
                      <a:chOff x="915" y="5186"/>
                      <a:chExt cx="4" cy="326"/>
                    </a:xfrm>
                  </p:grpSpPr>
                  <p:sp>
                    <p:nvSpPr>
                      <p:cNvPr id="33883" name="Rectangle 530"/>
                      <p:cNvSpPr>
                        <a:spLocks noChangeArrowheads="1"/>
                      </p:cNvSpPr>
                      <p:nvPr/>
                    </p:nvSpPr>
                    <p:spPr bwMode="auto">
                      <a:xfrm>
                        <a:off x="915"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84" name="Rectangle 461"/>
                      <p:cNvSpPr>
                        <a:spLocks noChangeArrowheads="1"/>
                      </p:cNvSpPr>
                      <p:nvPr/>
                    </p:nvSpPr>
                    <p:spPr bwMode="auto">
                      <a:xfrm>
                        <a:off x="915"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5" name="Group 533"/>
                    <p:cNvGrpSpPr>
                      <a:grpSpLocks/>
                    </p:cNvGrpSpPr>
                    <p:nvPr/>
                  </p:nvGrpSpPr>
                  <p:grpSpPr bwMode="auto">
                    <a:xfrm>
                      <a:off x="919" y="5186"/>
                      <a:ext cx="349" cy="326"/>
                      <a:chOff x="919" y="5186"/>
                      <a:chExt cx="349" cy="326"/>
                    </a:xfrm>
                  </p:grpSpPr>
                  <p:sp>
                    <p:nvSpPr>
                      <p:cNvPr id="33879" name="Rectangle 532"/>
                      <p:cNvSpPr>
                        <a:spLocks noChangeArrowheads="1"/>
                      </p:cNvSpPr>
                      <p:nvPr/>
                    </p:nvSpPr>
                    <p:spPr bwMode="auto">
                      <a:xfrm>
                        <a:off x="919" y="5186"/>
                        <a:ext cx="349"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80" name="Group 464"/>
                      <p:cNvGrpSpPr>
                        <a:grpSpLocks/>
                      </p:cNvGrpSpPr>
                      <p:nvPr/>
                    </p:nvGrpSpPr>
                    <p:grpSpPr bwMode="auto">
                      <a:xfrm>
                        <a:off x="919" y="5186"/>
                        <a:ext cx="349" cy="192"/>
                        <a:chOff x="0" y="6724"/>
                        <a:chExt cx="349" cy="192"/>
                      </a:xfrm>
                    </p:grpSpPr>
                    <p:sp>
                      <p:nvSpPr>
                        <p:cNvPr id="33881" name="Rectangle 462"/>
                        <p:cNvSpPr>
                          <a:spLocks noChangeArrowheads="1"/>
                        </p:cNvSpPr>
                        <p:nvPr/>
                      </p:nvSpPr>
                      <p:spPr bwMode="auto">
                        <a:xfrm>
                          <a:off x="0" y="6724"/>
                          <a:ext cx="349"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82" name="Rectangle 463"/>
                        <p:cNvSpPr>
                          <a:spLocks noChangeArrowheads="1"/>
                        </p:cNvSpPr>
                        <p:nvPr/>
                      </p:nvSpPr>
                      <p:spPr bwMode="auto">
                        <a:xfrm>
                          <a:off x="0" y="6724"/>
                          <a:ext cx="349" cy="1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1400" b="1">
                              <a:solidFill>
                                <a:srgbClr val="666699"/>
                              </a:solidFill>
                              <a:latin typeface="Arial" panose="020B0604020202020204" pitchFamily="34" charset="0"/>
                              <a:cs typeface="Arial" panose="020B0604020202020204" pitchFamily="34" charset="0"/>
                            </a:rPr>
                            <a:t>-12 </a:t>
                          </a:r>
                          <a:r>
                            <a:rPr lang="en-US" altLang="en-US" sz="1400" b="1" baseline="30000">
                              <a:solidFill>
                                <a:srgbClr val="666699"/>
                              </a:solidFill>
                              <a:latin typeface="Arial" panose="020B0604020202020204" pitchFamily="34" charset="0"/>
                              <a:cs typeface="Arial" panose="020B0604020202020204" pitchFamily="34" charset="0"/>
                            </a:rPr>
                            <a:t>°F</a:t>
                          </a:r>
                          <a:endParaRPr lang="en-US" altLang="en-US">
                            <a:solidFill>
                              <a:schemeClr val="tx1"/>
                            </a:solidFill>
                            <a:latin typeface="Times New Roman" panose="02020603050405020304" pitchFamily="18" charset="0"/>
                          </a:endParaRPr>
                        </a:p>
                      </p:txBody>
                    </p:sp>
                  </p:grpSp>
                </p:grpSp>
                <p:grpSp>
                  <p:nvGrpSpPr>
                    <p:cNvPr id="33836" name="Group 535"/>
                    <p:cNvGrpSpPr>
                      <a:grpSpLocks/>
                    </p:cNvGrpSpPr>
                    <p:nvPr/>
                  </p:nvGrpSpPr>
                  <p:grpSpPr bwMode="auto">
                    <a:xfrm>
                      <a:off x="1268" y="5186"/>
                      <a:ext cx="4" cy="326"/>
                      <a:chOff x="1268" y="5186"/>
                      <a:chExt cx="4" cy="326"/>
                    </a:xfrm>
                  </p:grpSpPr>
                  <p:sp>
                    <p:nvSpPr>
                      <p:cNvPr id="33877" name="Rectangle 534"/>
                      <p:cNvSpPr>
                        <a:spLocks noChangeArrowheads="1"/>
                      </p:cNvSpPr>
                      <p:nvPr/>
                    </p:nvSpPr>
                    <p:spPr bwMode="auto">
                      <a:xfrm>
                        <a:off x="1268"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78" name="Rectangle 465"/>
                      <p:cNvSpPr>
                        <a:spLocks noChangeArrowheads="1"/>
                      </p:cNvSpPr>
                      <p:nvPr/>
                    </p:nvSpPr>
                    <p:spPr bwMode="auto">
                      <a:xfrm>
                        <a:off x="1268"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7" name="Group 537"/>
                    <p:cNvGrpSpPr>
                      <a:grpSpLocks/>
                    </p:cNvGrpSpPr>
                    <p:nvPr/>
                  </p:nvGrpSpPr>
                  <p:grpSpPr bwMode="auto">
                    <a:xfrm>
                      <a:off x="1272" y="5186"/>
                      <a:ext cx="1" cy="326"/>
                      <a:chOff x="1272" y="5186"/>
                      <a:chExt cx="1" cy="326"/>
                    </a:xfrm>
                  </p:grpSpPr>
                  <p:sp>
                    <p:nvSpPr>
                      <p:cNvPr id="33875" name="Rectangle 536"/>
                      <p:cNvSpPr>
                        <a:spLocks noChangeArrowheads="1"/>
                      </p:cNvSpPr>
                      <p:nvPr/>
                    </p:nvSpPr>
                    <p:spPr bwMode="auto">
                      <a:xfrm>
                        <a:off x="1272" y="5186"/>
                        <a:ext cx="1"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76" name="Rectangle 466"/>
                      <p:cNvSpPr>
                        <a:spLocks noChangeArrowheads="1"/>
                      </p:cNvSpPr>
                      <p:nvPr/>
                    </p:nvSpPr>
                    <p:spPr bwMode="auto">
                      <a:xfrm>
                        <a:off x="1272" y="5186"/>
                        <a:ext cx="1"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8" name="Group 539"/>
                    <p:cNvGrpSpPr>
                      <a:grpSpLocks/>
                    </p:cNvGrpSpPr>
                    <p:nvPr/>
                  </p:nvGrpSpPr>
                  <p:grpSpPr bwMode="auto">
                    <a:xfrm>
                      <a:off x="1273" y="5186"/>
                      <a:ext cx="4" cy="326"/>
                      <a:chOff x="1273" y="5186"/>
                      <a:chExt cx="4" cy="326"/>
                    </a:xfrm>
                  </p:grpSpPr>
                  <p:sp>
                    <p:nvSpPr>
                      <p:cNvPr id="33873" name="Rectangle 538"/>
                      <p:cNvSpPr>
                        <a:spLocks noChangeArrowheads="1"/>
                      </p:cNvSpPr>
                      <p:nvPr/>
                    </p:nvSpPr>
                    <p:spPr bwMode="auto">
                      <a:xfrm>
                        <a:off x="1273"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74" name="Rectangle 467"/>
                      <p:cNvSpPr>
                        <a:spLocks noChangeArrowheads="1"/>
                      </p:cNvSpPr>
                      <p:nvPr/>
                    </p:nvSpPr>
                    <p:spPr bwMode="auto">
                      <a:xfrm>
                        <a:off x="1273" y="5186"/>
                        <a:ext cx="4"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39" name="Group 541"/>
                    <p:cNvGrpSpPr>
                      <a:grpSpLocks/>
                    </p:cNvGrpSpPr>
                    <p:nvPr/>
                  </p:nvGrpSpPr>
                  <p:grpSpPr bwMode="auto">
                    <a:xfrm>
                      <a:off x="1277" y="5186"/>
                      <a:ext cx="150" cy="326"/>
                      <a:chOff x="1277" y="5186"/>
                      <a:chExt cx="150" cy="326"/>
                    </a:xfrm>
                  </p:grpSpPr>
                  <p:sp>
                    <p:nvSpPr>
                      <p:cNvPr id="33871" name="Rectangle 540"/>
                      <p:cNvSpPr>
                        <a:spLocks noChangeArrowheads="1"/>
                      </p:cNvSpPr>
                      <p:nvPr/>
                    </p:nvSpPr>
                    <p:spPr bwMode="auto">
                      <a:xfrm>
                        <a:off x="1277" y="5186"/>
                        <a:ext cx="150"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72" name="Rectangle 468"/>
                      <p:cNvSpPr>
                        <a:spLocks noChangeArrowheads="1" noTextEdit="1"/>
                      </p:cNvSpPr>
                      <p:nvPr/>
                    </p:nvSpPr>
                    <p:spPr bwMode="auto">
                      <a:xfrm>
                        <a:off x="1277" y="5186"/>
                        <a:ext cx="150"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grpSp>
                  <p:nvGrpSpPr>
                    <p:cNvPr id="33840" name="Group 543"/>
                    <p:cNvGrpSpPr>
                      <a:grpSpLocks/>
                    </p:cNvGrpSpPr>
                    <p:nvPr/>
                  </p:nvGrpSpPr>
                  <p:grpSpPr bwMode="auto">
                    <a:xfrm>
                      <a:off x="1427" y="5186"/>
                      <a:ext cx="150" cy="326"/>
                      <a:chOff x="1427" y="5186"/>
                      <a:chExt cx="150" cy="326"/>
                    </a:xfrm>
                  </p:grpSpPr>
                  <p:sp>
                    <p:nvSpPr>
                      <p:cNvPr id="33869" name="Rectangle 542"/>
                      <p:cNvSpPr>
                        <a:spLocks noChangeArrowheads="1"/>
                      </p:cNvSpPr>
                      <p:nvPr/>
                    </p:nvSpPr>
                    <p:spPr bwMode="auto">
                      <a:xfrm>
                        <a:off x="1427" y="5186"/>
                        <a:ext cx="150"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70" name="Rectangle 469"/>
                      <p:cNvSpPr>
                        <a:spLocks noChangeArrowheads="1" noTextEdit="1"/>
                      </p:cNvSpPr>
                      <p:nvPr/>
                    </p:nvSpPr>
                    <p:spPr bwMode="auto">
                      <a:xfrm>
                        <a:off x="1427" y="5186"/>
                        <a:ext cx="150" cy="3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grpSp>
                  <p:nvGrpSpPr>
                    <p:cNvPr id="33841" name="Group 545"/>
                    <p:cNvGrpSpPr>
                      <a:grpSpLocks/>
                    </p:cNvGrpSpPr>
                    <p:nvPr/>
                  </p:nvGrpSpPr>
                  <p:grpSpPr bwMode="auto">
                    <a:xfrm>
                      <a:off x="552" y="5512"/>
                      <a:ext cx="4" cy="154"/>
                      <a:chOff x="552" y="5512"/>
                      <a:chExt cx="4" cy="154"/>
                    </a:xfrm>
                  </p:grpSpPr>
                  <p:sp>
                    <p:nvSpPr>
                      <p:cNvPr id="33867" name="Rectangle 544"/>
                      <p:cNvSpPr>
                        <a:spLocks noChangeArrowheads="1"/>
                      </p:cNvSpPr>
                      <p:nvPr/>
                    </p:nvSpPr>
                    <p:spPr bwMode="auto">
                      <a:xfrm>
                        <a:off x="552"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68" name="Rectangle 470"/>
                      <p:cNvSpPr>
                        <a:spLocks noChangeArrowheads="1"/>
                      </p:cNvSpPr>
                      <p:nvPr/>
                    </p:nvSpPr>
                    <p:spPr bwMode="auto">
                      <a:xfrm>
                        <a:off x="552"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42" name="Group 547"/>
                    <p:cNvGrpSpPr>
                      <a:grpSpLocks/>
                    </p:cNvGrpSpPr>
                    <p:nvPr/>
                  </p:nvGrpSpPr>
                  <p:grpSpPr bwMode="auto">
                    <a:xfrm>
                      <a:off x="556" y="5512"/>
                      <a:ext cx="1" cy="154"/>
                      <a:chOff x="556" y="5512"/>
                      <a:chExt cx="1" cy="154"/>
                    </a:xfrm>
                  </p:grpSpPr>
                  <p:sp>
                    <p:nvSpPr>
                      <p:cNvPr id="33865" name="Rectangle 546"/>
                      <p:cNvSpPr>
                        <a:spLocks noChangeArrowheads="1"/>
                      </p:cNvSpPr>
                      <p:nvPr/>
                    </p:nvSpPr>
                    <p:spPr bwMode="auto">
                      <a:xfrm>
                        <a:off x="556" y="5512"/>
                        <a:ext cx="1"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66" name="Rectangle 471"/>
                      <p:cNvSpPr>
                        <a:spLocks noChangeArrowheads="1"/>
                      </p:cNvSpPr>
                      <p:nvPr/>
                    </p:nvSpPr>
                    <p:spPr bwMode="auto">
                      <a:xfrm>
                        <a:off x="556" y="5512"/>
                        <a:ext cx="1"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43" name="Group 549"/>
                    <p:cNvGrpSpPr>
                      <a:grpSpLocks/>
                    </p:cNvGrpSpPr>
                    <p:nvPr/>
                  </p:nvGrpSpPr>
                  <p:grpSpPr bwMode="auto">
                    <a:xfrm>
                      <a:off x="557" y="5512"/>
                      <a:ext cx="4" cy="154"/>
                      <a:chOff x="557" y="5512"/>
                      <a:chExt cx="4" cy="154"/>
                    </a:xfrm>
                  </p:grpSpPr>
                  <p:sp>
                    <p:nvSpPr>
                      <p:cNvPr id="33863" name="Rectangle 548"/>
                      <p:cNvSpPr>
                        <a:spLocks noChangeArrowheads="1"/>
                      </p:cNvSpPr>
                      <p:nvPr/>
                    </p:nvSpPr>
                    <p:spPr bwMode="auto">
                      <a:xfrm>
                        <a:off x="557"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64" name="Rectangle 472"/>
                      <p:cNvSpPr>
                        <a:spLocks noChangeArrowheads="1"/>
                      </p:cNvSpPr>
                      <p:nvPr/>
                    </p:nvSpPr>
                    <p:spPr bwMode="auto">
                      <a:xfrm>
                        <a:off x="557"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44" name="Group 551"/>
                    <p:cNvGrpSpPr>
                      <a:grpSpLocks/>
                    </p:cNvGrpSpPr>
                    <p:nvPr/>
                  </p:nvGrpSpPr>
                  <p:grpSpPr bwMode="auto">
                    <a:xfrm>
                      <a:off x="561" y="5512"/>
                      <a:ext cx="349" cy="154"/>
                      <a:chOff x="561" y="5512"/>
                      <a:chExt cx="349" cy="154"/>
                    </a:xfrm>
                  </p:grpSpPr>
                  <p:sp>
                    <p:nvSpPr>
                      <p:cNvPr id="33859" name="Rectangle 550"/>
                      <p:cNvSpPr>
                        <a:spLocks noChangeArrowheads="1"/>
                      </p:cNvSpPr>
                      <p:nvPr/>
                    </p:nvSpPr>
                    <p:spPr bwMode="auto">
                      <a:xfrm>
                        <a:off x="561" y="5512"/>
                        <a:ext cx="349"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60" name="Group 475"/>
                      <p:cNvGrpSpPr>
                        <a:grpSpLocks/>
                      </p:cNvGrpSpPr>
                      <p:nvPr/>
                    </p:nvGrpSpPr>
                    <p:grpSpPr bwMode="auto">
                      <a:xfrm>
                        <a:off x="561" y="5512"/>
                        <a:ext cx="349" cy="154"/>
                        <a:chOff x="0" y="7502"/>
                        <a:chExt cx="349" cy="154"/>
                      </a:xfrm>
                    </p:grpSpPr>
                    <p:sp>
                      <p:nvSpPr>
                        <p:cNvPr id="33861" name="Rectangle 473"/>
                        <p:cNvSpPr>
                          <a:spLocks noChangeArrowheads="1"/>
                        </p:cNvSpPr>
                        <p:nvPr/>
                      </p:nvSpPr>
                      <p:spPr bwMode="auto">
                        <a:xfrm>
                          <a:off x="0" y="7502"/>
                          <a:ext cx="349"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62" name="Rectangle 474"/>
                        <p:cNvSpPr>
                          <a:spLocks noChangeArrowheads="1"/>
                        </p:cNvSpPr>
                        <p:nvPr/>
                      </p:nvSpPr>
                      <p:spPr bwMode="auto">
                        <a:xfrm>
                          <a:off x="0" y="7502"/>
                          <a:ext cx="349"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r" eaLnBrk="1" hangingPunct="1">
                            <a:spcBef>
                              <a:spcPct val="0"/>
                            </a:spcBef>
                            <a:buClrTx/>
                            <a:buFontTx/>
                            <a:buNone/>
                          </a:pPr>
                          <a:r>
                            <a:rPr lang="en-US" altLang="en-US" sz="1000" b="1">
                              <a:solidFill>
                                <a:srgbClr val="996666"/>
                              </a:solidFill>
                              <a:latin typeface="Arial" panose="020B0604020202020204" pitchFamily="34" charset="0"/>
                              <a:cs typeface="Arial" panose="020B0604020202020204" pitchFamily="34" charset="0"/>
                            </a:rPr>
                            <a:t>-16</a:t>
                          </a:r>
                          <a:r>
                            <a:rPr lang="en-US" altLang="en-US" sz="1000" b="1" baseline="30000">
                              <a:solidFill>
                                <a:srgbClr val="996666"/>
                              </a:solidFill>
                              <a:latin typeface="Arial" panose="020B0604020202020204" pitchFamily="34" charset="0"/>
                              <a:cs typeface="Arial" panose="020B0604020202020204" pitchFamily="34" charset="0"/>
                            </a:rPr>
                            <a:t>°C</a:t>
                          </a:r>
                          <a:endParaRPr lang="en-US" altLang="en-US">
                            <a:solidFill>
                              <a:schemeClr val="tx1"/>
                            </a:solidFill>
                            <a:latin typeface="Times New Roman" panose="02020603050405020304" pitchFamily="18" charset="0"/>
                          </a:endParaRPr>
                        </a:p>
                      </p:txBody>
                    </p:sp>
                  </p:grpSp>
                </p:grpSp>
                <p:grpSp>
                  <p:nvGrpSpPr>
                    <p:cNvPr id="33845" name="Group 553"/>
                    <p:cNvGrpSpPr>
                      <a:grpSpLocks/>
                    </p:cNvGrpSpPr>
                    <p:nvPr/>
                  </p:nvGrpSpPr>
                  <p:grpSpPr bwMode="auto">
                    <a:xfrm>
                      <a:off x="910" y="5512"/>
                      <a:ext cx="4" cy="154"/>
                      <a:chOff x="910" y="5512"/>
                      <a:chExt cx="4" cy="154"/>
                    </a:xfrm>
                  </p:grpSpPr>
                  <p:sp>
                    <p:nvSpPr>
                      <p:cNvPr id="33857" name="Rectangle 552"/>
                      <p:cNvSpPr>
                        <a:spLocks noChangeArrowheads="1"/>
                      </p:cNvSpPr>
                      <p:nvPr/>
                    </p:nvSpPr>
                    <p:spPr bwMode="auto">
                      <a:xfrm>
                        <a:off x="910"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58" name="Rectangle 476"/>
                      <p:cNvSpPr>
                        <a:spLocks noChangeArrowheads="1"/>
                      </p:cNvSpPr>
                      <p:nvPr/>
                    </p:nvSpPr>
                    <p:spPr bwMode="auto">
                      <a:xfrm>
                        <a:off x="910"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46" name="Group 555"/>
                    <p:cNvGrpSpPr>
                      <a:grpSpLocks/>
                    </p:cNvGrpSpPr>
                    <p:nvPr/>
                  </p:nvGrpSpPr>
                  <p:grpSpPr bwMode="auto">
                    <a:xfrm>
                      <a:off x="914" y="5512"/>
                      <a:ext cx="1" cy="154"/>
                      <a:chOff x="914" y="5512"/>
                      <a:chExt cx="1" cy="154"/>
                    </a:xfrm>
                  </p:grpSpPr>
                  <p:sp>
                    <p:nvSpPr>
                      <p:cNvPr id="33855" name="Rectangle 554"/>
                      <p:cNvSpPr>
                        <a:spLocks noChangeArrowheads="1"/>
                      </p:cNvSpPr>
                      <p:nvPr/>
                    </p:nvSpPr>
                    <p:spPr bwMode="auto">
                      <a:xfrm>
                        <a:off x="914" y="5512"/>
                        <a:ext cx="1"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56" name="Rectangle 477"/>
                      <p:cNvSpPr>
                        <a:spLocks noChangeArrowheads="1"/>
                      </p:cNvSpPr>
                      <p:nvPr/>
                    </p:nvSpPr>
                    <p:spPr bwMode="auto">
                      <a:xfrm>
                        <a:off x="914" y="5512"/>
                        <a:ext cx="1"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47" name="Group 557"/>
                    <p:cNvGrpSpPr>
                      <a:grpSpLocks/>
                    </p:cNvGrpSpPr>
                    <p:nvPr/>
                  </p:nvGrpSpPr>
                  <p:grpSpPr bwMode="auto">
                    <a:xfrm>
                      <a:off x="915" y="5512"/>
                      <a:ext cx="4" cy="154"/>
                      <a:chOff x="915" y="5512"/>
                      <a:chExt cx="4" cy="154"/>
                    </a:xfrm>
                  </p:grpSpPr>
                  <p:sp>
                    <p:nvSpPr>
                      <p:cNvPr id="33853" name="Rectangle 556"/>
                      <p:cNvSpPr>
                        <a:spLocks noChangeArrowheads="1"/>
                      </p:cNvSpPr>
                      <p:nvPr/>
                    </p:nvSpPr>
                    <p:spPr bwMode="auto">
                      <a:xfrm>
                        <a:off x="915"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54" name="Rectangle 478"/>
                      <p:cNvSpPr>
                        <a:spLocks noChangeArrowheads="1"/>
                      </p:cNvSpPr>
                      <p:nvPr/>
                    </p:nvSpPr>
                    <p:spPr bwMode="auto">
                      <a:xfrm>
                        <a:off x="915" y="5512"/>
                        <a:ext cx="4"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grpSp>
                  <p:nvGrpSpPr>
                    <p:cNvPr id="33848" name="Group 559"/>
                    <p:cNvGrpSpPr>
                      <a:grpSpLocks/>
                    </p:cNvGrpSpPr>
                    <p:nvPr/>
                  </p:nvGrpSpPr>
                  <p:grpSpPr bwMode="auto">
                    <a:xfrm>
                      <a:off x="919" y="5512"/>
                      <a:ext cx="349" cy="154"/>
                      <a:chOff x="919" y="5512"/>
                      <a:chExt cx="349" cy="154"/>
                    </a:xfrm>
                  </p:grpSpPr>
                  <p:sp>
                    <p:nvSpPr>
                      <p:cNvPr id="33849" name="Rectangle 558"/>
                      <p:cNvSpPr>
                        <a:spLocks noChangeArrowheads="1"/>
                      </p:cNvSpPr>
                      <p:nvPr/>
                    </p:nvSpPr>
                    <p:spPr bwMode="auto">
                      <a:xfrm>
                        <a:off x="919" y="5512"/>
                        <a:ext cx="349"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grpSp>
                    <p:nvGrpSpPr>
                      <p:cNvPr id="33850" name="Group 481"/>
                      <p:cNvGrpSpPr>
                        <a:grpSpLocks/>
                      </p:cNvGrpSpPr>
                      <p:nvPr/>
                    </p:nvGrpSpPr>
                    <p:grpSpPr bwMode="auto">
                      <a:xfrm>
                        <a:off x="919" y="5512"/>
                        <a:ext cx="349" cy="154"/>
                        <a:chOff x="0" y="7656"/>
                        <a:chExt cx="349" cy="154"/>
                      </a:xfrm>
                    </p:grpSpPr>
                    <p:sp>
                      <p:nvSpPr>
                        <p:cNvPr id="33851" name="Rectangle 479"/>
                        <p:cNvSpPr>
                          <a:spLocks noChangeArrowheads="1"/>
                        </p:cNvSpPr>
                        <p:nvPr/>
                      </p:nvSpPr>
                      <p:spPr bwMode="auto">
                        <a:xfrm>
                          <a:off x="0" y="7656"/>
                          <a:ext cx="349"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en-US" altLang="en-US">
                            <a:solidFill>
                              <a:schemeClr val="tx1"/>
                            </a:solidFill>
                            <a:latin typeface="Tahoma" panose="020B0604030504040204" pitchFamily="34" charset="0"/>
                          </a:endParaRPr>
                        </a:p>
                      </p:txBody>
                    </p:sp>
                    <p:sp>
                      <p:nvSpPr>
                        <p:cNvPr id="33852" name="Rectangle 480"/>
                        <p:cNvSpPr>
                          <a:spLocks noChangeArrowheads="1"/>
                        </p:cNvSpPr>
                        <p:nvPr/>
                      </p:nvSpPr>
                      <p:spPr bwMode="auto">
                        <a:xfrm>
                          <a:off x="0" y="7656"/>
                          <a:ext cx="349" cy="1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r" eaLnBrk="1" hangingPunct="1">
                            <a:spcBef>
                              <a:spcPct val="0"/>
                            </a:spcBef>
                            <a:buClrTx/>
                            <a:buFontTx/>
                            <a:buNone/>
                          </a:pPr>
                          <a:r>
                            <a:rPr lang="en-US" altLang="en-US" sz="1000" b="1">
                              <a:solidFill>
                                <a:srgbClr val="666699"/>
                              </a:solidFill>
                              <a:latin typeface="Arial" panose="020B0604020202020204" pitchFamily="34" charset="0"/>
                              <a:cs typeface="Arial" panose="020B0604020202020204" pitchFamily="34" charset="0"/>
                            </a:rPr>
                            <a:t>-25</a:t>
                          </a:r>
                          <a:r>
                            <a:rPr lang="en-US" altLang="en-US" sz="1000" b="1" baseline="30000">
                              <a:solidFill>
                                <a:srgbClr val="666699"/>
                              </a:solidFill>
                              <a:latin typeface="Arial" panose="020B0604020202020204" pitchFamily="34" charset="0"/>
                              <a:cs typeface="Arial" panose="020B0604020202020204" pitchFamily="34" charset="0"/>
                            </a:rPr>
                            <a:t>°C</a:t>
                          </a:r>
                          <a:endParaRPr lang="en-US" altLang="en-US">
                            <a:solidFill>
                              <a:schemeClr val="tx1"/>
                            </a:solidFill>
                            <a:latin typeface="Times New Roman" panose="02020603050405020304" pitchFamily="18" charset="0"/>
                          </a:endParaRPr>
                        </a:p>
                      </p:txBody>
                    </p:sp>
                  </p:grpSp>
                </p:grpSp>
              </p:grpSp>
            </p:grpSp>
          </p:grpSp>
        </p:grpSp>
      </p:grpSp>
      <p:pic>
        <p:nvPicPr>
          <p:cNvPr id="7602" name="Picture 434" descr="66_wtex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4114800"/>
            <a:ext cx="708025"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7" name="Picture 439" descr="hightemps_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886200"/>
            <a:ext cx="708025"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2" name="Picture 444" descr="lowtemps_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3886200"/>
            <a:ext cx="708025"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1" name="Picture 452" descr="CURV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45100" y="3127375"/>
            <a:ext cx="149225"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7602"/>
                                        </p:tgtEl>
                                        <p:attrNameLst>
                                          <p:attrName>style.visibility</p:attrName>
                                        </p:attrNameLst>
                                      </p:cBhvr>
                                      <p:to>
                                        <p:strVal val="visible"/>
                                      </p:to>
                                    </p:set>
                                    <p:animEffect transition="in" filter="dissolve">
                                      <p:cBhvr>
                                        <p:cTn id="10" dur="500"/>
                                        <p:tgtEl>
                                          <p:spTgt spid="7602"/>
                                        </p:tgtEl>
                                      </p:cBhvr>
                                    </p:animEffect>
                                  </p:childTnLst>
                                </p:cTn>
                              </p:par>
                              <p:par>
                                <p:cTn id="11" presetID="9" presetClass="entr" presetSubtype="0" fill="hold" nodeType="withEffect">
                                  <p:stCondLst>
                                    <p:cond delay="0"/>
                                  </p:stCondLst>
                                  <p:childTnLst>
                                    <p:set>
                                      <p:cBhvr>
                                        <p:cTn id="12" dur="1" fill="hold">
                                          <p:stCondLst>
                                            <p:cond delay="0"/>
                                          </p:stCondLst>
                                        </p:cTn>
                                        <p:tgtEl>
                                          <p:spTgt spid="7607"/>
                                        </p:tgtEl>
                                        <p:attrNameLst>
                                          <p:attrName>style.visibility</p:attrName>
                                        </p:attrNameLst>
                                      </p:cBhvr>
                                      <p:to>
                                        <p:strVal val="visible"/>
                                      </p:to>
                                    </p:set>
                                    <p:animEffect transition="in" filter="dissolve">
                                      <p:cBhvr>
                                        <p:cTn id="13" dur="500"/>
                                        <p:tgtEl>
                                          <p:spTgt spid="7607"/>
                                        </p:tgtEl>
                                      </p:cBhvr>
                                    </p:animEffect>
                                  </p:childTnLst>
                                </p:cTn>
                              </p:par>
                              <p:par>
                                <p:cTn id="14" presetID="9" presetClass="entr" presetSubtype="0" fill="hold" nodeType="withEffect">
                                  <p:stCondLst>
                                    <p:cond delay="0"/>
                                  </p:stCondLst>
                                  <p:childTnLst>
                                    <p:set>
                                      <p:cBhvr>
                                        <p:cTn id="15" dur="1" fill="hold">
                                          <p:stCondLst>
                                            <p:cond delay="0"/>
                                          </p:stCondLst>
                                        </p:cTn>
                                        <p:tgtEl>
                                          <p:spTgt spid="7612"/>
                                        </p:tgtEl>
                                        <p:attrNameLst>
                                          <p:attrName>style.visibility</p:attrName>
                                        </p:attrNameLst>
                                      </p:cBhvr>
                                      <p:to>
                                        <p:strVal val="visible"/>
                                      </p:to>
                                    </p:set>
                                    <p:animEffect transition="in" filter="dissolve">
                                      <p:cBhvr>
                                        <p:cTn id="16" dur="500"/>
                                        <p:tgtEl>
                                          <p:spTgt spid="761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dissolve">
                                      <p:cBhvr>
                                        <p:cTn id="19"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447800"/>
            <a:ext cx="38100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ext Box 5"/>
          <p:cNvSpPr txBox="1">
            <a:spLocks noChangeArrowheads="1"/>
          </p:cNvSpPr>
          <p:nvPr/>
        </p:nvSpPr>
        <p:spPr bwMode="auto">
          <a:xfrm>
            <a:off x="920750" y="1447800"/>
            <a:ext cx="3733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a:solidFill>
                  <a:schemeClr val="tx1"/>
                </a:solidFill>
                <a:latin typeface="Tahoma" panose="020B0604030504040204" pitchFamily="34" charset="0"/>
              </a:rPr>
              <a:t>Here’s a comparison between the two interval level temperature scales (Farenheit and Celsius). There’s another scale, the Kelvin scale, which is different, in that it DOES have an absolute zero point.</a:t>
            </a:r>
          </a:p>
        </p:txBody>
      </p:sp>
      <p:sp>
        <p:nvSpPr>
          <p:cNvPr id="35844" name="Text Box 7"/>
          <p:cNvSpPr txBox="1">
            <a:spLocks noChangeArrowheads="1"/>
          </p:cNvSpPr>
          <p:nvPr/>
        </p:nvSpPr>
        <p:spPr bwMode="auto">
          <a:xfrm>
            <a:off x="1373188" y="5791200"/>
            <a:ext cx="7772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50000"/>
              </a:spcBef>
              <a:buClrTx/>
              <a:buFontTx/>
              <a:buNone/>
            </a:pPr>
            <a:r>
              <a:rPr lang="en-US" altLang="en-US" sz="1600">
                <a:solidFill>
                  <a:schemeClr val="tx1"/>
                </a:solidFill>
                <a:latin typeface="Tahoma" panose="020B0604030504040204" pitchFamily="34" charset="0"/>
              </a:rPr>
              <a:t>?????The vast majority of social scientific variables that have standard differences between points also have true zero points and are ratio level.</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2041</TotalTime>
  <Words>2820</Words>
  <Application>Microsoft Office PowerPoint</Application>
  <PresentationFormat>On-screen Show (4:3)</PresentationFormat>
  <Paragraphs>250</Paragraphs>
  <Slides>29</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Tahoma</vt:lpstr>
      <vt:lpstr>Arial</vt:lpstr>
      <vt:lpstr>Century Gothic</vt:lpstr>
      <vt:lpstr>Wingdings 3</vt:lpstr>
      <vt:lpstr>Times New Roman</vt:lpstr>
      <vt:lpstr>Verdana</vt:lpstr>
      <vt:lpstr>Palatino</vt:lpstr>
      <vt:lpstr>Zapf Dingbats</vt:lpstr>
      <vt:lpstr>Wisp</vt:lpstr>
      <vt:lpstr>COM 631/731  Levels of Measurement</vt:lpstr>
      <vt:lpstr>Variable vs. Attribute</vt:lpstr>
      <vt:lpstr>Variable vs. Attribute</vt:lpstr>
      <vt:lpstr>PowerPoint Presentation</vt:lpstr>
      <vt:lpstr>The Hierarchy of Levels</vt:lpstr>
      <vt:lpstr>PowerPoint Presentation</vt:lpstr>
      <vt:lpstr>PowerPoint Presentation</vt:lpstr>
      <vt:lpstr>PowerPoint Presentation</vt:lpstr>
      <vt:lpstr>PowerPoint Presentation</vt:lpstr>
      <vt:lpstr>PowerPoint Presentation</vt:lpstr>
      <vt:lpstr>PowerPoint Presentation</vt:lpstr>
      <vt:lpstr>Another way to think the characteristics of measurement levels</vt:lpstr>
      <vt:lpstr>Implications of Measurement Levels</vt:lpstr>
      <vt:lpstr>Levels of Measurement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UW-LA CROSSE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Miller</dc:creator>
  <cp:lastModifiedBy>Kimberly A Neuendorf</cp:lastModifiedBy>
  <cp:revision>129</cp:revision>
  <dcterms:created xsi:type="dcterms:W3CDTF">2003-01-05T01:44:59Z</dcterms:created>
  <dcterms:modified xsi:type="dcterms:W3CDTF">2018-01-22T14:28:06Z</dcterms:modified>
</cp:coreProperties>
</file>