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7" r:id="rId1"/>
  </p:sldMasterIdLst>
  <p:sldIdLst>
    <p:sldId id="256" r:id="rId2"/>
    <p:sldId id="257" r:id="rId3"/>
    <p:sldId id="258" r:id="rId4"/>
    <p:sldId id="259" r:id="rId5"/>
    <p:sldId id="260" r:id="rId6"/>
    <p:sldId id="262" r:id="rId7"/>
    <p:sldId id="261" r:id="rId8"/>
    <p:sldId id="264" r:id="rId9"/>
    <p:sldId id="263"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0" d="100"/>
          <a:sy n="60" d="100"/>
        </p:scale>
        <p:origin x="2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61BEF0D-F0BB-DE4B-95CE-6DB70DBA9567}" type="datetimeFigureOut">
              <a:rPr lang="en-US" smtClean="0"/>
              <a:pPr/>
              <a:t>1/22/2018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516247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00221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3312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631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61BEF0D-F0BB-DE4B-95CE-6DB70DBA9567}" type="datetimeFigureOut">
              <a:rPr lang="en-US" smtClean="0"/>
              <a:pPr/>
              <a:t>1/22/2018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0087470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60817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994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138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991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2A54C80-263E-416B-A8E0-580EDEADCBDC}" type="datetimeFigureOut">
              <a:rPr lang="en-US" smtClean="0"/>
              <a:t>1/22/2018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19954A3-9DFD-4C44-94BA-B95130A3BA1C}"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951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1/22/2018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919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61BEF0D-F0BB-DE4B-95CE-6DB70DBA9567}" type="datetimeFigureOut">
              <a:rPr lang="en-US" smtClean="0"/>
              <a:pPr/>
              <a:t>1/22/2018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4651028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SPSS Overview</a:t>
            </a:r>
            <a:endParaRPr lang="en-US" dirty="0"/>
          </a:p>
        </p:txBody>
      </p:sp>
      <p:sp>
        <p:nvSpPr>
          <p:cNvPr id="3" name="Subtitle 2"/>
          <p:cNvSpPr>
            <a:spLocks noGrp="1"/>
          </p:cNvSpPr>
          <p:nvPr>
            <p:ph type="subTitle" idx="1"/>
          </p:nvPr>
        </p:nvSpPr>
        <p:spPr/>
        <p:txBody>
          <a:bodyPr/>
          <a:lstStyle/>
          <a:p>
            <a:r>
              <a:rPr lang="en-US" dirty="0" smtClean="0"/>
              <a:t>COM 631/731</a:t>
            </a:r>
            <a:endParaRPr lang="en-US" dirty="0"/>
          </a:p>
        </p:txBody>
      </p:sp>
    </p:spTree>
    <p:extLst>
      <p:ext uri="{BB962C8B-B14F-4D97-AF65-F5344CB8AC3E}">
        <p14:creationId xmlns:p14="http://schemas.microsoft.com/office/powerpoint/2010/main" val="2063622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a record of your SYNTAX</a:t>
            </a:r>
            <a:endParaRPr lang="en-US" dirty="0"/>
          </a:p>
        </p:txBody>
      </p:sp>
      <p:sp>
        <p:nvSpPr>
          <p:cNvPr id="3" name="Content Placeholder 2"/>
          <p:cNvSpPr>
            <a:spLocks noGrp="1"/>
          </p:cNvSpPr>
          <p:nvPr>
            <p:ph idx="1"/>
          </p:nvPr>
        </p:nvSpPr>
        <p:spPr/>
        <p:txBody>
          <a:bodyPr/>
          <a:lstStyle/>
          <a:p>
            <a:r>
              <a:rPr lang="en-US" dirty="0"/>
              <a:t>Again, it’s nice to use SYNTAX so that you can rerun your SPSS jobs across machines and across SPSS versions. You also can share your saved SPSS SYNTAX with others who have SPSS</a:t>
            </a:r>
            <a:r>
              <a:rPr lang="en-US" dirty="0" smtClean="0"/>
              <a:t>.</a:t>
            </a:r>
          </a:p>
          <a:p>
            <a:r>
              <a:rPr lang="en-US" dirty="0"/>
              <a:t>1. </a:t>
            </a:r>
            <a:r>
              <a:rPr lang="en-US" dirty="0" smtClean="0"/>
              <a:t>“</a:t>
            </a:r>
            <a:r>
              <a:rPr lang="en-US" dirty="0"/>
              <a:t>Display commands in the log”—make sure your installation of SPSS, or the one you are using in a lab, has this set.  This can be set by doing the following: Edit </a:t>
            </a:r>
            <a:r>
              <a:rPr lang="en-US" dirty="0" smtClean="0">
                <a:sym typeface="Wingdings" panose="05000000000000000000" pitchFamily="2" charset="2"/>
              </a:rPr>
              <a:t></a:t>
            </a:r>
            <a:r>
              <a:rPr lang="en-US" dirty="0" smtClean="0"/>
              <a:t> </a:t>
            </a:r>
            <a:r>
              <a:rPr lang="en-US" dirty="0"/>
              <a:t>Options </a:t>
            </a:r>
            <a:r>
              <a:rPr lang="en-US" dirty="0" smtClean="0">
                <a:sym typeface="Wingdings" panose="05000000000000000000" pitchFamily="2" charset="2"/>
              </a:rPr>
              <a:t></a:t>
            </a:r>
            <a:r>
              <a:rPr lang="en-US" dirty="0" smtClean="0"/>
              <a:t> </a:t>
            </a:r>
            <a:r>
              <a:rPr lang="en-US" dirty="0"/>
              <a:t>[Draft] Viewer </a:t>
            </a:r>
            <a:r>
              <a:rPr lang="en-US" dirty="0" smtClean="0">
                <a:sym typeface="Wingdings" panose="05000000000000000000" pitchFamily="2" charset="2"/>
              </a:rPr>
              <a:t></a:t>
            </a:r>
            <a:r>
              <a:rPr lang="en-US" dirty="0" smtClean="0"/>
              <a:t> </a:t>
            </a:r>
            <a:r>
              <a:rPr lang="en-US" dirty="0"/>
              <a:t>Display commands in the log.</a:t>
            </a:r>
          </a:p>
          <a:p>
            <a:r>
              <a:rPr lang="en-US" dirty="0"/>
              <a:t>2.  When running SPSS procedures with the pull-down commands, use the “Paste” option to write to a syntax file.  Then, you can run from the syntax file if you wish, either immediately or later.</a:t>
            </a:r>
          </a:p>
        </p:txBody>
      </p:sp>
    </p:spTree>
    <p:extLst>
      <p:ext uri="{BB962C8B-B14F-4D97-AF65-F5344CB8AC3E}">
        <p14:creationId xmlns:p14="http://schemas.microsoft.com/office/powerpoint/2010/main" val="1884940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SYNTAX file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40789" t="13801" r="3948" b="34737"/>
          <a:stretch/>
        </p:blipFill>
        <p:spPr>
          <a:xfrm>
            <a:off x="1371600" y="1450760"/>
            <a:ext cx="10026315" cy="5251879"/>
          </a:xfrm>
          <a:prstGeom prst="rect">
            <a:avLst/>
          </a:prstGeom>
        </p:spPr>
      </p:pic>
    </p:spTree>
    <p:extLst>
      <p:ext uri="{BB962C8B-B14F-4D97-AF65-F5344CB8AC3E}">
        <p14:creationId xmlns:p14="http://schemas.microsoft.com/office/powerpoint/2010/main" val="1887476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2562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types of SPSS files	</a:t>
            </a:r>
            <a:endParaRPr lang="en-US" dirty="0"/>
          </a:p>
        </p:txBody>
      </p:sp>
      <p:sp>
        <p:nvSpPr>
          <p:cNvPr id="3" name="Content Placeholder 2"/>
          <p:cNvSpPr>
            <a:spLocks noGrp="1"/>
          </p:cNvSpPr>
          <p:nvPr>
            <p:ph idx="1"/>
          </p:nvPr>
        </p:nvSpPr>
        <p:spPr>
          <a:xfrm>
            <a:off x="1371600" y="1748589"/>
            <a:ext cx="10531642" cy="4732422"/>
          </a:xfrm>
        </p:spPr>
        <p:txBody>
          <a:bodyPr>
            <a:normAutofit/>
          </a:bodyPr>
          <a:lstStyle/>
          <a:p>
            <a:r>
              <a:rPr lang="en-US" sz="2400" dirty="0" smtClean="0"/>
              <a:t>DATA		.</a:t>
            </a:r>
            <a:r>
              <a:rPr lang="en-US" sz="2400" dirty="0" err="1" smtClean="0"/>
              <a:t>sav</a:t>
            </a:r>
            <a:endParaRPr lang="en-US" sz="2400" dirty="0" smtClean="0"/>
          </a:p>
          <a:p>
            <a:r>
              <a:rPr lang="en-US" sz="2400" dirty="0" smtClean="0"/>
              <a:t>SYNTAX		.</a:t>
            </a:r>
            <a:r>
              <a:rPr lang="en-US" sz="2400" dirty="0" err="1" smtClean="0"/>
              <a:t>sps</a:t>
            </a:r>
            <a:endParaRPr lang="en-US" sz="2400" dirty="0" smtClean="0"/>
          </a:p>
          <a:p>
            <a:r>
              <a:rPr lang="en-US" sz="2400" dirty="0" smtClean="0"/>
              <a:t>OUTPUT		.</a:t>
            </a:r>
            <a:r>
              <a:rPr lang="en-US" sz="2400" dirty="0" err="1" smtClean="0"/>
              <a:t>spv</a:t>
            </a:r>
            <a:r>
              <a:rPr lang="en-US" sz="2400" dirty="0" smtClean="0"/>
              <a:t>	or    .</a:t>
            </a:r>
            <a:r>
              <a:rPr lang="en-US" sz="2400" dirty="0" err="1" smtClean="0"/>
              <a:t>spo</a:t>
            </a:r>
            <a:r>
              <a:rPr lang="en-US" sz="2400" dirty="0" smtClean="0"/>
              <a:t>   (Older versions of SPSS; 15 and below)</a:t>
            </a:r>
          </a:p>
          <a:p>
            <a:endParaRPr lang="en-US" sz="2400" dirty="0"/>
          </a:p>
        </p:txBody>
      </p:sp>
    </p:spTree>
    <p:extLst>
      <p:ext uri="{BB962C8B-B14F-4D97-AF65-F5344CB8AC3E}">
        <p14:creationId xmlns:p14="http://schemas.microsoft.com/office/powerpoint/2010/main" val="2123968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types of SPSS files	</a:t>
            </a:r>
            <a:endParaRPr lang="en-US" dirty="0"/>
          </a:p>
        </p:txBody>
      </p:sp>
      <p:sp>
        <p:nvSpPr>
          <p:cNvPr id="3" name="Content Placeholder 2"/>
          <p:cNvSpPr>
            <a:spLocks noGrp="1"/>
          </p:cNvSpPr>
          <p:nvPr>
            <p:ph idx="1"/>
          </p:nvPr>
        </p:nvSpPr>
        <p:spPr>
          <a:xfrm>
            <a:off x="1371600" y="1748589"/>
            <a:ext cx="10531642" cy="4732422"/>
          </a:xfrm>
        </p:spPr>
        <p:txBody>
          <a:bodyPr>
            <a:normAutofit/>
          </a:bodyPr>
          <a:lstStyle/>
          <a:p>
            <a:r>
              <a:rPr lang="en-US" sz="2400" dirty="0" smtClean="0"/>
              <a:t>DATA		.</a:t>
            </a:r>
            <a:r>
              <a:rPr lang="en-US" sz="2400" dirty="0" err="1" smtClean="0"/>
              <a:t>sav</a:t>
            </a:r>
            <a:endParaRPr lang="en-US" sz="2400" dirty="0" smtClean="0"/>
          </a:p>
          <a:p>
            <a:r>
              <a:rPr lang="en-US" sz="2400" dirty="0" smtClean="0"/>
              <a:t>SYNTAX		.</a:t>
            </a:r>
            <a:r>
              <a:rPr lang="en-US" sz="2400" dirty="0" err="1" smtClean="0"/>
              <a:t>sps</a:t>
            </a:r>
            <a:endParaRPr lang="en-US" sz="2400" dirty="0" smtClean="0"/>
          </a:p>
          <a:p>
            <a:r>
              <a:rPr lang="en-US" sz="2400" dirty="0" smtClean="0">
                <a:solidFill>
                  <a:srgbClr val="FF0000"/>
                </a:solidFill>
              </a:rPr>
              <a:t>OUTPUT		.</a:t>
            </a:r>
            <a:r>
              <a:rPr lang="en-US" sz="2400" dirty="0" err="1" smtClean="0">
                <a:solidFill>
                  <a:srgbClr val="FF0000"/>
                </a:solidFill>
              </a:rPr>
              <a:t>spv</a:t>
            </a:r>
            <a:r>
              <a:rPr lang="en-US" sz="2400" dirty="0" smtClean="0">
                <a:solidFill>
                  <a:srgbClr val="FF0000"/>
                </a:solidFill>
              </a:rPr>
              <a:t>	or    .</a:t>
            </a:r>
            <a:r>
              <a:rPr lang="en-US" sz="2400" dirty="0" err="1" smtClean="0">
                <a:solidFill>
                  <a:srgbClr val="FF0000"/>
                </a:solidFill>
              </a:rPr>
              <a:t>spo</a:t>
            </a:r>
            <a:r>
              <a:rPr lang="en-US" sz="2400" dirty="0" smtClean="0">
                <a:solidFill>
                  <a:srgbClr val="FF0000"/>
                </a:solidFill>
              </a:rPr>
              <a:t>   (Older versions of SPSS; 15 and below)</a:t>
            </a:r>
          </a:p>
          <a:p>
            <a:endParaRPr lang="en-US" sz="2400" dirty="0">
              <a:solidFill>
                <a:srgbClr val="FF0000"/>
              </a:solidFill>
            </a:endParaRPr>
          </a:p>
          <a:p>
            <a:pPr lvl="1"/>
            <a:r>
              <a:rPr lang="en-US" sz="2400" dirty="0" smtClean="0"/>
              <a:t>The only type of file that is NOT compatible across different SPSS versions is OUTPUT. This is a long-standing issue with SPSS. </a:t>
            </a:r>
          </a:p>
          <a:p>
            <a:pPr lvl="1"/>
            <a:r>
              <a:rPr lang="en-US" sz="2400" dirty="0" smtClean="0"/>
              <a:t>This is why it’s nice to use SYNTAX, so you can easily rerun your SPSS jobs on different machines.</a:t>
            </a:r>
          </a:p>
          <a:p>
            <a:pPr lvl="1"/>
            <a:r>
              <a:rPr lang="en-US" sz="2400" dirty="0" smtClean="0"/>
              <a:t>You can export OUTPUT to .doc or .pdf</a:t>
            </a:r>
          </a:p>
          <a:p>
            <a:pPr lvl="1"/>
            <a:r>
              <a:rPr lang="en-US" sz="2400" dirty="0" smtClean="0"/>
              <a:t>You can download a “legacy viewer” to view .</a:t>
            </a:r>
            <a:r>
              <a:rPr lang="en-US" sz="2400" dirty="0" err="1" smtClean="0"/>
              <a:t>spo</a:t>
            </a:r>
            <a:r>
              <a:rPr lang="en-US" sz="2400" dirty="0" smtClean="0"/>
              <a:t> files in SPSS versions 16 and above</a:t>
            </a:r>
            <a:endParaRPr lang="en-US" sz="2400" dirty="0"/>
          </a:p>
        </p:txBody>
      </p:sp>
    </p:spTree>
    <p:extLst>
      <p:ext uri="{BB962C8B-B14F-4D97-AF65-F5344CB8AC3E}">
        <p14:creationId xmlns:p14="http://schemas.microsoft.com/office/powerpoint/2010/main" val="352152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“views” in DATA files</a:t>
            </a:r>
            <a:endParaRPr lang="en-US" dirty="0"/>
          </a:p>
        </p:txBody>
      </p:sp>
      <p:sp>
        <p:nvSpPr>
          <p:cNvPr id="3" name="Content Placeholder 2"/>
          <p:cNvSpPr>
            <a:spLocks noGrp="1"/>
          </p:cNvSpPr>
          <p:nvPr>
            <p:ph idx="1"/>
          </p:nvPr>
        </p:nvSpPr>
        <p:spPr/>
        <p:txBody>
          <a:bodyPr/>
          <a:lstStyle/>
          <a:p>
            <a:r>
              <a:rPr lang="en-US" sz="2400" dirty="0" smtClean="0"/>
              <a:t>1. Data View</a:t>
            </a:r>
          </a:p>
          <a:p>
            <a:pPr lvl="1"/>
            <a:r>
              <a:rPr lang="en-US" sz="2400" dirty="0" smtClean="0"/>
              <a:t>The spreadsheet that shows you your actual data</a:t>
            </a:r>
          </a:p>
          <a:p>
            <a:pPr lvl="1"/>
            <a:endParaRPr lang="en-US" sz="2400" dirty="0"/>
          </a:p>
          <a:p>
            <a:r>
              <a:rPr lang="en-US" sz="2400" dirty="0" smtClean="0"/>
              <a:t>2. Variable View</a:t>
            </a:r>
          </a:p>
          <a:p>
            <a:pPr lvl="1"/>
            <a:r>
              <a:rPr lang="en-US" sz="2400" dirty="0" smtClean="0"/>
              <a:t>Label your variables</a:t>
            </a:r>
          </a:p>
          <a:p>
            <a:pPr lvl="1"/>
            <a:r>
              <a:rPr lang="en-US" sz="2400" dirty="0" smtClean="0"/>
              <a:t>Label your values in variables</a:t>
            </a:r>
          </a:p>
          <a:p>
            <a:pPr lvl="1"/>
            <a:r>
              <a:rPr lang="en-US" sz="2400" dirty="0" smtClean="0"/>
              <a:t>Specify missing values</a:t>
            </a:r>
            <a:endParaRPr lang="en-US" sz="2400" dirty="0"/>
          </a:p>
        </p:txBody>
      </p:sp>
    </p:spTree>
    <p:extLst>
      <p:ext uri="{BB962C8B-B14F-4D97-AF65-F5344CB8AC3E}">
        <p14:creationId xmlns:p14="http://schemas.microsoft.com/office/powerpoint/2010/main" val="2735839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4537"/>
            <a:ext cx="9601200" cy="1485900"/>
          </a:xfrm>
        </p:spPr>
        <p:txBody>
          <a:bodyPr/>
          <a:lstStyle/>
          <a:p>
            <a:r>
              <a:rPr lang="en-US" dirty="0" smtClean="0"/>
              <a:t>Data View</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990600" y="947487"/>
            <a:ext cx="10363200" cy="5829300"/>
          </a:xfrm>
          <a:prstGeom prst="rect">
            <a:avLst/>
          </a:prstGeom>
        </p:spPr>
      </p:pic>
    </p:spTree>
    <p:extLst>
      <p:ext uri="{BB962C8B-B14F-4D97-AF65-F5344CB8AC3E}">
        <p14:creationId xmlns:p14="http://schemas.microsoft.com/office/powerpoint/2010/main" val="237262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4537"/>
            <a:ext cx="9601200" cy="1485900"/>
          </a:xfrm>
        </p:spPr>
        <p:txBody>
          <a:bodyPr/>
          <a:lstStyle/>
          <a:p>
            <a:r>
              <a:rPr lang="en-US" dirty="0" smtClean="0"/>
              <a:t>Variable View</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090864" y="947487"/>
            <a:ext cx="10443411" cy="5874419"/>
          </a:xfrm>
          <a:prstGeom prst="rect">
            <a:avLst/>
          </a:prstGeom>
        </p:spPr>
      </p:pic>
    </p:spTree>
    <p:extLst>
      <p:ext uri="{BB962C8B-B14F-4D97-AF65-F5344CB8AC3E}">
        <p14:creationId xmlns:p14="http://schemas.microsoft.com/office/powerpoint/2010/main" val="583119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new variables…common examples:</a:t>
            </a:r>
            <a:endParaRPr lang="en-US" dirty="0"/>
          </a:p>
        </p:txBody>
      </p:sp>
      <p:sp>
        <p:nvSpPr>
          <p:cNvPr id="3" name="Content Placeholder 2"/>
          <p:cNvSpPr>
            <a:spLocks noGrp="1"/>
          </p:cNvSpPr>
          <p:nvPr>
            <p:ph idx="1"/>
          </p:nvPr>
        </p:nvSpPr>
        <p:spPr/>
        <p:txBody>
          <a:bodyPr>
            <a:normAutofit/>
          </a:bodyPr>
          <a:lstStyle/>
          <a:p>
            <a:r>
              <a:rPr lang="en-US" sz="2400" dirty="0" smtClean="0"/>
              <a:t>1. Recoding variables (ALWAYS “into different variables”!)</a:t>
            </a:r>
          </a:p>
          <a:p>
            <a:pPr lvl="1"/>
            <a:r>
              <a:rPr lang="en-US" sz="2400" dirty="0" smtClean="0"/>
              <a:t>e.g., reverse code an item</a:t>
            </a:r>
          </a:p>
          <a:p>
            <a:r>
              <a:rPr lang="en-US" sz="2400" dirty="0" smtClean="0"/>
              <a:t>2. Computed scales</a:t>
            </a:r>
            <a:endParaRPr lang="en-US" sz="2400" dirty="0"/>
          </a:p>
        </p:txBody>
      </p:sp>
    </p:spTree>
    <p:extLst>
      <p:ext uri="{BB962C8B-B14F-4D97-AF65-F5344CB8AC3E}">
        <p14:creationId xmlns:p14="http://schemas.microsoft.com/office/powerpoint/2010/main" val="168890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Recoded variables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7500" t="9824" r="5526" b="28655"/>
          <a:stretch/>
        </p:blipFill>
        <p:spPr>
          <a:xfrm>
            <a:off x="737937" y="1397682"/>
            <a:ext cx="11293642" cy="5077313"/>
          </a:xfrm>
          <a:prstGeom prst="rect">
            <a:avLst/>
          </a:prstGeom>
        </p:spPr>
      </p:pic>
    </p:spTree>
    <p:extLst>
      <p:ext uri="{BB962C8B-B14F-4D97-AF65-F5344CB8AC3E}">
        <p14:creationId xmlns:p14="http://schemas.microsoft.com/office/powerpoint/2010/main" val="741747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Computed scales</a:t>
            </a:r>
            <a:endParaRPr lang="en-US" dirty="0"/>
          </a:p>
        </p:txBody>
      </p:sp>
      <p:pic>
        <p:nvPicPr>
          <p:cNvPr id="4" name="Picture 3"/>
          <p:cNvPicPr>
            <a:picLocks noChangeAspect="1"/>
          </p:cNvPicPr>
          <p:nvPr/>
        </p:nvPicPr>
        <p:blipFill rotWithShape="1">
          <a:blip r:embed="rId2"/>
          <a:srcRect l="23685" t="13099" r="27895" b="32164"/>
          <a:stretch/>
        </p:blipFill>
        <p:spPr>
          <a:xfrm>
            <a:off x="1828800" y="1314864"/>
            <a:ext cx="8686800" cy="5523672"/>
          </a:xfrm>
          <a:prstGeom prst="rect">
            <a:avLst/>
          </a:prstGeom>
        </p:spPr>
      </p:pic>
    </p:spTree>
    <p:extLst>
      <p:ext uri="{BB962C8B-B14F-4D97-AF65-F5344CB8AC3E}">
        <p14:creationId xmlns:p14="http://schemas.microsoft.com/office/powerpoint/2010/main" val="242739454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34</TotalTime>
  <Words>225</Words>
  <Application>Microsoft Office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Franklin Gothic Book</vt:lpstr>
      <vt:lpstr>Wingdings</vt:lpstr>
      <vt:lpstr>Crop</vt:lpstr>
      <vt:lpstr>SPSS Overview</vt:lpstr>
      <vt:lpstr>Three types of SPSS files </vt:lpstr>
      <vt:lpstr>Three types of SPSS files </vt:lpstr>
      <vt:lpstr>Two “views” in DATA files</vt:lpstr>
      <vt:lpstr>Data View</vt:lpstr>
      <vt:lpstr>Variable View</vt:lpstr>
      <vt:lpstr>Creating new variables…common examples:</vt:lpstr>
      <vt:lpstr>Recoded variables</vt:lpstr>
      <vt:lpstr>Computed scales</vt:lpstr>
      <vt:lpstr>Keeping a record of your SYNTAX</vt:lpstr>
      <vt:lpstr>SYNTAX file</vt:lpstr>
      <vt:lpstr>end</vt:lpstr>
    </vt:vector>
  </TitlesOfParts>
  <Company>Cleveland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SPSS Overview</dc:title>
  <dc:creator>Kimberly A Neuendorf</dc:creator>
  <cp:lastModifiedBy>Kimberly A Neuendorf</cp:lastModifiedBy>
  <cp:revision>10</cp:revision>
  <dcterms:created xsi:type="dcterms:W3CDTF">2018-01-22T17:07:26Z</dcterms:created>
  <dcterms:modified xsi:type="dcterms:W3CDTF">2018-01-22T17:42:19Z</dcterms:modified>
</cp:coreProperties>
</file>