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97" d="100"/>
          <a:sy n="97" d="100"/>
        </p:scale>
        <p:origin x="581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46694A4-4B9D-4873-BCCE-97B722E7216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F784B8A-818C-4109-9C50-4F1876A5B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349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4A4-4B9D-4873-BCCE-97B722E7216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4B8A-818C-4109-9C50-4F1876A5B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205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4A4-4B9D-4873-BCCE-97B722E7216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4B8A-818C-4109-9C50-4F1876A5B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7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4A4-4B9D-4873-BCCE-97B722E7216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4B8A-818C-4109-9C50-4F1876A5B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9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46694A4-4B9D-4873-BCCE-97B722E7216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EF784B8A-818C-4109-9C50-4F1876A5B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37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4A4-4B9D-4873-BCCE-97B722E7216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4B8A-818C-4109-9C50-4F1876A5B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3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4A4-4B9D-4873-BCCE-97B722E7216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4B8A-818C-4109-9C50-4F1876A5B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1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4A4-4B9D-4873-BCCE-97B722E7216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4B8A-818C-4109-9C50-4F1876A5B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69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4A4-4B9D-4873-BCCE-97B722E7216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4B8A-818C-4109-9C50-4F1876A5B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53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4A4-4B9D-4873-BCCE-97B722E7216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784B8A-818C-4109-9C50-4F1876A5BD4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1282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46694A4-4B9D-4873-BCCE-97B722E7216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784B8A-818C-4109-9C50-4F1876A5BD4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216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46694A4-4B9D-4873-BCCE-97B722E72169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F784B8A-818C-4109-9C50-4F1876A5B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41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Variate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 631/731</a:t>
            </a:r>
          </a:p>
        </p:txBody>
      </p:sp>
    </p:spTree>
    <p:extLst>
      <p:ext uri="{BB962C8B-B14F-4D97-AF65-F5344CB8AC3E}">
        <p14:creationId xmlns:p14="http://schemas.microsoft.com/office/powerpoint/2010/main" val="334370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Variate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As defined by Hair et al.: “Linear combination of variables formed in a multivariate technique by deriving empirical weights applied to a set of variables specified by the researcher”</a:t>
            </a:r>
          </a:p>
          <a:p>
            <a:r>
              <a:rPr lang="en-US" sz="2000" dirty="0"/>
              <a:t>It is essentially a </a:t>
            </a:r>
            <a:r>
              <a:rPr lang="en-US" sz="2000" u="sng" dirty="0"/>
              <a:t>scale</a:t>
            </a:r>
            <a:r>
              <a:rPr lang="en-US" sz="2000" dirty="0"/>
              <a:t>…a combination of two or more individual measures…that is often derived from a multivariate procedure</a:t>
            </a:r>
          </a:p>
        </p:txBody>
      </p:sp>
    </p:spTree>
    <p:extLst>
      <p:ext uri="{BB962C8B-B14F-4D97-AF65-F5344CB8AC3E}">
        <p14:creationId xmlns:p14="http://schemas.microsoft.com/office/powerpoint/2010/main" val="3898824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Variate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variables are specified by the researcher, whereas the weights are determined by the multivariate technique in some multiple regression formula.</a:t>
            </a:r>
          </a:p>
          <a:p>
            <a:r>
              <a:rPr lang="en-US" sz="2000" dirty="0"/>
              <a:t>A sample formula:</a:t>
            </a:r>
          </a:p>
          <a:p>
            <a:pPr lvl="4"/>
            <a:r>
              <a:rPr lang="en-US" sz="2800" dirty="0"/>
              <a:t>Variate value = w</a:t>
            </a:r>
            <a:r>
              <a:rPr lang="en-US" sz="2800" baseline="-25000" dirty="0"/>
              <a:t>1</a:t>
            </a:r>
            <a:r>
              <a:rPr lang="en-US" sz="2800" dirty="0"/>
              <a:t>X1 + w</a:t>
            </a:r>
            <a:r>
              <a:rPr lang="en-US" sz="2800" baseline="-25000" dirty="0"/>
              <a:t>2</a:t>
            </a:r>
            <a:r>
              <a:rPr lang="en-US" sz="2800" dirty="0"/>
              <a:t>X2 + w</a:t>
            </a:r>
            <a:r>
              <a:rPr lang="en-US" sz="2800" baseline="-25000" dirty="0"/>
              <a:t>3</a:t>
            </a:r>
            <a:r>
              <a:rPr lang="en-US" sz="2800" dirty="0"/>
              <a:t>X3 + . . . + </a:t>
            </a:r>
            <a:r>
              <a:rPr lang="en-US" sz="2800" dirty="0" err="1"/>
              <a:t>w</a:t>
            </a:r>
            <a:r>
              <a:rPr lang="en-US" sz="2800" baseline="-25000" dirty="0" err="1"/>
              <a:t>k</a:t>
            </a:r>
            <a:r>
              <a:rPr lang="en-US" sz="2800" dirty="0" err="1"/>
              <a:t>Xk</a:t>
            </a:r>
            <a:endParaRPr lang="en-US" sz="2800" baseline="-25000" dirty="0"/>
          </a:p>
          <a:p>
            <a:pPr lvl="4"/>
            <a:endParaRPr lang="en-US" sz="2800" baseline="-25000" dirty="0"/>
          </a:p>
          <a:p>
            <a:r>
              <a:rPr lang="en-US" sz="2000" dirty="0"/>
              <a:t>Think of this as analogous to a </a:t>
            </a:r>
            <a:r>
              <a:rPr lang="en-US" sz="2000" i="1" dirty="0"/>
              <a:t>recipe</a:t>
            </a:r>
            <a:r>
              <a:rPr lang="en-US" sz="2000" dirty="0"/>
              <a:t>, where the variables (X’s) are different ingredients, and the weights (w’s) are the amounts of each ingredient to be used in the recipe.</a:t>
            </a:r>
          </a:p>
          <a:p>
            <a:r>
              <a:rPr lang="en-US" sz="2000" dirty="0"/>
              <a:t>However, in multivariate techniques, the “recipes” are created by the procedures, to maximize something!</a:t>
            </a:r>
          </a:p>
        </p:txBody>
      </p:sp>
    </p:spTree>
    <p:extLst>
      <p:ext uri="{BB962C8B-B14F-4D97-AF65-F5344CB8AC3E}">
        <p14:creationId xmlns:p14="http://schemas.microsoft.com/office/powerpoint/2010/main" val="455904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Variate as Recipe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25009" y="1888463"/>
            <a:ext cx="6860492" cy="457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896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Variate as Recipe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as you can make different food items from different recipes using the same ingredients, there can be multiple variates created from the same set of variables.</a:t>
            </a:r>
          </a:p>
          <a:p>
            <a:pPr lvl="1"/>
            <a:r>
              <a:rPr lang="en-US" dirty="0"/>
              <a:t>e.g., In factor analysis, we usually see more than one factor emerge from a set of variables.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6233" y="3400927"/>
            <a:ext cx="4348214" cy="290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327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Variates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832671"/>
              </p:ext>
            </p:extLst>
          </p:nvPr>
        </p:nvGraphicFramePr>
        <p:xfrm>
          <a:off x="1066800" y="2103438"/>
          <a:ext cx="10058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Multivariate</a:t>
                      </a:r>
                      <a:r>
                        <a:rPr lang="en-US" baseline="0" dirty="0"/>
                        <a:t> Procedure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Multiple Regression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Regression equation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Factor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Factor (F)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Discriminant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Discriminant function (DF)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Logistic Regression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Logistic</a:t>
                      </a:r>
                      <a:r>
                        <a:rPr lang="en-US" baseline="0" dirty="0"/>
                        <a:t> regression equation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MANOVA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Discriminant function (DF)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Canonical</a:t>
                      </a:r>
                      <a:r>
                        <a:rPr lang="en-US" baseline="0" dirty="0"/>
                        <a:t> Correlation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Canonical variate (CV)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09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1347" y="372137"/>
            <a:ext cx="10058400" cy="5674432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/>
              <a:t>The generic variate formula:</a:t>
            </a:r>
          </a:p>
          <a:p>
            <a:pPr lvl="4">
              <a:buClr>
                <a:prstClr val="black">
                  <a:lumMod val="85000"/>
                  <a:lumOff val="15000"/>
                </a:prstClr>
              </a:buClr>
            </a:pPr>
            <a:r>
              <a:rPr lang="en-US" sz="2200" dirty="0">
                <a:solidFill>
                  <a:prstClr val="black"/>
                </a:solidFill>
              </a:rPr>
              <a:t>Variate value = w</a:t>
            </a:r>
            <a:r>
              <a:rPr lang="en-US" sz="2200" baseline="-25000" dirty="0">
                <a:solidFill>
                  <a:prstClr val="black"/>
                </a:solidFill>
              </a:rPr>
              <a:t>1</a:t>
            </a:r>
            <a:r>
              <a:rPr lang="en-US" sz="2200" dirty="0">
                <a:solidFill>
                  <a:prstClr val="black"/>
                </a:solidFill>
              </a:rPr>
              <a:t>X1 + w</a:t>
            </a:r>
            <a:r>
              <a:rPr lang="en-US" sz="2200" baseline="-25000" dirty="0">
                <a:solidFill>
                  <a:prstClr val="black"/>
                </a:solidFill>
              </a:rPr>
              <a:t>2</a:t>
            </a:r>
            <a:r>
              <a:rPr lang="en-US" sz="2200" dirty="0">
                <a:solidFill>
                  <a:prstClr val="black"/>
                </a:solidFill>
              </a:rPr>
              <a:t>X2 + w</a:t>
            </a:r>
            <a:r>
              <a:rPr lang="en-US" sz="2200" baseline="-25000" dirty="0">
                <a:solidFill>
                  <a:prstClr val="black"/>
                </a:solidFill>
              </a:rPr>
              <a:t>3</a:t>
            </a:r>
            <a:r>
              <a:rPr lang="en-US" sz="2200" dirty="0">
                <a:solidFill>
                  <a:prstClr val="black"/>
                </a:solidFill>
              </a:rPr>
              <a:t>X3 + . . . </a:t>
            </a:r>
            <a:endParaRPr lang="en-US" sz="2200" baseline="-25000" dirty="0">
              <a:solidFill>
                <a:prstClr val="black"/>
              </a:solidFill>
            </a:endParaRPr>
          </a:p>
          <a:p>
            <a:r>
              <a:rPr lang="en-US" dirty="0"/>
              <a:t>Multiple regression:</a:t>
            </a:r>
          </a:p>
          <a:p>
            <a:pPr lvl="1"/>
            <a:r>
              <a:rPr lang="en-US" dirty="0"/>
              <a:t>Unstandardized:</a:t>
            </a:r>
          </a:p>
          <a:p>
            <a:pPr marL="548640" lvl="2" indent="0">
              <a:buNone/>
            </a:pPr>
            <a:r>
              <a:rPr lang="fr-F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Y' = a + b</a:t>
            </a:r>
            <a:r>
              <a:rPr lang="fr-FR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 + b</a:t>
            </a:r>
            <a:r>
              <a:rPr lang="fr-FR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X2 + b</a:t>
            </a:r>
            <a:r>
              <a:rPr lang="fr-FR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X3 + b</a:t>
            </a:r>
            <a:r>
              <a:rPr lang="fr-FR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fr-F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X4 + ...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/>
              <a:t>Standardized: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en-US" sz="1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Y’</a:t>
            </a:r>
            <a:r>
              <a:rPr lang="en-US" sz="19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1900" dirty="0">
                <a:latin typeface="Symbol" panose="05050102010706020507" pitchFamily="18" charset="2"/>
                <a:ea typeface="Times New Roman" panose="02020603050405020304" pitchFamily="18" charset="0"/>
              </a:rPr>
              <a:t>b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X1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1900" dirty="0">
                <a:latin typeface="Symbol" panose="05050102010706020507" pitchFamily="18" charset="2"/>
                <a:ea typeface="Times New Roman" panose="02020603050405020304" pitchFamily="18" charset="0"/>
              </a:rPr>
              <a:t>b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X2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1900" dirty="0">
                <a:latin typeface="Symbol" panose="05050102010706020507" pitchFamily="18" charset="2"/>
                <a:ea typeface="Times New Roman" panose="02020603050405020304" pitchFamily="18" charset="0"/>
              </a:rPr>
              <a:t>b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X3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1900" dirty="0">
                <a:latin typeface="Symbol" panose="05050102010706020507" pitchFamily="18" charset="2"/>
                <a:ea typeface="Times New Roman" panose="02020603050405020304" pitchFamily="18" charset="0"/>
              </a:rPr>
              <a:t>b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X4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   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...</a:t>
            </a:r>
            <a:endParaRPr lang="en-US" sz="1900" dirty="0"/>
          </a:p>
          <a:p>
            <a:r>
              <a:rPr lang="en-US" dirty="0"/>
              <a:t>Factor analysis:</a:t>
            </a:r>
          </a:p>
          <a:p>
            <a:pPr marL="548640" lvl="2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F1 =  β</a:t>
            </a:r>
            <a:r>
              <a:rPr lang="en-US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X1</a:t>
            </a:r>
            <a:r>
              <a:rPr lang="en-US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 β</a:t>
            </a:r>
            <a:r>
              <a:rPr lang="en-US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lang="en-US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 β</a:t>
            </a:r>
            <a:r>
              <a:rPr lang="en-US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X3</a:t>
            </a:r>
            <a:r>
              <a:rPr lang="en-US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... </a:t>
            </a:r>
          </a:p>
          <a:p>
            <a:pPr marL="548640" lvl="2" indent="0">
              <a:buNone/>
            </a:pPr>
            <a:r>
              <a:rPr lang="en-US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F2 =  β</a:t>
            </a:r>
            <a:r>
              <a:rPr lang="en-US" sz="19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1b</a:t>
            </a:r>
            <a:r>
              <a:rPr lang="en-US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X1</a:t>
            </a:r>
            <a:r>
              <a:rPr lang="en-US" sz="19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β</a:t>
            </a:r>
            <a:r>
              <a:rPr lang="en-US" sz="19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2b</a:t>
            </a:r>
            <a:r>
              <a:rPr lang="en-US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lang="en-US" sz="19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β</a:t>
            </a:r>
            <a:r>
              <a:rPr lang="en-US" sz="19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</a:t>
            </a:r>
            <a:r>
              <a:rPr lang="en-US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X3</a:t>
            </a:r>
            <a:r>
              <a:rPr lang="en-US" sz="19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... 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prstClr val="black">
                  <a:lumMod val="85000"/>
                  <a:lumOff val="15000"/>
                </a:prstClr>
              </a:buClr>
            </a:pPr>
            <a:r>
              <a:rPr lang="en-US" dirty="0">
                <a:solidFill>
                  <a:prstClr val="black"/>
                </a:solidFill>
              </a:rPr>
              <a:t>Discriminant analysis:</a:t>
            </a:r>
          </a:p>
          <a:p>
            <a:pPr marL="0" indent="0">
              <a:spcBef>
                <a:spcPts val="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DF1 = ß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1a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X1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ß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2a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ß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3a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X3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. . . </a:t>
            </a:r>
            <a:endParaRPr lang="en-US" sz="1900" dirty="0">
              <a:latin typeface="Courie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 DF2 = ß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1b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X1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ß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2b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ß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3b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X3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. . . </a:t>
            </a:r>
          </a:p>
          <a:p>
            <a:pPr lvl="0">
              <a:buClr>
                <a:prstClr val="black">
                  <a:lumMod val="85000"/>
                  <a:lumOff val="15000"/>
                </a:prstClr>
              </a:buClr>
            </a:pPr>
            <a:r>
              <a:rPr lang="en-US" dirty="0">
                <a:solidFill>
                  <a:prstClr val="black"/>
                </a:solidFill>
              </a:rPr>
              <a:t>Logistic regression:</a:t>
            </a:r>
          </a:p>
          <a:p>
            <a:pPr lvl="1">
              <a:buClr>
                <a:prstClr val="black">
                  <a:lumMod val="85000"/>
                  <a:lumOff val="15000"/>
                </a:prstClr>
              </a:buClr>
            </a:pP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Logit =   ln(Odds) =  B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 B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X1 +  B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X2 +  B</a:t>
            </a:r>
            <a:r>
              <a:rPr lang="en-US" sz="19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X3 + ...</a:t>
            </a:r>
            <a:endParaRPr lang="en-US" sz="1900" dirty="0">
              <a:solidFill>
                <a:prstClr val="black"/>
              </a:solidFill>
            </a:endParaRPr>
          </a:p>
          <a:p>
            <a:pPr lvl="0">
              <a:buClr>
                <a:prstClr val="black">
                  <a:lumMod val="85000"/>
                  <a:lumOff val="15000"/>
                </a:prstClr>
              </a:buClr>
            </a:pPr>
            <a:r>
              <a:rPr lang="en-US" dirty="0">
                <a:solidFill>
                  <a:prstClr val="black"/>
                </a:solidFill>
              </a:rPr>
              <a:t>MANOVA: TBA</a:t>
            </a:r>
          </a:p>
          <a:p>
            <a:pPr lvl="0">
              <a:buClr>
                <a:prstClr val="black">
                  <a:lumMod val="85000"/>
                  <a:lumOff val="15000"/>
                </a:prstClr>
              </a:buClr>
            </a:pPr>
            <a:r>
              <a:rPr lang="en-US" dirty="0">
                <a:solidFill>
                  <a:prstClr val="black"/>
                </a:solidFill>
              </a:rPr>
              <a:t>Canonical correlation: TBA</a:t>
            </a:r>
          </a:p>
          <a:p>
            <a:pPr lvl="0">
              <a:buClr>
                <a:prstClr val="black">
                  <a:lumMod val="85000"/>
                  <a:lumOff val="15000"/>
                </a:prstClr>
              </a:buClr>
            </a:pPr>
            <a:endParaRPr lang="en-US" dirty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endParaRPr lang="en-US" dirty="0">
              <a:latin typeface="Courie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prstClr val="black">
                  <a:lumMod val="85000"/>
                  <a:lumOff val="15000"/>
                </a:prstClr>
              </a:buClr>
            </a:pPr>
            <a:endParaRPr lang="en-US" dirty="0">
              <a:solidFill>
                <a:prstClr val="black"/>
              </a:solidFill>
            </a:endParaRPr>
          </a:p>
          <a:p>
            <a:pPr marL="548640" lvl="2" indent="0">
              <a:buNone/>
            </a:pPr>
            <a:endParaRPr lang="en-US" sz="1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566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75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339</TotalTime>
  <Words>391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Century Gothic</vt:lpstr>
      <vt:lpstr>Courier</vt:lpstr>
      <vt:lpstr>Garamond</vt:lpstr>
      <vt:lpstr>Symbol</vt:lpstr>
      <vt:lpstr>Times New Roman</vt:lpstr>
      <vt:lpstr>Savon</vt:lpstr>
      <vt:lpstr>The Variate</vt:lpstr>
      <vt:lpstr>The Variate</vt:lpstr>
      <vt:lpstr>The Variate</vt:lpstr>
      <vt:lpstr>The Variate as Recipe</vt:lpstr>
      <vt:lpstr>The Variate as Recipe</vt:lpstr>
      <vt:lpstr>Examples of Variates</vt:lpstr>
      <vt:lpstr>PowerPoint Presentation</vt:lpstr>
      <vt:lpstr>end</vt:lpstr>
    </vt:vector>
  </TitlesOfParts>
  <Company>Cleveland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Variate</dc:title>
  <dc:creator>Kimberly A Neuendorf</dc:creator>
  <cp:lastModifiedBy>Quinn Neuendorf</cp:lastModifiedBy>
  <cp:revision>23</cp:revision>
  <cp:lastPrinted>2025-01-28T01:09:55Z</cp:lastPrinted>
  <dcterms:created xsi:type="dcterms:W3CDTF">2018-01-22T18:59:09Z</dcterms:created>
  <dcterms:modified xsi:type="dcterms:W3CDTF">2025-01-28T01:12:27Z</dcterms:modified>
</cp:coreProperties>
</file>