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73A3D-03BD-4CFB-AD1A-000187779EE5}" type="datetimeFigureOut">
              <a:rPr lang="en-US" smtClean="0"/>
              <a:t>2/14/2019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A5D91-40B4-4505-AE69-78AC4BD9D451}" type="slidenum">
              <a:rPr lang="en-US" smtClean="0"/>
              <a:t>‹#›</a:t>
            </a:fld>
            <a:endParaRPr lang="en-US"/>
          </a:p>
        </p:txBody>
      </p:sp>
    </p:spTree>
    <p:extLst>
      <p:ext uri="{BB962C8B-B14F-4D97-AF65-F5344CB8AC3E}">
        <p14:creationId xmlns:p14="http://schemas.microsoft.com/office/powerpoint/2010/main" val="108146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A5D91-40B4-4505-AE69-78AC4BD9D451}" type="slidenum">
              <a:rPr lang="en-US" smtClean="0"/>
              <a:t>4</a:t>
            </a:fld>
            <a:endParaRPr lang="en-US"/>
          </a:p>
        </p:txBody>
      </p:sp>
    </p:spTree>
    <p:extLst>
      <p:ext uri="{BB962C8B-B14F-4D97-AF65-F5344CB8AC3E}">
        <p14:creationId xmlns:p14="http://schemas.microsoft.com/office/powerpoint/2010/main" val="2931266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DBE25E0-5897-499C-BDFB-46A996C8DFCC}" type="datetime1">
              <a:rPr lang="en-US" smtClean="0"/>
              <a:t>2/14/2019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105789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CBC4D-35A7-41EF-9C9A-3422753785E1}" type="datetime1">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45064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488D3-D816-499D-AB28-F650C0B513F8}"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68640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74A7C-3360-4F69-BC7C-68C44962BE75}"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408100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9F50C-6141-4564-B1E4-BBAC8587099E}"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1550658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2EBE06-5480-4245-A52B-FBC953AB7D46}" type="datetime1">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898922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ECC210-E7AE-4642-BA9D-A67DC644AAB8}" type="datetime1">
              <a:rPr lang="en-US" smtClean="0"/>
              <a:t>2/14/2019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263967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05C394F-261B-4BC1-A721-3730842A58E8}"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245230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4D669B4-D1BC-4F5B-B92D-BB4641AC8235}"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17550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43EA5-1F05-4567-BEF0-683340E54BAF}"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205705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D7245-F050-40E9-B730-212A7F8DB953}"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239668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46BC45-60B3-4D21-AF02-8CE90214601B}" type="datetime1">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180286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16A295-5007-4527-A692-DF6CC7A4E3D4}" type="datetime1">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80407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DD9AA1-108A-4C84-B891-DACFC482A560}" type="datetime1">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81112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32D8A-1F2E-4944-AF0B-C24B83F71FF0}" type="datetime1">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187992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29EE5-29FE-4A9B-A706-DFFE493422B9}" type="datetime1">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204388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6F83B-FD2E-4EA0-AA12-0DCF3E3B807E}" type="datetime1">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2438E8F-B0D1-4F37-A403-08C032AC2D38}" type="slidenum">
              <a:rPr lang="en-US" smtClean="0"/>
              <a:t>‹#›</a:t>
            </a:fld>
            <a:endParaRPr lang="en-US"/>
          </a:p>
        </p:txBody>
      </p:sp>
    </p:spTree>
    <p:extLst>
      <p:ext uri="{BB962C8B-B14F-4D97-AF65-F5344CB8AC3E}">
        <p14:creationId xmlns:p14="http://schemas.microsoft.com/office/powerpoint/2010/main" val="217963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99A0193-5497-41C8-AC4B-9437C1203A4F}" type="datetime1">
              <a:rPr lang="en-US" smtClean="0"/>
              <a:t>2/14/2019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2438E8F-B0D1-4F37-A403-08C032AC2D38}" type="slidenum">
              <a:rPr lang="en-US" smtClean="0"/>
              <a:t>‹#›</a:t>
            </a:fld>
            <a:endParaRPr lang="en-US"/>
          </a:p>
        </p:txBody>
      </p:sp>
    </p:spTree>
    <p:extLst>
      <p:ext uri="{BB962C8B-B14F-4D97-AF65-F5344CB8AC3E}">
        <p14:creationId xmlns:p14="http://schemas.microsoft.com/office/powerpoint/2010/main" val="225940741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EBF7"/>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Homoscedasticity/</a:t>
            </a:r>
            <a:br>
              <a:rPr lang="en-US" dirty="0" smtClean="0"/>
            </a:br>
            <a:r>
              <a:rPr lang="en-US" dirty="0" smtClean="0"/>
              <a:t>Heteroscedasticity</a:t>
            </a:r>
            <a:br>
              <a:rPr lang="en-US" dirty="0" smtClean="0"/>
            </a:br>
            <a:r>
              <a:rPr lang="en-US" dirty="0"/>
              <a:t> </a:t>
            </a:r>
            <a:r>
              <a:rPr lang="en-US" dirty="0" smtClean="0"/>
              <a:t>In Brief</a:t>
            </a:r>
            <a:endParaRPr lang="en-US" dirty="0"/>
          </a:p>
        </p:txBody>
      </p:sp>
      <p:sp>
        <p:nvSpPr>
          <p:cNvPr id="3" name="Subtitle 2"/>
          <p:cNvSpPr>
            <a:spLocks noGrp="1"/>
          </p:cNvSpPr>
          <p:nvPr>
            <p:ph type="subTitle" idx="1"/>
          </p:nvPr>
        </p:nvSpPr>
        <p:spPr/>
        <p:txBody>
          <a:bodyPr/>
          <a:lstStyle/>
          <a:p>
            <a:r>
              <a:rPr lang="en-US" dirty="0" smtClean="0"/>
              <a:t>COM </a:t>
            </a:r>
            <a:r>
              <a:rPr lang="en-US" dirty="0" smtClean="0"/>
              <a:t>631</a:t>
            </a:r>
            <a:endParaRPr lang="en-US" dirty="0"/>
          </a:p>
        </p:txBody>
      </p:sp>
      <p:sp>
        <p:nvSpPr>
          <p:cNvPr id="4" name="Slide Number Placeholder 3"/>
          <p:cNvSpPr>
            <a:spLocks noGrp="1"/>
          </p:cNvSpPr>
          <p:nvPr>
            <p:ph type="sldNum" sz="quarter" idx="12"/>
          </p:nvPr>
        </p:nvSpPr>
        <p:spPr/>
        <p:txBody>
          <a:bodyPr/>
          <a:lstStyle/>
          <a:p>
            <a:fld id="{32438E8F-B0D1-4F37-A403-08C032AC2D38}" type="slidenum">
              <a:rPr lang="en-US" smtClean="0"/>
              <a:t>1</a:t>
            </a:fld>
            <a:endParaRPr lang="en-US"/>
          </a:p>
        </p:txBody>
      </p:sp>
    </p:spTree>
    <p:extLst>
      <p:ext uri="{BB962C8B-B14F-4D97-AF65-F5344CB8AC3E}">
        <p14:creationId xmlns:p14="http://schemas.microsoft.com/office/powerpoint/2010/main" val="336055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Homoscedasticity</a:t>
            </a:r>
            <a:endParaRPr lang="en-US" dirty="0"/>
          </a:p>
        </p:txBody>
      </p:sp>
      <p:sp>
        <p:nvSpPr>
          <p:cNvPr id="3" name="Content Placeholder 2"/>
          <p:cNvSpPr>
            <a:spLocks noGrp="1"/>
          </p:cNvSpPr>
          <p:nvPr>
            <p:ph idx="1"/>
          </p:nvPr>
        </p:nvSpPr>
        <p:spPr>
          <a:xfrm>
            <a:off x="1154954" y="2603500"/>
            <a:ext cx="4739409" cy="3416300"/>
          </a:xfrm>
        </p:spPr>
        <p:txBody>
          <a:bodyPr>
            <a:normAutofit lnSpcReduction="10000"/>
          </a:bodyPr>
          <a:lstStyle/>
          <a:p>
            <a:r>
              <a:rPr lang="en-US" b="1" dirty="0"/>
              <a:t>Homoscedasticity</a:t>
            </a:r>
            <a:r>
              <a:rPr lang="en-US" dirty="0"/>
              <a:t> describes a situation in which the error term </a:t>
            </a:r>
            <a:r>
              <a:rPr lang="en-US" dirty="0" smtClean="0"/>
              <a:t>(e; or, the residual) </a:t>
            </a:r>
            <a:r>
              <a:rPr lang="en-US" dirty="0"/>
              <a:t>is the same across all values of the independent </a:t>
            </a:r>
            <a:r>
              <a:rPr lang="en-US" dirty="0" smtClean="0"/>
              <a:t>variable.</a:t>
            </a:r>
          </a:p>
          <a:p>
            <a:r>
              <a:rPr lang="en-US" b="1" dirty="0" smtClean="0"/>
              <a:t>Homoscedasticity</a:t>
            </a:r>
            <a:r>
              <a:rPr lang="en-US" dirty="0" smtClean="0"/>
              <a:t> is assumed for many statistical tests, and we tend to test for it in many procedures. (Actually the assumption is typically for the population, but of course we test the sample.)  We may need to transform one or more variables if we encounter strong heteroscedasticity.</a:t>
            </a:r>
            <a:endParaRPr lang="en-US" dirty="0"/>
          </a:p>
        </p:txBody>
      </p:sp>
      <p:pic>
        <p:nvPicPr>
          <p:cNvPr id="4" name="Picture 3"/>
          <p:cNvPicPr>
            <a:picLocks noChangeAspect="1"/>
          </p:cNvPicPr>
          <p:nvPr/>
        </p:nvPicPr>
        <p:blipFill>
          <a:blip r:embed="rId2"/>
          <a:stretch>
            <a:fillRect/>
          </a:stretch>
        </p:blipFill>
        <p:spPr>
          <a:xfrm>
            <a:off x="6103180" y="2919999"/>
            <a:ext cx="5162550" cy="3381375"/>
          </a:xfrm>
          <a:prstGeom prst="rect">
            <a:avLst/>
          </a:prstGeom>
        </p:spPr>
      </p:pic>
      <p:sp>
        <p:nvSpPr>
          <p:cNvPr id="5" name="Slide Number Placeholder 4"/>
          <p:cNvSpPr>
            <a:spLocks noGrp="1"/>
          </p:cNvSpPr>
          <p:nvPr>
            <p:ph type="sldNum" sz="quarter" idx="12"/>
          </p:nvPr>
        </p:nvSpPr>
        <p:spPr/>
        <p:txBody>
          <a:bodyPr/>
          <a:lstStyle/>
          <a:p>
            <a:fld id="{32438E8F-B0D1-4F37-A403-08C032AC2D38}" type="slidenum">
              <a:rPr lang="en-US" smtClean="0"/>
              <a:t>2</a:t>
            </a:fld>
            <a:endParaRPr lang="en-US"/>
          </a:p>
        </p:txBody>
      </p:sp>
    </p:spTree>
    <p:extLst>
      <p:ext uri="{BB962C8B-B14F-4D97-AF65-F5344CB8AC3E}">
        <p14:creationId xmlns:p14="http://schemas.microsoft.com/office/powerpoint/2010/main" val="313049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Heteroscedasticity</a:t>
            </a:r>
            <a:endParaRPr lang="en-US" dirty="0"/>
          </a:p>
        </p:txBody>
      </p:sp>
      <p:sp>
        <p:nvSpPr>
          <p:cNvPr id="3" name="Content Placeholder 2"/>
          <p:cNvSpPr>
            <a:spLocks noGrp="1"/>
          </p:cNvSpPr>
          <p:nvPr>
            <p:ph idx="1"/>
          </p:nvPr>
        </p:nvSpPr>
        <p:spPr>
          <a:xfrm>
            <a:off x="1154954" y="2645703"/>
            <a:ext cx="4881551" cy="3416300"/>
          </a:xfrm>
        </p:spPr>
        <p:txBody>
          <a:bodyPr/>
          <a:lstStyle/>
          <a:p>
            <a:r>
              <a:rPr lang="en-US" b="1" dirty="0" smtClean="0"/>
              <a:t>Heteroscedasticity</a:t>
            </a:r>
            <a:r>
              <a:rPr lang="en-US" dirty="0" smtClean="0"/>
              <a:t> is shown when the error terms (residuals) are different across the different values of the independent variable (IV).</a:t>
            </a:r>
          </a:p>
          <a:p>
            <a:r>
              <a:rPr lang="en-US" b="1" dirty="0" smtClean="0"/>
              <a:t>Heteroscedasticity</a:t>
            </a:r>
            <a:r>
              <a:rPr lang="en-US" dirty="0" smtClean="0"/>
              <a:t> may also be assessed by looking at residuals across different values of the predicted variable, when there are multiple </a:t>
            </a:r>
            <a:r>
              <a:rPr lang="en-US" dirty="0" smtClean="0"/>
              <a:t>IVs </a:t>
            </a:r>
            <a:r>
              <a:rPr lang="en-US" dirty="0" smtClean="0"/>
              <a:t>(see slides 5 – 7).</a:t>
            </a:r>
            <a:endParaRPr lang="en-US" dirty="0"/>
          </a:p>
        </p:txBody>
      </p:sp>
      <p:pic>
        <p:nvPicPr>
          <p:cNvPr id="4" name="Picture 3"/>
          <p:cNvPicPr>
            <a:picLocks noChangeAspect="1"/>
          </p:cNvPicPr>
          <p:nvPr/>
        </p:nvPicPr>
        <p:blipFill>
          <a:blip r:embed="rId2"/>
          <a:stretch>
            <a:fillRect/>
          </a:stretch>
        </p:blipFill>
        <p:spPr>
          <a:xfrm>
            <a:off x="6036505" y="2826067"/>
            <a:ext cx="5295900" cy="3400425"/>
          </a:xfrm>
          <a:prstGeom prst="rect">
            <a:avLst/>
          </a:prstGeom>
        </p:spPr>
      </p:pic>
      <p:sp>
        <p:nvSpPr>
          <p:cNvPr id="5" name="Slide Number Placeholder 4"/>
          <p:cNvSpPr>
            <a:spLocks noGrp="1"/>
          </p:cNvSpPr>
          <p:nvPr>
            <p:ph type="sldNum" sz="quarter" idx="12"/>
          </p:nvPr>
        </p:nvSpPr>
        <p:spPr/>
        <p:txBody>
          <a:bodyPr/>
          <a:lstStyle/>
          <a:p>
            <a:fld id="{32438E8F-B0D1-4F37-A403-08C032AC2D38}" type="slidenum">
              <a:rPr lang="en-US" smtClean="0"/>
              <a:t>3</a:t>
            </a:fld>
            <a:endParaRPr lang="en-US"/>
          </a:p>
        </p:txBody>
      </p:sp>
    </p:spTree>
    <p:extLst>
      <p:ext uri="{BB962C8B-B14F-4D97-AF65-F5344CB8AC3E}">
        <p14:creationId xmlns:p14="http://schemas.microsoft.com/office/powerpoint/2010/main" val="424551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49637" y="973668"/>
            <a:ext cx="5460170" cy="5510263"/>
          </a:xfrm>
          <a:prstGeom prst="rect">
            <a:avLst/>
          </a:prstGeom>
        </p:spPr>
      </p:pic>
      <p:sp>
        <p:nvSpPr>
          <p:cNvPr id="5" name="Slide Number Placeholder 4"/>
          <p:cNvSpPr>
            <a:spLocks noGrp="1"/>
          </p:cNvSpPr>
          <p:nvPr>
            <p:ph type="sldNum" sz="quarter" idx="12"/>
          </p:nvPr>
        </p:nvSpPr>
        <p:spPr/>
        <p:txBody>
          <a:bodyPr/>
          <a:lstStyle/>
          <a:p>
            <a:fld id="{32438E8F-B0D1-4F37-A403-08C032AC2D38}" type="slidenum">
              <a:rPr lang="en-US" smtClean="0"/>
              <a:t>4</a:t>
            </a:fld>
            <a:endParaRPr lang="en-US"/>
          </a:p>
        </p:txBody>
      </p:sp>
    </p:spTree>
    <p:extLst>
      <p:ext uri="{BB962C8B-B14F-4D97-AF65-F5344CB8AC3E}">
        <p14:creationId xmlns:p14="http://schemas.microsoft.com/office/powerpoint/2010/main" val="54058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5576" y="1246822"/>
            <a:ext cx="6905185" cy="5101302"/>
          </a:xfrm>
          <a:prstGeom prst="rect">
            <a:avLst/>
          </a:prstGeom>
        </p:spPr>
      </p:pic>
      <p:sp>
        <p:nvSpPr>
          <p:cNvPr id="5" name="Slide Number Placeholder 4"/>
          <p:cNvSpPr>
            <a:spLocks noGrp="1"/>
          </p:cNvSpPr>
          <p:nvPr>
            <p:ph type="sldNum" sz="quarter" idx="12"/>
          </p:nvPr>
        </p:nvSpPr>
        <p:spPr/>
        <p:txBody>
          <a:bodyPr/>
          <a:lstStyle/>
          <a:p>
            <a:fld id="{32438E8F-B0D1-4F37-A403-08C032AC2D38}" type="slidenum">
              <a:rPr lang="en-US" smtClean="0"/>
              <a:t>5</a:t>
            </a:fld>
            <a:endParaRPr lang="en-US"/>
          </a:p>
        </p:txBody>
      </p:sp>
    </p:spTree>
    <p:extLst>
      <p:ext uri="{BB962C8B-B14F-4D97-AF65-F5344CB8AC3E}">
        <p14:creationId xmlns:p14="http://schemas.microsoft.com/office/powerpoint/2010/main" val="422028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84138" y="973668"/>
            <a:ext cx="5567290" cy="5511617"/>
          </a:xfrm>
          <a:prstGeom prst="rect">
            <a:avLst/>
          </a:prstGeom>
        </p:spPr>
      </p:pic>
      <p:sp>
        <p:nvSpPr>
          <p:cNvPr id="5" name="Slide Number Placeholder 4"/>
          <p:cNvSpPr>
            <a:spLocks noGrp="1"/>
          </p:cNvSpPr>
          <p:nvPr>
            <p:ph type="sldNum" sz="quarter" idx="12"/>
          </p:nvPr>
        </p:nvSpPr>
        <p:spPr/>
        <p:txBody>
          <a:bodyPr/>
          <a:lstStyle/>
          <a:p>
            <a:fld id="{32438E8F-B0D1-4F37-A403-08C032AC2D38}" type="slidenum">
              <a:rPr lang="en-US" smtClean="0"/>
              <a:t>6</a:t>
            </a:fld>
            <a:endParaRPr lang="en-US"/>
          </a:p>
        </p:txBody>
      </p:sp>
    </p:spTree>
    <p:extLst>
      <p:ext uri="{BB962C8B-B14F-4D97-AF65-F5344CB8AC3E}">
        <p14:creationId xmlns:p14="http://schemas.microsoft.com/office/powerpoint/2010/main" val="29742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1484" y="0"/>
            <a:ext cx="7989031" cy="6858000"/>
          </a:xfrm>
          <a:prstGeom prst="rect">
            <a:avLst/>
          </a:prstGeom>
        </p:spPr>
      </p:pic>
      <p:sp>
        <p:nvSpPr>
          <p:cNvPr id="5" name="Slide Number Placeholder 4"/>
          <p:cNvSpPr>
            <a:spLocks noGrp="1"/>
          </p:cNvSpPr>
          <p:nvPr>
            <p:ph type="sldNum" sz="quarter" idx="12"/>
          </p:nvPr>
        </p:nvSpPr>
        <p:spPr/>
        <p:txBody>
          <a:bodyPr/>
          <a:lstStyle/>
          <a:p>
            <a:fld id="{32438E8F-B0D1-4F37-A403-08C032AC2D38}" type="slidenum">
              <a:rPr lang="en-US" smtClean="0"/>
              <a:t>7</a:t>
            </a:fld>
            <a:endParaRPr lang="en-US"/>
          </a:p>
        </p:txBody>
      </p:sp>
    </p:spTree>
    <p:extLst>
      <p:ext uri="{BB962C8B-B14F-4D97-AF65-F5344CB8AC3E}">
        <p14:creationId xmlns:p14="http://schemas.microsoft.com/office/powerpoint/2010/main" val="384527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a:t>
            </a:r>
            <a:endParaRPr lang="en-US"/>
          </a:p>
        </p:txBody>
      </p:sp>
      <p:sp>
        <p:nvSpPr>
          <p:cNvPr id="4" name="Slide Number Placeholder 3"/>
          <p:cNvSpPr>
            <a:spLocks noGrp="1"/>
          </p:cNvSpPr>
          <p:nvPr>
            <p:ph type="sldNum" sz="quarter" idx="12"/>
          </p:nvPr>
        </p:nvSpPr>
        <p:spPr/>
        <p:txBody>
          <a:bodyPr/>
          <a:lstStyle/>
          <a:p>
            <a:fld id="{32438E8F-B0D1-4F37-A403-08C032AC2D38}" type="slidenum">
              <a:rPr lang="en-US" smtClean="0"/>
              <a:t>8</a:t>
            </a:fld>
            <a:endParaRPr lang="en-US"/>
          </a:p>
        </p:txBody>
      </p:sp>
    </p:spTree>
    <p:extLst>
      <p:ext uri="{BB962C8B-B14F-4D97-AF65-F5344CB8AC3E}">
        <p14:creationId xmlns:p14="http://schemas.microsoft.com/office/powerpoint/2010/main" val="3944806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TotalTime>
  <Words>69</Words>
  <Application>Microsoft Office PowerPoint</Application>
  <PresentationFormat>Widescreen</PresentationFormat>
  <Paragraphs>18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 Boardroom</vt:lpstr>
      <vt:lpstr>Homoscedasticity/ Heteroscedasticity  In Brief</vt:lpstr>
      <vt:lpstr>Homoscedasticity</vt:lpstr>
      <vt:lpstr>Heteroscedasticity</vt:lpstr>
      <vt:lpstr>PowerPoint Presentation</vt:lpstr>
      <vt:lpstr>PowerPoint Presentation</vt:lpstr>
      <vt:lpstr>PowerPoint Presentation</vt:lpstr>
      <vt:lpstr>PowerPoint Presentation</vt:lpstr>
      <vt:lpstr>end</vt:lpstr>
    </vt:vector>
  </TitlesOfParts>
  <Company>Cleveland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Homoscedasticity</dc:title>
  <dc:creator>Kimberly A Neuendorf</dc:creator>
  <cp:lastModifiedBy>Kimberly A Neuendorf</cp:lastModifiedBy>
  <cp:revision>9</cp:revision>
  <dcterms:created xsi:type="dcterms:W3CDTF">2018-02-12T17:15:19Z</dcterms:created>
  <dcterms:modified xsi:type="dcterms:W3CDTF">2019-02-14T21:36:34Z</dcterms:modified>
</cp:coreProperties>
</file>