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40" r:id="rId1"/>
  </p:sldMasterIdLst>
  <p:notesMasterIdLst>
    <p:notesMasterId r:id="rId24"/>
  </p:notesMasterIdLst>
  <p:handoutMasterIdLst>
    <p:handoutMasterId r:id="rId25"/>
  </p:handoutMasterIdLst>
  <p:sldIdLst>
    <p:sldId id="256" r:id="rId2"/>
    <p:sldId id="339" r:id="rId3"/>
    <p:sldId id="350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7" r:id="rId13"/>
    <p:sldId id="338" r:id="rId14"/>
    <p:sldId id="340" r:id="rId15"/>
    <p:sldId id="341" r:id="rId16"/>
    <p:sldId id="342" r:id="rId17"/>
    <p:sldId id="343" r:id="rId18"/>
    <p:sldId id="344" r:id="rId19"/>
    <p:sldId id="345" r:id="rId20"/>
    <p:sldId id="346" r:id="rId21"/>
    <p:sldId id="347" r:id="rId22"/>
    <p:sldId id="356" r:id="rId23"/>
  </p:sldIdLst>
  <p:sldSz cx="9144000" cy="6858000" type="screen4x3"/>
  <p:notesSz cx="9309100" cy="70231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3">
          <p15:clr>
            <a:srgbClr val="A4A3A4"/>
          </p15:clr>
        </p15:guide>
        <p15:guide id="2" pos="293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62"/>
    <p:restoredTop sz="94694"/>
  </p:normalViewPr>
  <p:slideViewPr>
    <p:cSldViewPr snapToGrid="0">
      <p:cViewPr varScale="1">
        <p:scale>
          <a:sx n="121" d="100"/>
          <a:sy n="121" d="100"/>
        </p:scale>
        <p:origin x="124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2466" y="-96"/>
      </p:cViewPr>
      <p:guideLst>
        <p:guide orient="horz" pos="2213"/>
        <p:guide pos="29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>
            <a:extLst>
              <a:ext uri="{FF2B5EF4-FFF2-40B4-BE49-F238E27FC236}">
                <a16:creationId xmlns:a16="http://schemas.microsoft.com/office/drawing/2014/main" id="{7F41A93B-6A27-8F4C-8327-CF24FF7B177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54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72" tIns="46537" rIns="93072" bIns="46537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>
                <a:latin typeface="Comic Sans MS" charset="0"/>
                <a:ea typeface="宋体" charset="-122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5043" name="Rectangle 3">
            <a:extLst>
              <a:ext uri="{FF2B5EF4-FFF2-40B4-BE49-F238E27FC236}">
                <a16:creationId xmlns:a16="http://schemas.microsoft.com/office/drawing/2014/main" id="{0C2D417B-1786-AD42-8F17-DBE48AEDE5F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73675" y="0"/>
            <a:ext cx="40354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72" tIns="46537" rIns="93072" bIns="46537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Comic Sans MS" charset="0"/>
                <a:ea typeface="宋体" charset="-122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5044" name="Rectangle 4">
            <a:extLst>
              <a:ext uri="{FF2B5EF4-FFF2-40B4-BE49-F238E27FC236}">
                <a16:creationId xmlns:a16="http://schemas.microsoft.com/office/drawing/2014/main" id="{946FF0B1-29EB-3341-8AFD-9F5CBF10EF1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72263"/>
            <a:ext cx="40354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72" tIns="46537" rIns="93072" bIns="46537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>
                <a:latin typeface="Comic Sans MS" charset="0"/>
                <a:ea typeface="宋体" charset="-122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5045" name="Rectangle 5">
            <a:extLst>
              <a:ext uri="{FF2B5EF4-FFF2-40B4-BE49-F238E27FC236}">
                <a16:creationId xmlns:a16="http://schemas.microsoft.com/office/drawing/2014/main" id="{B36E4CC5-C01A-9B41-80A0-F7624EB2DC7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73675" y="6672263"/>
            <a:ext cx="40354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72" tIns="46537" rIns="93072" bIns="46537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Comic Sans MS" panose="030F0902030302020204" pitchFamily="66" charset="0"/>
                <a:ea typeface="宋体" panose="02010600030101010101" pitchFamily="2" charset="-122"/>
              </a:defRPr>
            </a:lvl1pPr>
          </a:lstStyle>
          <a:p>
            <a:fld id="{AD4F087E-147C-D943-819B-95154DC41CFD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EA11A60A-DC67-BD41-8948-7E24FDBF306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5425" cy="3508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horz" wrap="none" lIns="93072" tIns="46537" rIns="93072" bIns="46537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>
                <a:latin typeface="Tahoma" charset="0"/>
                <a:ea typeface="宋体" charset="-122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219764C7-64EE-7141-BD10-D5C56B12A9D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273675" y="0"/>
            <a:ext cx="4035425" cy="3508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horz" wrap="none" lIns="93072" tIns="46537" rIns="93072" bIns="46537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ahoma" charset="0"/>
                <a:ea typeface="宋体" charset="-122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5BCEC23C-823D-9743-8D2F-8D2795EF914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0363" y="527050"/>
            <a:ext cx="3509962" cy="2632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3" name="Rectangle 5">
            <a:extLst>
              <a:ext uri="{FF2B5EF4-FFF2-40B4-BE49-F238E27FC236}">
                <a16:creationId xmlns:a16="http://schemas.microsoft.com/office/drawing/2014/main" id="{2AF0E9C6-4DA8-BB4F-B223-98B7994CC39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3013" y="3333750"/>
            <a:ext cx="6823075" cy="31623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horz" wrap="none" lIns="93072" tIns="46537" rIns="93072" bIns="465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63494" name="Rectangle 6">
            <a:extLst>
              <a:ext uri="{FF2B5EF4-FFF2-40B4-BE49-F238E27FC236}">
                <a16:creationId xmlns:a16="http://schemas.microsoft.com/office/drawing/2014/main" id="{D2B6D2F6-4B19-A445-996A-493860AB266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72263"/>
            <a:ext cx="4035425" cy="3508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horz" wrap="none" lIns="93072" tIns="46537" rIns="93072" bIns="46537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>
                <a:latin typeface="Tahoma" charset="0"/>
                <a:ea typeface="宋体" charset="-122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3495" name="Rectangle 7">
            <a:extLst>
              <a:ext uri="{FF2B5EF4-FFF2-40B4-BE49-F238E27FC236}">
                <a16:creationId xmlns:a16="http://schemas.microsoft.com/office/drawing/2014/main" id="{A49630DD-CFC3-F540-8DF4-04BB877CE4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3675" y="6672263"/>
            <a:ext cx="4035425" cy="3508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horz" wrap="none" lIns="93072" tIns="46537" rIns="93072" bIns="46537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ahoma" panose="020B0604030504040204" pitchFamily="34" charset="0"/>
                <a:ea typeface="宋体" panose="02010600030101010101" pitchFamily="2" charset="-122"/>
              </a:defRPr>
            </a:lvl1pPr>
          </a:lstStyle>
          <a:p>
            <a:fld id="{1BC32332-F661-2748-9EA8-BCFBFECC2B9B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7B0D655E-A7D4-CF40-BE44-348517D115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FFD78C9-C195-1944-AA76-0C5444F26F0F}" type="slidenum">
              <a:rPr lang="zh-CN" altLang="en-US" sz="1200">
                <a:latin typeface="Tahoma" panose="020B0604030504040204" pitchFamily="34" charset="0"/>
                <a:ea typeface="宋体" panose="02010600030101010101" pitchFamily="2" charset="-122"/>
              </a:rPr>
              <a:pPr eaLnBrk="1" hangingPunct="1"/>
              <a:t>1</a:t>
            </a:fld>
            <a:endParaRPr lang="en-US" altLang="zh-CN" sz="120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9C69F755-097C-5948-B732-47F8BAEDA2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3EB7E49-30BA-9D45-A52E-67B44283A5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>
            <a:extLst>
              <a:ext uri="{FF2B5EF4-FFF2-40B4-BE49-F238E27FC236}">
                <a16:creationId xmlns:a16="http://schemas.microsoft.com/office/drawing/2014/main" id="{F9DC24A0-3D89-AD4D-8CEA-07585382AF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9AC8DC0-7EBF-C14F-B582-A5A0E0482E13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12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662FE47F-A0A8-0244-9F0D-75AB9B241A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76A8EBF1-9878-194F-B593-E68D4FA6F6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>
            <a:extLst>
              <a:ext uri="{FF2B5EF4-FFF2-40B4-BE49-F238E27FC236}">
                <a16:creationId xmlns:a16="http://schemas.microsoft.com/office/drawing/2014/main" id="{AABF6918-297F-0D4B-A2AD-3E93F1D784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E039A69-3F30-6248-997A-E50E1ED2FF3F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13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35462838-188B-244A-B323-BD689BCA5F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B5E40D52-7A4E-EB4A-9063-FFD6378BF5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>
            <a:extLst>
              <a:ext uri="{FF2B5EF4-FFF2-40B4-BE49-F238E27FC236}">
                <a16:creationId xmlns:a16="http://schemas.microsoft.com/office/drawing/2014/main" id="{E9E3B191-C174-8248-8577-4D977B85AB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6D3F631-CB53-3043-B30E-C3CFC5BA1BD5}" type="slidenum">
              <a:rPr lang="en-US" altLang="en-US" sz="1200">
                <a:latin typeface="Tahoma" panose="020B0604030504040204" pitchFamily="34" charset="0"/>
                <a:ea typeface="宋体" panose="02010600030101010101" pitchFamily="2" charset="-122"/>
              </a:rPr>
              <a:pPr eaLnBrk="1" hangingPunct="1"/>
              <a:t>14</a:t>
            </a:fld>
            <a:endParaRPr lang="en-US" altLang="en-US" sz="120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00BCAC64-E550-9C4D-B5BC-C238FC21EA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8294EDCB-7259-284F-8507-EA073C6CD6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>
            <a:extLst>
              <a:ext uri="{FF2B5EF4-FFF2-40B4-BE49-F238E27FC236}">
                <a16:creationId xmlns:a16="http://schemas.microsoft.com/office/drawing/2014/main" id="{78A70B19-1035-554A-9889-5A0CA76506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DD1308A-1F69-6C4D-979A-BA714F77AF4F}" type="slidenum">
              <a:rPr lang="en-US" altLang="en-US" sz="1200">
                <a:latin typeface="Tahoma" panose="020B0604030504040204" pitchFamily="34" charset="0"/>
                <a:ea typeface="宋体" panose="02010600030101010101" pitchFamily="2" charset="-122"/>
              </a:rPr>
              <a:pPr eaLnBrk="1" hangingPunct="1"/>
              <a:t>15</a:t>
            </a:fld>
            <a:endParaRPr lang="en-US" altLang="en-US" sz="120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5A3B60BB-6F9C-7849-8E47-32DD6C40CD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2920F148-CFE6-4C47-8013-0D12BD669E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>
            <a:extLst>
              <a:ext uri="{FF2B5EF4-FFF2-40B4-BE49-F238E27FC236}">
                <a16:creationId xmlns:a16="http://schemas.microsoft.com/office/drawing/2014/main" id="{B773222C-D136-094E-84AC-05B9F7BD5D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28F0BAF-611E-0E41-9DC2-DB28B6B3C4FC}" type="slidenum">
              <a:rPr lang="en-US" altLang="en-US" sz="1200">
                <a:latin typeface="Tahoma" panose="020B0604030504040204" pitchFamily="34" charset="0"/>
                <a:ea typeface="宋体" panose="02010600030101010101" pitchFamily="2" charset="-122"/>
              </a:rPr>
              <a:pPr eaLnBrk="1" hangingPunct="1"/>
              <a:t>16</a:t>
            </a:fld>
            <a:endParaRPr lang="en-US" altLang="en-US" sz="120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9586CF0B-4176-ED4E-AE34-4B4766BDB6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CBE2E426-A732-B747-9AE9-B98909EDE1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>
            <a:extLst>
              <a:ext uri="{FF2B5EF4-FFF2-40B4-BE49-F238E27FC236}">
                <a16:creationId xmlns:a16="http://schemas.microsoft.com/office/drawing/2014/main" id="{B9622A3C-37FA-A04D-8F60-E03C699BD9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6A1232A-0BE7-3146-A75F-9DEB384A51B4}" type="slidenum">
              <a:rPr lang="en-US" altLang="en-US" sz="1200">
                <a:latin typeface="Tahoma" panose="020B0604030504040204" pitchFamily="34" charset="0"/>
                <a:ea typeface="宋体" panose="02010600030101010101" pitchFamily="2" charset="-122"/>
              </a:rPr>
              <a:pPr eaLnBrk="1" hangingPunct="1"/>
              <a:t>17</a:t>
            </a:fld>
            <a:endParaRPr lang="en-US" altLang="en-US" sz="120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3FA835C8-25D9-1145-B189-9E003CAAA0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EA8A424D-3CF4-0A42-A730-2EBCDE8DE2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>
            <a:extLst>
              <a:ext uri="{FF2B5EF4-FFF2-40B4-BE49-F238E27FC236}">
                <a16:creationId xmlns:a16="http://schemas.microsoft.com/office/drawing/2014/main" id="{1A99F846-B3D0-574C-A71B-40270B1C36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6429A34-2645-0649-8BDB-1B94C8A87506}" type="slidenum">
              <a:rPr lang="en-US" altLang="en-US" sz="1200">
                <a:latin typeface="Tahoma" panose="020B0604030504040204" pitchFamily="34" charset="0"/>
                <a:ea typeface="宋体" panose="02010600030101010101" pitchFamily="2" charset="-122"/>
              </a:rPr>
              <a:pPr eaLnBrk="1" hangingPunct="1"/>
              <a:t>18</a:t>
            </a:fld>
            <a:endParaRPr lang="en-US" altLang="en-US" sz="120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6DA7589A-93A8-E240-A3A4-A4288F42E8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B2325294-B806-2846-8121-79E130F6C6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>
            <a:extLst>
              <a:ext uri="{FF2B5EF4-FFF2-40B4-BE49-F238E27FC236}">
                <a16:creationId xmlns:a16="http://schemas.microsoft.com/office/drawing/2014/main" id="{52549D48-5A3E-4443-9172-5188C7A38E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C2E12A9-D649-E04F-B425-306227D86F8F}" type="slidenum">
              <a:rPr lang="en-US" altLang="en-US" sz="1200">
                <a:latin typeface="Tahoma" panose="020B0604030504040204" pitchFamily="34" charset="0"/>
                <a:ea typeface="宋体" panose="02010600030101010101" pitchFamily="2" charset="-122"/>
              </a:rPr>
              <a:pPr eaLnBrk="1" hangingPunct="1"/>
              <a:t>19</a:t>
            </a:fld>
            <a:endParaRPr lang="en-US" altLang="en-US" sz="120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AE9256E2-E473-0E4D-BCCA-12ED7F6915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251A2FDD-2BAC-FA4E-A794-C0611EEAD6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Difs: distributed inter-frame space</a:t>
            </a:r>
          </a:p>
          <a:p>
            <a:r>
              <a:rPr lang="en-US" altLang="en-US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Sifs: short inter-frame spacing 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>
            <a:extLst>
              <a:ext uri="{FF2B5EF4-FFF2-40B4-BE49-F238E27FC236}">
                <a16:creationId xmlns:a16="http://schemas.microsoft.com/office/drawing/2014/main" id="{BEC2B0D2-927E-3040-8324-FD6555A535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33A5D9B-BBC2-044A-85EF-EE85985A9034}" type="slidenum">
              <a:rPr lang="en-US" altLang="en-US" sz="1200">
                <a:latin typeface="Tahoma" panose="020B0604030504040204" pitchFamily="34" charset="0"/>
                <a:ea typeface="宋体" panose="02010600030101010101" pitchFamily="2" charset="-122"/>
              </a:rPr>
              <a:pPr eaLnBrk="1" hangingPunct="1"/>
              <a:t>20</a:t>
            </a:fld>
            <a:endParaRPr lang="en-US" altLang="en-US" sz="120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F72755E4-7191-B840-92E4-1666E50DDC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CCDC5AF-C0D5-C747-A5D9-A2FD83C3A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>
            <a:extLst>
              <a:ext uri="{FF2B5EF4-FFF2-40B4-BE49-F238E27FC236}">
                <a16:creationId xmlns:a16="http://schemas.microsoft.com/office/drawing/2014/main" id="{B81940C6-6FBC-3D4A-BD13-96A8EE0B2B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01D3E94-E32A-6548-B75F-C1A18090A103}" type="slidenum">
              <a:rPr lang="en-US" altLang="en-US" sz="1200">
                <a:latin typeface="Tahoma" panose="020B0604030504040204" pitchFamily="34" charset="0"/>
                <a:ea typeface="宋体" panose="02010600030101010101" pitchFamily="2" charset="-122"/>
              </a:rPr>
              <a:pPr eaLnBrk="1" hangingPunct="1"/>
              <a:t>21</a:t>
            </a:fld>
            <a:endParaRPr lang="en-US" altLang="en-US" sz="120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DC0C9E41-8F7F-C14A-8169-4B7E06ADFB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CDA40272-E88C-0F41-9473-0F0E309C54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D5025148-4280-644E-9F41-49E5B7D2C9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EB053D0-A4EA-0841-A9FE-222CD505FD7B}" type="slidenum">
              <a:rPr lang="en-US" altLang="en-US" sz="1200">
                <a:latin typeface="Tahoma" panose="020B0604030504040204" pitchFamily="34" charset="0"/>
              </a:rPr>
              <a:pPr eaLnBrk="1" hangingPunct="1"/>
              <a:t>4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FC537337-4A31-0E49-99DC-2D20B74F98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024FE9B-594C-DE46-8EF0-06254EAA06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>
            <a:extLst>
              <a:ext uri="{FF2B5EF4-FFF2-40B4-BE49-F238E27FC236}">
                <a16:creationId xmlns:a16="http://schemas.microsoft.com/office/drawing/2014/main" id="{856A9409-80E7-1E43-9947-9B5D156337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EA0780D-D13A-2F49-8626-B49C55A6D10E}" type="slidenum">
              <a:rPr lang="en-US" altLang="en-US" sz="1200">
                <a:latin typeface="Tahoma" panose="020B0604030504040204" pitchFamily="34" charset="0"/>
              </a:rPr>
              <a:pPr eaLnBrk="1" hangingPunct="1"/>
              <a:t>5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442D3C2C-36D4-5044-B913-315F72AF55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7D97C53-2183-3144-B781-D70882B9DE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>
            <a:extLst>
              <a:ext uri="{FF2B5EF4-FFF2-40B4-BE49-F238E27FC236}">
                <a16:creationId xmlns:a16="http://schemas.microsoft.com/office/drawing/2014/main" id="{9030B8EC-E36E-6545-BA5C-A387033DF6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68B1EBD-FAC3-B44C-81CA-F2CCF02E74C9}" type="slidenum">
              <a:rPr lang="en-US" altLang="en-US" sz="1200">
                <a:latin typeface="Tahoma" panose="020B0604030504040204" pitchFamily="34" charset="0"/>
              </a:rPr>
              <a:pPr eaLnBrk="1" hangingPunct="1"/>
              <a:t>6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D680BA0C-520C-E04B-A190-F623C21CBF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FBE76242-A600-A545-93A5-84554824C6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>
            <a:extLst>
              <a:ext uri="{FF2B5EF4-FFF2-40B4-BE49-F238E27FC236}">
                <a16:creationId xmlns:a16="http://schemas.microsoft.com/office/drawing/2014/main" id="{D89F03DC-232E-D049-B6A6-8FF6AC5B92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93656F7-0B51-3745-9F58-51CAC7F5339F}" type="slidenum">
              <a:rPr lang="en-US" altLang="en-US" sz="1200">
                <a:latin typeface="Tahoma" panose="020B0604030504040204" pitchFamily="34" charset="0"/>
              </a:rPr>
              <a:pPr eaLnBrk="1" hangingPunct="1"/>
              <a:t>7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4DAAC307-DCBC-9F4E-A0C2-1F6FD5C565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684F3843-A7EA-2944-A611-B0AD1BBE95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>
            <a:extLst>
              <a:ext uri="{FF2B5EF4-FFF2-40B4-BE49-F238E27FC236}">
                <a16:creationId xmlns:a16="http://schemas.microsoft.com/office/drawing/2014/main" id="{657C91F3-E9FF-F144-A8AD-11CFBE1D1B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0F3A4B7-4B67-9546-8F5D-44D893764F65}" type="slidenum">
              <a:rPr lang="en-US" altLang="en-US" sz="1200">
                <a:latin typeface="Tahoma" panose="020B0604030504040204" pitchFamily="34" charset="0"/>
              </a:rPr>
              <a:pPr eaLnBrk="1" hangingPunct="1"/>
              <a:t>8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3F2A221C-7A60-5A46-A89D-5876BECF14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D054DECC-0706-B343-86EF-76343288F0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>
            <a:extLst>
              <a:ext uri="{FF2B5EF4-FFF2-40B4-BE49-F238E27FC236}">
                <a16:creationId xmlns:a16="http://schemas.microsoft.com/office/drawing/2014/main" id="{0CC0648B-B5DE-914A-94B3-558A26974F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6089E0A-9675-D04B-A8E3-91F1366F81E5}" type="slidenum">
              <a:rPr lang="en-US" altLang="en-US" sz="1200">
                <a:latin typeface="Tahoma" panose="020B0604030504040204" pitchFamily="34" charset="0"/>
              </a:rPr>
              <a:pPr eaLnBrk="1" hangingPunct="1"/>
              <a:t>9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87C9DD3F-B8E3-E945-89F9-3689071D77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5E0CE2D-8D1F-7D4C-8719-590316F2A8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>
            <a:extLst>
              <a:ext uri="{FF2B5EF4-FFF2-40B4-BE49-F238E27FC236}">
                <a16:creationId xmlns:a16="http://schemas.microsoft.com/office/drawing/2014/main" id="{DEB27A95-AF1C-C64D-AB9D-90577893BC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BCBB079-321C-DD43-8DEA-F8383A659D9B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10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A1E3A598-6DBF-294A-A600-6F6ACF4BF0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7F49779-798A-6347-923A-AEE2EABE2C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>
            <a:extLst>
              <a:ext uri="{FF2B5EF4-FFF2-40B4-BE49-F238E27FC236}">
                <a16:creationId xmlns:a16="http://schemas.microsoft.com/office/drawing/2014/main" id="{F1665129-BF54-1E46-8699-F62E814FA3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7883D29-D83F-9B4E-955B-CAC13B39FA77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11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D235B99F-EF25-5342-A4F6-9229C0CB44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B8F012A2-D7BC-BB4F-97EE-17F1887CA4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E283C010-3804-D44B-83F4-6BDA773B4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836127360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1597E74B-3F75-A549-9B0E-5140F7784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41F3B39-134E-784C-AD53-948264D6EF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E05EAB-76D2-5B42-94E1-84F3654408A8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D110091-16D5-3D46-A55E-FE04802FAE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6F6F536-8771-B343-BDDB-9F6816982D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E139D-F5C7-8543-8D2C-009D539F76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406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38C611-1758-1546-88A0-16BC4C9E9D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5304AC-FCF3-3D4C-8225-C399E2F14942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BAC070-A967-D443-AC96-7860AAC6B0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3A20E6-FDFB-B545-92D0-4EBAFD3950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037A10-84E4-6841-A28F-615B8A692A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4351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D781BD-A0CF-E54F-B824-C27E188E80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0BA6A9-D025-AD48-8877-A1A117071F78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EE6443-683B-3649-8DF1-79DA8370CD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302AB5-263D-8D4E-AEE9-2DA17C4B4C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4D810A-B3D3-BB4A-8835-210F44B787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1631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278BFA-477F-C441-8C09-F88D67D8F3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8A8B8A-2B28-FA4C-ABDC-C9F2F1316CDA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6C4935-ED82-BA4D-87D9-6EDBCA3E0D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1979907-E2FA-CE46-BE87-8A82378155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2B99D8-8636-2741-A3FE-539ED16D13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6565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3BD1E0-47F5-814E-A8B4-FD001F34CD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DC4DC7-D24A-4745-B210-61B0687266A6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9F93FE7-6F50-7A44-823E-0C03BBEBD7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86EEFFC-CE63-D942-A77A-34BFFB188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67BC84-3E30-894C-AE85-B9D2A25C72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792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3D160E-98DF-5140-BE46-005CAD0D36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2382A6-3819-AB47-BBBA-9CDAD4BF0D6B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EAEBE2-3E05-A846-BB0C-9C4CE542ED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5C2571-2850-054B-96D8-23997A2686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2A22D-DB30-864B-A992-5E39A83ACC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223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DAEC000-6BB9-DD44-A3C0-5E572A41C9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47DEDA-7E98-714A-855B-2574F71367C9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3C95D89-13C4-A94D-8618-DA00DA6477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C732E41-B1DE-6648-B850-7DC3E39D8F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5E5253-BF99-604F-B1A8-9FA8D20CC3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4541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479563D-9183-324B-B2EB-31810B26D6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9815F9-0EC8-7B46-AF37-787F677C80CE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F629A76-9201-454B-827C-E3D56F803B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6E402A3-0B78-7A4B-975B-881370B5B3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928B15-EEEB-DB45-B1BF-0AE3D9A7B6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3188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C6D0182-6DD7-BC4A-9F09-317CC2C7DF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154681-E84A-784F-AFA6-5F0F3639FAED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C5C0EA8-C83A-584E-A9FE-CB17A33E2B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5AE96A6-B804-D54B-9482-BCC05F9C1E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F4ADCF-30B5-DB44-9BFE-0BD840E914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3634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A57E9B-30ED-764B-A84B-28C4320EAD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229480-F9B9-B44B-94EE-26CBB6BA46E3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51BD33-FCCD-524D-99D3-870267D011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012C5B-57FA-B440-A867-0E2FB3F724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8BF3E9-C01A-2E49-9CF2-5DC122A151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494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222DDA-D8A4-7246-88CE-4AB4FD67C9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3DDFE8-5F29-0E4F-B85E-7DC1BC3EA451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AB2185-1102-C34C-874F-D947D31F14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C993ED-A6E6-2C4D-9816-472AE348A2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0CFDE3-CE6F-1543-906E-7D09367E4E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530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5B76DE7-2717-A74C-B317-7F7C8063C0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DFFEF51-0E6D-8342-B794-0659BA1C10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2708" name="Rectangle 4">
            <a:extLst>
              <a:ext uri="{FF2B5EF4-FFF2-40B4-BE49-F238E27FC236}">
                <a16:creationId xmlns:a16="http://schemas.microsoft.com/office/drawing/2014/main" id="{90CC80CD-691F-B440-A0FA-4BB5371127F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Garamond" panose="02020404030301010803" pitchFamily="18" charset="0"/>
              </a:defRPr>
            </a:lvl1pPr>
          </a:lstStyle>
          <a:p>
            <a:fld id="{38D54A64-09EA-8C45-9A7C-457138512878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72709" name="Rectangle 5">
            <a:extLst>
              <a:ext uri="{FF2B5EF4-FFF2-40B4-BE49-F238E27FC236}">
                <a16:creationId xmlns:a16="http://schemas.microsoft.com/office/drawing/2014/main" id="{008D6AAF-8CB4-0147-A0C5-95D5AE1AAC9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72710" name="Rectangle 6">
            <a:extLst>
              <a:ext uri="{FF2B5EF4-FFF2-40B4-BE49-F238E27FC236}">
                <a16:creationId xmlns:a16="http://schemas.microsoft.com/office/drawing/2014/main" id="{FD1DC1A3-E888-5B48-AB9A-0E446445B44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anose="02020404030301010803" pitchFamily="18" charset="0"/>
              </a:defRPr>
            </a:lvl1pPr>
          </a:lstStyle>
          <a:p>
            <a:fld id="{33EC0473-E2E8-8742-AFC1-4ABDA445CF8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15FF1008-3032-354A-926C-A82CEEB7E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371612160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B9DB5F46-BF3E-104F-93DD-880EB841919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6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image" Target="../media/image1.emf"/><Relationship Id="rId9" Type="http://schemas.openxmlformats.org/officeDocument/2006/relationships/oleObject" Target="../embeddings/oleObject2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2.bin"/><Relationship Id="rId12" Type="http://schemas.openxmlformats.org/officeDocument/2006/relationships/oleObject" Target="../embeddings/oleObject37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1.bin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0.bin"/><Relationship Id="rId10" Type="http://schemas.openxmlformats.org/officeDocument/2006/relationships/oleObject" Target="../embeddings/oleObject35.bin"/><Relationship Id="rId4" Type="http://schemas.openxmlformats.org/officeDocument/2006/relationships/image" Target="../media/image1.emf"/><Relationship Id="rId9" Type="http://schemas.openxmlformats.org/officeDocument/2006/relationships/oleObject" Target="../embeddings/oleObject3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oleObject" Target="../embeddings/oleObject45.bin"/><Relationship Id="rId18" Type="http://schemas.openxmlformats.org/officeDocument/2006/relationships/oleObject" Target="../embeddings/oleObject50.bin"/><Relationship Id="rId3" Type="http://schemas.openxmlformats.org/officeDocument/2006/relationships/oleObject" Target="../embeddings/oleObject38.bin"/><Relationship Id="rId7" Type="http://schemas.openxmlformats.org/officeDocument/2006/relationships/image" Target="../media/image6.png"/><Relationship Id="rId12" Type="http://schemas.openxmlformats.org/officeDocument/2006/relationships/oleObject" Target="../embeddings/oleObject44.bin"/><Relationship Id="rId17" Type="http://schemas.openxmlformats.org/officeDocument/2006/relationships/oleObject" Target="../embeddings/oleObject49.bin"/><Relationship Id="rId2" Type="http://schemas.openxmlformats.org/officeDocument/2006/relationships/notesSlide" Target="../notesSlides/notesSlide13.xml"/><Relationship Id="rId16" Type="http://schemas.openxmlformats.org/officeDocument/2006/relationships/oleObject" Target="../embeddings/oleObject48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7.bin"/><Relationship Id="rId10" Type="http://schemas.openxmlformats.org/officeDocument/2006/relationships/oleObject" Target="../embeddings/oleObject42.bin"/><Relationship Id="rId19" Type="http://schemas.openxmlformats.org/officeDocument/2006/relationships/oleObject" Target="../embeddings/oleObject51.bin"/><Relationship Id="rId4" Type="http://schemas.openxmlformats.org/officeDocument/2006/relationships/image" Target="../media/image4.emf"/><Relationship Id="rId9" Type="http://schemas.openxmlformats.org/officeDocument/2006/relationships/oleObject" Target="../embeddings/oleObject41.bin"/><Relationship Id="rId14" Type="http://schemas.openxmlformats.org/officeDocument/2006/relationships/oleObject" Target="../embeddings/oleObject46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image" Target="../media/image6.pn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52.bin"/><Relationship Id="rId9" Type="http://schemas.openxmlformats.org/officeDocument/2006/relationships/oleObject" Target="../embeddings/oleObject55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oleObject" Target="../embeddings/oleObject64.bin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12" Type="http://schemas.openxmlformats.org/officeDocument/2006/relationships/oleObject" Target="../embeddings/oleObject63.bin"/><Relationship Id="rId2" Type="http://schemas.openxmlformats.org/officeDocument/2006/relationships/notesSlide" Target="../notesSlides/notesSlide16.xml"/><Relationship Id="rId16" Type="http://schemas.openxmlformats.org/officeDocument/2006/relationships/oleObject" Target="../embeddings/oleObject67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7.bin"/><Relationship Id="rId15" Type="http://schemas.openxmlformats.org/officeDocument/2006/relationships/oleObject" Target="../embeddings/oleObject66.bin"/><Relationship Id="rId10" Type="http://schemas.openxmlformats.org/officeDocument/2006/relationships/oleObject" Target="../embeddings/oleObject61.bin"/><Relationship Id="rId4" Type="http://schemas.openxmlformats.org/officeDocument/2006/relationships/image" Target="../media/image4.emf"/><Relationship Id="rId9" Type="http://schemas.openxmlformats.org/officeDocument/2006/relationships/oleObject" Target="../embeddings/oleObject60.bin"/><Relationship Id="rId14" Type="http://schemas.openxmlformats.org/officeDocument/2006/relationships/oleObject" Target="../embeddings/oleObject65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3" Type="http://schemas.openxmlformats.org/officeDocument/2006/relationships/image" Target="../media/image6.pn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9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68.bin"/><Relationship Id="rId9" Type="http://schemas.openxmlformats.org/officeDocument/2006/relationships/oleObject" Target="../embeddings/oleObject71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3" Type="http://schemas.openxmlformats.org/officeDocument/2006/relationships/image" Target="../media/image1.emf"/><Relationship Id="rId7" Type="http://schemas.openxmlformats.org/officeDocument/2006/relationships/oleObject" Target="../embeddings/oleObject76.bin"/><Relationship Id="rId2" Type="http://schemas.openxmlformats.org/officeDocument/2006/relationships/oleObject" Target="../embeddings/oleObject7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5.bin"/><Relationship Id="rId11" Type="http://schemas.openxmlformats.org/officeDocument/2006/relationships/oleObject" Target="../embeddings/oleObject80.bin"/><Relationship Id="rId5" Type="http://schemas.openxmlformats.org/officeDocument/2006/relationships/oleObject" Target="../embeddings/oleObject74.bin"/><Relationship Id="rId10" Type="http://schemas.openxmlformats.org/officeDocument/2006/relationships/oleObject" Target="../embeddings/oleObject79.bin"/><Relationship Id="rId4" Type="http://schemas.openxmlformats.org/officeDocument/2006/relationships/oleObject" Target="../embeddings/oleObject73.bin"/><Relationship Id="rId9" Type="http://schemas.openxmlformats.org/officeDocument/2006/relationships/oleObject" Target="../embeddings/oleObject78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8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image" Target="../media/image1.emf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4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.emf"/><Relationship Id="rId9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0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.emf"/><Relationship Id="rId9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BA04E0B7-FF9D-1145-8619-60CCFD004197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927100" y="838200"/>
            <a:ext cx="7342188" cy="1395413"/>
          </a:xfrm>
        </p:spPr>
        <p:txBody>
          <a:bodyPr anchor="ctr"/>
          <a:lstStyle/>
          <a:p>
            <a:pPr eaLnBrk="1" hangingPunct="1"/>
            <a:r>
              <a:rPr lang="en-US" altLang="zh-CN" sz="6000" dirty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CIS454/554</a:t>
            </a:r>
            <a:br>
              <a:rPr lang="en-US" altLang="zh-CN" sz="6000" dirty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</a:br>
            <a:r>
              <a:rPr lang="en-US" altLang="zh-CN" sz="6000" dirty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Data Comm. Networks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B0C352CA-4148-9F4F-A4DE-A871002E30EC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295400" y="2733675"/>
            <a:ext cx="6521450" cy="36353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3600" dirty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  <a:cs typeface="ＭＳ Ｐゴシック" panose="020B0600070205080204" pitchFamily="34" charset="-128"/>
              </a:rPr>
              <a:t>Lecture 14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CN" sz="3600" dirty="0">
              <a:effectLst>
                <a:outerShdw blurRad="38100" dist="38100" dir="2700000" algn="tl">
                  <a:srgbClr val="C0C0C0"/>
                </a:outerShdw>
              </a:effectLst>
              <a:ea typeface="宋体" panose="02010600030101010101" pitchFamily="2" charset="-122"/>
              <a:cs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800" dirty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  <a:cs typeface="ＭＳ Ｐゴシック" panose="020B0600070205080204" pitchFamily="34" charset="-128"/>
              </a:rPr>
              <a:t>Wenbing Zhao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CN" sz="2000" dirty="0">
              <a:effectLst>
                <a:outerShdw blurRad="38100" dist="38100" dir="2700000" algn="tl">
                  <a:srgbClr val="C0C0C0"/>
                </a:outerShdw>
              </a:effectLst>
              <a:ea typeface="宋体" panose="02010600030101010101" pitchFamily="2" charset="-122"/>
              <a:cs typeface="ＭＳ Ｐゴシック" panose="020B0600070205080204" pitchFamily="34" charset="-128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3CC000-0006-9C2E-08C3-3F8FD1BB6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745D-4467-BB4B-BFD7-A25058869895}" type="datetime1">
              <a:rPr lang="en-US" altLang="en-US" smtClean="0"/>
              <a:t>5/10/23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E4E3E8-CD63-52D1-6916-F47FC83B4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4ADCF-30B5-DB44-9BFE-0BD840E9147E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5">
            <a:extLst>
              <a:ext uri="{FF2B5EF4-FFF2-40B4-BE49-F238E27FC236}">
                <a16:creationId xmlns:a16="http://schemas.microsoft.com/office/drawing/2014/main" id="{7A72B7B8-578A-6C46-8071-92F97558A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5-</a:t>
            </a:r>
            <a:fld id="{0BA4CBD4-9332-D246-9E66-2AEA42174EFE}" type="slidenum"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eaLnBrk="1" hangingPunct="1"/>
              <a:t>10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85058" name="Rectangle 2">
            <a:extLst>
              <a:ext uri="{FF2B5EF4-FFF2-40B4-BE49-F238E27FC236}">
                <a16:creationId xmlns:a16="http://schemas.microsoft.com/office/drawing/2014/main" id="{683C7B2F-6B63-4246-8BCC-96367A00178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39725" y="304800"/>
            <a:ext cx="3108325" cy="1535113"/>
          </a:xfrm>
        </p:spPr>
        <p:txBody>
          <a:bodyPr anchor="ctr"/>
          <a:lstStyle/>
          <a:p>
            <a:pPr eaLnBrk="1" hangingPunct="1"/>
            <a:r>
              <a:rPr lang="en-US" altLang="en-US" sz="340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  <a:cs typeface="Arial" panose="020B0604020202020204" pitchFamily="34" charset="0"/>
              </a:rPr>
              <a:t>Self-Learning, Forwarding: Example</a:t>
            </a:r>
          </a:p>
        </p:txBody>
      </p:sp>
      <p:graphicFrame>
        <p:nvGraphicFramePr>
          <p:cNvPr id="31748" name="Object 2">
            <a:extLst>
              <a:ext uri="{FF2B5EF4-FFF2-40B4-BE49-F238E27FC236}">
                <a16:creationId xmlns:a16="http://schemas.microsoft.com/office/drawing/2014/main" id="{5998AF62-3935-1442-BD98-9CB3A3FB1F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29200" y="2185988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17462500" imgH="14478000" progId="MS_ClipArt_Gallery.2">
                  <p:embed/>
                </p:oleObj>
              </mc:Choice>
              <mc:Fallback>
                <p:oleObj name="Clip" r:id="rId3" imgW="17462500" imgH="144780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185988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3">
            <a:extLst>
              <a:ext uri="{FF2B5EF4-FFF2-40B4-BE49-F238E27FC236}">
                <a16:creationId xmlns:a16="http://schemas.microsoft.com/office/drawing/2014/main" id="{31C52EA0-B363-E143-92BF-DA29CDF9EB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86675" y="3311525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5" imgW="17462500" imgH="14478000" progId="MS_ClipArt_Gallery.2">
                  <p:embed/>
                </p:oleObj>
              </mc:Choice>
              <mc:Fallback>
                <p:oleObj name="Clip" r:id="rId5" imgW="17462500" imgH="144780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6675" y="3311525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0" name="Line 6">
            <a:extLst>
              <a:ext uri="{FF2B5EF4-FFF2-40B4-BE49-F238E27FC236}">
                <a16:creationId xmlns:a16="http://schemas.microsoft.com/office/drawing/2014/main" id="{F2DA4AC8-FBB6-9243-8663-B8EAF3295170}"/>
              </a:ext>
            </a:extLst>
          </p:cNvPr>
          <p:cNvSpPr>
            <a:spLocks noChangeShapeType="1"/>
          </p:cNvSpPr>
          <p:nvPr/>
        </p:nvSpPr>
        <p:spPr bwMode="auto">
          <a:xfrm>
            <a:off x="5575300" y="2582863"/>
            <a:ext cx="754063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1" name="Line 7">
            <a:extLst>
              <a:ext uri="{FF2B5EF4-FFF2-40B4-BE49-F238E27FC236}">
                <a16:creationId xmlns:a16="http://schemas.microsoft.com/office/drawing/2014/main" id="{9C1B0969-EF7C-9546-B81E-97F9901434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7213" y="3200400"/>
            <a:ext cx="679450" cy="6556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2" name="Line 8">
            <a:extLst>
              <a:ext uri="{FF2B5EF4-FFF2-40B4-BE49-F238E27FC236}">
                <a16:creationId xmlns:a16="http://schemas.microsoft.com/office/drawing/2014/main" id="{08F4C6EB-6EB3-BB44-A3B9-E9FDA4E123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61163" y="2533650"/>
            <a:ext cx="593725" cy="407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3" name="Line 9">
            <a:extLst>
              <a:ext uri="{FF2B5EF4-FFF2-40B4-BE49-F238E27FC236}">
                <a16:creationId xmlns:a16="http://schemas.microsoft.com/office/drawing/2014/main" id="{00680AF9-D2F1-F74E-9EDE-C418BA40328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35775" y="3016250"/>
            <a:ext cx="939800" cy="395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1754" name="Object 4">
            <a:extLst>
              <a:ext uri="{FF2B5EF4-FFF2-40B4-BE49-F238E27FC236}">
                <a16:creationId xmlns:a16="http://schemas.microsoft.com/office/drawing/2014/main" id="{119B435A-97B5-7345-90E9-9005E9EED2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65750" y="3836988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6" imgW="17462500" imgH="14478000" progId="MS_ClipArt_Gallery.2">
                  <p:embed/>
                </p:oleObj>
              </mc:Choice>
              <mc:Fallback>
                <p:oleObj name="Clip" r:id="rId6" imgW="17462500" imgH="144780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0" y="3836988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5" name="Object 5">
            <a:extLst>
              <a:ext uri="{FF2B5EF4-FFF2-40B4-BE49-F238E27FC236}">
                <a16:creationId xmlns:a16="http://schemas.microsoft.com/office/drawing/2014/main" id="{CEC50ACB-C0C5-CC4D-81C7-F43BB37018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97738" y="2201863"/>
          <a:ext cx="6111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7" imgW="17462500" imgH="14478000" progId="MS_ClipArt_Gallery.2">
                  <p:embed/>
                </p:oleObj>
              </mc:Choice>
              <mc:Fallback>
                <p:oleObj name="Clip" r:id="rId7" imgW="17462500" imgH="1447800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7738" y="2201863"/>
                        <a:ext cx="6111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6" name="Object 6">
            <a:extLst>
              <a:ext uri="{FF2B5EF4-FFF2-40B4-BE49-F238E27FC236}">
                <a16:creationId xmlns:a16="http://schemas.microsoft.com/office/drawing/2014/main" id="{8924025B-79C0-5242-86FC-2F6D942A2F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03950" y="1622425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8" imgW="17462500" imgH="14478000" progId="MS_ClipArt_Gallery.2">
                  <p:embed/>
                </p:oleObj>
              </mc:Choice>
              <mc:Fallback>
                <p:oleObj name="Clip" r:id="rId8" imgW="17462500" imgH="1447800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3950" y="1622425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7" name="Line 13">
            <a:extLst>
              <a:ext uri="{FF2B5EF4-FFF2-40B4-BE49-F238E27FC236}">
                <a16:creationId xmlns:a16="http://schemas.microsoft.com/office/drawing/2014/main" id="{BF7EBEB8-50CC-C94E-89D5-AF109DA11FE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529388" y="2132013"/>
            <a:ext cx="11112" cy="781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1758" name="Object 7">
            <a:extLst>
              <a:ext uri="{FF2B5EF4-FFF2-40B4-BE49-F238E27FC236}">
                <a16:creationId xmlns:a16="http://schemas.microsoft.com/office/drawing/2014/main" id="{E4AAE168-8018-1E4C-9B58-83229E16BD7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23038" y="3951288"/>
          <a:ext cx="6111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9" imgW="17462500" imgH="14478000" progId="MS_ClipArt_Gallery.2">
                  <p:embed/>
                </p:oleObj>
              </mc:Choice>
              <mc:Fallback>
                <p:oleObj name="Clip" r:id="rId9" imgW="17462500" imgH="1447800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3038" y="3951288"/>
                        <a:ext cx="6111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9" name="Line 15">
            <a:extLst>
              <a:ext uri="{FF2B5EF4-FFF2-40B4-BE49-F238E27FC236}">
                <a16:creationId xmlns:a16="http://schemas.microsoft.com/office/drawing/2014/main" id="{0CDF253F-48EB-8B4A-A2C7-E65C4881A8A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538913" y="3159125"/>
            <a:ext cx="204787" cy="808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Text Box 16">
            <a:extLst>
              <a:ext uri="{FF2B5EF4-FFF2-40B4-BE49-F238E27FC236}">
                <a16:creationId xmlns:a16="http://schemas.microsoft.com/office/drawing/2014/main" id="{D3AD64CF-EA8D-D549-B98B-864C262B1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1913" y="1243013"/>
            <a:ext cx="3508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A</a:t>
            </a:r>
          </a:p>
        </p:txBody>
      </p:sp>
      <p:sp>
        <p:nvSpPr>
          <p:cNvPr id="31761" name="Text Box 17">
            <a:extLst>
              <a:ext uri="{FF2B5EF4-FFF2-40B4-BE49-F238E27FC236}">
                <a16:creationId xmlns:a16="http://schemas.microsoft.com/office/drawing/2014/main" id="{C801CA17-3656-864C-8B25-9B0F57EBA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5588" y="4502150"/>
            <a:ext cx="3921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A</a:t>
            </a:r>
            <a:r>
              <a:rPr lang="ja-JP" altLang="en-US" sz="1800"/>
              <a:t>’</a:t>
            </a:r>
            <a:endParaRPr lang="en-US" altLang="en-US" sz="1800"/>
          </a:p>
        </p:txBody>
      </p:sp>
      <p:sp>
        <p:nvSpPr>
          <p:cNvPr id="31762" name="Text Box 18">
            <a:extLst>
              <a:ext uri="{FF2B5EF4-FFF2-40B4-BE49-F238E27FC236}">
                <a16:creationId xmlns:a16="http://schemas.microsoft.com/office/drawing/2014/main" id="{2F5BFEBB-D3CE-8644-9077-63BA37E7F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7963" y="1912938"/>
            <a:ext cx="3286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B</a:t>
            </a:r>
          </a:p>
        </p:txBody>
      </p:sp>
      <p:sp>
        <p:nvSpPr>
          <p:cNvPr id="31763" name="Text Box 19">
            <a:extLst>
              <a:ext uri="{FF2B5EF4-FFF2-40B4-BE49-F238E27FC236}">
                <a16:creationId xmlns:a16="http://schemas.microsoft.com/office/drawing/2014/main" id="{11C66667-4CD1-F64E-B781-FFAAC8BC2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7513" y="4398963"/>
            <a:ext cx="3698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B</a:t>
            </a:r>
            <a:r>
              <a:rPr lang="ja-JP" altLang="en-US" sz="1800"/>
              <a:t>’</a:t>
            </a:r>
            <a:endParaRPr lang="en-US" altLang="en-US" sz="1800"/>
          </a:p>
        </p:txBody>
      </p:sp>
      <p:sp>
        <p:nvSpPr>
          <p:cNvPr id="31764" name="Text Box 20">
            <a:extLst>
              <a:ext uri="{FF2B5EF4-FFF2-40B4-BE49-F238E27FC236}">
                <a16:creationId xmlns:a16="http://schemas.microsoft.com/office/drawing/2014/main" id="{8206BA08-BE95-4344-8A36-6D3A20C42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8450" y="3779838"/>
            <a:ext cx="322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C</a:t>
            </a:r>
          </a:p>
        </p:txBody>
      </p:sp>
      <p:sp>
        <p:nvSpPr>
          <p:cNvPr id="31765" name="Text Box 21">
            <a:extLst>
              <a:ext uri="{FF2B5EF4-FFF2-40B4-BE49-F238E27FC236}">
                <a16:creationId xmlns:a16="http://schemas.microsoft.com/office/drawing/2014/main" id="{97CBC599-0890-1342-AED9-61A5AF931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6975" y="1860550"/>
            <a:ext cx="3635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C</a:t>
            </a:r>
            <a:r>
              <a:rPr lang="ja-JP" altLang="en-US" sz="1800"/>
              <a:t>’</a:t>
            </a:r>
            <a:endParaRPr lang="en-US" altLang="en-US" sz="1800"/>
          </a:p>
        </p:txBody>
      </p:sp>
      <p:grpSp>
        <p:nvGrpSpPr>
          <p:cNvPr id="31766" name="Group 22">
            <a:extLst>
              <a:ext uri="{FF2B5EF4-FFF2-40B4-BE49-F238E27FC236}">
                <a16:creationId xmlns:a16="http://schemas.microsoft.com/office/drawing/2014/main" id="{2388BA00-26B9-FE4C-B819-795D2D345759}"/>
              </a:ext>
            </a:extLst>
          </p:cNvPr>
          <p:cNvGrpSpPr>
            <a:grpSpLocks/>
          </p:cNvGrpSpPr>
          <p:nvPr/>
        </p:nvGrpSpPr>
        <p:grpSpPr bwMode="auto">
          <a:xfrm>
            <a:off x="6145213" y="2936875"/>
            <a:ext cx="720725" cy="279400"/>
            <a:chOff x="3913" y="3140"/>
            <a:chExt cx="454" cy="176"/>
          </a:xfrm>
        </p:grpSpPr>
        <p:sp>
          <p:nvSpPr>
            <p:cNvPr id="31819" name="Rectangle 23">
              <a:extLst>
                <a:ext uri="{FF2B5EF4-FFF2-40B4-BE49-F238E27FC236}">
                  <a16:creationId xmlns:a16="http://schemas.microsoft.com/office/drawing/2014/main" id="{0ECB2D26-21D8-D14D-A75B-FA7DBB190D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chemeClr val="hlink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820" name="Freeform 24">
              <a:extLst>
                <a:ext uri="{FF2B5EF4-FFF2-40B4-BE49-F238E27FC236}">
                  <a16:creationId xmlns:a16="http://schemas.microsoft.com/office/drawing/2014/main" id="{57BCE452-6789-8B4C-851C-5429534943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>
                <a:gd name="T0" fmla="*/ 0 w 280"/>
                <a:gd name="T1" fmla="*/ 115 h 63"/>
                <a:gd name="T2" fmla="*/ 764 w 280"/>
                <a:gd name="T3" fmla="*/ 114 h 63"/>
                <a:gd name="T4" fmla="*/ 4534 w 280"/>
                <a:gd name="T5" fmla="*/ 0 h 63"/>
                <a:gd name="T6" fmla="*/ 5799 w 28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0"/>
                <a:gd name="T13" fmla="*/ 0 h 63"/>
                <a:gd name="T14" fmla="*/ 280 w 280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821" name="Freeform 25">
              <a:extLst>
                <a:ext uri="{FF2B5EF4-FFF2-40B4-BE49-F238E27FC236}">
                  <a16:creationId xmlns:a16="http://schemas.microsoft.com/office/drawing/2014/main" id="{39DF5A0E-326A-D24B-9072-258932D6C4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>
                <a:gd name="T0" fmla="*/ 0 w 148"/>
                <a:gd name="T1" fmla="*/ 0 h 74"/>
                <a:gd name="T2" fmla="*/ 2736 w 148"/>
                <a:gd name="T3" fmla="*/ 0 h 74"/>
                <a:gd name="T4" fmla="*/ 6975 w 148"/>
                <a:gd name="T5" fmla="*/ 82 h 74"/>
                <a:gd name="T6" fmla="*/ 10126 w 148"/>
                <a:gd name="T7" fmla="*/ 82 h 7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74"/>
                <a:gd name="T14" fmla="*/ 148 w 148"/>
                <a:gd name="T15" fmla="*/ 74 h 7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1767" name="Text Box 26">
            <a:extLst>
              <a:ext uri="{FF2B5EF4-FFF2-40B4-BE49-F238E27FC236}">
                <a16:creationId xmlns:a16="http://schemas.microsoft.com/office/drawing/2014/main" id="{9EF0DBC8-8F09-B24E-9FA1-B9BCFF410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3800" y="2606675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1</a:t>
            </a:r>
          </a:p>
        </p:txBody>
      </p:sp>
      <p:sp>
        <p:nvSpPr>
          <p:cNvPr id="31768" name="Text Box 27">
            <a:extLst>
              <a:ext uri="{FF2B5EF4-FFF2-40B4-BE49-F238E27FC236}">
                <a16:creationId xmlns:a16="http://schemas.microsoft.com/office/drawing/2014/main" id="{BC3DB2AC-2DFC-AE4B-934E-B48EA38BE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9875" y="2632075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2</a:t>
            </a:r>
          </a:p>
        </p:txBody>
      </p:sp>
      <p:sp>
        <p:nvSpPr>
          <p:cNvPr id="31769" name="Text Box 28">
            <a:extLst>
              <a:ext uri="{FF2B5EF4-FFF2-40B4-BE49-F238E27FC236}">
                <a16:creationId xmlns:a16="http://schemas.microsoft.com/office/drawing/2014/main" id="{35423E4C-877D-5947-822A-D08693EBD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7688" y="2784475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3</a:t>
            </a:r>
          </a:p>
        </p:txBody>
      </p:sp>
      <p:sp>
        <p:nvSpPr>
          <p:cNvPr id="31770" name="Text Box 29">
            <a:extLst>
              <a:ext uri="{FF2B5EF4-FFF2-40B4-BE49-F238E27FC236}">
                <a16:creationId xmlns:a16="http://schemas.microsoft.com/office/drawing/2014/main" id="{EB5381EB-9E59-404F-85B3-1DCC2277E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1775" y="3165475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4</a:t>
            </a:r>
          </a:p>
        </p:txBody>
      </p:sp>
      <p:sp>
        <p:nvSpPr>
          <p:cNvPr id="31771" name="Text Box 30">
            <a:extLst>
              <a:ext uri="{FF2B5EF4-FFF2-40B4-BE49-F238E27FC236}">
                <a16:creationId xmlns:a16="http://schemas.microsoft.com/office/drawing/2014/main" id="{AA83B084-9BA1-164D-A46D-2CD93494A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1563" y="3227388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5</a:t>
            </a:r>
          </a:p>
        </p:txBody>
      </p:sp>
      <p:sp>
        <p:nvSpPr>
          <p:cNvPr id="31772" name="Text Box 31">
            <a:extLst>
              <a:ext uri="{FF2B5EF4-FFF2-40B4-BE49-F238E27FC236}">
                <a16:creationId xmlns:a16="http://schemas.microsoft.com/office/drawing/2014/main" id="{AC7DE51C-B847-4B4E-9C7E-51F306760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2800" y="2830513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FF0000"/>
                </a:solidFill>
              </a:rPr>
              <a:t>6</a:t>
            </a:r>
          </a:p>
        </p:txBody>
      </p:sp>
      <p:grpSp>
        <p:nvGrpSpPr>
          <p:cNvPr id="3" name="Group 32">
            <a:extLst>
              <a:ext uri="{FF2B5EF4-FFF2-40B4-BE49-F238E27FC236}">
                <a16:creationId xmlns:a16="http://schemas.microsoft.com/office/drawing/2014/main" id="{11798DEC-894A-2242-8A7B-FEC11E7CC0AD}"/>
              </a:ext>
            </a:extLst>
          </p:cNvPr>
          <p:cNvGrpSpPr>
            <a:grpSpLocks/>
          </p:cNvGrpSpPr>
          <p:nvPr/>
        </p:nvGrpSpPr>
        <p:grpSpPr bwMode="auto">
          <a:xfrm>
            <a:off x="6778625" y="1223963"/>
            <a:ext cx="1428750" cy="366712"/>
            <a:chOff x="1750" y="3514"/>
            <a:chExt cx="900" cy="231"/>
          </a:xfrm>
        </p:grpSpPr>
        <p:sp>
          <p:nvSpPr>
            <p:cNvPr id="31815" name="Rectangle 33">
              <a:extLst>
                <a:ext uri="{FF2B5EF4-FFF2-40B4-BE49-F238E27FC236}">
                  <a16:creationId xmlns:a16="http://schemas.microsoft.com/office/drawing/2014/main" id="{A698A664-408C-C446-9CA6-5C192BCFB9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816" name="Text Box 34">
              <a:extLst>
                <a:ext uri="{FF2B5EF4-FFF2-40B4-BE49-F238E27FC236}">
                  <a16:creationId xmlns:a16="http://schemas.microsoft.com/office/drawing/2014/main" id="{E53A82AB-681B-D249-B5F9-3E7F3651B9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bg1"/>
                  </a:solidFill>
                </a:rPr>
                <a:t>A A</a:t>
              </a:r>
              <a:r>
                <a:rPr lang="ja-JP" altLang="en-US" sz="1800">
                  <a:solidFill>
                    <a:schemeClr val="bg1"/>
                  </a:solidFill>
                </a:rPr>
                <a:t>’</a:t>
              </a:r>
              <a:endParaRPr lang="en-US" altLang="en-US" sz="1800">
                <a:solidFill>
                  <a:schemeClr val="bg1"/>
                </a:solidFill>
              </a:endParaRPr>
            </a:p>
          </p:txBody>
        </p:sp>
        <p:sp>
          <p:nvSpPr>
            <p:cNvPr id="31817" name="Line 35">
              <a:extLst>
                <a:ext uri="{FF2B5EF4-FFF2-40B4-BE49-F238E27FC236}">
                  <a16:creationId xmlns:a16="http://schemas.microsoft.com/office/drawing/2014/main" id="{E22C1006-1E23-3941-AE0C-6F223664E1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818" name="Line 36">
              <a:extLst>
                <a:ext uri="{FF2B5EF4-FFF2-40B4-BE49-F238E27FC236}">
                  <a16:creationId xmlns:a16="http://schemas.microsoft.com/office/drawing/2014/main" id="{4179C4FC-E399-574D-9752-F40C9FA078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37">
            <a:extLst>
              <a:ext uri="{FF2B5EF4-FFF2-40B4-BE49-F238E27FC236}">
                <a16:creationId xmlns:a16="http://schemas.microsoft.com/office/drawing/2014/main" id="{F1EF85FD-0744-1948-A418-AA29DE31465A}"/>
              </a:ext>
            </a:extLst>
          </p:cNvPr>
          <p:cNvGrpSpPr>
            <a:grpSpLocks/>
          </p:cNvGrpSpPr>
          <p:nvPr/>
        </p:nvGrpSpPr>
        <p:grpSpPr bwMode="auto">
          <a:xfrm>
            <a:off x="6994525" y="525463"/>
            <a:ext cx="1498600" cy="714375"/>
            <a:chOff x="4406" y="331"/>
            <a:chExt cx="944" cy="450"/>
          </a:xfrm>
        </p:grpSpPr>
        <p:sp>
          <p:nvSpPr>
            <p:cNvPr id="31811" name="Line 38">
              <a:extLst>
                <a:ext uri="{FF2B5EF4-FFF2-40B4-BE49-F238E27FC236}">
                  <a16:creationId xmlns:a16="http://schemas.microsoft.com/office/drawing/2014/main" id="{FFC0E1B0-BABD-F74B-A10F-232691022D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6" y="439"/>
              <a:ext cx="252" cy="3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812" name="Line 39">
              <a:extLst>
                <a:ext uri="{FF2B5EF4-FFF2-40B4-BE49-F238E27FC236}">
                  <a16:creationId xmlns:a16="http://schemas.microsoft.com/office/drawing/2014/main" id="{9C94173C-842C-D040-9AB9-AA1B68DD32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24" y="594"/>
              <a:ext cx="137" cy="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813" name="Text Box 40">
              <a:extLst>
                <a:ext uri="{FF2B5EF4-FFF2-40B4-BE49-F238E27FC236}">
                  <a16:creationId xmlns:a16="http://schemas.microsoft.com/office/drawing/2014/main" id="{9CCE1E3B-2FB6-6A46-B8AA-C36E9572BC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3" y="331"/>
              <a:ext cx="7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/>
                <a:t>Source: A</a:t>
              </a:r>
            </a:p>
          </p:txBody>
        </p:sp>
        <p:sp>
          <p:nvSpPr>
            <p:cNvPr id="31814" name="Text Box 41">
              <a:extLst>
                <a:ext uri="{FF2B5EF4-FFF2-40B4-BE49-F238E27FC236}">
                  <a16:creationId xmlns:a16="http://schemas.microsoft.com/office/drawing/2014/main" id="{298E58D0-BA92-FF41-ACF6-4F9E257291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60" y="492"/>
              <a:ext cx="59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/>
                <a:t>Dest: A</a:t>
              </a:r>
              <a:r>
                <a:rPr lang="ja-JP" altLang="en-US" sz="1600"/>
                <a:t>’</a:t>
              </a:r>
              <a:endParaRPr lang="en-US" altLang="en-US" sz="1600"/>
            </a:p>
          </p:txBody>
        </p:sp>
      </p:grpSp>
      <p:grpSp>
        <p:nvGrpSpPr>
          <p:cNvPr id="5" name="Group 42">
            <a:extLst>
              <a:ext uri="{FF2B5EF4-FFF2-40B4-BE49-F238E27FC236}">
                <a16:creationId xmlns:a16="http://schemas.microsoft.com/office/drawing/2014/main" id="{BD976729-91E7-9C4D-B01D-105A94C4013D}"/>
              </a:ext>
            </a:extLst>
          </p:cNvPr>
          <p:cNvGrpSpPr>
            <a:grpSpLocks/>
          </p:cNvGrpSpPr>
          <p:nvPr/>
        </p:nvGrpSpPr>
        <p:grpSpPr bwMode="auto">
          <a:xfrm>
            <a:off x="3336925" y="4937125"/>
            <a:ext cx="3035300" cy="1444625"/>
            <a:chOff x="3441" y="3154"/>
            <a:chExt cx="1912" cy="910"/>
          </a:xfrm>
          <a:noFill/>
        </p:grpSpPr>
        <p:sp>
          <p:nvSpPr>
            <p:cNvPr id="685099" name="Rectangle 43">
              <a:extLst>
                <a:ext uri="{FF2B5EF4-FFF2-40B4-BE49-F238E27FC236}">
                  <a16:creationId xmlns:a16="http://schemas.microsoft.com/office/drawing/2014/main" id="{5DDE11E1-C77C-C940-9886-A583E0C6F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9" y="3154"/>
              <a:ext cx="1893" cy="90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685100" name="Text Box 44">
              <a:extLst>
                <a:ext uri="{FF2B5EF4-FFF2-40B4-BE49-F238E27FC236}">
                  <a16:creationId xmlns:a16="http://schemas.microsoft.com/office/drawing/2014/main" id="{326F26F7-8109-444A-B021-3A7CB1F49B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1" y="3175"/>
              <a:ext cx="1912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Arial" charset="0"/>
                  <a:ea typeface="+mn-ea"/>
                </a:rPr>
                <a:t>MAC addr  interface   TTL</a:t>
              </a:r>
            </a:p>
          </p:txBody>
        </p:sp>
        <p:sp>
          <p:nvSpPr>
            <p:cNvPr id="685101" name="Line 45">
              <a:extLst>
                <a:ext uri="{FF2B5EF4-FFF2-40B4-BE49-F238E27FC236}">
                  <a16:creationId xmlns:a16="http://schemas.microsoft.com/office/drawing/2014/main" id="{65AEEA31-EB98-E146-BD2A-951378EAFD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6" y="3154"/>
              <a:ext cx="0" cy="907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685102" name="Line 46">
              <a:extLst>
                <a:ext uri="{FF2B5EF4-FFF2-40B4-BE49-F238E27FC236}">
                  <a16:creationId xmlns:a16="http://schemas.microsoft.com/office/drawing/2014/main" id="{6E8D6CEB-EE17-2B4E-81C3-BCD6F2A2E2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63" y="3157"/>
              <a:ext cx="0" cy="907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685103" name="Line 47">
              <a:extLst>
                <a:ext uri="{FF2B5EF4-FFF2-40B4-BE49-F238E27FC236}">
                  <a16:creationId xmlns:a16="http://schemas.microsoft.com/office/drawing/2014/main" id="{07716996-7EA3-5A46-9E75-021CFBA443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2" y="3397"/>
              <a:ext cx="1886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</p:grpSp>
      <p:sp>
        <p:nvSpPr>
          <p:cNvPr id="685104" name="Text Box 48">
            <a:extLst>
              <a:ext uri="{FF2B5EF4-FFF2-40B4-BE49-F238E27FC236}">
                <a16:creationId xmlns:a16="http://schemas.microsoft.com/office/drawing/2014/main" id="{1CFB59E2-C463-3545-BEF6-AA6162259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326063"/>
            <a:ext cx="18510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Switch table </a:t>
            </a:r>
          </a:p>
          <a:p>
            <a:pPr eaLnBrk="1" hangingPunct="1"/>
            <a:r>
              <a:rPr lang="en-US" altLang="en-US" sz="1800"/>
              <a:t>(initially empty)</a:t>
            </a:r>
          </a:p>
        </p:txBody>
      </p:sp>
      <p:grpSp>
        <p:nvGrpSpPr>
          <p:cNvPr id="6" name="Group 49">
            <a:extLst>
              <a:ext uri="{FF2B5EF4-FFF2-40B4-BE49-F238E27FC236}">
                <a16:creationId xmlns:a16="http://schemas.microsoft.com/office/drawing/2014/main" id="{87A8B9C9-D79B-6649-918E-8A903490DA12}"/>
              </a:ext>
            </a:extLst>
          </p:cNvPr>
          <p:cNvGrpSpPr>
            <a:grpSpLocks/>
          </p:cNvGrpSpPr>
          <p:nvPr/>
        </p:nvGrpSpPr>
        <p:grpSpPr bwMode="auto">
          <a:xfrm>
            <a:off x="3771900" y="5370513"/>
            <a:ext cx="2493963" cy="374650"/>
            <a:chOff x="2376" y="3383"/>
            <a:chExt cx="1571" cy="236"/>
          </a:xfrm>
          <a:noFill/>
        </p:grpSpPr>
        <p:sp>
          <p:nvSpPr>
            <p:cNvPr id="685106" name="Text Box 50">
              <a:extLst>
                <a:ext uri="{FF2B5EF4-FFF2-40B4-BE49-F238E27FC236}">
                  <a16:creationId xmlns:a16="http://schemas.microsoft.com/office/drawing/2014/main" id="{8CABE092-54EF-0E49-99AC-AF34B25ED3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76" y="3388"/>
              <a:ext cx="221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Arial" charset="0"/>
                  <a:ea typeface="+mn-ea"/>
                </a:rPr>
                <a:t>A</a:t>
              </a:r>
            </a:p>
          </p:txBody>
        </p:sp>
        <p:sp>
          <p:nvSpPr>
            <p:cNvPr id="685107" name="Text Box 51">
              <a:extLst>
                <a:ext uri="{FF2B5EF4-FFF2-40B4-BE49-F238E27FC236}">
                  <a16:creationId xmlns:a16="http://schemas.microsoft.com/office/drawing/2014/main" id="{4D668F13-3335-9C4C-BFB9-385E3EE523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3" y="3387"/>
              <a:ext cx="181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Arial" charset="0"/>
                  <a:ea typeface="+mn-ea"/>
                </a:rPr>
                <a:t>1</a:t>
              </a:r>
            </a:p>
          </p:txBody>
        </p:sp>
        <p:sp>
          <p:nvSpPr>
            <p:cNvPr id="685108" name="Text Box 52">
              <a:extLst>
                <a:ext uri="{FF2B5EF4-FFF2-40B4-BE49-F238E27FC236}">
                  <a16:creationId xmlns:a16="http://schemas.microsoft.com/office/drawing/2014/main" id="{01B397FD-E1A9-B64C-A2E5-5CEA229CD6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5" y="3383"/>
              <a:ext cx="292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Arial" charset="0"/>
                  <a:ea typeface="+mn-ea"/>
                </a:rPr>
                <a:t>60</a:t>
              </a:r>
            </a:p>
          </p:txBody>
        </p:sp>
      </p:grpSp>
      <p:grpSp>
        <p:nvGrpSpPr>
          <p:cNvPr id="7" name="Group 59">
            <a:extLst>
              <a:ext uri="{FF2B5EF4-FFF2-40B4-BE49-F238E27FC236}">
                <a16:creationId xmlns:a16="http://schemas.microsoft.com/office/drawing/2014/main" id="{7F3CDA2F-91CF-D84D-92AD-36304B5360BE}"/>
              </a:ext>
            </a:extLst>
          </p:cNvPr>
          <p:cNvGrpSpPr>
            <a:grpSpLocks/>
          </p:cNvGrpSpPr>
          <p:nvPr/>
        </p:nvGrpSpPr>
        <p:grpSpPr bwMode="auto">
          <a:xfrm>
            <a:off x="5799138" y="2881313"/>
            <a:ext cx="1428750" cy="366712"/>
            <a:chOff x="1750" y="3514"/>
            <a:chExt cx="900" cy="231"/>
          </a:xfrm>
        </p:grpSpPr>
        <p:sp>
          <p:nvSpPr>
            <p:cNvPr id="31807" name="Rectangle 60">
              <a:extLst>
                <a:ext uri="{FF2B5EF4-FFF2-40B4-BE49-F238E27FC236}">
                  <a16:creationId xmlns:a16="http://schemas.microsoft.com/office/drawing/2014/main" id="{5B3A8696-EAB0-554D-AC16-7C9BAF168F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808" name="Text Box 61">
              <a:extLst>
                <a:ext uri="{FF2B5EF4-FFF2-40B4-BE49-F238E27FC236}">
                  <a16:creationId xmlns:a16="http://schemas.microsoft.com/office/drawing/2014/main" id="{FF8973A7-386E-1F40-9869-4481371CE4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bg1"/>
                  </a:solidFill>
                </a:rPr>
                <a:t>A A</a:t>
              </a:r>
              <a:r>
                <a:rPr lang="ja-JP" altLang="en-US" sz="1800">
                  <a:solidFill>
                    <a:schemeClr val="bg1"/>
                  </a:solidFill>
                </a:rPr>
                <a:t>’</a:t>
              </a:r>
              <a:endParaRPr lang="en-US" altLang="en-US" sz="1800">
                <a:solidFill>
                  <a:schemeClr val="bg1"/>
                </a:solidFill>
              </a:endParaRPr>
            </a:p>
          </p:txBody>
        </p:sp>
        <p:sp>
          <p:nvSpPr>
            <p:cNvPr id="31809" name="Line 62">
              <a:extLst>
                <a:ext uri="{FF2B5EF4-FFF2-40B4-BE49-F238E27FC236}">
                  <a16:creationId xmlns:a16="http://schemas.microsoft.com/office/drawing/2014/main" id="{F246FE8D-280A-C348-9FDE-25482C401F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810" name="Line 63">
              <a:extLst>
                <a:ext uri="{FF2B5EF4-FFF2-40B4-BE49-F238E27FC236}">
                  <a16:creationId xmlns:a16="http://schemas.microsoft.com/office/drawing/2014/main" id="{AAFC36AB-8BAD-134B-A2C5-98413C6E25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8" name="Group 64">
            <a:extLst>
              <a:ext uri="{FF2B5EF4-FFF2-40B4-BE49-F238E27FC236}">
                <a16:creationId xmlns:a16="http://schemas.microsoft.com/office/drawing/2014/main" id="{716559A5-3339-C243-B628-9AB1B279A8AF}"/>
              </a:ext>
            </a:extLst>
          </p:cNvPr>
          <p:cNvGrpSpPr>
            <a:grpSpLocks/>
          </p:cNvGrpSpPr>
          <p:nvPr/>
        </p:nvGrpSpPr>
        <p:grpSpPr bwMode="auto">
          <a:xfrm>
            <a:off x="5799138" y="2879725"/>
            <a:ext cx="1428750" cy="366713"/>
            <a:chOff x="1750" y="3514"/>
            <a:chExt cx="900" cy="231"/>
          </a:xfrm>
        </p:grpSpPr>
        <p:sp>
          <p:nvSpPr>
            <p:cNvPr id="31803" name="Rectangle 65">
              <a:extLst>
                <a:ext uri="{FF2B5EF4-FFF2-40B4-BE49-F238E27FC236}">
                  <a16:creationId xmlns:a16="http://schemas.microsoft.com/office/drawing/2014/main" id="{90E6C50D-2569-4949-9A0C-D12E532090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804" name="Text Box 66">
              <a:extLst>
                <a:ext uri="{FF2B5EF4-FFF2-40B4-BE49-F238E27FC236}">
                  <a16:creationId xmlns:a16="http://schemas.microsoft.com/office/drawing/2014/main" id="{643F81A5-F188-EF42-87CB-A6B7D69894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bg1"/>
                  </a:solidFill>
                </a:rPr>
                <a:t>A A</a:t>
              </a:r>
              <a:r>
                <a:rPr lang="ja-JP" altLang="en-US" sz="1800">
                  <a:solidFill>
                    <a:schemeClr val="bg1"/>
                  </a:solidFill>
                </a:rPr>
                <a:t>’</a:t>
              </a:r>
              <a:endParaRPr lang="en-US" altLang="en-US" sz="1800">
                <a:solidFill>
                  <a:schemeClr val="bg1"/>
                </a:solidFill>
              </a:endParaRPr>
            </a:p>
          </p:txBody>
        </p:sp>
        <p:sp>
          <p:nvSpPr>
            <p:cNvPr id="31805" name="Line 67">
              <a:extLst>
                <a:ext uri="{FF2B5EF4-FFF2-40B4-BE49-F238E27FC236}">
                  <a16:creationId xmlns:a16="http://schemas.microsoft.com/office/drawing/2014/main" id="{79290816-E0FC-AD48-A4D0-2EBEAA2B3D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806" name="Line 68">
              <a:extLst>
                <a:ext uri="{FF2B5EF4-FFF2-40B4-BE49-F238E27FC236}">
                  <a16:creationId xmlns:a16="http://schemas.microsoft.com/office/drawing/2014/main" id="{46739E9E-C3FD-884D-B200-96379B5120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" name="Group 69">
            <a:extLst>
              <a:ext uri="{FF2B5EF4-FFF2-40B4-BE49-F238E27FC236}">
                <a16:creationId xmlns:a16="http://schemas.microsoft.com/office/drawing/2014/main" id="{915699D6-9F61-5846-B418-083260E615AA}"/>
              </a:ext>
            </a:extLst>
          </p:cNvPr>
          <p:cNvGrpSpPr>
            <a:grpSpLocks/>
          </p:cNvGrpSpPr>
          <p:nvPr/>
        </p:nvGrpSpPr>
        <p:grpSpPr bwMode="auto">
          <a:xfrm>
            <a:off x="5799138" y="2882900"/>
            <a:ext cx="1428750" cy="366713"/>
            <a:chOff x="1750" y="3514"/>
            <a:chExt cx="900" cy="231"/>
          </a:xfrm>
        </p:grpSpPr>
        <p:sp>
          <p:nvSpPr>
            <p:cNvPr id="31799" name="Rectangle 70">
              <a:extLst>
                <a:ext uri="{FF2B5EF4-FFF2-40B4-BE49-F238E27FC236}">
                  <a16:creationId xmlns:a16="http://schemas.microsoft.com/office/drawing/2014/main" id="{F188944B-D561-4D45-ABA8-5B8068FCC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800" name="Text Box 71">
              <a:extLst>
                <a:ext uri="{FF2B5EF4-FFF2-40B4-BE49-F238E27FC236}">
                  <a16:creationId xmlns:a16="http://schemas.microsoft.com/office/drawing/2014/main" id="{9557052F-2107-8F4A-BD1C-F159219E5D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bg1"/>
                  </a:solidFill>
                </a:rPr>
                <a:t>A A</a:t>
              </a:r>
              <a:r>
                <a:rPr lang="ja-JP" altLang="en-US" sz="1800">
                  <a:solidFill>
                    <a:schemeClr val="bg1"/>
                  </a:solidFill>
                </a:rPr>
                <a:t>’</a:t>
              </a:r>
              <a:endParaRPr lang="en-US" altLang="en-US" sz="1800">
                <a:solidFill>
                  <a:schemeClr val="bg1"/>
                </a:solidFill>
              </a:endParaRPr>
            </a:p>
          </p:txBody>
        </p:sp>
        <p:sp>
          <p:nvSpPr>
            <p:cNvPr id="31801" name="Line 72">
              <a:extLst>
                <a:ext uri="{FF2B5EF4-FFF2-40B4-BE49-F238E27FC236}">
                  <a16:creationId xmlns:a16="http://schemas.microsoft.com/office/drawing/2014/main" id="{DDA1BE9A-7D90-5A4B-A1B8-1095876FEF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802" name="Line 73">
              <a:extLst>
                <a:ext uri="{FF2B5EF4-FFF2-40B4-BE49-F238E27FC236}">
                  <a16:creationId xmlns:a16="http://schemas.microsoft.com/office/drawing/2014/main" id="{C96E0C1F-6D39-9341-A7CA-46BF6FE6E9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" name="Group 74">
            <a:extLst>
              <a:ext uri="{FF2B5EF4-FFF2-40B4-BE49-F238E27FC236}">
                <a16:creationId xmlns:a16="http://schemas.microsoft.com/office/drawing/2014/main" id="{1FC8601E-2862-A244-A48D-77A4D64F65B1}"/>
              </a:ext>
            </a:extLst>
          </p:cNvPr>
          <p:cNvGrpSpPr>
            <a:grpSpLocks/>
          </p:cNvGrpSpPr>
          <p:nvPr/>
        </p:nvGrpSpPr>
        <p:grpSpPr bwMode="auto">
          <a:xfrm>
            <a:off x="5799138" y="2882900"/>
            <a:ext cx="1428750" cy="366713"/>
            <a:chOff x="1750" y="3514"/>
            <a:chExt cx="900" cy="231"/>
          </a:xfrm>
        </p:grpSpPr>
        <p:sp>
          <p:nvSpPr>
            <p:cNvPr id="31795" name="Rectangle 75">
              <a:extLst>
                <a:ext uri="{FF2B5EF4-FFF2-40B4-BE49-F238E27FC236}">
                  <a16:creationId xmlns:a16="http://schemas.microsoft.com/office/drawing/2014/main" id="{A543BE76-4740-1F4D-9E59-8532DEF647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96" name="Text Box 76">
              <a:extLst>
                <a:ext uri="{FF2B5EF4-FFF2-40B4-BE49-F238E27FC236}">
                  <a16:creationId xmlns:a16="http://schemas.microsoft.com/office/drawing/2014/main" id="{90099E23-04D3-2F45-8044-21DA9E5291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bg1"/>
                  </a:solidFill>
                </a:rPr>
                <a:t>A A</a:t>
              </a:r>
              <a:r>
                <a:rPr lang="ja-JP" altLang="en-US" sz="1800">
                  <a:solidFill>
                    <a:schemeClr val="bg1"/>
                  </a:solidFill>
                </a:rPr>
                <a:t>’</a:t>
              </a:r>
              <a:endParaRPr lang="en-US" altLang="en-US" sz="1800">
                <a:solidFill>
                  <a:schemeClr val="bg1"/>
                </a:solidFill>
              </a:endParaRPr>
            </a:p>
          </p:txBody>
        </p:sp>
        <p:sp>
          <p:nvSpPr>
            <p:cNvPr id="31797" name="Line 77">
              <a:extLst>
                <a:ext uri="{FF2B5EF4-FFF2-40B4-BE49-F238E27FC236}">
                  <a16:creationId xmlns:a16="http://schemas.microsoft.com/office/drawing/2014/main" id="{D9B37F00-2170-4145-B931-A3B790B569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798" name="Line 78">
              <a:extLst>
                <a:ext uri="{FF2B5EF4-FFF2-40B4-BE49-F238E27FC236}">
                  <a16:creationId xmlns:a16="http://schemas.microsoft.com/office/drawing/2014/main" id="{41B3C32E-BD86-7D47-8A99-567693D3AF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1" name="Group 79">
            <a:extLst>
              <a:ext uri="{FF2B5EF4-FFF2-40B4-BE49-F238E27FC236}">
                <a16:creationId xmlns:a16="http://schemas.microsoft.com/office/drawing/2014/main" id="{423E95CB-C635-2045-A5DE-00CAEB8BEA4F}"/>
              </a:ext>
            </a:extLst>
          </p:cNvPr>
          <p:cNvGrpSpPr>
            <a:grpSpLocks/>
          </p:cNvGrpSpPr>
          <p:nvPr/>
        </p:nvGrpSpPr>
        <p:grpSpPr bwMode="auto">
          <a:xfrm>
            <a:off x="5795963" y="2879725"/>
            <a:ext cx="1428750" cy="366713"/>
            <a:chOff x="1750" y="3514"/>
            <a:chExt cx="900" cy="231"/>
          </a:xfrm>
        </p:grpSpPr>
        <p:sp>
          <p:nvSpPr>
            <p:cNvPr id="31791" name="Rectangle 80">
              <a:extLst>
                <a:ext uri="{FF2B5EF4-FFF2-40B4-BE49-F238E27FC236}">
                  <a16:creationId xmlns:a16="http://schemas.microsoft.com/office/drawing/2014/main" id="{2C49F543-B229-7F4F-A89A-52FC86107C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92" name="Text Box 81">
              <a:extLst>
                <a:ext uri="{FF2B5EF4-FFF2-40B4-BE49-F238E27FC236}">
                  <a16:creationId xmlns:a16="http://schemas.microsoft.com/office/drawing/2014/main" id="{E1682A75-91D0-AB4B-BC82-02AE7667C6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bg1"/>
                  </a:solidFill>
                </a:rPr>
                <a:t>A A</a:t>
              </a:r>
              <a:r>
                <a:rPr lang="ja-JP" altLang="en-US" sz="1800">
                  <a:solidFill>
                    <a:schemeClr val="bg1"/>
                  </a:solidFill>
                </a:rPr>
                <a:t>’</a:t>
              </a:r>
              <a:endParaRPr lang="en-US" altLang="en-US" sz="1800">
                <a:solidFill>
                  <a:schemeClr val="bg1"/>
                </a:solidFill>
              </a:endParaRPr>
            </a:p>
          </p:txBody>
        </p:sp>
        <p:sp>
          <p:nvSpPr>
            <p:cNvPr id="31793" name="Line 82">
              <a:extLst>
                <a:ext uri="{FF2B5EF4-FFF2-40B4-BE49-F238E27FC236}">
                  <a16:creationId xmlns:a16="http://schemas.microsoft.com/office/drawing/2014/main" id="{74CAFE90-3EC0-8449-8239-BF7BDB0489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794" name="Line 83">
              <a:extLst>
                <a:ext uri="{FF2B5EF4-FFF2-40B4-BE49-F238E27FC236}">
                  <a16:creationId xmlns:a16="http://schemas.microsoft.com/office/drawing/2014/main" id="{52F8DF6B-C0D9-A544-BCDC-1F30CFD326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85140" name="Rectangle 84">
            <a:extLst>
              <a:ext uri="{FF2B5EF4-FFF2-40B4-BE49-F238E27FC236}">
                <a16:creationId xmlns:a16="http://schemas.microsoft.com/office/drawing/2014/main" id="{9604FB96-4439-A14E-8B89-7228145C56D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50838" y="2411413"/>
            <a:ext cx="4044950" cy="9445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Frame destination unknown: flood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Destination A location known: selective send</a:t>
            </a:r>
          </a:p>
        </p:txBody>
      </p:sp>
      <p:grpSp>
        <p:nvGrpSpPr>
          <p:cNvPr id="12" name="Group 92">
            <a:extLst>
              <a:ext uri="{FF2B5EF4-FFF2-40B4-BE49-F238E27FC236}">
                <a16:creationId xmlns:a16="http://schemas.microsoft.com/office/drawing/2014/main" id="{5B971FA1-1913-A346-8A9F-9A8E657B6D55}"/>
              </a:ext>
            </a:extLst>
          </p:cNvPr>
          <p:cNvGrpSpPr>
            <a:grpSpLocks/>
          </p:cNvGrpSpPr>
          <p:nvPr/>
        </p:nvGrpSpPr>
        <p:grpSpPr bwMode="auto">
          <a:xfrm>
            <a:off x="6130925" y="3981450"/>
            <a:ext cx="1428750" cy="366713"/>
            <a:chOff x="730" y="2472"/>
            <a:chExt cx="900" cy="231"/>
          </a:xfrm>
        </p:grpSpPr>
        <p:sp>
          <p:nvSpPr>
            <p:cNvPr id="31787" name="Rectangle 88">
              <a:extLst>
                <a:ext uri="{FF2B5EF4-FFF2-40B4-BE49-F238E27FC236}">
                  <a16:creationId xmlns:a16="http://schemas.microsoft.com/office/drawing/2014/main" id="{71FE80AB-ED29-E549-8464-02F38A0B9E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1" y="2500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88" name="Text Box 89">
              <a:extLst>
                <a:ext uri="{FF2B5EF4-FFF2-40B4-BE49-F238E27FC236}">
                  <a16:creationId xmlns:a16="http://schemas.microsoft.com/office/drawing/2014/main" id="{B7E564F2-A433-C64A-8638-76B21A2A65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0" y="2472"/>
              <a:ext cx="3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bg1"/>
                  </a:solidFill>
                </a:rPr>
                <a:t>A</a:t>
              </a:r>
              <a:r>
                <a:rPr lang="ja-JP" altLang="en-US" sz="1800">
                  <a:solidFill>
                    <a:schemeClr val="bg1"/>
                  </a:solidFill>
                </a:rPr>
                <a:t>’</a:t>
              </a:r>
              <a:r>
                <a:rPr lang="en-US" altLang="ja-JP" sz="1800">
                  <a:solidFill>
                    <a:schemeClr val="bg1"/>
                  </a:solidFill>
                </a:rPr>
                <a:t> A</a:t>
              </a:r>
              <a:endParaRPr lang="en-US" altLang="en-US" sz="1800">
                <a:solidFill>
                  <a:schemeClr val="bg1"/>
                </a:solidFill>
              </a:endParaRPr>
            </a:p>
          </p:txBody>
        </p:sp>
        <p:sp>
          <p:nvSpPr>
            <p:cNvPr id="31789" name="Line 90">
              <a:extLst>
                <a:ext uri="{FF2B5EF4-FFF2-40B4-BE49-F238E27FC236}">
                  <a16:creationId xmlns:a16="http://schemas.microsoft.com/office/drawing/2014/main" id="{19B8ADA7-4182-5A46-BDD1-4BB23E51DA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7" y="2493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790" name="Line 91">
              <a:extLst>
                <a:ext uri="{FF2B5EF4-FFF2-40B4-BE49-F238E27FC236}">
                  <a16:creationId xmlns:a16="http://schemas.microsoft.com/office/drawing/2014/main" id="{4BCF4555-555D-D845-A9CA-19410A860A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6" y="2498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" name="Group 94">
            <a:extLst>
              <a:ext uri="{FF2B5EF4-FFF2-40B4-BE49-F238E27FC236}">
                <a16:creationId xmlns:a16="http://schemas.microsoft.com/office/drawing/2014/main" id="{A5F3ECFE-1967-6149-B9DD-0D6DFA0179C1}"/>
              </a:ext>
            </a:extLst>
          </p:cNvPr>
          <p:cNvGrpSpPr>
            <a:grpSpLocks/>
          </p:cNvGrpSpPr>
          <p:nvPr/>
        </p:nvGrpSpPr>
        <p:grpSpPr bwMode="auto">
          <a:xfrm>
            <a:off x="3768725" y="5656263"/>
            <a:ext cx="2493963" cy="374650"/>
            <a:chOff x="2376" y="3383"/>
            <a:chExt cx="1571" cy="236"/>
          </a:xfrm>
          <a:noFill/>
        </p:grpSpPr>
        <p:sp>
          <p:nvSpPr>
            <p:cNvPr id="685151" name="Text Box 95">
              <a:extLst>
                <a:ext uri="{FF2B5EF4-FFF2-40B4-BE49-F238E27FC236}">
                  <a16:creationId xmlns:a16="http://schemas.microsoft.com/office/drawing/2014/main" id="{0E492B9C-2E85-814E-AB8E-A1494E823F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76" y="3388"/>
              <a:ext cx="247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Arial" charset="0"/>
                  <a:ea typeface="+mn-ea"/>
                </a:rPr>
                <a:t>A’</a:t>
              </a:r>
            </a:p>
          </p:txBody>
        </p:sp>
        <p:sp>
          <p:nvSpPr>
            <p:cNvPr id="685152" name="Text Box 96">
              <a:extLst>
                <a:ext uri="{FF2B5EF4-FFF2-40B4-BE49-F238E27FC236}">
                  <a16:creationId xmlns:a16="http://schemas.microsoft.com/office/drawing/2014/main" id="{F895136F-CC93-B34B-81AC-CA9BFD7E05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3" y="3387"/>
              <a:ext cx="204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Arial" charset="0"/>
                  <a:ea typeface="+mn-ea"/>
                </a:rPr>
                <a:t>4</a:t>
              </a:r>
            </a:p>
          </p:txBody>
        </p:sp>
        <p:sp>
          <p:nvSpPr>
            <p:cNvPr id="685153" name="Text Box 97">
              <a:extLst>
                <a:ext uri="{FF2B5EF4-FFF2-40B4-BE49-F238E27FC236}">
                  <a16:creationId xmlns:a16="http://schemas.microsoft.com/office/drawing/2014/main" id="{9D1B3E24-4792-EC40-BC3E-3A281C9F91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5" y="3383"/>
              <a:ext cx="292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Arial" charset="0"/>
                  <a:ea typeface="+mn-ea"/>
                </a:rPr>
                <a:t>60</a:t>
              </a:r>
            </a:p>
          </p:txBody>
        </p:sp>
      </p:grpSp>
      <p:sp>
        <p:nvSpPr>
          <p:cNvPr id="92" name="Date Placeholder 91">
            <a:extLst>
              <a:ext uri="{FF2B5EF4-FFF2-40B4-BE49-F238E27FC236}">
                <a16:creationId xmlns:a16="http://schemas.microsoft.com/office/drawing/2014/main" id="{659C125B-9DA5-874D-B75C-5B7C92D6487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DDF2CBD-1517-8F46-A513-B5DBF6D1C26B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85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-0.10694 0.11482 L -0.10694 0.24329 " pathEditMode="relative" rAng="0" ptsTypes="AAA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47" y="1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6.2963E-6 L -0.12118 -0.09814 " pathEditMode="relative" ptsTypes="AA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-0.09532 0.1435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74" y="7176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0.03489 0.1550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6" y="7755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0.16163 0.0666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73" y="3333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0.11545 -0.1023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64" y="-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0509 L -0.03767 -0.1701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3" y="-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11 -0.1588 L -0.03472 -0.32871 " pathEditMode="relative" ptsTypes="AA">
                                      <p:cBhvr>
                                        <p:cTn id="8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5104" grpId="0"/>
      <p:bldP spid="68514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5">
            <a:extLst>
              <a:ext uri="{FF2B5EF4-FFF2-40B4-BE49-F238E27FC236}">
                <a16:creationId xmlns:a16="http://schemas.microsoft.com/office/drawing/2014/main" id="{A62462CF-D8D2-0742-B3B4-1ECB0A727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5-</a:t>
            </a:r>
            <a:fld id="{50EB4FA2-BAC7-C047-8E3D-4F24F0E7A614}" type="slidenum"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eaLnBrk="1" hangingPunct="1"/>
              <a:t>11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80965" name="Rectangle 5">
            <a:extLst>
              <a:ext uri="{FF2B5EF4-FFF2-40B4-BE49-F238E27FC236}">
                <a16:creationId xmlns:a16="http://schemas.microsoft.com/office/drawing/2014/main" id="{49C2B17B-FB27-B84F-BAAA-BE16081DE90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46100" y="0"/>
            <a:ext cx="7772400" cy="1143000"/>
          </a:xfrm>
        </p:spPr>
        <p:txBody>
          <a:bodyPr anchor="ctr"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  <a:cs typeface="Arial" panose="020B0604020202020204" pitchFamily="34" charset="0"/>
              </a:rPr>
              <a:t>Interconnecting Switches</a:t>
            </a:r>
          </a:p>
        </p:txBody>
      </p:sp>
      <p:sp>
        <p:nvSpPr>
          <p:cNvPr id="33796" name="Rectangle 6">
            <a:extLst>
              <a:ext uri="{FF2B5EF4-FFF2-40B4-BE49-F238E27FC236}">
                <a16:creationId xmlns:a16="http://schemas.microsoft.com/office/drawing/2014/main" id="{02EC794E-3B8A-E144-A311-86DF2C01020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98500" y="1320800"/>
            <a:ext cx="7881938" cy="682625"/>
          </a:xfrm>
        </p:spPr>
        <p:txBody>
          <a:bodyPr/>
          <a:lstStyle/>
          <a:p>
            <a:pPr eaLnBrk="1" hangingPunct="1"/>
            <a:r>
              <a:rPr lang="en-US" altLang="en-US" sz="21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Switches can be connected together</a:t>
            </a:r>
          </a:p>
        </p:txBody>
      </p:sp>
      <p:graphicFrame>
        <p:nvGraphicFramePr>
          <p:cNvPr id="33797" name="Object 2">
            <a:extLst>
              <a:ext uri="{FF2B5EF4-FFF2-40B4-BE49-F238E27FC236}">
                <a16:creationId xmlns:a16="http://schemas.microsoft.com/office/drawing/2014/main" id="{6F89641D-F9C7-0B49-8F6D-C30AA094F4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46238" y="3346450"/>
          <a:ext cx="41592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17462500" imgH="14478000" progId="MS_ClipArt_Gallery.2">
                  <p:embed/>
                </p:oleObj>
              </mc:Choice>
              <mc:Fallback>
                <p:oleObj name="Clip" r:id="rId3" imgW="17462500" imgH="144780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6238" y="3346450"/>
                        <a:ext cx="415925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8" name="Object 3">
            <a:extLst>
              <a:ext uri="{FF2B5EF4-FFF2-40B4-BE49-F238E27FC236}">
                <a16:creationId xmlns:a16="http://schemas.microsoft.com/office/drawing/2014/main" id="{6989940E-29A6-F043-8E63-357EA3B6B3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05050" y="3371850"/>
          <a:ext cx="41751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5" imgW="17462500" imgH="14478000" progId="MS_ClipArt_Gallery.2">
                  <p:embed/>
                </p:oleObj>
              </mc:Choice>
              <mc:Fallback>
                <p:oleObj name="Clip" r:id="rId5" imgW="17462500" imgH="144780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5050" y="3371850"/>
                        <a:ext cx="417513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9" name="Object 4">
            <a:extLst>
              <a:ext uri="{FF2B5EF4-FFF2-40B4-BE49-F238E27FC236}">
                <a16:creationId xmlns:a16="http://schemas.microsoft.com/office/drawing/2014/main" id="{B03B7D10-D700-D847-A286-5563033D48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06500" y="2867025"/>
          <a:ext cx="41751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6" imgW="17462500" imgH="14478000" progId="MS_ClipArt_Gallery.2">
                  <p:embed/>
                </p:oleObj>
              </mc:Choice>
              <mc:Fallback>
                <p:oleObj name="Clip" r:id="rId6" imgW="17462500" imgH="144780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0" y="2867025"/>
                        <a:ext cx="417513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0" name="Line 20">
            <a:extLst>
              <a:ext uri="{FF2B5EF4-FFF2-40B4-BE49-F238E27FC236}">
                <a16:creationId xmlns:a16="http://schemas.microsoft.com/office/drawing/2014/main" id="{D0ABA5CE-0F26-5C42-A4DA-E942E85437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82738" y="3030538"/>
            <a:ext cx="55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1" name="Line 21">
            <a:extLst>
              <a:ext uri="{FF2B5EF4-FFF2-40B4-BE49-F238E27FC236}">
                <a16:creationId xmlns:a16="http://schemas.microsoft.com/office/drawing/2014/main" id="{17D3A65D-14F0-DA42-A833-52ACF4BA515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70088" y="3078163"/>
            <a:ext cx="271462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2" name="Line 22">
            <a:extLst>
              <a:ext uri="{FF2B5EF4-FFF2-40B4-BE49-F238E27FC236}">
                <a16:creationId xmlns:a16="http://schemas.microsoft.com/office/drawing/2014/main" id="{45E677A6-DD3B-D348-AC2C-8F378C8A0A2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89188" y="3106738"/>
            <a:ext cx="7302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3803" name="Group 59">
            <a:extLst>
              <a:ext uri="{FF2B5EF4-FFF2-40B4-BE49-F238E27FC236}">
                <a16:creationId xmlns:a16="http://schemas.microsoft.com/office/drawing/2014/main" id="{607176B2-C225-B440-9216-D166AC831E87}"/>
              </a:ext>
            </a:extLst>
          </p:cNvPr>
          <p:cNvGrpSpPr>
            <a:grpSpLocks/>
          </p:cNvGrpSpPr>
          <p:nvPr/>
        </p:nvGrpSpPr>
        <p:grpSpPr bwMode="auto">
          <a:xfrm>
            <a:off x="2006600" y="2822575"/>
            <a:ext cx="720725" cy="279400"/>
            <a:chOff x="3913" y="3140"/>
            <a:chExt cx="454" cy="176"/>
          </a:xfrm>
        </p:grpSpPr>
        <p:sp>
          <p:nvSpPr>
            <p:cNvPr id="33847" name="Rectangle 60">
              <a:extLst>
                <a:ext uri="{FF2B5EF4-FFF2-40B4-BE49-F238E27FC236}">
                  <a16:creationId xmlns:a16="http://schemas.microsoft.com/office/drawing/2014/main" id="{C930AB30-D57B-F34C-965A-6D927CE29C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chemeClr val="hlink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48" name="Freeform 61">
              <a:extLst>
                <a:ext uri="{FF2B5EF4-FFF2-40B4-BE49-F238E27FC236}">
                  <a16:creationId xmlns:a16="http://schemas.microsoft.com/office/drawing/2014/main" id="{F044D4E0-6D32-6746-9C19-CE897099AD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>
                <a:gd name="T0" fmla="*/ 0 w 280"/>
                <a:gd name="T1" fmla="*/ 115 h 63"/>
                <a:gd name="T2" fmla="*/ 764 w 280"/>
                <a:gd name="T3" fmla="*/ 114 h 63"/>
                <a:gd name="T4" fmla="*/ 4534 w 280"/>
                <a:gd name="T5" fmla="*/ 0 h 63"/>
                <a:gd name="T6" fmla="*/ 5799 w 28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0"/>
                <a:gd name="T13" fmla="*/ 0 h 63"/>
                <a:gd name="T14" fmla="*/ 280 w 280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49" name="Freeform 62">
              <a:extLst>
                <a:ext uri="{FF2B5EF4-FFF2-40B4-BE49-F238E27FC236}">
                  <a16:creationId xmlns:a16="http://schemas.microsoft.com/office/drawing/2014/main" id="{97BDCC46-E73F-B341-9F04-C7B73BFF08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>
                <a:gd name="T0" fmla="*/ 0 w 148"/>
                <a:gd name="T1" fmla="*/ 0 h 74"/>
                <a:gd name="T2" fmla="*/ 2736 w 148"/>
                <a:gd name="T3" fmla="*/ 0 h 74"/>
                <a:gd name="T4" fmla="*/ 6975 w 148"/>
                <a:gd name="T5" fmla="*/ 82 h 74"/>
                <a:gd name="T6" fmla="*/ 10126 w 148"/>
                <a:gd name="T7" fmla="*/ 82 h 7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74"/>
                <a:gd name="T14" fmla="*/ 148 w 148"/>
                <a:gd name="T15" fmla="*/ 74 h 7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3804" name="Text Box 64">
            <a:extLst>
              <a:ext uri="{FF2B5EF4-FFF2-40B4-BE49-F238E27FC236}">
                <a16:creationId xmlns:a16="http://schemas.microsoft.com/office/drawing/2014/main" id="{B0AFA6AC-B0F8-794E-A8D3-C6F0B6DA9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8850" y="2844800"/>
            <a:ext cx="3508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A</a:t>
            </a:r>
          </a:p>
        </p:txBody>
      </p:sp>
      <p:sp>
        <p:nvSpPr>
          <p:cNvPr id="33805" name="Text Box 65">
            <a:extLst>
              <a:ext uri="{FF2B5EF4-FFF2-40B4-BE49-F238E27FC236}">
                <a16:creationId xmlns:a16="http://schemas.microsoft.com/office/drawing/2014/main" id="{07B8FDF3-71E1-5D4A-95AE-BF9D0ECAA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8113" y="3306763"/>
            <a:ext cx="3286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B</a:t>
            </a:r>
          </a:p>
        </p:txBody>
      </p:sp>
      <p:sp>
        <p:nvSpPr>
          <p:cNvPr id="681030" name="Rectangle 70">
            <a:extLst>
              <a:ext uri="{FF2B5EF4-FFF2-40B4-BE49-F238E27FC236}">
                <a16:creationId xmlns:a16="http://schemas.microsoft.com/office/drawing/2014/main" id="{97C6203C-4E4D-FA4B-A713-4BB5911E9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63" y="4535488"/>
            <a:ext cx="7881937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altLang="en-US" u="sng"/>
              <a:t>Q:</a:t>
            </a:r>
            <a:r>
              <a:rPr lang="en-US" altLang="en-US"/>
              <a:t> sending from A to G - how does S</a:t>
            </a:r>
            <a:r>
              <a:rPr lang="en-US" altLang="en-US" baseline="-25000"/>
              <a:t>1</a:t>
            </a:r>
            <a:r>
              <a:rPr lang="en-US" altLang="en-US"/>
              <a:t> know to forward frame destined to G via S</a:t>
            </a:r>
            <a:r>
              <a:rPr lang="en-US" altLang="en-US" baseline="-25000"/>
              <a:t>4</a:t>
            </a:r>
            <a:r>
              <a:rPr lang="en-US" altLang="en-US"/>
              <a:t> and S</a:t>
            </a:r>
            <a:r>
              <a:rPr lang="en-US" altLang="en-US" baseline="-25000"/>
              <a:t>3</a:t>
            </a:r>
            <a:r>
              <a:rPr lang="en-US" altLang="en-US"/>
              <a:t>?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altLang="en-US" u="sng"/>
              <a:t>A:</a:t>
            </a:r>
            <a:r>
              <a:rPr lang="en-US" altLang="en-US"/>
              <a:t> self learning! (works exactly the same as in single-switch case!)</a:t>
            </a:r>
          </a:p>
        </p:txBody>
      </p:sp>
      <p:sp>
        <p:nvSpPr>
          <p:cNvPr id="33807" name="Text Box 73">
            <a:extLst>
              <a:ext uri="{FF2B5EF4-FFF2-40B4-BE49-F238E27FC236}">
                <a16:creationId xmlns:a16="http://schemas.microsoft.com/office/drawing/2014/main" id="{335BF35A-03F4-974E-8D33-C17A78E51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1225" y="2444750"/>
            <a:ext cx="4111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S</a:t>
            </a:r>
            <a:r>
              <a:rPr lang="en-US" altLang="en-US" sz="1800" baseline="-25000"/>
              <a:t>1</a:t>
            </a:r>
          </a:p>
        </p:txBody>
      </p:sp>
      <p:sp>
        <p:nvSpPr>
          <p:cNvPr id="33808" name="Text Box 66">
            <a:extLst>
              <a:ext uri="{FF2B5EF4-FFF2-40B4-BE49-F238E27FC236}">
                <a16:creationId xmlns:a16="http://schemas.microsoft.com/office/drawing/2014/main" id="{207D044A-2EDA-4B4F-821B-0DF393EB0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5888" y="3298825"/>
            <a:ext cx="322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C</a:t>
            </a:r>
          </a:p>
        </p:txBody>
      </p:sp>
      <p:grpSp>
        <p:nvGrpSpPr>
          <p:cNvPr id="3" name="Group 81">
            <a:extLst>
              <a:ext uri="{FF2B5EF4-FFF2-40B4-BE49-F238E27FC236}">
                <a16:creationId xmlns:a16="http://schemas.microsoft.com/office/drawing/2014/main" id="{34BAB7C2-76CD-5149-ABCE-6E091A452A41}"/>
              </a:ext>
            </a:extLst>
          </p:cNvPr>
          <p:cNvGrpSpPr>
            <a:grpSpLocks/>
          </p:cNvGrpSpPr>
          <p:nvPr/>
        </p:nvGrpSpPr>
        <p:grpSpPr bwMode="auto">
          <a:xfrm>
            <a:off x="2379663" y="1984375"/>
            <a:ext cx="4916487" cy="2041525"/>
            <a:chOff x="1499" y="1250"/>
            <a:chExt cx="3097" cy="1286"/>
          </a:xfrm>
        </p:grpSpPr>
        <p:graphicFrame>
          <p:nvGraphicFramePr>
            <p:cNvPr id="33811" name="Object 5">
              <a:extLst>
                <a:ext uri="{FF2B5EF4-FFF2-40B4-BE49-F238E27FC236}">
                  <a16:creationId xmlns:a16="http://schemas.microsoft.com/office/drawing/2014/main" id="{AE38DA21-9522-FF4F-84CD-B39142F3A1D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741" y="2116"/>
            <a:ext cx="263" cy="2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7" imgW="17462500" imgH="14478000" progId="MS_ClipArt_Gallery.2">
                    <p:embed/>
                  </p:oleObj>
                </mc:Choice>
                <mc:Fallback>
                  <p:oleObj name="Clip" r:id="rId7" imgW="17462500" imgH="14478000" progId="MS_ClipArt_Gallery.2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1" y="2116"/>
                          <a:ext cx="263" cy="2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12" name="Object 6">
              <a:extLst>
                <a:ext uri="{FF2B5EF4-FFF2-40B4-BE49-F238E27FC236}">
                  <a16:creationId xmlns:a16="http://schemas.microsoft.com/office/drawing/2014/main" id="{E5AC8310-A36B-1249-8DF5-377DE614667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53" y="2087"/>
            <a:ext cx="263" cy="2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8" imgW="17462500" imgH="14478000" progId="MS_ClipArt_Gallery.2">
                    <p:embed/>
                  </p:oleObj>
                </mc:Choice>
                <mc:Fallback>
                  <p:oleObj name="Clip" r:id="rId8" imgW="17462500" imgH="14478000" progId="MS_ClipArt_Gallery.2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53" y="2087"/>
                          <a:ext cx="263" cy="2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13" name="Object 7">
              <a:extLst>
                <a:ext uri="{FF2B5EF4-FFF2-40B4-BE49-F238E27FC236}">
                  <a16:creationId xmlns:a16="http://schemas.microsoft.com/office/drawing/2014/main" id="{A6E787A1-AECD-0542-9682-CBA55F17E05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45" y="2020"/>
            <a:ext cx="263" cy="2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9" imgW="17462500" imgH="14478000" progId="MS_ClipArt_Gallery.2">
                    <p:embed/>
                  </p:oleObj>
                </mc:Choice>
                <mc:Fallback>
                  <p:oleObj name="Clip" r:id="rId9" imgW="17462500" imgH="14478000" progId="MS_ClipArt_Gallery.2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5" y="2020"/>
                          <a:ext cx="263" cy="2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14" name="Object 8">
              <a:extLst>
                <a:ext uri="{FF2B5EF4-FFF2-40B4-BE49-F238E27FC236}">
                  <a16:creationId xmlns:a16="http://schemas.microsoft.com/office/drawing/2014/main" id="{5938DF56-D31A-154C-A7B8-4D6E54B9C9D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321" y="2321"/>
            <a:ext cx="263" cy="2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10" imgW="17462500" imgH="14478000" progId="MS_ClipArt_Gallery.2">
                    <p:embed/>
                  </p:oleObj>
                </mc:Choice>
                <mc:Fallback>
                  <p:oleObj name="Clip" r:id="rId10" imgW="17462500" imgH="14478000" progId="MS_ClipArt_Gallery.2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21" y="2321"/>
                          <a:ext cx="263" cy="2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15" name="Object 9">
              <a:extLst>
                <a:ext uri="{FF2B5EF4-FFF2-40B4-BE49-F238E27FC236}">
                  <a16:creationId xmlns:a16="http://schemas.microsoft.com/office/drawing/2014/main" id="{6832121C-4459-5246-BD3A-BB9AFAF9632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173" y="2000"/>
            <a:ext cx="263" cy="2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11" imgW="17462500" imgH="14478000" progId="MS_ClipArt_Gallery.2">
                    <p:embed/>
                  </p:oleObj>
                </mc:Choice>
                <mc:Fallback>
                  <p:oleObj name="Clip" r:id="rId11" imgW="17462500" imgH="14478000" progId="MS_ClipArt_Gallery.2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3" y="2000"/>
                          <a:ext cx="263" cy="2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16" name="Object 10">
              <a:extLst>
                <a:ext uri="{FF2B5EF4-FFF2-40B4-BE49-F238E27FC236}">
                  <a16:creationId xmlns:a16="http://schemas.microsoft.com/office/drawing/2014/main" id="{1EF51C87-E567-EE4F-B0EA-C81A2715E0E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98" y="2233"/>
            <a:ext cx="263" cy="2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12" imgW="17462500" imgH="14478000" progId="MS_ClipArt_Gallery.2">
                    <p:embed/>
                  </p:oleObj>
                </mc:Choice>
                <mc:Fallback>
                  <p:oleObj name="Clip" r:id="rId12" imgW="17462500" imgH="14478000" progId="MS_ClipArt_Gallery.2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8" y="2233"/>
                          <a:ext cx="263" cy="2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817" name="Line 23">
              <a:extLst>
                <a:ext uri="{FF2B5EF4-FFF2-40B4-BE49-F238E27FC236}">
                  <a16:creationId xmlns:a16="http://schemas.microsoft.com/office/drawing/2014/main" id="{A4094FA9-CCE8-B941-A3F8-82ADA6D48D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90" y="1933"/>
              <a:ext cx="218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18" name="Line 24">
              <a:extLst>
                <a:ext uri="{FF2B5EF4-FFF2-40B4-BE49-F238E27FC236}">
                  <a16:creationId xmlns:a16="http://schemas.microsoft.com/office/drawing/2014/main" id="{29143297-07C4-D345-802B-F0C1DBFBC2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88" y="1945"/>
              <a:ext cx="79" cy="3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19" name="Line 25">
              <a:extLst>
                <a:ext uri="{FF2B5EF4-FFF2-40B4-BE49-F238E27FC236}">
                  <a16:creationId xmlns:a16="http://schemas.microsoft.com/office/drawing/2014/main" id="{9593074D-8FFB-D84D-BEF3-19F5AFCC31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0" y="1909"/>
              <a:ext cx="145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20" name="Line 26">
              <a:extLst>
                <a:ext uri="{FF2B5EF4-FFF2-40B4-BE49-F238E27FC236}">
                  <a16:creationId xmlns:a16="http://schemas.microsoft.com/office/drawing/2014/main" id="{E048FFE3-7A6F-2C4C-9147-7622458F48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85" y="1957"/>
              <a:ext cx="27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21" name="Line 27">
              <a:extLst>
                <a:ext uri="{FF2B5EF4-FFF2-40B4-BE49-F238E27FC236}">
                  <a16:creationId xmlns:a16="http://schemas.microsoft.com/office/drawing/2014/main" id="{A5555B47-4B33-9C46-8B3C-4527D6BDF4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02" y="1939"/>
              <a:ext cx="6" cy="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22" name="Line 35">
              <a:extLst>
                <a:ext uri="{FF2B5EF4-FFF2-40B4-BE49-F238E27FC236}">
                  <a16:creationId xmlns:a16="http://schemas.microsoft.com/office/drawing/2014/main" id="{2C83A6DF-3301-FF4E-AB07-5BA7857660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99" y="1484"/>
              <a:ext cx="956" cy="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23" name="Line 36">
              <a:extLst>
                <a:ext uri="{FF2B5EF4-FFF2-40B4-BE49-F238E27FC236}">
                  <a16:creationId xmlns:a16="http://schemas.microsoft.com/office/drawing/2014/main" id="{6017D142-CA6B-1C4D-9BC2-CD64B4DD82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6" y="1463"/>
              <a:ext cx="0" cy="3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24" name="Line 37">
              <a:extLst>
                <a:ext uri="{FF2B5EF4-FFF2-40B4-BE49-F238E27FC236}">
                  <a16:creationId xmlns:a16="http://schemas.microsoft.com/office/drawing/2014/main" id="{8FEA07A5-C951-BC4C-8891-7EFF4D6A88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912" y="1432"/>
              <a:ext cx="777" cy="4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3825" name="Group 47">
              <a:extLst>
                <a:ext uri="{FF2B5EF4-FFF2-40B4-BE49-F238E27FC236}">
                  <a16:creationId xmlns:a16="http://schemas.microsoft.com/office/drawing/2014/main" id="{3455350A-4B68-0540-9576-510B9BA408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38" y="1353"/>
              <a:ext cx="454" cy="176"/>
              <a:chOff x="3913" y="3140"/>
              <a:chExt cx="454" cy="176"/>
            </a:xfrm>
          </p:grpSpPr>
          <p:sp>
            <p:nvSpPr>
              <p:cNvPr id="33844" name="Rectangle 48">
                <a:extLst>
                  <a:ext uri="{FF2B5EF4-FFF2-40B4-BE49-F238E27FC236}">
                    <a16:creationId xmlns:a16="http://schemas.microsoft.com/office/drawing/2014/main" id="{00A34CD6-5F21-9842-A6EA-CD896272D9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3" y="3228"/>
                <a:ext cx="407" cy="88"/>
              </a:xfrm>
              <a:prstGeom prst="rect">
                <a:avLst/>
              </a:prstGeom>
              <a:solidFill>
                <a:schemeClr val="hlink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l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  <a:contourClr>
                  <a:schemeClr val="hlink"/>
                </a:contourClr>
              </a:sp3d>
            </p:spPr>
            <p:txBody>
              <a:bodyPr wrap="none" anchor="ctr">
                <a:flatTx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3845" name="Freeform 49">
                <a:extLst>
                  <a:ext uri="{FF2B5EF4-FFF2-40B4-BE49-F238E27FC236}">
                    <a16:creationId xmlns:a16="http://schemas.microsoft.com/office/drawing/2014/main" id="{C0DA8AD0-0A5C-DB48-A140-DAF067251A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8" y="3145"/>
                <a:ext cx="409" cy="68"/>
              </a:xfrm>
              <a:custGeom>
                <a:avLst/>
                <a:gdLst>
                  <a:gd name="T0" fmla="*/ 0 w 280"/>
                  <a:gd name="T1" fmla="*/ 115 h 63"/>
                  <a:gd name="T2" fmla="*/ 764 w 280"/>
                  <a:gd name="T3" fmla="*/ 114 h 63"/>
                  <a:gd name="T4" fmla="*/ 4534 w 280"/>
                  <a:gd name="T5" fmla="*/ 0 h 63"/>
                  <a:gd name="T6" fmla="*/ 5799 w 280"/>
                  <a:gd name="T7" fmla="*/ 0 h 6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0"/>
                  <a:gd name="T13" fmla="*/ 0 h 63"/>
                  <a:gd name="T14" fmla="*/ 280 w 280"/>
                  <a:gd name="T15" fmla="*/ 63 h 6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0" h="63">
                    <a:moveTo>
                      <a:pt x="0" y="63"/>
                    </a:moveTo>
                    <a:lnTo>
                      <a:pt x="37" y="62"/>
                    </a:lnTo>
                    <a:lnTo>
                      <a:pt x="219" y="0"/>
                    </a:lnTo>
                    <a:lnTo>
                      <a:pt x="28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46" name="Freeform 50">
                <a:extLst>
                  <a:ext uri="{FF2B5EF4-FFF2-40B4-BE49-F238E27FC236}">
                    <a16:creationId xmlns:a16="http://schemas.microsoft.com/office/drawing/2014/main" id="{CBF02823-C5E8-D64A-95F8-CCFD4AF61E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4" y="3140"/>
                <a:ext cx="251" cy="75"/>
              </a:xfrm>
              <a:custGeom>
                <a:avLst/>
                <a:gdLst>
                  <a:gd name="T0" fmla="*/ 0 w 148"/>
                  <a:gd name="T1" fmla="*/ 0 h 74"/>
                  <a:gd name="T2" fmla="*/ 2736 w 148"/>
                  <a:gd name="T3" fmla="*/ 0 h 74"/>
                  <a:gd name="T4" fmla="*/ 6975 w 148"/>
                  <a:gd name="T5" fmla="*/ 82 h 74"/>
                  <a:gd name="T6" fmla="*/ 10126 w 148"/>
                  <a:gd name="T7" fmla="*/ 82 h 7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8"/>
                  <a:gd name="T13" fmla="*/ 0 h 74"/>
                  <a:gd name="T14" fmla="*/ 148 w 148"/>
                  <a:gd name="T15" fmla="*/ 74 h 7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8" h="74">
                    <a:moveTo>
                      <a:pt x="0" y="0"/>
                    </a:moveTo>
                    <a:lnTo>
                      <a:pt x="40" y="0"/>
                    </a:lnTo>
                    <a:lnTo>
                      <a:pt x="102" y="74"/>
                    </a:lnTo>
                    <a:lnTo>
                      <a:pt x="148" y="74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3826" name="Group 51">
              <a:extLst>
                <a:ext uri="{FF2B5EF4-FFF2-40B4-BE49-F238E27FC236}">
                  <a16:creationId xmlns:a16="http://schemas.microsoft.com/office/drawing/2014/main" id="{506D1A87-B1A7-0941-A8C2-25B326B0DCD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1" y="1845"/>
              <a:ext cx="454" cy="176"/>
              <a:chOff x="3913" y="3140"/>
              <a:chExt cx="454" cy="176"/>
            </a:xfrm>
          </p:grpSpPr>
          <p:sp>
            <p:nvSpPr>
              <p:cNvPr id="33841" name="Rectangle 52">
                <a:extLst>
                  <a:ext uri="{FF2B5EF4-FFF2-40B4-BE49-F238E27FC236}">
                    <a16:creationId xmlns:a16="http://schemas.microsoft.com/office/drawing/2014/main" id="{A22A33CE-246A-F244-AD6C-1B9714357F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3" y="3228"/>
                <a:ext cx="407" cy="88"/>
              </a:xfrm>
              <a:prstGeom prst="rect">
                <a:avLst/>
              </a:prstGeom>
              <a:solidFill>
                <a:schemeClr val="hlink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l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  <a:contourClr>
                  <a:schemeClr val="hlink"/>
                </a:contourClr>
              </a:sp3d>
            </p:spPr>
            <p:txBody>
              <a:bodyPr wrap="none" anchor="ctr">
                <a:flatTx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3842" name="Freeform 53">
                <a:extLst>
                  <a:ext uri="{FF2B5EF4-FFF2-40B4-BE49-F238E27FC236}">
                    <a16:creationId xmlns:a16="http://schemas.microsoft.com/office/drawing/2014/main" id="{6B2CDB0F-C132-9D4D-931B-B9C177A1E7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8" y="3145"/>
                <a:ext cx="409" cy="68"/>
              </a:xfrm>
              <a:custGeom>
                <a:avLst/>
                <a:gdLst>
                  <a:gd name="T0" fmla="*/ 0 w 280"/>
                  <a:gd name="T1" fmla="*/ 115 h 63"/>
                  <a:gd name="T2" fmla="*/ 764 w 280"/>
                  <a:gd name="T3" fmla="*/ 114 h 63"/>
                  <a:gd name="T4" fmla="*/ 4534 w 280"/>
                  <a:gd name="T5" fmla="*/ 0 h 63"/>
                  <a:gd name="T6" fmla="*/ 5799 w 280"/>
                  <a:gd name="T7" fmla="*/ 0 h 6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0"/>
                  <a:gd name="T13" fmla="*/ 0 h 63"/>
                  <a:gd name="T14" fmla="*/ 280 w 280"/>
                  <a:gd name="T15" fmla="*/ 63 h 6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0" h="63">
                    <a:moveTo>
                      <a:pt x="0" y="63"/>
                    </a:moveTo>
                    <a:lnTo>
                      <a:pt x="37" y="62"/>
                    </a:lnTo>
                    <a:lnTo>
                      <a:pt x="219" y="0"/>
                    </a:lnTo>
                    <a:lnTo>
                      <a:pt x="28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43" name="Freeform 54">
                <a:extLst>
                  <a:ext uri="{FF2B5EF4-FFF2-40B4-BE49-F238E27FC236}">
                    <a16:creationId xmlns:a16="http://schemas.microsoft.com/office/drawing/2014/main" id="{8500143C-95C4-6844-B6F1-71338729E8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4" y="3140"/>
                <a:ext cx="251" cy="75"/>
              </a:xfrm>
              <a:custGeom>
                <a:avLst/>
                <a:gdLst>
                  <a:gd name="T0" fmla="*/ 0 w 148"/>
                  <a:gd name="T1" fmla="*/ 0 h 74"/>
                  <a:gd name="T2" fmla="*/ 2736 w 148"/>
                  <a:gd name="T3" fmla="*/ 0 h 74"/>
                  <a:gd name="T4" fmla="*/ 6975 w 148"/>
                  <a:gd name="T5" fmla="*/ 82 h 74"/>
                  <a:gd name="T6" fmla="*/ 10126 w 148"/>
                  <a:gd name="T7" fmla="*/ 82 h 7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8"/>
                  <a:gd name="T13" fmla="*/ 0 h 74"/>
                  <a:gd name="T14" fmla="*/ 148 w 148"/>
                  <a:gd name="T15" fmla="*/ 74 h 7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8" h="74">
                    <a:moveTo>
                      <a:pt x="0" y="0"/>
                    </a:moveTo>
                    <a:lnTo>
                      <a:pt x="40" y="0"/>
                    </a:lnTo>
                    <a:lnTo>
                      <a:pt x="102" y="74"/>
                    </a:lnTo>
                    <a:lnTo>
                      <a:pt x="148" y="74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3827" name="Group 55">
              <a:extLst>
                <a:ext uri="{FF2B5EF4-FFF2-40B4-BE49-F238E27FC236}">
                  <a16:creationId xmlns:a16="http://schemas.microsoft.com/office/drawing/2014/main" id="{8945FEA4-9C00-3047-9A66-5C9C99293B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7" y="1819"/>
              <a:ext cx="454" cy="176"/>
              <a:chOff x="3913" y="3140"/>
              <a:chExt cx="454" cy="176"/>
            </a:xfrm>
          </p:grpSpPr>
          <p:sp>
            <p:nvSpPr>
              <p:cNvPr id="33838" name="Rectangle 56">
                <a:extLst>
                  <a:ext uri="{FF2B5EF4-FFF2-40B4-BE49-F238E27FC236}">
                    <a16:creationId xmlns:a16="http://schemas.microsoft.com/office/drawing/2014/main" id="{044EF5F5-AF38-7E4E-94A8-F50EB1E874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3" y="3228"/>
                <a:ext cx="407" cy="88"/>
              </a:xfrm>
              <a:prstGeom prst="rect">
                <a:avLst/>
              </a:prstGeom>
              <a:solidFill>
                <a:schemeClr val="hlink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l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  <a:contourClr>
                  <a:schemeClr val="hlink"/>
                </a:contourClr>
              </a:sp3d>
            </p:spPr>
            <p:txBody>
              <a:bodyPr wrap="none" anchor="ctr">
                <a:flatTx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3839" name="Freeform 57">
                <a:extLst>
                  <a:ext uri="{FF2B5EF4-FFF2-40B4-BE49-F238E27FC236}">
                    <a16:creationId xmlns:a16="http://schemas.microsoft.com/office/drawing/2014/main" id="{7962D206-9466-C947-A6A4-CBDD0BBE6B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8" y="3145"/>
                <a:ext cx="409" cy="68"/>
              </a:xfrm>
              <a:custGeom>
                <a:avLst/>
                <a:gdLst>
                  <a:gd name="T0" fmla="*/ 0 w 280"/>
                  <a:gd name="T1" fmla="*/ 115 h 63"/>
                  <a:gd name="T2" fmla="*/ 764 w 280"/>
                  <a:gd name="T3" fmla="*/ 114 h 63"/>
                  <a:gd name="T4" fmla="*/ 4534 w 280"/>
                  <a:gd name="T5" fmla="*/ 0 h 63"/>
                  <a:gd name="T6" fmla="*/ 5799 w 280"/>
                  <a:gd name="T7" fmla="*/ 0 h 6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0"/>
                  <a:gd name="T13" fmla="*/ 0 h 63"/>
                  <a:gd name="T14" fmla="*/ 280 w 280"/>
                  <a:gd name="T15" fmla="*/ 63 h 6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0" h="63">
                    <a:moveTo>
                      <a:pt x="0" y="63"/>
                    </a:moveTo>
                    <a:lnTo>
                      <a:pt x="37" y="62"/>
                    </a:lnTo>
                    <a:lnTo>
                      <a:pt x="219" y="0"/>
                    </a:lnTo>
                    <a:lnTo>
                      <a:pt x="28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40" name="Freeform 58">
                <a:extLst>
                  <a:ext uri="{FF2B5EF4-FFF2-40B4-BE49-F238E27FC236}">
                    <a16:creationId xmlns:a16="http://schemas.microsoft.com/office/drawing/2014/main" id="{0DD0D63A-62F9-3544-844C-ED98F91D22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4" y="3140"/>
                <a:ext cx="251" cy="75"/>
              </a:xfrm>
              <a:custGeom>
                <a:avLst/>
                <a:gdLst>
                  <a:gd name="T0" fmla="*/ 0 w 148"/>
                  <a:gd name="T1" fmla="*/ 0 h 74"/>
                  <a:gd name="T2" fmla="*/ 2736 w 148"/>
                  <a:gd name="T3" fmla="*/ 0 h 74"/>
                  <a:gd name="T4" fmla="*/ 6975 w 148"/>
                  <a:gd name="T5" fmla="*/ 82 h 74"/>
                  <a:gd name="T6" fmla="*/ 10126 w 148"/>
                  <a:gd name="T7" fmla="*/ 82 h 7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8"/>
                  <a:gd name="T13" fmla="*/ 0 h 74"/>
                  <a:gd name="T14" fmla="*/ 148 w 148"/>
                  <a:gd name="T15" fmla="*/ 74 h 7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8" h="74">
                    <a:moveTo>
                      <a:pt x="0" y="0"/>
                    </a:moveTo>
                    <a:lnTo>
                      <a:pt x="40" y="0"/>
                    </a:lnTo>
                    <a:lnTo>
                      <a:pt x="102" y="74"/>
                    </a:lnTo>
                    <a:lnTo>
                      <a:pt x="148" y="74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3828" name="Line 63">
              <a:extLst>
                <a:ext uri="{FF2B5EF4-FFF2-40B4-BE49-F238E27FC236}">
                  <a16:creationId xmlns:a16="http://schemas.microsoft.com/office/drawing/2014/main" id="{01E42BDE-76D9-9845-99CB-35024A8462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9" y="1973"/>
              <a:ext cx="180" cy="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29" name="Text Box 67">
              <a:extLst>
                <a:ext uri="{FF2B5EF4-FFF2-40B4-BE49-F238E27FC236}">
                  <a16:creationId xmlns:a16="http://schemas.microsoft.com/office/drawing/2014/main" id="{613D3E25-2FEB-434A-99ED-BF6631A55B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1" y="2030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D</a:t>
              </a:r>
            </a:p>
          </p:txBody>
        </p:sp>
        <p:sp>
          <p:nvSpPr>
            <p:cNvPr id="33830" name="Text Box 68">
              <a:extLst>
                <a:ext uri="{FF2B5EF4-FFF2-40B4-BE49-F238E27FC236}">
                  <a16:creationId xmlns:a16="http://schemas.microsoft.com/office/drawing/2014/main" id="{E6DD62DE-0901-4244-8E39-67F92920F5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79" y="2305"/>
              <a:ext cx="20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E</a:t>
              </a:r>
            </a:p>
          </p:txBody>
        </p:sp>
        <p:sp>
          <p:nvSpPr>
            <p:cNvPr id="33831" name="Text Box 69">
              <a:extLst>
                <a:ext uri="{FF2B5EF4-FFF2-40B4-BE49-F238E27FC236}">
                  <a16:creationId xmlns:a16="http://schemas.microsoft.com/office/drawing/2014/main" id="{98B38FD6-F345-8146-AC79-AD5197A274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77" y="1926"/>
              <a:ext cx="20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F</a:t>
              </a:r>
            </a:p>
          </p:txBody>
        </p:sp>
        <p:sp>
          <p:nvSpPr>
            <p:cNvPr id="33832" name="Text Box 74">
              <a:extLst>
                <a:ext uri="{FF2B5EF4-FFF2-40B4-BE49-F238E27FC236}">
                  <a16:creationId xmlns:a16="http://schemas.microsoft.com/office/drawing/2014/main" id="{05A6D9C7-115E-DA41-BD38-7A2FCD7B33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47" y="1744"/>
              <a:ext cx="27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S</a:t>
              </a:r>
              <a:r>
                <a:rPr lang="en-US" altLang="en-US" sz="1800" baseline="-25000"/>
                <a:t>2</a:t>
              </a:r>
            </a:p>
          </p:txBody>
        </p:sp>
        <p:sp>
          <p:nvSpPr>
            <p:cNvPr id="33833" name="Text Box 75">
              <a:extLst>
                <a:ext uri="{FF2B5EF4-FFF2-40B4-BE49-F238E27FC236}">
                  <a16:creationId xmlns:a16="http://schemas.microsoft.com/office/drawing/2014/main" id="{0432D294-3CC3-AC4C-96C0-25D0632732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0" y="1250"/>
              <a:ext cx="27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S</a:t>
              </a:r>
              <a:r>
                <a:rPr lang="en-US" altLang="en-US" sz="1800" baseline="-25000"/>
                <a:t>4</a:t>
              </a:r>
            </a:p>
          </p:txBody>
        </p:sp>
        <p:sp>
          <p:nvSpPr>
            <p:cNvPr id="33834" name="Text Box 76">
              <a:extLst>
                <a:ext uri="{FF2B5EF4-FFF2-40B4-BE49-F238E27FC236}">
                  <a16:creationId xmlns:a16="http://schemas.microsoft.com/office/drawing/2014/main" id="{6B9845C7-DDA8-4240-AFF2-0527FDDDF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6" y="1619"/>
              <a:ext cx="27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S</a:t>
              </a:r>
              <a:r>
                <a:rPr lang="en-US" altLang="en-US" sz="1800" baseline="-25000"/>
                <a:t>3</a:t>
              </a:r>
            </a:p>
          </p:txBody>
        </p:sp>
        <p:sp>
          <p:nvSpPr>
            <p:cNvPr id="33835" name="Text Box 78">
              <a:extLst>
                <a:ext uri="{FF2B5EF4-FFF2-40B4-BE49-F238E27FC236}">
                  <a16:creationId xmlns:a16="http://schemas.microsoft.com/office/drawing/2014/main" id="{C0267A78-200C-554B-A5BB-38183BF3E1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1" y="2231"/>
              <a:ext cx="2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H</a:t>
              </a:r>
            </a:p>
          </p:txBody>
        </p:sp>
        <p:sp>
          <p:nvSpPr>
            <p:cNvPr id="33836" name="Text Box 79">
              <a:extLst>
                <a:ext uri="{FF2B5EF4-FFF2-40B4-BE49-F238E27FC236}">
                  <a16:creationId xmlns:a16="http://schemas.microsoft.com/office/drawing/2014/main" id="{A2F1B8EA-D859-F941-AB33-93D3A9D834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01" y="2003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I</a:t>
              </a:r>
            </a:p>
          </p:txBody>
        </p:sp>
        <p:sp>
          <p:nvSpPr>
            <p:cNvPr id="33837" name="Text Box 80">
              <a:extLst>
                <a:ext uri="{FF2B5EF4-FFF2-40B4-BE49-F238E27FC236}">
                  <a16:creationId xmlns:a16="http://schemas.microsoft.com/office/drawing/2014/main" id="{148CE15F-1EEE-7D4E-8EF7-A0A2C77A5D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5" y="2265"/>
              <a:ext cx="21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G</a:t>
              </a:r>
            </a:p>
          </p:txBody>
        </p:sp>
      </p:grpSp>
      <p:sp>
        <p:nvSpPr>
          <p:cNvPr id="58" name="Date Placeholder 57">
            <a:extLst>
              <a:ext uri="{FF2B5EF4-FFF2-40B4-BE49-F238E27FC236}">
                <a16:creationId xmlns:a16="http://schemas.microsoft.com/office/drawing/2014/main" id="{27DCEA6B-7912-304D-90A5-8BBB025AEFE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E79900E-8824-5447-AE93-A8E1AA4AE3A8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10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lide Number Placeholder 4">
            <a:extLst>
              <a:ext uri="{FF2B5EF4-FFF2-40B4-BE49-F238E27FC236}">
                <a16:creationId xmlns:a16="http://schemas.microsoft.com/office/drawing/2014/main" id="{32D07DAF-DBD0-9347-AF7E-2826D69EC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5-</a:t>
            </a:r>
            <a:fld id="{3882C6F0-5045-C44A-A46B-E34FCE01EF93}" type="slidenum"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eaLnBrk="1" hangingPunct="1"/>
              <a:t>12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38628" name="Rectangle 4">
            <a:extLst>
              <a:ext uri="{FF2B5EF4-FFF2-40B4-BE49-F238E27FC236}">
                <a16:creationId xmlns:a16="http://schemas.microsoft.com/office/drawing/2014/main" id="{84C69599-430B-EB47-8E21-2244B955EBE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  <a:cs typeface="Arial" panose="020B0604020202020204" pitchFamily="34" charset="0"/>
              </a:rPr>
              <a:t>Institutional Network</a:t>
            </a:r>
          </a:p>
        </p:txBody>
      </p:sp>
      <p:sp>
        <p:nvSpPr>
          <p:cNvPr id="86" name="Date Placeholder 85">
            <a:extLst>
              <a:ext uri="{FF2B5EF4-FFF2-40B4-BE49-F238E27FC236}">
                <a16:creationId xmlns:a16="http://schemas.microsoft.com/office/drawing/2014/main" id="{72609B82-F7EC-944B-AA05-8CAA920779A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F0D020E-CBFD-584E-9056-1FF3D24912DE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5845" name="Picture 20">
            <a:extLst>
              <a:ext uri="{FF2B5EF4-FFF2-40B4-BE49-F238E27FC236}">
                <a16:creationId xmlns:a16="http://schemas.microsoft.com/office/drawing/2014/main" id="{735ADA1A-836E-F44D-BDC1-5E34CD0295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1303338"/>
            <a:ext cx="8304213" cy="45481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94B59-44AB-F747-878E-B891ECCB9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5-</a:t>
            </a:r>
            <a:fld id="{44E3D7B6-D19F-D24B-8516-A99EC8C17575}" type="slidenum"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eaLnBrk="1" hangingPunct="1"/>
              <a:t>13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24962" name="Rectangle 2">
            <a:extLst>
              <a:ext uri="{FF2B5EF4-FFF2-40B4-BE49-F238E27FC236}">
                <a16:creationId xmlns:a16="http://schemas.microsoft.com/office/drawing/2014/main" id="{F588D231-1CD2-4A43-A4E8-D30366299DD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42925" y="155575"/>
            <a:ext cx="7772400" cy="1143000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480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Switches vs. Routers</a:t>
            </a:r>
            <a:endParaRPr lang="en-US" sz="6000"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EF3AD5EC-533B-0B41-AE8E-2D2785CB0C7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42925" y="1233488"/>
            <a:ext cx="8601075" cy="2287587"/>
          </a:xfrm>
        </p:spPr>
        <p:txBody>
          <a:bodyPr/>
          <a:lstStyle/>
          <a:p>
            <a:pPr eaLnBrk="1" hangingPunct="1"/>
            <a:r>
              <a:rPr lang="en-US" altLang="en-US" sz="21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Both store-and-forward devices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Routers: network layer devices (examine network layer headers)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Switches are link layer devices</a:t>
            </a:r>
          </a:p>
          <a:p>
            <a:pPr eaLnBrk="1" hangingPunct="1"/>
            <a:r>
              <a:rPr lang="en-US" altLang="en-US" sz="21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Routers maintain routing tables, implement routing algorithms</a:t>
            </a:r>
          </a:p>
          <a:p>
            <a:pPr eaLnBrk="1" hangingPunct="1"/>
            <a:r>
              <a:rPr lang="en-US" altLang="en-US" sz="21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Switches maintain switch tables, implement filtering, learning algorithms</a:t>
            </a:r>
            <a:r>
              <a:rPr lang="en-US" altLang="en-US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</a:t>
            </a:r>
          </a:p>
        </p:txBody>
      </p:sp>
      <p:pic>
        <p:nvPicPr>
          <p:cNvPr id="37893" name="Picture 4" descr="566 Bridge and router stacks">
            <a:extLst>
              <a:ext uri="{FF2B5EF4-FFF2-40B4-BE49-F238E27FC236}">
                <a16:creationId xmlns:a16="http://schemas.microsoft.com/office/drawing/2014/main" id="{05C2C5F3-6B3B-0848-BF43-E660B5932C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850" y="4156075"/>
            <a:ext cx="5456238" cy="215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452DC0-9BB3-884B-9B1C-96A11681121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0B3AA1D-E8B8-CA43-8D52-0F75C8F43C4B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6">
            <a:extLst>
              <a:ext uri="{FF2B5EF4-FFF2-40B4-BE49-F238E27FC236}">
                <a16:creationId xmlns:a16="http://schemas.microsoft.com/office/drawing/2014/main" id="{9DA7AAC0-2FD2-F342-980A-96277ABB9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Garamond" panose="02020404030301010803" pitchFamily="18" charset="0"/>
              </a:rPr>
              <a:t>6-</a:t>
            </a:r>
            <a:fld id="{0650CC40-37C7-5D4E-B8DF-FC94A225012A}" type="slidenum">
              <a:rPr lang="en-US" altLang="en-US" sz="1200">
                <a:latin typeface="Garamond" panose="02020404030301010803" pitchFamily="18" charset="0"/>
              </a:rPr>
              <a:pPr eaLnBrk="1" hangingPunct="1"/>
              <a:t>14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554F3F4E-55C1-0B4F-9780-C29784F86F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IEEE 802.11 Wireless LAN</a:t>
            </a: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71DBBF8B-7BDB-B347-AEB2-CD6EDFB68BE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63525" y="1489075"/>
            <a:ext cx="4665663" cy="3300413"/>
          </a:xfrm>
        </p:spPr>
        <p:txBody>
          <a:bodyPr/>
          <a:lstStyle/>
          <a:p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802.11b</a:t>
            </a:r>
            <a:endParaRPr lang="en-US" altLang="en-US" sz="2400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2.4-5 GHz unlicensed spectrum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up to 11 Mbps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direct sequence spread spectrum (DSSS) in physical layer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all hosts use same chipping code</a:t>
            </a:r>
            <a:endParaRPr lang="en-US" altLang="en-US" sz="1800">
              <a:ea typeface="ＭＳ Ｐゴシック" panose="020B0600070205080204" pitchFamily="34" charset="-128"/>
            </a:endParaRPr>
          </a:p>
        </p:txBody>
      </p:sp>
      <p:sp>
        <p:nvSpPr>
          <p:cNvPr id="39941" name="Rectangle 4">
            <a:extLst>
              <a:ext uri="{FF2B5EF4-FFF2-40B4-BE49-F238E27FC236}">
                <a16:creationId xmlns:a16="http://schemas.microsoft.com/office/drawing/2014/main" id="{9B277AF2-2266-554B-A146-077D7C3A8F7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929188" y="1398588"/>
            <a:ext cx="4044950" cy="4733925"/>
          </a:xfrm>
        </p:spPr>
        <p:txBody>
          <a:bodyPr/>
          <a:lstStyle/>
          <a:p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802.11a</a:t>
            </a:r>
            <a:r>
              <a:rPr lang="en-US" altLang="en-US" sz="24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5-6 GHz range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up to 54 Mbps</a:t>
            </a:r>
          </a:p>
          <a:p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802.11g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2.4-5 GHz range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up to 54 Mbps</a:t>
            </a:r>
          </a:p>
          <a:p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802.11n:</a:t>
            </a:r>
            <a:r>
              <a:rPr lang="en-US" altLang="en-US" sz="2400">
                <a:solidFill>
                  <a:srgbClr val="FF3300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multiple antennae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2.4-5 GHz range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up to 200 Mbps</a:t>
            </a:r>
          </a:p>
        </p:txBody>
      </p:sp>
      <p:sp>
        <p:nvSpPr>
          <p:cNvPr id="39942" name="Rectangle 5">
            <a:extLst>
              <a:ext uri="{FF2B5EF4-FFF2-40B4-BE49-F238E27FC236}">
                <a16:creationId xmlns:a16="http://schemas.microsoft.com/office/drawing/2014/main" id="{0F081943-A617-B246-A0B4-CAE7B844B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0350" y="5456238"/>
            <a:ext cx="6635750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altLang="en-US" sz="2000"/>
              <a:t>all use CSMA/CA for multiple access</a:t>
            </a:r>
          </a:p>
          <a:p>
            <a:pPr eaLnBrk="1" hangingPunct="1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altLang="en-US" sz="2000"/>
              <a:t>all have base-station and ad-hoc network versions</a:t>
            </a:r>
          </a:p>
        </p:txBody>
      </p:sp>
      <p:sp>
        <p:nvSpPr>
          <p:cNvPr id="39943" name="Line 6">
            <a:extLst>
              <a:ext uri="{FF2B5EF4-FFF2-40B4-BE49-F238E27FC236}">
                <a16:creationId xmlns:a16="http://schemas.microsoft.com/office/drawing/2014/main" id="{77A4D519-8BE2-D146-AAE7-B888ECD411A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12913" y="5180013"/>
            <a:ext cx="526415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DD9571-5DFB-BBA0-637D-AA88C3B31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8D5D-6EA7-1943-8A24-DF4915A68689}" type="datetime1">
              <a:rPr lang="en-US" altLang="en-US" smtClean="0"/>
              <a:t>5/10/23</a:t>
            </a:fld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>
            <a:extLst>
              <a:ext uri="{FF2B5EF4-FFF2-40B4-BE49-F238E27FC236}">
                <a16:creationId xmlns:a16="http://schemas.microsoft.com/office/drawing/2014/main" id="{E8554358-E21E-AD4B-BE49-0741055C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Garamond" panose="02020404030301010803" pitchFamily="18" charset="0"/>
              </a:rPr>
              <a:t>6-</a:t>
            </a:r>
            <a:fld id="{053E6664-996C-614A-BAD7-BA7AAA812BF0}" type="slidenum">
              <a:rPr lang="en-US" altLang="en-US" sz="1200">
                <a:latin typeface="Garamond" panose="02020404030301010803" pitchFamily="18" charset="0"/>
              </a:rPr>
              <a:pPr eaLnBrk="1" hangingPunct="1"/>
              <a:t>15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8719097A-B21C-C743-A468-E80D8D2F74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3875" y="198438"/>
            <a:ext cx="77724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802.11 LAN architecture</a:t>
            </a:r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10323C3B-93FB-C941-A127-3CB774BA70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5388" y="1603375"/>
            <a:ext cx="3883025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altLang="en-US" sz="2000"/>
              <a:t>wireless host communicates with base station</a:t>
            </a:r>
          </a:p>
          <a:p>
            <a:pPr lvl="1" eaLnBrk="1" hangingPunct="1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altLang="en-US" sz="2000">
                <a:solidFill>
                  <a:srgbClr val="FF0000"/>
                </a:solidFill>
              </a:rPr>
              <a:t>base station = access point (AP)</a:t>
            </a:r>
          </a:p>
          <a:p>
            <a:pPr eaLnBrk="1" hangingPunct="1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altLang="en-US" sz="2000">
                <a:solidFill>
                  <a:srgbClr val="FF0000"/>
                </a:solidFill>
              </a:rPr>
              <a:t>Basic Service Set (BSS)</a:t>
            </a:r>
            <a:r>
              <a:rPr lang="en-US" altLang="en-US" sz="2000"/>
              <a:t> (aka </a:t>
            </a:r>
            <a:r>
              <a:rPr lang="ja-JP" altLang="en-US" sz="2000"/>
              <a:t>“</a:t>
            </a:r>
            <a:r>
              <a:rPr lang="en-US" altLang="ja-JP" sz="2000"/>
              <a:t>cell</a:t>
            </a:r>
            <a:r>
              <a:rPr lang="ja-JP" altLang="en-US" sz="2000"/>
              <a:t>”</a:t>
            </a:r>
            <a:r>
              <a:rPr lang="en-US" altLang="ja-JP" sz="2000"/>
              <a:t>) in infrastructure mode contains:</a:t>
            </a:r>
          </a:p>
          <a:p>
            <a:pPr lvl="1" eaLnBrk="1" hangingPunct="1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altLang="en-US" sz="2000"/>
              <a:t>wireless hosts</a:t>
            </a:r>
          </a:p>
          <a:p>
            <a:pPr lvl="1" eaLnBrk="1" hangingPunct="1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altLang="en-US" sz="2000"/>
              <a:t>access point (AP): base station</a:t>
            </a:r>
          </a:p>
          <a:p>
            <a:pPr lvl="1" eaLnBrk="1" hangingPunct="1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altLang="en-US" sz="2000"/>
              <a:t>ad hoc mode: hosts only</a:t>
            </a:r>
            <a:endParaRPr lang="en-US" altLang="en-US" sz="1800"/>
          </a:p>
        </p:txBody>
      </p:sp>
      <p:sp>
        <p:nvSpPr>
          <p:cNvPr id="41989" name="Oval 5">
            <a:extLst>
              <a:ext uri="{FF2B5EF4-FFF2-40B4-BE49-F238E27FC236}">
                <a16:creationId xmlns:a16="http://schemas.microsoft.com/office/drawing/2014/main" id="{054EDCF6-6428-7649-96B2-71E159363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4900" y="4230688"/>
            <a:ext cx="2055813" cy="1946275"/>
          </a:xfrm>
          <a:prstGeom prst="ellipse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1990" name="Oval 6">
            <a:extLst>
              <a:ext uri="{FF2B5EF4-FFF2-40B4-BE49-F238E27FC236}">
                <a16:creationId xmlns:a16="http://schemas.microsoft.com/office/drawing/2014/main" id="{28A7E382-D853-E24E-AD05-1B40B5EB3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75" y="2492375"/>
            <a:ext cx="2055813" cy="1946275"/>
          </a:xfrm>
          <a:prstGeom prst="ellipse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grpSp>
        <p:nvGrpSpPr>
          <p:cNvPr id="41991" name="Group 7">
            <a:extLst>
              <a:ext uri="{FF2B5EF4-FFF2-40B4-BE49-F238E27FC236}">
                <a16:creationId xmlns:a16="http://schemas.microsoft.com/office/drawing/2014/main" id="{21C9BD2C-C3AB-1C4E-8601-3DA9DB08F728}"/>
              </a:ext>
            </a:extLst>
          </p:cNvPr>
          <p:cNvGrpSpPr>
            <a:grpSpLocks/>
          </p:cNvGrpSpPr>
          <p:nvPr/>
        </p:nvGrpSpPr>
        <p:grpSpPr bwMode="auto">
          <a:xfrm>
            <a:off x="3013075" y="3606800"/>
            <a:ext cx="417513" cy="192088"/>
            <a:chOff x="3600" y="219"/>
            <a:chExt cx="360" cy="175"/>
          </a:xfrm>
        </p:grpSpPr>
        <p:sp>
          <p:nvSpPr>
            <p:cNvPr id="42064" name="Oval 8">
              <a:extLst>
                <a:ext uri="{FF2B5EF4-FFF2-40B4-BE49-F238E27FC236}">
                  <a16:creationId xmlns:a16="http://schemas.microsoft.com/office/drawing/2014/main" id="{A7DDD8D1-2DF9-D14C-AA74-62A29B509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065" name="Line 9">
              <a:extLst>
                <a:ext uri="{FF2B5EF4-FFF2-40B4-BE49-F238E27FC236}">
                  <a16:creationId xmlns:a16="http://schemas.microsoft.com/office/drawing/2014/main" id="{55DC40DD-1018-E045-8D79-EA6F068B58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66" name="Line 10">
              <a:extLst>
                <a:ext uri="{FF2B5EF4-FFF2-40B4-BE49-F238E27FC236}">
                  <a16:creationId xmlns:a16="http://schemas.microsoft.com/office/drawing/2014/main" id="{E2C177E1-7998-0344-88C5-4E89988527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67" name="Rectangle 11">
              <a:extLst>
                <a:ext uri="{FF2B5EF4-FFF2-40B4-BE49-F238E27FC236}">
                  <a16:creationId xmlns:a16="http://schemas.microsoft.com/office/drawing/2014/main" id="{82E42B9D-10F9-0647-B452-CC870A3040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42068" name="Oval 12">
              <a:extLst>
                <a:ext uri="{FF2B5EF4-FFF2-40B4-BE49-F238E27FC236}">
                  <a16:creationId xmlns:a16="http://schemas.microsoft.com/office/drawing/2014/main" id="{F7876FCF-A2DB-9A4B-B967-6CB353324C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grpSp>
          <p:nvGrpSpPr>
            <p:cNvPr id="42069" name="Group 13">
              <a:extLst>
                <a:ext uri="{FF2B5EF4-FFF2-40B4-BE49-F238E27FC236}">
                  <a16:creationId xmlns:a16="http://schemas.microsoft.com/office/drawing/2014/main" id="{13C5EDA8-1FF5-3247-BBB2-45BF116FF5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2074" name="Line 14">
                <a:extLst>
                  <a:ext uri="{FF2B5EF4-FFF2-40B4-BE49-F238E27FC236}">
                    <a16:creationId xmlns:a16="http://schemas.microsoft.com/office/drawing/2014/main" id="{55BD14E3-1AEB-7341-9A21-FFF1DFD5AE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75" name="Line 15">
                <a:extLst>
                  <a:ext uri="{FF2B5EF4-FFF2-40B4-BE49-F238E27FC236}">
                    <a16:creationId xmlns:a16="http://schemas.microsoft.com/office/drawing/2014/main" id="{03D81DB7-1319-9647-BF87-750B50BC4F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76" name="Line 16">
                <a:extLst>
                  <a:ext uri="{FF2B5EF4-FFF2-40B4-BE49-F238E27FC236}">
                    <a16:creationId xmlns:a16="http://schemas.microsoft.com/office/drawing/2014/main" id="{3C041C8C-FC31-5F41-92B7-F59604AABF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070" name="Group 17">
              <a:extLst>
                <a:ext uri="{FF2B5EF4-FFF2-40B4-BE49-F238E27FC236}">
                  <a16:creationId xmlns:a16="http://schemas.microsoft.com/office/drawing/2014/main" id="{1872F926-6E13-484E-A566-928FB2A4DADB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2071" name="Line 18">
                <a:extLst>
                  <a:ext uri="{FF2B5EF4-FFF2-40B4-BE49-F238E27FC236}">
                    <a16:creationId xmlns:a16="http://schemas.microsoft.com/office/drawing/2014/main" id="{4CA0115C-C42A-7245-ADB7-505FAC9A89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72" name="Line 19">
                <a:extLst>
                  <a:ext uri="{FF2B5EF4-FFF2-40B4-BE49-F238E27FC236}">
                    <a16:creationId xmlns:a16="http://schemas.microsoft.com/office/drawing/2014/main" id="{6F6A1612-4A35-534E-A8B4-20A4366AE6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73" name="Line 20">
                <a:extLst>
                  <a:ext uri="{FF2B5EF4-FFF2-40B4-BE49-F238E27FC236}">
                    <a16:creationId xmlns:a16="http://schemas.microsoft.com/office/drawing/2014/main" id="{B40B3789-A692-854B-AC50-09749E6F07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1992" name="Group 21">
            <a:extLst>
              <a:ext uri="{FF2B5EF4-FFF2-40B4-BE49-F238E27FC236}">
                <a16:creationId xmlns:a16="http://schemas.microsoft.com/office/drawing/2014/main" id="{EFACCC43-C918-564D-A815-D778DAD27581}"/>
              </a:ext>
            </a:extLst>
          </p:cNvPr>
          <p:cNvGrpSpPr>
            <a:grpSpLocks/>
          </p:cNvGrpSpPr>
          <p:nvPr/>
        </p:nvGrpSpPr>
        <p:grpSpPr bwMode="auto">
          <a:xfrm>
            <a:off x="895350" y="3576638"/>
            <a:ext cx="415925" cy="509587"/>
            <a:chOff x="2870" y="1518"/>
            <a:chExt cx="292" cy="320"/>
          </a:xfrm>
        </p:grpSpPr>
        <p:graphicFrame>
          <p:nvGraphicFramePr>
            <p:cNvPr id="42062" name="Object 14">
              <a:extLst>
                <a:ext uri="{FF2B5EF4-FFF2-40B4-BE49-F238E27FC236}">
                  <a16:creationId xmlns:a16="http://schemas.microsoft.com/office/drawing/2014/main" id="{B0A59C2A-0226-6A44-8C38-3A1ADB82FD0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3" imgW="825500" imgH="838200" progId="MS_ClipArt_Gallery.2">
                    <p:embed/>
                  </p:oleObj>
                </mc:Choice>
                <mc:Fallback>
                  <p:oleObj name="Clip" r:id="rId3" imgW="825500" imgH="838200" progId="MS_ClipArt_Gallery.2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0" y="1518"/>
                          <a:ext cx="272" cy="2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063" name="Object 15">
              <a:extLst>
                <a:ext uri="{FF2B5EF4-FFF2-40B4-BE49-F238E27FC236}">
                  <a16:creationId xmlns:a16="http://schemas.microsoft.com/office/drawing/2014/main" id="{47306961-3E21-844F-84F3-8C8CB1A6305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5" imgW="1270000" imgH="1193800" progId="MS_ClipArt_Gallery.2">
                    <p:embed/>
                  </p:oleObj>
                </mc:Choice>
                <mc:Fallback>
                  <p:oleObj name="Clip" r:id="rId5" imgW="1270000" imgH="1193800" progId="MS_ClipArt_Gallery.2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3" y="1602"/>
                          <a:ext cx="249" cy="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993" name="Text Box 24">
            <a:extLst>
              <a:ext uri="{FF2B5EF4-FFF2-40B4-BE49-F238E27FC236}">
                <a16:creationId xmlns:a16="http://schemas.microsoft.com/office/drawing/2014/main" id="{178B9041-4734-C045-90C2-F99228B1A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575" y="4408488"/>
            <a:ext cx="819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BSS 1</a:t>
            </a:r>
          </a:p>
        </p:txBody>
      </p:sp>
      <p:sp>
        <p:nvSpPr>
          <p:cNvPr id="41994" name="Line 25">
            <a:extLst>
              <a:ext uri="{FF2B5EF4-FFF2-40B4-BE49-F238E27FC236}">
                <a16:creationId xmlns:a16="http://schemas.microsoft.com/office/drawing/2014/main" id="{F145D0A3-5111-044D-904A-8BB6B1B3D4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3575" y="3794125"/>
            <a:ext cx="192088" cy="81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5" name="Line 26">
            <a:extLst>
              <a:ext uri="{FF2B5EF4-FFF2-40B4-BE49-F238E27FC236}">
                <a16:creationId xmlns:a16="http://schemas.microsoft.com/office/drawing/2014/main" id="{A827D316-619A-7442-BDA0-F8FEF85B24F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90725" y="3732213"/>
            <a:ext cx="1022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Text Box 27">
            <a:extLst>
              <a:ext uri="{FF2B5EF4-FFF2-40B4-BE49-F238E27FC236}">
                <a16:creationId xmlns:a16="http://schemas.microsoft.com/office/drawing/2014/main" id="{A9D2E156-1B02-CF4C-8097-19362058E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9438" y="6188075"/>
            <a:ext cx="854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BSS 2</a:t>
            </a:r>
          </a:p>
        </p:txBody>
      </p:sp>
      <p:sp>
        <p:nvSpPr>
          <p:cNvPr id="41997" name="Line 28">
            <a:extLst>
              <a:ext uri="{FF2B5EF4-FFF2-40B4-BE49-F238E27FC236}">
                <a16:creationId xmlns:a16="http://schemas.microsoft.com/office/drawing/2014/main" id="{53A2CA3E-E798-2642-B8C7-E0DE3238F2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76588" y="2684463"/>
            <a:ext cx="214312" cy="908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998" name="Group 29">
            <a:extLst>
              <a:ext uri="{FF2B5EF4-FFF2-40B4-BE49-F238E27FC236}">
                <a16:creationId xmlns:a16="http://schemas.microsoft.com/office/drawing/2014/main" id="{4C43BF71-29E7-504B-90FA-7B0A749234D3}"/>
              </a:ext>
            </a:extLst>
          </p:cNvPr>
          <p:cNvGrpSpPr>
            <a:grpSpLocks/>
          </p:cNvGrpSpPr>
          <p:nvPr/>
        </p:nvGrpSpPr>
        <p:grpSpPr bwMode="auto">
          <a:xfrm>
            <a:off x="2447925" y="1503363"/>
            <a:ext cx="1978025" cy="1444625"/>
            <a:chOff x="3744" y="1392"/>
            <a:chExt cx="1488" cy="1110"/>
          </a:xfrm>
        </p:grpSpPr>
        <p:sp>
          <p:nvSpPr>
            <p:cNvPr id="42060" name="Freeform 30">
              <a:extLst>
                <a:ext uri="{FF2B5EF4-FFF2-40B4-BE49-F238E27FC236}">
                  <a16:creationId xmlns:a16="http://schemas.microsoft.com/office/drawing/2014/main" id="{8DB38D79-92F5-C943-BF8B-AF16EC534A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4" y="1392"/>
              <a:ext cx="1488" cy="1110"/>
            </a:xfrm>
            <a:custGeom>
              <a:avLst/>
              <a:gdLst>
                <a:gd name="T0" fmla="*/ 9 w 2135"/>
                <a:gd name="T1" fmla="*/ 194 h 1662"/>
                <a:gd name="T2" fmla="*/ 36 w 2135"/>
                <a:gd name="T3" fmla="*/ 23 h 1662"/>
                <a:gd name="T4" fmla="*/ 222 w 2135"/>
                <a:gd name="T5" fmla="*/ 58 h 1662"/>
                <a:gd name="T6" fmla="*/ 410 w 2135"/>
                <a:gd name="T7" fmla="*/ 30 h 1662"/>
                <a:gd name="T8" fmla="*/ 677 w 2135"/>
                <a:gd name="T9" fmla="*/ 121 h 1662"/>
                <a:gd name="T10" fmla="*/ 682 w 2135"/>
                <a:gd name="T11" fmla="*/ 341 h 1662"/>
                <a:gd name="T12" fmla="*/ 535 w 2135"/>
                <a:gd name="T13" fmla="*/ 477 h 1662"/>
                <a:gd name="T14" fmla="*/ 275 w 2135"/>
                <a:gd name="T15" fmla="*/ 451 h 1662"/>
                <a:gd name="T16" fmla="*/ 169 w 2135"/>
                <a:gd name="T17" fmla="*/ 378 h 1662"/>
                <a:gd name="T18" fmla="*/ 62 w 2135"/>
                <a:gd name="T19" fmla="*/ 318 h 1662"/>
                <a:gd name="T20" fmla="*/ 9 w 2135"/>
                <a:gd name="T21" fmla="*/ 194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61" name="Text Box 31">
              <a:extLst>
                <a:ext uri="{FF2B5EF4-FFF2-40B4-BE49-F238E27FC236}">
                  <a16:creationId xmlns:a16="http://schemas.microsoft.com/office/drawing/2014/main" id="{E78F8856-7105-9041-8BA4-DD41211A89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9" y="1776"/>
              <a:ext cx="845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Internet</a:t>
              </a:r>
            </a:p>
          </p:txBody>
        </p:sp>
      </p:grpSp>
      <p:sp>
        <p:nvSpPr>
          <p:cNvPr id="41999" name="Text Box 32">
            <a:extLst>
              <a:ext uri="{FF2B5EF4-FFF2-40B4-BE49-F238E27FC236}">
                <a16:creationId xmlns:a16="http://schemas.microsoft.com/office/drawing/2014/main" id="{3EBF4685-6CC4-AA4A-AFB6-E9B049041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3408363"/>
            <a:ext cx="1390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hub, switch</a:t>
            </a:r>
          </a:p>
          <a:p>
            <a:pPr eaLnBrk="1" hangingPunct="1"/>
            <a:r>
              <a:rPr lang="en-US" altLang="en-US" sz="1800"/>
              <a:t>or router</a:t>
            </a:r>
          </a:p>
        </p:txBody>
      </p:sp>
      <p:grpSp>
        <p:nvGrpSpPr>
          <p:cNvPr id="42000" name="Group 33">
            <a:extLst>
              <a:ext uri="{FF2B5EF4-FFF2-40B4-BE49-F238E27FC236}">
                <a16:creationId xmlns:a16="http://schemas.microsoft.com/office/drawing/2014/main" id="{5118BF60-0A41-BF46-9C60-A6C41A681FE5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3263900"/>
            <a:ext cx="782638" cy="917575"/>
            <a:chOff x="1952" y="1032"/>
            <a:chExt cx="589" cy="706"/>
          </a:xfrm>
        </p:grpSpPr>
        <p:sp>
          <p:nvSpPr>
            <p:cNvPr id="42040" name="Text Box 34">
              <a:extLst>
                <a:ext uri="{FF2B5EF4-FFF2-40B4-BE49-F238E27FC236}">
                  <a16:creationId xmlns:a16="http://schemas.microsoft.com/office/drawing/2014/main" id="{A917FC0A-4AC8-0A40-9370-2D577D5D80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80" y="1456"/>
              <a:ext cx="353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AP</a:t>
              </a:r>
            </a:p>
          </p:txBody>
        </p:sp>
        <p:grpSp>
          <p:nvGrpSpPr>
            <p:cNvPr id="42041" name="Group 35">
              <a:extLst>
                <a:ext uri="{FF2B5EF4-FFF2-40B4-BE49-F238E27FC236}">
                  <a16:creationId xmlns:a16="http://schemas.microsoft.com/office/drawing/2014/main" id="{864A7201-4233-F543-8F20-1FA656D8096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52" y="1032"/>
              <a:ext cx="589" cy="440"/>
              <a:chOff x="1160" y="2192"/>
              <a:chExt cx="589" cy="440"/>
            </a:xfrm>
          </p:grpSpPr>
          <p:pic>
            <p:nvPicPr>
              <p:cNvPr id="42042" name="Picture 36" descr="31u_bnrz[1]">
                <a:extLst>
                  <a:ext uri="{FF2B5EF4-FFF2-40B4-BE49-F238E27FC236}">
                    <a16:creationId xmlns:a16="http://schemas.microsoft.com/office/drawing/2014/main" id="{0543E40C-2B28-3C4C-B639-9B0E98982CA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1349" y="2458"/>
                <a:ext cx="212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2043" name="AutoShape 37">
                <a:extLst>
                  <a:ext uri="{FF2B5EF4-FFF2-40B4-BE49-F238E27FC236}">
                    <a16:creationId xmlns:a16="http://schemas.microsoft.com/office/drawing/2014/main" id="{33918873-46E4-0D42-88FB-6A4A7C278EA7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1160" y="2192"/>
                <a:ext cx="589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4" name="Freeform 38">
                <a:extLst>
                  <a:ext uri="{FF2B5EF4-FFF2-40B4-BE49-F238E27FC236}">
                    <a16:creationId xmlns:a16="http://schemas.microsoft.com/office/drawing/2014/main" id="{DE55D856-74FC-4846-9D53-3F714F153E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3" y="2231"/>
                <a:ext cx="83" cy="102"/>
              </a:xfrm>
              <a:custGeom>
                <a:avLst/>
                <a:gdLst>
                  <a:gd name="T0" fmla="*/ 3 w 247"/>
                  <a:gd name="T1" fmla="*/ 4 h 203"/>
                  <a:gd name="T2" fmla="*/ 3 w 247"/>
                  <a:gd name="T3" fmla="*/ 5 h 203"/>
                  <a:gd name="T4" fmla="*/ 2 w 247"/>
                  <a:gd name="T5" fmla="*/ 6 h 203"/>
                  <a:gd name="T6" fmla="*/ 1 w 247"/>
                  <a:gd name="T7" fmla="*/ 7 h 203"/>
                  <a:gd name="T8" fmla="*/ 1 w 247"/>
                  <a:gd name="T9" fmla="*/ 9 h 203"/>
                  <a:gd name="T10" fmla="*/ 1 w 247"/>
                  <a:gd name="T11" fmla="*/ 10 h 203"/>
                  <a:gd name="T12" fmla="*/ 0 w 247"/>
                  <a:gd name="T13" fmla="*/ 12 h 203"/>
                  <a:gd name="T14" fmla="*/ 0 w 247"/>
                  <a:gd name="T15" fmla="*/ 14 h 203"/>
                  <a:gd name="T16" fmla="*/ 0 w 247"/>
                  <a:gd name="T17" fmla="*/ 16 h 203"/>
                  <a:gd name="T18" fmla="*/ 0 w 247"/>
                  <a:gd name="T19" fmla="*/ 19 h 203"/>
                  <a:gd name="T20" fmla="*/ 1 w 247"/>
                  <a:gd name="T21" fmla="*/ 21 h 203"/>
                  <a:gd name="T22" fmla="*/ 1 w 247"/>
                  <a:gd name="T23" fmla="*/ 23 h 203"/>
                  <a:gd name="T24" fmla="*/ 2 w 247"/>
                  <a:gd name="T25" fmla="*/ 24 h 203"/>
                  <a:gd name="T26" fmla="*/ 3 w 247"/>
                  <a:gd name="T27" fmla="*/ 25 h 203"/>
                  <a:gd name="T28" fmla="*/ 4 w 247"/>
                  <a:gd name="T29" fmla="*/ 26 h 203"/>
                  <a:gd name="T30" fmla="*/ 5 w 247"/>
                  <a:gd name="T31" fmla="*/ 26 h 203"/>
                  <a:gd name="T32" fmla="*/ 6 w 247"/>
                  <a:gd name="T33" fmla="*/ 25 h 203"/>
                  <a:gd name="T34" fmla="*/ 6 w 247"/>
                  <a:gd name="T35" fmla="*/ 25 h 203"/>
                  <a:gd name="T36" fmla="*/ 7 w 247"/>
                  <a:gd name="T37" fmla="*/ 25 h 203"/>
                  <a:gd name="T38" fmla="*/ 7 w 247"/>
                  <a:gd name="T39" fmla="*/ 25 h 203"/>
                  <a:gd name="T40" fmla="*/ 7 w 247"/>
                  <a:gd name="T41" fmla="*/ 24 h 203"/>
                  <a:gd name="T42" fmla="*/ 7 w 247"/>
                  <a:gd name="T43" fmla="*/ 24 h 203"/>
                  <a:gd name="T44" fmla="*/ 6 w 247"/>
                  <a:gd name="T45" fmla="*/ 23 h 203"/>
                  <a:gd name="T46" fmla="*/ 6 w 247"/>
                  <a:gd name="T47" fmla="*/ 23 h 203"/>
                  <a:gd name="T48" fmla="*/ 6 w 247"/>
                  <a:gd name="T49" fmla="*/ 22 h 203"/>
                  <a:gd name="T50" fmla="*/ 5 w 247"/>
                  <a:gd name="T51" fmla="*/ 22 h 203"/>
                  <a:gd name="T52" fmla="*/ 5 w 247"/>
                  <a:gd name="T53" fmla="*/ 22 h 203"/>
                  <a:gd name="T54" fmla="*/ 4 w 247"/>
                  <a:gd name="T55" fmla="*/ 22 h 203"/>
                  <a:gd name="T56" fmla="*/ 4 w 247"/>
                  <a:gd name="T57" fmla="*/ 21 h 203"/>
                  <a:gd name="T58" fmla="*/ 3 w 247"/>
                  <a:gd name="T59" fmla="*/ 21 h 203"/>
                  <a:gd name="T60" fmla="*/ 3 w 247"/>
                  <a:gd name="T61" fmla="*/ 20 h 203"/>
                  <a:gd name="T62" fmla="*/ 2 w 247"/>
                  <a:gd name="T63" fmla="*/ 20 h 203"/>
                  <a:gd name="T64" fmla="*/ 2 w 247"/>
                  <a:gd name="T65" fmla="*/ 19 h 203"/>
                  <a:gd name="T66" fmla="*/ 2 w 247"/>
                  <a:gd name="T67" fmla="*/ 14 h 203"/>
                  <a:gd name="T68" fmla="*/ 2 w 247"/>
                  <a:gd name="T69" fmla="*/ 11 h 203"/>
                  <a:gd name="T70" fmla="*/ 3 w 247"/>
                  <a:gd name="T71" fmla="*/ 8 h 203"/>
                  <a:gd name="T72" fmla="*/ 4 w 247"/>
                  <a:gd name="T73" fmla="*/ 6 h 203"/>
                  <a:gd name="T74" fmla="*/ 6 w 247"/>
                  <a:gd name="T75" fmla="*/ 4 h 203"/>
                  <a:gd name="T76" fmla="*/ 7 w 247"/>
                  <a:gd name="T77" fmla="*/ 3 h 203"/>
                  <a:gd name="T78" fmla="*/ 8 w 247"/>
                  <a:gd name="T79" fmla="*/ 2 h 203"/>
                  <a:gd name="T80" fmla="*/ 9 w 247"/>
                  <a:gd name="T81" fmla="*/ 1 h 203"/>
                  <a:gd name="T82" fmla="*/ 9 w 247"/>
                  <a:gd name="T83" fmla="*/ 1 h 203"/>
                  <a:gd name="T84" fmla="*/ 8 w 247"/>
                  <a:gd name="T85" fmla="*/ 0 h 203"/>
                  <a:gd name="T86" fmla="*/ 7 w 247"/>
                  <a:gd name="T87" fmla="*/ 1 h 203"/>
                  <a:gd name="T88" fmla="*/ 6 w 247"/>
                  <a:gd name="T89" fmla="*/ 1 h 203"/>
                  <a:gd name="T90" fmla="*/ 6 w 247"/>
                  <a:gd name="T91" fmla="*/ 2 h 203"/>
                  <a:gd name="T92" fmla="*/ 5 w 247"/>
                  <a:gd name="T93" fmla="*/ 2 h 203"/>
                  <a:gd name="T94" fmla="*/ 4 w 247"/>
                  <a:gd name="T95" fmla="*/ 3 h 203"/>
                  <a:gd name="T96" fmla="*/ 3 w 247"/>
                  <a:gd name="T97" fmla="*/ 4 h 203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47"/>
                  <a:gd name="T148" fmla="*/ 0 h 203"/>
                  <a:gd name="T149" fmla="*/ 247 w 247"/>
                  <a:gd name="T150" fmla="*/ 203 h 203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47" h="203">
                    <a:moveTo>
                      <a:pt x="87" y="26"/>
                    </a:moveTo>
                    <a:lnTo>
                      <a:pt x="68" y="34"/>
                    </a:lnTo>
                    <a:lnTo>
                      <a:pt x="52" y="44"/>
                    </a:lnTo>
                    <a:lnTo>
                      <a:pt x="38" y="55"/>
                    </a:lnTo>
                    <a:lnTo>
                      <a:pt x="25" y="67"/>
                    </a:lnTo>
                    <a:lnTo>
                      <a:pt x="14" y="80"/>
                    </a:lnTo>
                    <a:lnTo>
                      <a:pt x="7" y="94"/>
                    </a:lnTo>
                    <a:lnTo>
                      <a:pt x="3" y="109"/>
                    </a:lnTo>
                    <a:lnTo>
                      <a:pt x="0" y="124"/>
                    </a:lnTo>
                    <a:lnTo>
                      <a:pt x="3" y="145"/>
                    </a:lnTo>
                    <a:lnTo>
                      <a:pt x="14" y="163"/>
                    </a:lnTo>
                    <a:lnTo>
                      <a:pt x="32" y="178"/>
                    </a:lnTo>
                    <a:lnTo>
                      <a:pt x="55" y="189"/>
                    </a:lnTo>
                    <a:lnTo>
                      <a:pt x="81" y="198"/>
                    </a:lnTo>
                    <a:lnTo>
                      <a:pt x="109" y="202"/>
                    </a:lnTo>
                    <a:lnTo>
                      <a:pt x="138" y="203"/>
                    </a:lnTo>
                    <a:lnTo>
                      <a:pt x="165" y="200"/>
                    </a:lnTo>
                    <a:lnTo>
                      <a:pt x="171" y="200"/>
                    </a:lnTo>
                    <a:lnTo>
                      <a:pt x="177" y="198"/>
                    </a:lnTo>
                    <a:lnTo>
                      <a:pt x="181" y="195"/>
                    </a:lnTo>
                    <a:lnTo>
                      <a:pt x="183" y="191"/>
                    </a:lnTo>
                    <a:lnTo>
                      <a:pt x="180" y="186"/>
                    </a:lnTo>
                    <a:lnTo>
                      <a:pt x="174" y="182"/>
                    </a:lnTo>
                    <a:lnTo>
                      <a:pt x="167" y="178"/>
                    </a:lnTo>
                    <a:lnTo>
                      <a:pt x="160" y="176"/>
                    </a:lnTo>
                    <a:lnTo>
                      <a:pt x="145" y="173"/>
                    </a:lnTo>
                    <a:lnTo>
                      <a:pt x="131" y="171"/>
                    </a:lnTo>
                    <a:lnTo>
                      <a:pt x="116" y="169"/>
                    </a:lnTo>
                    <a:lnTo>
                      <a:pt x="103" y="167"/>
                    </a:lnTo>
                    <a:lnTo>
                      <a:pt x="90" y="164"/>
                    </a:lnTo>
                    <a:lnTo>
                      <a:pt x="77" y="160"/>
                    </a:lnTo>
                    <a:lnTo>
                      <a:pt x="65" y="154"/>
                    </a:lnTo>
                    <a:lnTo>
                      <a:pt x="54" y="146"/>
                    </a:lnTo>
                    <a:lnTo>
                      <a:pt x="49" y="112"/>
                    </a:lnTo>
                    <a:lnTo>
                      <a:pt x="61" y="84"/>
                    </a:lnTo>
                    <a:lnTo>
                      <a:pt x="84" y="62"/>
                    </a:lnTo>
                    <a:lnTo>
                      <a:pt x="116" y="44"/>
                    </a:lnTo>
                    <a:lnTo>
                      <a:pt x="151" y="30"/>
                    </a:lnTo>
                    <a:lnTo>
                      <a:pt x="187" y="19"/>
                    </a:lnTo>
                    <a:lnTo>
                      <a:pt x="220" y="11"/>
                    </a:lnTo>
                    <a:lnTo>
                      <a:pt x="247" y="4"/>
                    </a:lnTo>
                    <a:lnTo>
                      <a:pt x="231" y="1"/>
                    </a:lnTo>
                    <a:lnTo>
                      <a:pt x="213" y="0"/>
                    </a:lnTo>
                    <a:lnTo>
                      <a:pt x="193" y="2"/>
                    </a:lnTo>
                    <a:lnTo>
                      <a:pt x="171" y="4"/>
                    </a:lnTo>
                    <a:lnTo>
                      <a:pt x="149" y="9"/>
                    </a:lnTo>
                    <a:lnTo>
                      <a:pt x="128" y="14"/>
                    </a:lnTo>
                    <a:lnTo>
                      <a:pt x="106" y="20"/>
                    </a:lnTo>
                    <a:lnTo>
                      <a:pt x="87" y="26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5" name="Freeform 39">
                <a:extLst>
                  <a:ext uri="{FF2B5EF4-FFF2-40B4-BE49-F238E27FC236}">
                    <a16:creationId xmlns:a16="http://schemas.microsoft.com/office/drawing/2014/main" id="{E9B28249-1A88-DA45-9D1F-199397503D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4" y="2230"/>
                <a:ext cx="52" cy="79"/>
              </a:xfrm>
              <a:custGeom>
                <a:avLst/>
                <a:gdLst>
                  <a:gd name="T0" fmla="*/ 5 w 158"/>
                  <a:gd name="T1" fmla="*/ 7 h 158"/>
                  <a:gd name="T2" fmla="*/ 5 w 158"/>
                  <a:gd name="T3" fmla="*/ 9 h 158"/>
                  <a:gd name="T4" fmla="*/ 5 w 158"/>
                  <a:gd name="T5" fmla="*/ 11 h 158"/>
                  <a:gd name="T6" fmla="*/ 5 w 158"/>
                  <a:gd name="T7" fmla="*/ 12 h 158"/>
                  <a:gd name="T8" fmla="*/ 4 w 158"/>
                  <a:gd name="T9" fmla="*/ 14 h 158"/>
                  <a:gd name="T10" fmla="*/ 3 w 158"/>
                  <a:gd name="T11" fmla="*/ 15 h 158"/>
                  <a:gd name="T12" fmla="*/ 3 w 158"/>
                  <a:gd name="T13" fmla="*/ 16 h 158"/>
                  <a:gd name="T14" fmla="*/ 2 w 158"/>
                  <a:gd name="T15" fmla="*/ 17 h 158"/>
                  <a:gd name="T16" fmla="*/ 1 w 158"/>
                  <a:gd name="T17" fmla="*/ 18 h 158"/>
                  <a:gd name="T18" fmla="*/ 1 w 158"/>
                  <a:gd name="T19" fmla="*/ 19 h 158"/>
                  <a:gd name="T20" fmla="*/ 1 w 158"/>
                  <a:gd name="T21" fmla="*/ 19 h 158"/>
                  <a:gd name="T22" fmla="*/ 1 w 158"/>
                  <a:gd name="T23" fmla="*/ 19 h 158"/>
                  <a:gd name="T24" fmla="*/ 1 w 158"/>
                  <a:gd name="T25" fmla="*/ 20 h 158"/>
                  <a:gd name="T26" fmla="*/ 1 w 158"/>
                  <a:gd name="T27" fmla="*/ 20 h 158"/>
                  <a:gd name="T28" fmla="*/ 2 w 158"/>
                  <a:gd name="T29" fmla="*/ 20 h 158"/>
                  <a:gd name="T30" fmla="*/ 2 w 158"/>
                  <a:gd name="T31" fmla="*/ 20 h 158"/>
                  <a:gd name="T32" fmla="*/ 2 w 158"/>
                  <a:gd name="T33" fmla="*/ 20 h 158"/>
                  <a:gd name="T34" fmla="*/ 3 w 158"/>
                  <a:gd name="T35" fmla="*/ 19 h 158"/>
                  <a:gd name="T36" fmla="*/ 3 w 158"/>
                  <a:gd name="T37" fmla="*/ 18 h 158"/>
                  <a:gd name="T38" fmla="*/ 4 w 158"/>
                  <a:gd name="T39" fmla="*/ 16 h 158"/>
                  <a:gd name="T40" fmla="*/ 5 w 158"/>
                  <a:gd name="T41" fmla="*/ 15 h 158"/>
                  <a:gd name="T42" fmla="*/ 5 w 158"/>
                  <a:gd name="T43" fmla="*/ 13 h 158"/>
                  <a:gd name="T44" fmla="*/ 6 w 158"/>
                  <a:gd name="T45" fmla="*/ 11 h 158"/>
                  <a:gd name="T46" fmla="*/ 6 w 158"/>
                  <a:gd name="T47" fmla="*/ 9 h 158"/>
                  <a:gd name="T48" fmla="*/ 5 w 158"/>
                  <a:gd name="T49" fmla="*/ 7 h 158"/>
                  <a:gd name="T50" fmla="*/ 5 w 158"/>
                  <a:gd name="T51" fmla="*/ 5 h 158"/>
                  <a:gd name="T52" fmla="*/ 4 w 158"/>
                  <a:gd name="T53" fmla="*/ 3 h 158"/>
                  <a:gd name="T54" fmla="*/ 4 w 158"/>
                  <a:gd name="T55" fmla="*/ 2 h 158"/>
                  <a:gd name="T56" fmla="*/ 3 w 158"/>
                  <a:gd name="T57" fmla="*/ 1 h 158"/>
                  <a:gd name="T58" fmla="*/ 2 w 158"/>
                  <a:gd name="T59" fmla="*/ 1 h 158"/>
                  <a:gd name="T60" fmla="*/ 1 w 158"/>
                  <a:gd name="T61" fmla="*/ 0 h 158"/>
                  <a:gd name="T62" fmla="*/ 0 w 158"/>
                  <a:gd name="T63" fmla="*/ 0 h 158"/>
                  <a:gd name="T64" fmla="*/ 0 w 158"/>
                  <a:gd name="T65" fmla="*/ 1 h 158"/>
                  <a:gd name="T66" fmla="*/ 1 w 158"/>
                  <a:gd name="T67" fmla="*/ 2 h 158"/>
                  <a:gd name="T68" fmla="*/ 1 w 158"/>
                  <a:gd name="T69" fmla="*/ 2 h 158"/>
                  <a:gd name="T70" fmla="*/ 2 w 158"/>
                  <a:gd name="T71" fmla="*/ 3 h 158"/>
                  <a:gd name="T72" fmla="*/ 3 w 158"/>
                  <a:gd name="T73" fmla="*/ 3 h 158"/>
                  <a:gd name="T74" fmla="*/ 3 w 158"/>
                  <a:gd name="T75" fmla="*/ 4 h 158"/>
                  <a:gd name="T76" fmla="*/ 4 w 158"/>
                  <a:gd name="T77" fmla="*/ 5 h 158"/>
                  <a:gd name="T78" fmla="*/ 4 w 158"/>
                  <a:gd name="T79" fmla="*/ 6 h 158"/>
                  <a:gd name="T80" fmla="*/ 5 w 158"/>
                  <a:gd name="T81" fmla="*/ 7 h 15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58"/>
                  <a:gd name="T124" fmla="*/ 0 h 158"/>
                  <a:gd name="T125" fmla="*/ 158 w 158"/>
                  <a:gd name="T126" fmla="*/ 158 h 15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58" h="158">
                    <a:moveTo>
                      <a:pt x="133" y="52"/>
                    </a:moveTo>
                    <a:lnTo>
                      <a:pt x="139" y="68"/>
                    </a:lnTo>
                    <a:lnTo>
                      <a:pt x="137" y="83"/>
                    </a:lnTo>
                    <a:lnTo>
                      <a:pt x="127" y="95"/>
                    </a:lnTo>
                    <a:lnTo>
                      <a:pt x="113" y="106"/>
                    </a:lnTo>
                    <a:lnTo>
                      <a:pt x="95" y="116"/>
                    </a:lnTo>
                    <a:lnTo>
                      <a:pt x="75" y="126"/>
                    </a:lnTo>
                    <a:lnTo>
                      <a:pt x="55" y="135"/>
                    </a:lnTo>
                    <a:lnTo>
                      <a:pt x="37" y="144"/>
                    </a:lnTo>
                    <a:lnTo>
                      <a:pt x="34" y="147"/>
                    </a:lnTo>
                    <a:lnTo>
                      <a:pt x="33" y="149"/>
                    </a:lnTo>
                    <a:lnTo>
                      <a:pt x="33" y="152"/>
                    </a:lnTo>
                    <a:lnTo>
                      <a:pt x="34" y="155"/>
                    </a:lnTo>
                    <a:lnTo>
                      <a:pt x="39" y="157"/>
                    </a:lnTo>
                    <a:lnTo>
                      <a:pt x="43" y="158"/>
                    </a:lnTo>
                    <a:lnTo>
                      <a:pt x="46" y="158"/>
                    </a:lnTo>
                    <a:lnTo>
                      <a:pt x="50" y="157"/>
                    </a:lnTo>
                    <a:lnTo>
                      <a:pt x="74" y="148"/>
                    </a:lnTo>
                    <a:lnTo>
                      <a:pt x="95" y="138"/>
                    </a:lnTo>
                    <a:lnTo>
                      <a:pt x="116" y="127"/>
                    </a:lnTo>
                    <a:lnTo>
                      <a:pt x="135" y="114"/>
                    </a:lnTo>
                    <a:lnTo>
                      <a:pt x="148" y="100"/>
                    </a:lnTo>
                    <a:lnTo>
                      <a:pt x="156" y="84"/>
                    </a:lnTo>
                    <a:lnTo>
                      <a:pt x="158" y="67"/>
                    </a:lnTo>
                    <a:lnTo>
                      <a:pt x="152" y="49"/>
                    </a:lnTo>
                    <a:lnTo>
                      <a:pt x="139" y="35"/>
                    </a:lnTo>
                    <a:lnTo>
                      <a:pt x="120" y="23"/>
                    </a:lnTo>
                    <a:lnTo>
                      <a:pt x="97" y="14"/>
                    </a:lnTo>
                    <a:lnTo>
                      <a:pt x="71" y="7"/>
                    </a:lnTo>
                    <a:lnTo>
                      <a:pt x="45" y="2"/>
                    </a:lnTo>
                    <a:lnTo>
                      <a:pt x="23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7" y="9"/>
                    </a:lnTo>
                    <a:lnTo>
                      <a:pt x="36" y="13"/>
                    </a:lnTo>
                    <a:lnTo>
                      <a:pt x="56" y="17"/>
                    </a:lnTo>
                    <a:lnTo>
                      <a:pt x="75" y="21"/>
                    </a:lnTo>
                    <a:lnTo>
                      <a:pt x="94" y="26"/>
                    </a:lnTo>
                    <a:lnTo>
                      <a:pt x="110" y="33"/>
                    </a:lnTo>
                    <a:lnTo>
                      <a:pt x="123" y="41"/>
                    </a:lnTo>
                    <a:lnTo>
                      <a:pt x="133" y="52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6" name="Freeform 40">
                <a:extLst>
                  <a:ext uri="{FF2B5EF4-FFF2-40B4-BE49-F238E27FC236}">
                    <a16:creationId xmlns:a16="http://schemas.microsoft.com/office/drawing/2014/main" id="{2DA50A20-7684-584F-AB46-D85BEAE71E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2" y="2211"/>
                <a:ext cx="133" cy="166"/>
              </a:xfrm>
              <a:custGeom>
                <a:avLst/>
                <a:gdLst>
                  <a:gd name="T0" fmla="*/ 5 w 399"/>
                  <a:gd name="T1" fmla="*/ 8 h 331"/>
                  <a:gd name="T2" fmla="*/ 2 w 399"/>
                  <a:gd name="T3" fmla="*/ 13 h 331"/>
                  <a:gd name="T4" fmla="*/ 1 w 399"/>
                  <a:gd name="T5" fmla="*/ 19 h 331"/>
                  <a:gd name="T6" fmla="*/ 0 w 399"/>
                  <a:gd name="T7" fmla="*/ 25 h 331"/>
                  <a:gd name="T8" fmla="*/ 0 w 399"/>
                  <a:gd name="T9" fmla="*/ 30 h 331"/>
                  <a:gd name="T10" fmla="*/ 0 w 399"/>
                  <a:gd name="T11" fmla="*/ 31 h 331"/>
                  <a:gd name="T12" fmla="*/ 1 w 399"/>
                  <a:gd name="T13" fmla="*/ 33 h 331"/>
                  <a:gd name="T14" fmla="*/ 1 w 399"/>
                  <a:gd name="T15" fmla="*/ 34 h 331"/>
                  <a:gd name="T16" fmla="*/ 3 w 399"/>
                  <a:gd name="T17" fmla="*/ 36 h 331"/>
                  <a:gd name="T18" fmla="*/ 4 w 399"/>
                  <a:gd name="T19" fmla="*/ 38 h 331"/>
                  <a:gd name="T20" fmla="*/ 5 w 399"/>
                  <a:gd name="T21" fmla="*/ 39 h 331"/>
                  <a:gd name="T22" fmla="*/ 7 w 399"/>
                  <a:gd name="T23" fmla="*/ 40 h 331"/>
                  <a:gd name="T24" fmla="*/ 9 w 399"/>
                  <a:gd name="T25" fmla="*/ 41 h 331"/>
                  <a:gd name="T26" fmla="*/ 10 w 399"/>
                  <a:gd name="T27" fmla="*/ 41 h 331"/>
                  <a:gd name="T28" fmla="*/ 12 w 399"/>
                  <a:gd name="T29" fmla="*/ 41 h 331"/>
                  <a:gd name="T30" fmla="*/ 13 w 399"/>
                  <a:gd name="T31" fmla="*/ 42 h 331"/>
                  <a:gd name="T32" fmla="*/ 14 w 399"/>
                  <a:gd name="T33" fmla="*/ 42 h 331"/>
                  <a:gd name="T34" fmla="*/ 15 w 399"/>
                  <a:gd name="T35" fmla="*/ 41 h 331"/>
                  <a:gd name="T36" fmla="*/ 15 w 399"/>
                  <a:gd name="T37" fmla="*/ 40 h 331"/>
                  <a:gd name="T38" fmla="*/ 14 w 399"/>
                  <a:gd name="T39" fmla="*/ 39 h 331"/>
                  <a:gd name="T40" fmla="*/ 13 w 399"/>
                  <a:gd name="T41" fmla="*/ 38 h 331"/>
                  <a:gd name="T42" fmla="*/ 12 w 399"/>
                  <a:gd name="T43" fmla="*/ 38 h 331"/>
                  <a:gd name="T44" fmla="*/ 11 w 399"/>
                  <a:gd name="T45" fmla="*/ 37 h 331"/>
                  <a:gd name="T46" fmla="*/ 9 w 399"/>
                  <a:gd name="T47" fmla="*/ 37 h 331"/>
                  <a:gd name="T48" fmla="*/ 8 w 399"/>
                  <a:gd name="T49" fmla="*/ 36 h 331"/>
                  <a:gd name="T50" fmla="*/ 6 w 399"/>
                  <a:gd name="T51" fmla="*/ 35 h 331"/>
                  <a:gd name="T52" fmla="*/ 5 w 399"/>
                  <a:gd name="T53" fmla="*/ 34 h 331"/>
                  <a:gd name="T54" fmla="*/ 4 w 399"/>
                  <a:gd name="T55" fmla="*/ 33 h 331"/>
                  <a:gd name="T56" fmla="*/ 3 w 399"/>
                  <a:gd name="T57" fmla="*/ 31 h 331"/>
                  <a:gd name="T58" fmla="*/ 2 w 399"/>
                  <a:gd name="T59" fmla="*/ 29 h 331"/>
                  <a:gd name="T60" fmla="*/ 2 w 399"/>
                  <a:gd name="T61" fmla="*/ 26 h 331"/>
                  <a:gd name="T62" fmla="*/ 2 w 399"/>
                  <a:gd name="T63" fmla="*/ 22 h 331"/>
                  <a:gd name="T64" fmla="*/ 2 w 399"/>
                  <a:gd name="T65" fmla="*/ 19 h 331"/>
                  <a:gd name="T66" fmla="*/ 3 w 399"/>
                  <a:gd name="T67" fmla="*/ 16 h 331"/>
                  <a:gd name="T68" fmla="*/ 4 w 399"/>
                  <a:gd name="T69" fmla="*/ 13 h 331"/>
                  <a:gd name="T70" fmla="*/ 6 w 399"/>
                  <a:gd name="T71" fmla="*/ 10 h 331"/>
                  <a:gd name="T72" fmla="*/ 7 w 399"/>
                  <a:gd name="T73" fmla="*/ 7 h 331"/>
                  <a:gd name="T74" fmla="*/ 9 w 399"/>
                  <a:gd name="T75" fmla="*/ 5 h 331"/>
                  <a:gd name="T76" fmla="*/ 11 w 399"/>
                  <a:gd name="T77" fmla="*/ 3 h 331"/>
                  <a:gd name="T78" fmla="*/ 12 w 399"/>
                  <a:gd name="T79" fmla="*/ 1 h 331"/>
                  <a:gd name="T80" fmla="*/ 12 w 399"/>
                  <a:gd name="T81" fmla="*/ 0 h 331"/>
                  <a:gd name="T82" fmla="*/ 10 w 399"/>
                  <a:gd name="T83" fmla="*/ 1 h 331"/>
                  <a:gd name="T84" fmla="*/ 8 w 399"/>
                  <a:gd name="T85" fmla="*/ 2 h 331"/>
                  <a:gd name="T86" fmla="*/ 6 w 399"/>
                  <a:gd name="T87" fmla="*/ 5 h 33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99"/>
                  <a:gd name="T133" fmla="*/ 0 h 331"/>
                  <a:gd name="T134" fmla="*/ 399 w 399"/>
                  <a:gd name="T135" fmla="*/ 331 h 331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99" h="331">
                    <a:moveTo>
                      <a:pt x="155" y="44"/>
                    </a:moveTo>
                    <a:lnTo>
                      <a:pt x="124" y="62"/>
                    </a:lnTo>
                    <a:lnTo>
                      <a:pt x="94" y="80"/>
                    </a:lnTo>
                    <a:lnTo>
                      <a:pt x="66" y="101"/>
                    </a:lnTo>
                    <a:lnTo>
                      <a:pt x="42" y="123"/>
                    </a:lnTo>
                    <a:lnTo>
                      <a:pt x="21" y="146"/>
                    </a:lnTo>
                    <a:lnTo>
                      <a:pt x="7" y="171"/>
                    </a:lnTo>
                    <a:lnTo>
                      <a:pt x="0" y="199"/>
                    </a:lnTo>
                    <a:lnTo>
                      <a:pt x="1" y="227"/>
                    </a:lnTo>
                    <a:lnTo>
                      <a:pt x="4" y="234"/>
                    </a:lnTo>
                    <a:lnTo>
                      <a:pt x="7" y="242"/>
                    </a:lnTo>
                    <a:lnTo>
                      <a:pt x="11" y="248"/>
                    </a:lnTo>
                    <a:lnTo>
                      <a:pt x="17" y="255"/>
                    </a:lnTo>
                    <a:lnTo>
                      <a:pt x="24" y="261"/>
                    </a:lnTo>
                    <a:lnTo>
                      <a:pt x="33" y="267"/>
                    </a:lnTo>
                    <a:lnTo>
                      <a:pt x="40" y="272"/>
                    </a:lnTo>
                    <a:lnTo>
                      <a:pt x="50" y="276"/>
                    </a:lnTo>
                    <a:lnTo>
                      <a:pt x="69" y="284"/>
                    </a:lnTo>
                    <a:lnTo>
                      <a:pt x="88" y="291"/>
                    </a:lnTo>
                    <a:lnTo>
                      <a:pt x="107" y="297"/>
                    </a:lnTo>
                    <a:lnTo>
                      <a:pt x="127" y="302"/>
                    </a:lnTo>
                    <a:lnTo>
                      <a:pt x="148" y="307"/>
                    </a:lnTo>
                    <a:lnTo>
                      <a:pt x="168" y="311"/>
                    </a:lnTo>
                    <a:lnTo>
                      <a:pt x="188" y="315"/>
                    </a:lnTo>
                    <a:lnTo>
                      <a:pt x="209" y="318"/>
                    </a:lnTo>
                    <a:lnTo>
                      <a:pt x="230" y="321"/>
                    </a:lnTo>
                    <a:lnTo>
                      <a:pt x="251" y="323"/>
                    </a:lnTo>
                    <a:lnTo>
                      <a:pt x="272" y="325"/>
                    </a:lnTo>
                    <a:lnTo>
                      <a:pt x="294" y="327"/>
                    </a:lnTo>
                    <a:lnTo>
                      <a:pt x="315" y="328"/>
                    </a:lnTo>
                    <a:lnTo>
                      <a:pt x="336" y="329"/>
                    </a:lnTo>
                    <a:lnTo>
                      <a:pt x="358" y="330"/>
                    </a:lnTo>
                    <a:lnTo>
                      <a:pt x="378" y="331"/>
                    </a:lnTo>
                    <a:lnTo>
                      <a:pt x="386" y="331"/>
                    </a:lnTo>
                    <a:lnTo>
                      <a:pt x="391" y="329"/>
                    </a:lnTo>
                    <a:lnTo>
                      <a:pt x="396" y="325"/>
                    </a:lnTo>
                    <a:lnTo>
                      <a:pt x="399" y="321"/>
                    </a:lnTo>
                    <a:lnTo>
                      <a:pt x="399" y="316"/>
                    </a:lnTo>
                    <a:lnTo>
                      <a:pt x="396" y="312"/>
                    </a:lnTo>
                    <a:lnTo>
                      <a:pt x="390" y="309"/>
                    </a:lnTo>
                    <a:lnTo>
                      <a:pt x="383" y="307"/>
                    </a:lnTo>
                    <a:lnTo>
                      <a:pt x="364" y="304"/>
                    </a:lnTo>
                    <a:lnTo>
                      <a:pt x="345" y="302"/>
                    </a:lnTo>
                    <a:lnTo>
                      <a:pt x="326" y="299"/>
                    </a:lnTo>
                    <a:lnTo>
                      <a:pt x="306" y="297"/>
                    </a:lnTo>
                    <a:lnTo>
                      <a:pt x="287" y="295"/>
                    </a:lnTo>
                    <a:lnTo>
                      <a:pt x="268" y="293"/>
                    </a:lnTo>
                    <a:lnTo>
                      <a:pt x="248" y="291"/>
                    </a:lnTo>
                    <a:lnTo>
                      <a:pt x="229" y="288"/>
                    </a:lnTo>
                    <a:lnTo>
                      <a:pt x="210" y="286"/>
                    </a:lnTo>
                    <a:lnTo>
                      <a:pt x="191" y="283"/>
                    </a:lnTo>
                    <a:lnTo>
                      <a:pt x="172" y="279"/>
                    </a:lnTo>
                    <a:lnTo>
                      <a:pt x="153" y="276"/>
                    </a:lnTo>
                    <a:lnTo>
                      <a:pt x="136" y="271"/>
                    </a:lnTo>
                    <a:lnTo>
                      <a:pt x="117" y="266"/>
                    </a:lnTo>
                    <a:lnTo>
                      <a:pt x="100" y="261"/>
                    </a:lnTo>
                    <a:lnTo>
                      <a:pt x="82" y="254"/>
                    </a:lnTo>
                    <a:lnTo>
                      <a:pt x="68" y="247"/>
                    </a:lnTo>
                    <a:lnTo>
                      <a:pt x="56" y="238"/>
                    </a:lnTo>
                    <a:lnTo>
                      <a:pt x="48" y="228"/>
                    </a:lnTo>
                    <a:lnTo>
                      <a:pt x="43" y="216"/>
                    </a:lnTo>
                    <a:lnTo>
                      <a:pt x="42" y="204"/>
                    </a:lnTo>
                    <a:lnTo>
                      <a:pt x="43" y="189"/>
                    </a:lnTo>
                    <a:lnTo>
                      <a:pt x="48" y="175"/>
                    </a:lnTo>
                    <a:lnTo>
                      <a:pt x="53" y="164"/>
                    </a:lnTo>
                    <a:lnTo>
                      <a:pt x="64" y="149"/>
                    </a:lnTo>
                    <a:lnTo>
                      <a:pt x="75" y="134"/>
                    </a:lnTo>
                    <a:lnTo>
                      <a:pt x="88" y="121"/>
                    </a:lnTo>
                    <a:lnTo>
                      <a:pt x="103" y="109"/>
                    </a:lnTo>
                    <a:lnTo>
                      <a:pt x="117" y="97"/>
                    </a:lnTo>
                    <a:lnTo>
                      <a:pt x="133" y="85"/>
                    </a:lnTo>
                    <a:lnTo>
                      <a:pt x="152" y="73"/>
                    </a:lnTo>
                    <a:lnTo>
                      <a:pt x="171" y="61"/>
                    </a:lnTo>
                    <a:lnTo>
                      <a:pt x="190" y="51"/>
                    </a:lnTo>
                    <a:lnTo>
                      <a:pt x="214" y="42"/>
                    </a:lnTo>
                    <a:lnTo>
                      <a:pt x="242" y="33"/>
                    </a:lnTo>
                    <a:lnTo>
                      <a:pt x="270" y="25"/>
                    </a:lnTo>
                    <a:lnTo>
                      <a:pt x="294" y="18"/>
                    </a:lnTo>
                    <a:lnTo>
                      <a:pt x="315" y="12"/>
                    </a:lnTo>
                    <a:lnTo>
                      <a:pt x="328" y="6"/>
                    </a:lnTo>
                    <a:lnTo>
                      <a:pt x="332" y="2"/>
                    </a:lnTo>
                    <a:lnTo>
                      <a:pt x="317" y="0"/>
                    </a:lnTo>
                    <a:lnTo>
                      <a:pt x="297" y="1"/>
                    </a:lnTo>
                    <a:lnTo>
                      <a:pt x="274" y="4"/>
                    </a:lnTo>
                    <a:lnTo>
                      <a:pt x="249" y="9"/>
                    </a:lnTo>
                    <a:lnTo>
                      <a:pt x="223" y="16"/>
                    </a:lnTo>
                    <a:lnTo>
                      <a:pt x="198" y="24"/>
                    </a:lnTo>
                    <a:lnTo>
                      <a:pt x="175" y="33"/>
                    </a:lnTo>
                    <a:lnTo>
                      <a:pt x="155" y="44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7" name="Freeform 41">
                <a:extLst>
                  <a:ext uri="{FF2B5EF4-FFF2-40B4-BE49-F238E27FC236}">
                    <a16:creationId xmlns:a16="http://schemas.microsoft.com/office/drawing/2014/main" id="{EA388868-92FB-554E-8EC4-D2A7A9D8EC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9" y="2206"/>
                <a:ext cx="116" cy="110"/>
              </a:xfrm>
              <a:custGeom>
                <a:avLst/>
                <a:gdLst>
                  <a:gd name="T0" fmla="*/ 11 w 350"/>
                  <a:gd name="T1" fmla="*/ 8 h 221"/>
                  <a:gd name="T2" fmla="*/ 11 w 350"/>
                  <a:gd name="T3" fmla="*/ 10 h 221"/>
                  <a:gd name="T4" fmla="*/ 12 w 350"/>
                  <a:gd name="T5" fmla="*/ 11 h 221"/>
                  <a:gd name="T6" fmla="*/ 12 w 350"/>
                  <a:gd name="T7" fmla="*/ 13 h 221"/>
                  <a:gd name="T8" fmla="*/ 12 w 350"/>
                  <a:gd name="T9" fmla="*/ 15 h 221"/>
                  <a:gd name="T10" fmla="*/ 12 w 350"/>
                  <a:gd name="T11" fmla="*/ 17 h 221"/>
                  <a:gd name="T12" fmla="*/ 11 w 350"/>
                  <a:gd name="T13" fmla="*/ 18 h 221"/>
                  <a:gd name="T14" fmla="*/ 11 w 350"/>
                  <a:gd name="T15" fmla="*/ 20 h 221"/>
                  <a:gd name="T16" fmla="*/ 11 w 350"/>
                  <a:gd name="T17" fmla="*/ 21 h 221"/>
                  <a:gd name="T18" fmla="*/ 10 w 350"/>
                  <a:gd name="T19" fmla="*/ 22 h 221"/>
                  <a:gd name="T20" fmla="*/ 10 w 350"/>
                  <a:gd name="T21" fmla="*/ 23 h 221"/>
                  <a:gd name="T22" fmla="*/ 9 w 350"/>
                  <a:gd name="T23" fmla="*/ 24 h 221"/>
                  <a:gd name="T24" fmla="*/ 9 w 350"/>
                  <a:gd name="T25" fmla="*/ 25 h 221"/>
                  <a:gd name="T26" fmla="*/ 9 w 350"/>
                  <a:gd name="T27" fmla="*/ 26 h 221"/>
                  <a:gd name="T28" fmla="*/ 9 w 350"/>
                  <a:gd name="T29" fmla="*/ 26 h 221"/>
                  <a:gd name="T30" fmla="*/ 9 w 350"/>
                  <a:gd name="T31" fmla="*/ 26 h 221"/>
                  <a:gd name="T32" fmla="*/ 9 w 350"/>
                  <a:gd name="T33" fmla="*/ 27 h 221"/>
                  <a:gd name="T34" fmla="*/ 9 w 350"/>
                  <a:gd name="T35" fmla="*/ 27 h 221"/>
                  <a:gd name="T36" fmla="*/ 9 w 350"/>
                  <a:gd name="T37" fmla="*/ 27 h 221"/>
                  <a:gd name="T38" fmla="*/ 9 w 350"/>
                  <a:gd name="T39" fmla="*/ 27 h 221"/>
                  <a:gd name="T40" fmla="*/ 10 w 350"/>
                  <a:gd name="T41" fmla="*/ 27 h 221"/>
                  <a:gd name="T42" fmla="*/ 10 w 350"/>
                  <a:gd name="T43" fmla="*/ 25 h 221"/>
                  <a:gd name="T44" fmla="*/ 11 w 350"/>
                  <a:gd name="T45" fmla="*/ 23 h 221"/>
                  <a:gd name="T46" fmla="*/ 12 w 350"/>
                  <a:gd name="T47" fmla="*/ 21 h 221"/>
                  <a:gd name="T48" fmla="*/ 13 w 350"/>
                  <a:gd name="T49" fmla="*/ 18 h 221"/>
                  <a:gd name="T50" fmla="*/ 13 w 350"/>
                  <a:gd name="T51" fmla="*/ 15 h 221"/>
                  <a:gd name="T52" fmla="*/ 13 w 350"/>
                  <a:gd name="T53" fmla="*/ 12 h 221"/>
                  <a:gd name="T54" fmla="*/ 12 w 350"/>
                  <a:gd name="T55" fmla="*/ 10 h 221"/>
                  <a:gd name="T56" fmla="*/ 11 w 350"/>
                  <a:gd name="T57" fmla="*/ 7 h 221"/>
                  <a:gd name="T58" fmla="*/ 11 w 350"/>
                  <a:gd name="T59" fmla="*/ 6 h 221"/>
                  <a:gd name="T60" fmla="*/ 10 w 350"/>
                  <a:gd name="T61" fmla="*/ 5 h 221"/>
                  <a:gd name="T62" fmla="*/ 9 w 350"/>
                  <a:gd name="T63" fmla="*/ 4 h 221"/>
                  <a:gd name="T64" fmla="*/ 8 w 350"/>
                  <a:gd name="T65" fmla="*/ 3 h 221"/>
                  <a:gd name="T66" fmla="*/ 7 w 350"/>
                  <a:gd name="T67" fmla="*/ 2 h 221"/>
                  <a:gd name="T68" fmla="*/ 7 w 350"/>
                  <a:gd name="T69" fmla="*/ 1 h 221"/>
                  <a:gd name="T70" fmla="*/ 6 w 350"/>
                  <a:gd name="T71" fmla="*/ 1 h 221"/>
                  <a:gd name="T72" fmla="*/ 5 w 350"/>
                  <a:gd name="T73" fmla="*/ 0 h 221"/>
                  <a:gd name="T74" fmla="*/ 4 w 350"/>
                  <a:gd name="T75" fmla="*/ 0 h 221"/>
                  <a:gd name="T76" fmla="*/ 3 w 350"/>
                  <a:gd name="T77" fmla="*/ 0 h 221"/>
                  <a:gd name="T78" fmla="*/ 2 w 350"/>
                  <a:gd name="T79" fmla="*/ 0 h 221"/>
                  <a:gd name="T80" fmla="*/ 2 w 350"/>
                  <a:gd name="T81" fmla="*/ 0 h 221"/>
                  <a:gd name="T82" fmla="*/ 1 w 350"/>
                  <a:gd name="T83" fmla="*/ 0 h 221"/>
                  <a:gd name="T84" fmla="*/ 0 w 350"/>
                  <a:gd name="T85" fmla="*/ 0 h 221"/>
                  <a:gd name="T86" fmla="*/ 0 w 350"/>
                  <a:gd name="T87" fmla="*/ 0 h 221"/>
                  <a:gd name="T88" fmla="*/ 0 w 350"/>
                  <a:gd name="T89" fmla="*/ 0 h 221"/>
                  <a:gd name="T90" fmla="*/ 1 w 350"/>
                  <a:gd name="T91" fmla="*/ 0 h 221"/>
                  <a:gd name="T92" fmla="*/ 1 w 350"/>
                  <a:gd name="T93" fmla="*/ 0 h 221"/>
                  <a:gd name="T94" fmla="*/ 2 w 350"/>
                  <a:gd name="T95" fmla="*/ 1 h 221"/>
                  <a:gd name="T96" fmla="*/ 2 w 350"/>
                  <a:gd name="T97" fmla="*/ 1 h 221"/>
                  <a:gd name="T98" fmla="*/ 3 w 350"/>
                  <a:gd name="T99" fmla="*/ 1 h 221"/>
                  <a:gd name="T100" fmla="*/ 4 w 350"/>
                  <a:gd name="T101" fmla="*/ 2 h 221"/>
                  <a:gd name="T102" fmla="*/ 4 w 350"/>
                  <a:gd name="T103" fmla="*/ 2 h 221"/>
                  <a:gd name="T104" fmla="*/ 5 w 350"/>
                  <a:gd name="T105" fmla="*/ 2 h 221"/>
                  <a:gd name="T106" fmla="*/ 6 w 350"/>
                  <a:gd name="T107" fmla="*/ 3 h 221"/>
                  <a:gd name="T108" fmla="*/ 7 w 350"/>
                  <a:gd name="T109" fmla="*/ 3 h 221"/>
                  <a:gd name="T110" fmla="*/ 7 w 350"/>
                  <a:gd name="T111" fmla="*/ 4 h 221"/>
                  <a:gd name="T112" fmla="*/ 8 w 350"/>
                  <a:gd name="T113" fmla="*/ 4 h 221"/>
                  <a:gd name="T114" fmla="*/ 9 w 350"/>
                  <a:gd name="T115" fmla="*/ 5 h 221"/>
                  <a:gd name="T116" fmla="*/ 9 w 350"/>
                  <a:gd name="T117" fmla="*/ 6 h 221"/>
                  <a:gd name="T118" fmla="*/ 10 w 350"/>
                  <a:gd name="T119" fmla="*/ 7 h 221"/>
                  <a:gd name="T120" fmla="*/ 11 w 350"/>
                  <a:gd name="T121" fmla="*/ 8 h 221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350"/>
                  <a:gd name="T184" fmla="*/ 0 h 221"/>
                  <a:gd name="T185" fmla="*/ 350 w 350"/>
                  <a:gd name="T186" fmla="*/ 221 h 221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350" h="221">
                    <a:moveTo>
                      <a:pt x="290" y="68"/>
                    </a:moveTo>
                    <a:lnTo>
                      <a:pt x="306" y="80"/>
                    </a:lnTo>
                    <a:lnTo>
                      <a:pt x="316" y="94"/>
                    </a:lnTo>
                    <a:lnTo>
                      <a:pt x="321" y="109"/>
                    </a:lnTo>
                    <a:lnTo>
                      <a:pt x="321" y="125"/>
                    </a:lnTo>
                    <a:lnTo>
                      <a:pt x="318" y="138"/>
                    </a:lnTo>
                    <a:lnTo>
                      <a:pt x="312" y="149"/>
                    </a:lnTo>
                    <a:lnTo>
                      <a:pt x="302" y="160"/>
                    </a:lnTo>
                    <a:lnTo>
                      <a:pt x="292" y="169"/>
                    </a:lnTo>
                    <a:lnTo>
                      <a:pt x="279" y="179"/>
                    </a:lnTo>
                    <a:lnTo>
                      <a:pt x="266" y="187"/>
                    </a:lnTo>
                    <a:lnTo>
                      <a:pt x="253" y="196"/>
                    </a:lnTo>
                    <a:lnTo>
                      <a:pt x="240" y="205"/>
                    </a:lnTo>
                    <a:lnTo>
                      <a:pt x="237" y="209"/>
                    </a:lnTo>
                    <a:lnTo>
                      <a:pt x="237" y="212"/>
                    </a:lnTo>
                    <a:lnTo>
                      <a:pt x="237" y="215"/>
                    </a:lnTo>
                    <a:lnTo>
                      <a:pt x="240" y="218"/>
                    </a:lnTo>
                    <a:lnTo>
                      <a:pt x="244" y="220"/>
                    </a:lnTo>
                    <a:lnTo>
                      <a:pt x="250" y="221"/>
                    </a:lnTo>
                    <a:lnTo>
                      <a:pt x="254" y="220"/>
                    </a:lnTo>
                    <a:lnTo>
                      <a:pt x="258" y="218"/>
                    </a:lnTo>
                    <a:lnTo>
                      <a:pt x="287" y="204"/>
                    </a:lnTo>
                    <a:lnTo>
                      <a:pt x="312" y="187"/>
                    </a:lnTo>
                    <a:lnTo>
                      <a:pt x="331" y="168"/>
                    </a:lnTo>
                    <a:lnTo>
                      <a:pt x="344" y="146"/>
                    </a:lnTo>
                    <a:lnTo>
                      <a:pt x="350" y="124"/>
                    </a:lnTo>
                    <a:lnTo>
                      <a:pt x="347" y="101"/>
                    </a:lnTo>
                    <a:lnTo>
                      <a:pt x="335" y="80"/>
                    </a:lnTo>
                    <a:lnTo>
                      <a:pt x="312" y="61"/>
                    </a:lnTo>
                    <a:lnTo>
                      <a:pt x="295" y="50"/>
                    </a:lnTo>
                    <a:lnTo>
                      <a:pt x="274" y="42"/>
                    </a:lnTo>
                    <a:lnTo>
                      <a:pt x="253" y="34"/>
                    </a:lnTo>
                    <a:lnTo>
                      <a:pt x="228" y="27"/>
                    </a:lnTo>
                    <a:lnTo>
                      <a:pt x="203" y="20"/>
                    </a:lnTo>
                    <a:lnTo>
                      <a:pt x="179" y="15"/>
                    </a:lnTo>
                    <a:lnTo>
                      <a:pt x="152" y="11"/>
                    </a:lnTo>
                    <a:lnTo>
                      <a:pt x="128" y="7"/>
                    </a:lnTo>
                    <a:lnTo>
                      <a:pt x="103" y="4"/>
                    </a:lnTo>
                    <a:lnTo>
                      <a:pt x="81" y="2"/>
                    </a:lnTo>
                    <a:lnTo>
                      <a:pt x="60" y="0"/>
                    </a:lnTo>
                    <a:lnTo>
                      <a:pt x="42" y="0"/>
                    </a:lnTo>
                    <a:lnTo>
                      <a:pt x="26" y="0"/>
                    </a:lnTo>
                    <a:lnTo>
                      <a:pt x="13" y="0"/>
                    </a:lnTo>
                    <a:lnTo>
                      <a:pt x="4" y="2"/>
                    </a:lnTo>
                    <a:lnTo>
                      <a:pt x="0" y="4"/>
                    </a:lnTo>
                    <a:lnTo>
                      <a:pt x="15" y="6"/>
                    </a:lnTo>
                    <a:lnTo>
                      <a:pt x="29" y="7"/>
                    </a:lnTo>
                    <a:lnTo>
                      <a:pt x="47" y="9"/>
                    </a:lnTo>
                    <a:lnTo>
                      <a:pt x="64" y="11"/>
                    </a:lnTo>
                    <a:lnTo>
                      <a:pt x="81" y="14"/>
                    </a:lnTo>
                    <a:lnTo>
                      <a:pt x="102" y="16"/>
                    </a:lnTo>
                    <a:lnTo>
                      <a:pt x="121" y="19"/>
                    </a:lnTo>
                    <a:lnTo>
                      <a:pt x="141" y="22"/>
                    </a:lnTo>
                    <a:lnTo>
                      <a:pt x="160" y="26"/>
                    </a:lnTo>
                    <a:lnTo>
                      <a:pt x="180" y="30"/>
                    </a:lnTo>
                    <a:lnTo>
                      <a:pt x="200" y="34"/>
                    </a:lnTo>
                    <a:lnTo>
                      <a:pt x="219" y="39"/>
                    </a:lnTo>
                    <a:lnTo>
                      <a:pt x="238" y="45"/>
                    </a:lnTo>
                    <a:lnTo>
                      <a:pt x="257" y="53"/>
                    </a:lnTo>
                    <a:lnTo>
                      <a:pt x="274" y="60"/>
                    </a:lnTo>
                    <a:lnTo>
                      <a:pt x="290" y="68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8" name="Freeform 42">
                <a:extLst>
                  <a:ext uri="{FF2B5EF4-FFF2-40B4-BE49-F238E27FC236}">
                    <a16:creationId xmlns:a16="http://schemas.microsoft.com/office/drawing/2014/main" id="{A4991869-CC1C-A444-8319-0464F6DCEE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1" y="2256"/>
                <a:ext cx="48" cy="105"/>
              </a:xfrm>
              <a:custGeom>
                <a:avLst/>
                <a:gdLst>
                  <a:gd name="T0" fmla="*/ 0 w 142"/>
                  <a:gd name="T1" fmla="*/ 15 h 208"/>
                  <a:gd name="T2" fmla="*/ 0 w 142"/>
                  <a:gd name="T3" fmla="*/ 17 h 208"/>
                  <a:gd name="T4" fmla="*/ 0 w 142"/>
                  <a:gd name="T5" fmla="*/ 19 h 208"/>
                  <a:gd name="T6" fmla="*/ 1 w 142"/>
                  <a:gd name="T7" fmla="*/ 21 h 208"/>
                  <a:gd name="T8" fmla="*/ 1 w 142"/>
                  <a:gd name="T9" fmla="*/ 22 h 208"/>
                  <a:gd name="T10" fmla="*/ 2 w 142"/>
                  <a:gd name="T11" fmla="*/ 24 h 208"/>
                  <a:gd name="T12" fmla="*/ 3 w 142"/>
                  <a:gd name="T13" fmla="*/ 25 h 208"/>
                  <a:gd name="T14" fmla="*/ 3 w 142"/>
                  <a:gd name="T15" fmla="*/ 26 h 208"/>
                  <a:gd name="T16" fmla="*/ 4 w 142"/>
                  <a:gd name="T17" fmla="*/ 27 h 208"/>
                  <a:gd name="T18" fmla="*/ 5 w 142"/>
                  <a:gd name="T19" fmla="*/ 27 h 208"/>
                  <a:gd name="T20" fmla="*/ 5 w 142"/>
                  <a:gd name="T21" fmla="*/ 27 h 208"/>
                  <a:gd name="T22" fmla="*/ 5 w 142"/>
                  <a:gd name="T23" fmla="*/ 26 h 208"/>
                  <a:gd name="T24" fmla="*/ 5 w 142"/>
                  <a:gd name="T25" fmla="*/ 25 h 208"/>
                  <a:gd name="T26" fmla="*/ 5 w 142"/>
                  <a:gd name="T27" fmla="*/ 25 h 208"/>
                  <a:gd name="T28" fmla="*/ 5 w 142"/>
                  <a:gd name="T29" fmla="*/ 24 h 208"/>
                  <a:gd name="T30" fmla="*/ 5 w 142"/>
                  <a:gd name="T31" fmla="*/ 24 h 208"/>
                  <a:gd name="T32" fmla="*/ 5 w 142"/>
                  <a:gd name="T33" fmla="*/ 23 h 208"/>
                  <a:gd name="T34" fmla="*/ 4 w 142"/>
                  <a:gd name="T35" fmla="*/ 23 h 208"/>
                  <a:gd name="T36" fmla="*/ 3 w 142"/>
                  <a:gd name="T37" fmla="*/ 22 h 208"/>
                  <a:gd name="T38" fmla="*/ 2 w 142"/>
                  <a:gd name="T39" fmla="*/ 20 h 208"/>
                  <a:gd name="T40" fmla="*/ 2 w 142"/>
                  <a:gd name="T41" fmla="*/ 19 h 208"/>
                  <a:gd name="T42" fmla="*/ 2 w 142"/>
                  <a:gd name="T43" fmla="*/ 17 h 208"/>
                  <a:gd name="T44" fmla="*/ 1 w 142"/>
                  <a:gd name="T45" fmla="*/ 15 h 208"/>
                  <a:gd name="T46" fmla="*/ 1 w 142"/>
                  <a:gd name="T47" fmla="*/ 13 h 208"/>
                  <a:gd name="T48" fmla="*/ 2 w 142"/>
                  <a:gd name="T49" fmla="*/ 10 h 208"/>
                  <a:gd name="T50" fmla="*/ 2 w 142"/>
                  <a:gd name="T51" fmla="*/ 9 h 208"/>
                  <a:gd name="T52" fmla="*/ 2 w 142"/>
                  <a:gd name="T53" fmla="*/ 7 h 208"/>
                  <a:gd name="T54" fmla="*/ 3 w 142"/>
                  <a:gd name="T55" fmla="*/ 6 h 208"/>
                  <a:gd name="T56" fmla="*/ 3 w 142"/>
                  <a:gd name="T57" fmla="*/ 5 h 208"/>
                  <a:gd name="T58" fmla="*/ 4 w 142"/>
                  <a:gd name="T59" fmla="*/ 3 h 208"/>
                  <a:gd name="T60" fmla="*/ 5 w 142"/>
                  <a:gd name="T61" fmla="*/ 2 h 208"/>
                  <a:gd name="T62" fmla="*/ 5 w 142"/>
                  <a:gd name="T63" fmla="*/ 1 h 208"/>
                  <a:gd name="T64" fmla="*/ 5 w 142"/>
                  <a:gd name="T65" fmla="*/ 1 h 208"/>
                  <a:gd name="T66" fmla="*/ 5 w 142"/>
                  <a:gd name="T67" fmla="*/ 0 h 208"/>
                  <a:gd name="T68" fmla="*/ 4 w 142"/>
                  <a:gd name="T69" fmla="*/ 1 h 208"/>
                  <a:gd name="T70" fmla="*/ 4 w 142"/>
                  <a:gd name="T71" fmla="*/ 2 h 208"/>
                  <a:gd name="T72" fmla="*/ 3 w 142"/>
                  <a:gd name="T73" fmla="*/ 4 h 208"/>
                  <a:gd name="T74" fmla="*/ 2 w 142"/>
                  <a:gd name="T75" fmla="*/ 7 h 208"/>
                  <a:gd name="T76" fmla="*/ 1 w 142"/>
                  <a:gd name="T77" fmla="*/ 9 h 208"/>
                  <a:gd name="T78" fmla="*/ 0 w 142"/>
                  <a:gd name="T79" fmla="*/ 12 h 208"/>
                  <a:gd name="T80" fmla="*/ 0 w 142"/>
                  <a:gd name="T81" fmla="*/ 15 h 20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42"/>
                  <a:gd name="T124" fmla="*/ 0 h 208"/>
                  <a:gd name="T125" fmla="*/ 142 w 142"/>
                  <a:gd name="T126" fmla="*/ 208 h 20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42" h="208">
                    <a:moveTo>
                      <a:pt x="0" y="114"/>
                    </a:moveTo>
                    <a:lnTo>
                      <a:pt x="0" y="131"/>
                    </a:lnTo>
                    <a:lnTo>
                      <a:pt x="6" y="147"/>
                    </a:lnTo>
                    <a:lnTo>
                      <a:pt x="16" y="162"/>
                    </a:lnTo>
                    <a:lnTo>
                      <a:pt x="30" y="175"/>
                    </a:lnTo>
                    <a:lnTo>
                      <a:pt x="48" y="186"/>
                    </a:lnTo>
                    <a:lnTo>
                      <a:pt x="68" y="196"/>
                    </a:lnTo>
                    <a:lnTo>
                      <a:pt x="91" y="203"/>
                    </a:lnTo>
                    <a:lnTo>
                      <a:pt x="114" y="207"/>
                    </a:lnTo>
                    <a:lnTo>
                      <a:pt x="122" y="208"/>
                    </a:lnTo>
                    <a:lnTo>
                      <a:pt x="129" y="206"/>
                    </a:lnTo>
                    <a:lnTo>
                      <a:pt x="135" y="203"/>
                    </a:lnTo>
                    <a:lnTo>
                      <a:pt x="138" y="199"/>
                    </a:lnTo>
                    <a:lnTo>
                      <a:pt x="138" y="194"/>
                    </a:lnTo>
                    <a:lnTo>
                      <a:pt x="136" y="189"/>
                    </a:lnTo>
                    <a:lnTo>
                      <a:pt x="132" y="185"/>
                    </a:lnTo>
                    <a:lnTo>
                      <a:pt x="125" y="183"/>
                    </a:lnTo>
                    <a:lnTo>
                      <a:pt x="101" y="177"/>
                    </a:lnTo>
                    <a:lnTo>
                      <a:pt x="80" y="169"/>
                    </a:lnTo>
                    <a:lnTo>
                      <a:pt x="62" y="158"/>
                    </a:lnTo>
                    <a:lnTo>
                      <a:pt x="49" y="146"/>
                    </a:lnTo>
                    <a:lnTo>
                      <a:pt x="40" y="131"/>
                    </a:lnTo>
                    <a:lnTo>
                      <a:pt x="36" y="115"/>
                    </a:lnTo>
                    <a:lnTo>
                      <a:pt x="36" y="97"/>
                    </a:lnTo>
                    <a:lnTo>
                      <a:pt x="43" y="79"/>
                    </a:lnTo>
                    <a:lnTo>
                      <a:pt x="52" y="66"/>
                    </a:lnTo>
                    <a:lnTo>
                      <a:pt x="64" y="54"/>
                    </a:lnTo>
                    <a:lnTo>
                      <a:pt x="77" y="43"/>
                    </a:lnTo>
                    <a:lnTo>
                      <a:pt x="91" y="33"/>
                    </a:lnTo>
                    <a:lnTo>
                      <a:pt x="104" y="24"/>
                    </a:lnTo>
                    <a:lnTo>
                      <a:pt x="119" y="16"/>
                    </a:lnTo>
                    <a:lnTo>
                      <a:pt x="132" y="8"/>
                    </a:lnTo>
                    <a:lnTo>
                      <a:pt x="142" y="1"/>
                    </a:lnTo>
                    <a:lnTo>
                      <a:pt x="132" y="0"/>
                    </a:lnTo>
                    <a:lnTo>
                      <a:pt x="116" y="5"/>
                    </a:lnTo>
                    <a:lnTo>
                      <a:pt x="94" y="16"/>
                    </a:lnTo>
                    <a:lnTo>
                      <a:pt x="69" y="31"/>
                    </a:lnTo>
                    <a:lnTo>
                      <a:pt x="46" y="50"/>
                    </a:lnTo>
                    <a:lnTo>
                      <a:pt x="24" y="70"/>
                    </a:lnTo>
                    <a:lnTo>
                      <a:pt x="9" y="92"/>
                    </a:lnTo>
                    <a:lnTo>
                      <a:pt x="0" y="114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9" name="Freeform 43">
                <a:extLst>
                  <a:ext uri="{FF2B5EF4-FFF2-40B4-BE49-F238E27FC236}">
                    <a16:creationId xmlns:a16="http://schemas.microsoft.com/office/drawing/2014/main" id="{18DDE617-4F4E-CF4C-B7AD-D04FFBE071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" y="2198"/>
                <a:ext cx="101" cy="136"/>
              </a:xfrm>
              <a:custGeom>
                <a:avLst/>
                <a:gdLst>
                  <a:gd name="T0" fmla="*/ 9 w 304"/>
                  <a:gd name="T1" fmla="*/ 14 h 272"/>
                  <a:gd name="T2" fmla="*/ 10 w 304"/>
                  <a:gd name="T3" fmla="*/ 16 h 272"/>
                  <a:gd name="T4" fmla="*/ 10 w 304"/>
                  <a:gd name="T5" fmla="*/ 18 h 272"/>
                  <a:gd name="T6" fmla="*/ 10 w 304"/>
                  <a:gd name="T7" fmla="*/ 21 h 272"/>
                  <a:gd name="T8" fmla="*/ 10 w 304"/>
                  <a:gd name="T9" fmla="*/ 23 h 272"/>
                  <a:gd name="T10" fmla="*/ 9 w 304"/>
                  <a:gd name="T11" fmla="*/ 25 h 272"/>
                  <a:gd name="T12" fmla="*/ 8 w 304"/>
                  <a:gd name="T13" fmla="*/ 27 h 272"/>
                  <a:gd name="T14" fmla="*/ 7 w 304"/>
                  <a:gd name="T15" fmla="*/ 29 h 272"/>
                  <a:gd name="T16" fmla="*/ 6 w 304"/>
                  <a:gd name="T17" fmla="*/ 31 h 272"/>
                  <a:gd name="T18" fmla="*/ 6 w 304"/>
                  <a:gd name="T19" fmla="*/ 32 h 272"/>
                  <a:gd name="T20" fmla="*/ 6 w 304"/>
                  <a:gd name="T21" fmla="*/ 33 h 272"/>
                  <a:gd name="T22" fmla="*/ 6 w 304"/>
                  <a:gd name="T23" fmla="*/ 34 h 272"/>
                  <a:gd name="T24" fmla="*/ 6 w 304"/>
                  <a:gd name="T25" fmla="*/ 34 h 272"/>
                  <a:gd name="T26" fmla="*/ 6 w 304"/>
                  <a:gd name="T27" fmla="*/ 34 h 272"/>
                  <a:gd name="T28" fmla="*/ 7 w 304"/>
                  <a:gd name="T29" fmla="*/ 33 h 272"/>
                  <a:gd name="T30" fmla="*/ 8 w 304"/>
                  <a:gd name="T31" fmla="*/ 30 h 272"/>
                  <a:gd name="T32" fmla="*/ 9 w 304"/>
                  <a:gd name="T33" fmla="*/ 27 h 272"/>
                  <a:gd name="T34" fmla="*/ 11 w 304"/>
                  <a:gd name="T35" fmla="*/ 24 h 272"/>
                  <a:gd name="T36" fmla="*/ 11 w 304"/>
                  <a:gd name="T37" fmla="*/ 21 h 272"/>
                  <a:gd name="T38" fmla="*/ 11 w 304"/>
                  <a:gd name="T39" fmla="*/ 17 h 272"/>
                  <a:gd name="T40" fmla="*/ 10 w 304"/>
                  <a:gd name="T41" fmla="*/ 14 h 272"/>
                  <a:gd name="T42" fmla="*/ 9 w 304"/>
                  <a:gd name="T43" fmla="*/ 11 h 272"/>
                  <a:gd name="T44" fmla="*/ 8 w 304"/>
                  <a:gd name="T45" fmla="*/ 9 h 272"/>
                  <a:gd name="T46" fmla="*/ 7 w 304"/>
                  <a:gd name="T47" fmla="*/ 7 h 272"/>
                  <a:gd name="T48" fmla="*/ 6 w 304"/>
                  <a:gd name="T49" fmla="*/ 5 h 272"/>
                  <a:gd name="T50" fmla="*/ 5 w 304"/>
                  <a:gd name="T51" fmla="*/ 4 h 272"/>
                  <a:gd name="T52" fmla="*/ 3 w 304"/>
                  <a:gd name="T53" fmla="*/ 2 h 272"/>
                  <a:gd name="T54" fmla="*/ 2 w 304"/>
                  <a:gd name="T55" fmla="*/ 1 h 272"/>
                  <a:gd name="T56" fmla="*/ 1 w 304"/>
                  <a:gd name="T57" fmla="*/ 1 h 272"/>
                  <a:gd name="T58" fmla="*/ 0 w 304"/>
                  <a:gd name="T59" fmla="*/ 1 h 272"/>
                  <a:gd name="T60" fmla="*/ 0 w 304"/>
                  <a:gd name="T61" fmla="*/ 1 h 272"/>
                  <a:gd name="T62" fmla="*/ 1 w 304"/>
                  <a:gd name="T63" fmla="*/ 2 h 272"/>
                  <a:gd name="T64" fmla="*/ 2 w 304"/>
                  <a:gd name="T65" fmla="*/ 3 h 272"/>
                  <a:gd name="T66" fmla="*/ 4 w 304"/>
                  <a:gd name="T67" fmla="*/ 4 h 272"/>
                  <a:gd name="T68" fmla="*/ 5 w 304"/>
                  <a:gd name="T69" fmla="*/ 6 h 272"/>
                  <a:gd name="T70" fmla="*/ 6 w 304"/>
                  <a:gd name="T71" fmla="*/ 8 h 272"/>
                  <a:gd name="T72" fmla="*/ 7 w 304"/>
                  <a:gd name="T73" fmla="*/ 10 h 272"/>
                  <a:gd name="T74" fmla="*/ 9 w 304"/>
                  <a:gd name="T75" fmla="*/ 12 h 27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04"/>
                  <a:gd name="T115" fmla="*/ 0 h 272"/>
                  <a:gd name="T116" fmla="*/ 304 w 304"/>
                  <a:gd name="T117" fmla="*/ 272 h 272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04" h="272">
                    <a:moveTo>
                      <a:pt x="246" y="102"/>
                    </a:moveTo>
                    <a:lnTo>
                      <a:pt x="257" y="109"/>
                    </a:lnTo>
                    <a:lnTo>
                      <a:pt x="265" y="117"/>
                    </a:lnTo>
                    <a:lnTo>
                      <a:pt x="271" y="126"/>
                    </a:lnTo>
                    <a:lnTo>
                      <a:pt x="277" y="135"/>
                    </a:lnTo>
                    <a:lnTo>
                      <a:pt x="278" y="144"/>
                    </a:lnTo>
                    <a:lnTo>
                      <a:pt x="278" y="154"/>
                    </a:lnTo>
                    <a:lnTo>
                      <a:pt x="274" y="164"/>
                    </a:lnTo>
                    <a:lnTo>
                      <a:pt x="268" y="173"/>
                    </a:lnTo>
                    <a:lnTo>
                      <a:pt x="258" y="183"/>
                    </a:lnTo>
                    <a:lnTo>
                      <a:pt x="246" y="192"/>
                    </a:lnTo>
                    <a:lnTo>
                      <a:pt x="233" y="200"/>
                    </a:lnTo>
                    <a:lnTo>
                      <a:pt x="219" y="208"/>
                    </a:lnTo>
                    <a:lnTo>
                      <a:pt x="206" y="215"/>
                    </a:lnTo>
                    <a:lnTo>
                      <a:pt x="191" y="224"/>
                    </a:lnTo>
                    <a:lnTo>
                      <a:pt x="177" y="232"/>
                    </a:lnTo>
                    <a:lnTo>
                      <a:pt x="164" y="241"/>
                    </a:lnTo>
                    <a:lnTo>
                      <a:pt x="159" y="244"/>
                    </a:lnTo>
                    <a:lnTo>
                      <a:pt x="157" y="248"/>
                    </a:lnTo>
                    <a:lnTo>
                      <a:pt x="154" y="252"/>
                    </a:lnTo>
                    <a:lnTo>
                      <a:pt x="151" y="256"/>
                    </a:lnTo>
                    <a:lnTo>
                      <a:pt x="149" y="260"/>
                    </a:lnTo>
                    <a:lnTo>
                      <a:pt x="149" y="264"/>
                    </a:lnTo>
                    <a:lnTo>
                      <a:pt x="151" y="268"/>
                    </a:lnTo>
                    <a:lnTo>
                      <a:pt x="155" y="271"/>
                    </a:lnTo>
                    <a:lnTo>
                      <a:pt x="161" y="272"/>
                    </a:lnTo>
                    <a:lnTo>
                      <a:pt x="167" y="272"/>
                    </a:lnTo>
                    <a:lnTo>
                      <a:pt x="172" y="271"/>
                    </a:lnTo>
                    <a:lnTo>
                      <a:pt x="177" y="268"/>
                    </a:lnTo>
                    <a:lnTo>
                      <a:pt x="191" y="257"/>
                    </a:lnTo>
                    <a:lnTo>
                      <a:pt x="207" y="246"/>
                    </a:lnTo>
                    <a:lnTo>
                      <a:pt x="223" y="236"/>
                    </a:lnTo>
                    <a:lnTo>
                      <a:pt x="241" y="226"/>
                    </a:lnTo>
                    <a:lnTo>
                      <a:pt x="257" y="215"/>
                    </a:lnTo>
                    <a:lnTo>
                      <a:pt x="271" y="204"/>
                    </a:lnTo>
                    <a:lnTo>
                      <a:pt x="286" y="192"/>
                    </a:lnTo>
                    <a:lnTo>
                      <a:pt x="296" y="179"/>
                    </a:lnTo>
                    <a:lnTo>
                      <a:pt x="303" y="164"/>
                    </a:lnTo>
                    <a:lnTo>
                      <a:pt x="304" y="149"/>
                    </a:lnTo>
                    <a:lnTo>
                      <a:pt x="300" y="134"/>
                    </a:lnTo>
                    <a:lnTo>
                      <a:pt x="293" y="120"/>
                    </a:lnTo>
                    <a:lnTo>
                      <a:pt x="281" y="106"/>
                    </a:lnTo>
                    <a:lnTo>
                      <a:pt x="267" y="94"/>
                    </a:lnTo>
                    <a:lnTo>
                      <a:pt x="249" y="83"/>
                    </a:lnTo>
                    <a:lnTo>
                      <a:pt x="232" y="73"/>
                    </a:lnTo>
                    <a:lnTo>
                      <a:pt x="219" y="65"/>
                    </a:lnTo>
                    <a:lnTo>
                      <a:pt x="204" y="59"/>
                    </a:lnTo>
                    <a:lnTo>
                      <a:pt x="188" y="52"/>
                    </a:lnTo>
                    <a:lnTo>
                      <a:pt x="172" y="45"/>
                    </a:lnTo>
                    <a:lnTo>
                      <a:pt x="157" y="38"/>
                    </a:lnTo>
                    <a:lnTo>
                      <a:pt x="139" y="31"/>
                    </a:lnTo>
                    <a:lnTo>
                      <a:pt x="122" y="25"/>
                    </a:lnTo>
                    <a:lnTo>
                      <a:pt x="106" y="19"/>
                    </a:lnTo>
                    <a:lnTo>
                      <a:pt x="90" y="14"/>
                    </a:lnTo>
                    <a:lnTo>
                      <a:pt x="74" y="9"/>
                    </a:lnTo>
                    <a:lnTo>
                      <a:pt x="58" y="6"/>
                    </a:lnTo>
                    <a:lnTo>
                      <a:pt x="43" y="3"/>
                    </a:lnTo>
                    <a:lnTo>
                      <a:pt x="30" y="1"/>
                    </a:lnTo>
                    <a:lnTo>
                      <a:pt x="19" y="0"/>
                    </a:lnTo>
                    <a:lnTo>
                      <a:pt x="9" y="1"/>
                    </a:lnTo>
                    <a:lnTo>
                      <a:pt x="0" y="3"/>
                    </a:lnTo>
                    <a:lnTo>
                      <a:pt x="10" y="5"/>
                    </a:lnTo>
                    <a:lnTo>
                      <a:pt x="22" y="8"/>
                    </a:lnTo>
                    <a:lnTo>
                      <a:pt x="35" y="12"/>
                    </a:lnTo>
                    <a:lnTo>
                      <a:pt x="48" y="16"/>
                    </a:lnTo>
                    <a:lnTo>
                      <a:pt x="64" y="21"/>
                    </a:lnTo>
                    <a:lnTo>
                      <a:pt x="80" y="26"/>
                    </a:lnTo>
                    <a:lnTo>
                      <a:pt x="97" y="32"/>
                    </a:lnTo>
                    <a:lnTo>
                      <a:pt x="114" y="38"/>
                    </a:lnTo>
                    <a:lnTo>
                      <a:pt x="132" y="45"/>
                    </a:lnTo>
                    <a:lnTo>
                      <a:pt x="149" y="52"/>
                    </a:lnTo>
                    <a:lnTo>
                      <a:pt x="167" y="60"/>
                    </a:lnTo>
                    <a:lnTo>
                      <a:pt x="184" y="69"/>
                    </a:lnTo>
                    <a:lnTo>
                      <a:pt x="201" y="77"/>
                    </a:lnTo>
                    <a:lnTo>
                      <a:pt x="217" y="85"/>
                    </a:lnTo>
                    <a:lnTo>
                      <a:pt x="232" y="93"/>
                    </a:lnTo>
                    <a:lnTo>
                      <a:pt x="246" y="102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0" name="Freeform 44">
                <a:extLst>
                  <a:ext uri="{FF2B5EF4-FFF2-40B4-BE49-F238E27FC236}">
                    <a16:creationId xmlns:a16="http://schemas.microsoft.com/office/drawing/2014/main" id="{E070F8AA-B2A4-2346-BA13-0B5B265C1A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3" y="2357"/>
                <a:ext cx="34" cy="82"/>
              </a:xfrm>
              <a:custGeom>
                <a:avLst/>
                <a:gdLst>
                  <a:gd name="T0" fmla="*/ 1 w 103"/>
                  <a:gd name="T1" fmla="*/ 2 h 164"/>
                  <a:gd name="T2" fmla="*/ 1 w 103"/>
                  <a:gd name="T3" fmla="*/ 1 h 164"/>
                  <a:gd name="T4" fmla="*/ 1 w 103"/>
                  <a:gd name="T5" fmla="*/ 1 h 164"/>
                  <a:gd name="T6" fmla="*/ 1 w 103"/>
                  <a:gd name="T7" fmla="*/ 1 h 164"/>
                  <a:gd name="T8" fmla="*/ 1 w 103"/>
                  <a:gd name="T9" fmla="*/ 0 h 164"/>
                  <a:gd name="T10" fmla="*/ 0 w 103"/>
                  <a:gd name="T11" fmla="*/ 1 h 164"/>
                  <a:gd name="T12" fmla="*/ 0 w 103"/>
                  <a:gd name="T13" fmla="*/ 1 h 164"/>
                  <a:gd name="T14" fmla="*/ 0 w 103"/>
                  <a:gd name="T15" fmla="*/ 2 h 164"/>
                  <a:gd name="T16" fmla="*/ 0 w 103"/>
                  <a:gd name="T17" fmla="*/ 2 h 164"/>
                  <a:gd name="T18" fmla="*/ 0 w 103"/>
                  <a:gd name="T19" fmla="*/ 5 h 164"/>
                  <a:gd name="T20" fmla="*/ 1 w 103"/>
                  <a:gd name="T21" fmla="*/ 8 h 164"/>
                  <a:gd name="T22" fmla="*/ 1 w 103"/>
                  <a:gd name="T23" fmla="*/ 11 h 164"/>
                  <a:gd name="T24" fmla="*/ 2 w 103"/>
                  <a:gd name="T25" fmla="*/ 14 h 164"/>
                  <a:gd name="T26" fmla="*/ 2 w 103"/>
                  <a:gd name="T27" fmla="*/ 17 h 164"/>
                  <a:gd name="T28" fmla="*/ 3 w 103"/>
                  <a:gd name="T29" fmla="*/ 19 h 164"/>
                  <a:gd name="T30" fmla="*/ 4 w 103"/>
                  <a:gd name="T31" fmla="*/ 21 h 164"/>
                  <a:gd name="T32" fmla="*/ 4 w 103"/>
                  <a:gd name="T33" fmla="*/ 21 h 164"/>
                  <a:gd name="T34" fmla="*/ 4 w 103"/>
                  <a:gd name="T35" fmla="*/ 20 h 164"/>
                  <a:gd name="T36" fmla="*/ 3 w 103"/>
                  <a:gd name="T37" fmla="*/ 18 h 164"/>
                  <a:gd name="T38" fmla="*/ 3 w 103"/>
                  <a:gd name="T39" fmla="*/ 16 h 164"/>
                  <a:gd name="T40" fmla="*/ 3 w 103"/>
                  <a:gd name="T41" fmla="*/ 13 h 164"/>
                  <a:gd name="T42" fmla="*/ 2 w 103"/>
                  <a:gd name="T43" fmla="*/ 10 h 164"/>
                  <a:gd name="T44" fmla="*/ 2 w 103"/>
                  <a:gd name="T45" fmla="*/ 7 h 164"/>
                  <a:gd name="T46" fmla="*/ 2 w 103"/>
                  <a:gd name="T47" fmla="*/ 5 h 164"/>
                  <a:gd name="T48" fmla="*/ 1 w 103"/>
                  <a:gd name="T49" fmla="*/ 2 h 16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03"/>
                  <a:gd name="T76" fmla="*/ 0 h 164"/>
                  <a:gd name="T77" fmla="*/ 103 w 103"/>
                  <a:gd name="T78" fmla="*/ 164 h 16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03" h="164">
                    <a:moveTo>
                      <a:pt x="39" y="12"/>
                    </a:moveTo>
                    <a:lnTo>
                      <a:pt x="37" y="7"/>
                    </a:lnTo>
                    <a:lnTo>
                      <a:pt x="32" y="3"/>
                    </a:lnTo>
                    <a:lnTo>
                      <a:pt x="25" y="1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5" y="5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8" y="37"/>
                    </a:lnTo>
                    <a:lnTo>
                      <a:pt x="19" y="63"/>
                    </a:lnTo>
                    <a:lnTo>
                      <a:pt x="34" y="88"/>
                    </a:lnTo>
                    <a:lnTo>
                      <a:pt x="51" y="112"/>
                    </a:lnTo>
                    <a:lnTo>
                      <a:pt x="68" y="133"/>
                    </a:lnTo>
                    <a:lnTo>
                      <a:pt x="84" y="150"/>
                    </a:lnTo>
                    <a:lnTo>
                      <a:pt x="96" y="161"/>
                    </a:lnTo>
                    <a:lnTo>
                      <a:pt x="103" y="164"/>
                    </a:lnTo>
                    <a:lnTo>
                      <a:pt x="100" y="153"/>
                    </a:lnTo>
                    <a:lnTo>
                      <a:pt x="93" y="139"/>
                    </a:lnTo>
                    <a:lnTo>
                      <a:pt x="84" y="121"/>
                    </a:lnTo>
                    <a:lnTo>
                      <a:pt x="74" y="100"/>
                    </a:lnTo>
                    <a:lnTo>
                      <a:pt x="64" y="78"/>
                    </a:lnTo>
                    <a:lnTo>
                      <a:pt x="54" y="55"/>
                    </a:lnTo>
                    <a:lnTo>
                      <a:pt x="45" y="33"/>
                    </a:lnTo>
                    <a:lnTo>
                      <a:pt x="39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1" name="Freeform 45">
                <a:extLst>
                  <a:ext uri="{FF2B5EF4-FFF2-40B4-BE49-F238E27FC236}">
                    <a16:creationId xmlns:a16="http://schemas.microsoft.com/office/drawing/2014/main" id="{7C2A016D-B524-0F46-AB6F-9209395C53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8" y="2313"/>
                <a:ext cx="18" cy="42"/>
              </a:xfrm>
              <a:custGeom>
                <a:avLst/>
                <a:gdLst>
                  <a:gd name="T0" fmla="*/ 1 w 54"/>
                  <a:gd name="T1" fmla="*/ 2 h 82"/>
                  <a:gd name="T2" fmla="*/ 1 w 54"/>
                  <a:gd name="T3" fmla="*/ 1 h 82"/>
                  <a:gd name="T4" fmla="*/ 1 w 54"/>
                  <a:gd name="T5" fmla="*/ 1 h 82"/>
                  <a:gd name="T6" fmla="*/ 1 w 54"/>
                  <a:gd name="T7" fmla="*/ 0 h 82"/>
                  <a:gd name="T8" fmla="*/ 0 w 54"/>
                  <a:gd name="T9" fmla="*/ 0 h 82"/>
                  <a:gd name="T10" fmla="*/ 0 w 54"/>
                  <a:gd name="T11" fmla="*/ 1 h 82"/>
                  <a:gd name="T12" fmla="*/ 0 w 54"/>
                  <a:gd name="T13" fmla="*/ 1 h 82"/>
                  <a:gd name="T14" fmla="*/ 0 w 54"/>
                  <a:gd name="T15" fmla="*/ 1 h 82"/>
                  <a:gd name="T16" fmla="*/ 0 w 54"/>
                  <a:gd name="T17" fmla="*/ 2 h 82"/>
                  <a:gd name="T18" fmla="*/ 0 w 54"/>
                  <a:gd name="T19" fmla="*/ 3 h 82"/>
                  <a:gd name="T20" fmla="*/ 0 w 54"/>
                  <a:gd name="T21" fmla="*/ 5 h 82"/>
                  <a:gd name="T22" fmla="*/ 0 w 54"/>
                  <a:gd name="T23" fmla="*/ 6 h 82"/>
                  <a:gd name="T24" fmla="*/ 1 w 54"/>
                  <a:gd name="T25" fmla="*/ 8 h 82"/>
                  <a:gd name="T26" fmla="*/ 1 w 54"/>
                  <a:gd name="T27" fmla="*/ 9 h 82"/>
                  <a:gd name="T28" fmla="*/ 1 w 54"/>
                  <a:gd name="T29" fmla="*/ 10 h 82"/>
                  <a:gd name="T30" fmla="*/ 2 w 54"/>
                  <a:gd name="T31" fmla="*/ 11 h 82"/>
                  <a:gd name="T32" fmla="*/ 2 w 54"/>
                  <a:gd name="T33" fmla="*/ 11 h 82"/>
                  <a:gd name="T34" fmla="*/ 2 w 54"/>
                  <a:gd name="T35" fmla="*/ 9 h 82"/>
                  <a:gd name="T36" fmla="*/ 2 w 54"/>
                  <a:gd name="T37" fmla="*/ 6 h 82"/>
                  <a:gd name="T38" fmla="*/ 1 w 54"/>
                  <a:gd name="T39" fmla="*/ 4 h 82"/>
                  <a:gd name="T40" fmla="*/ 1 w 54"/>
                  <a:gd name="T41" fmla="*/ 2 h 8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4"/>
                  <a:gd name="T64" fmla="*/ 0 h 82"/>
                  <a:gd name="T65" fmla="*/ 54 w 54"/>
                  <a:gd name="T66" fmla="*/ 82 h 82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4" h="82">
                    <a:moveTo>
                      <a:pt x="28" y="9"/>
                    </a:moveTo>
                    <a:lnTo>
                      <a:pt x="26" y="5"/>
                    </a:lnTo>
                    <a:lnTo>
                      <a:pt x="22" y="2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8" y="1"/>
                    </a:lnTo>
                    <a:lnTo>
                      <a:pt x="3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21"/>
                    </a:lnTo>
                    <a:lnTo>
                      <a:pt x="5" y="33"/>
                    </a:lnTo>
                    <a:lnTo>
                      <a:pt x="10" y="45"/>
                    </a:lnTo>
                    <a:lnTo>
                      <a:pt x="18" y="57"/>
                    </a:lnTo>
                    <a:lnTo>
                      <a:pt x="26" y="68"/>
                    </a:lnTo>
                    <a:lnTo>
                      <a:pt x="35" y="76"/>
                    </a:lnTo>
                    <a:lnTo>
                      <a:pt x="45" y="81"/>
                    </a:lnTo>
                    <a:lnTo>
                      <a:pt x="53" y="82"/>
                    </a:lnTo>
                    <a:lnTo>
                      <a:pt x="54" y="66"/>
                    </a:lnTo>
                    <a:lnTo>
                      <a:pt x="47" y="47"/>
                    </a:lnTo>
                    <a:lnTo>
                      <a:pt x="38" y="28"/>
                    </a:lnTo>
                    <a:lnTo>
                      <a:pt x="28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2" name="Freeform 46">
                <a:extLst>
                  <a:ext uri="{FF2B5EF4-FFF2-40B4-BE49-F238E27FC236}">
                    <a16:creationId xmlns:a16="http://schemas.microsoft.com/office/drawing/2014/main" id="{0383264E-5A6E-DE41-8880-3D8411C4F9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3" y="2283"/>
                <a:ext cx="16" cy="24"/>
              </a:xfrm>
              <a:custGeom>
                <a:avLst/>
                <a:gdLst>
                  <a:gd name="T0" fmla="*/ 1 w 46"/>
                  <a:gd name="T1" fmla="*/ 1 h 47"/>
                  <a:gd name="T2" fmla="*/ 1 w 46"/>
                  <a:gd name="T3" fmla="*/ 1 h 47"/>
                  <a:gd name="T4" fmla="*/ 1 w 46"/>
                  <a:gd name="T5" fmla="*/ 1 h 47"/>
                  <a:gd name="T6" fmla="*/ 1 w 46"/>
                  <a:gd name="T7" fmla="*/ 1 h 47"/>
                  <a:gd name="T8" fmla="*/ 1 w 46"/>
                  <a:gd name="T9" fmla="*/ 1 h 47"/>
                  <a:gd name="T10" fmla="*/ 1 w 46"/>
                  <a:gd name="T11" fmla="*/ 1 h 47"/>
                  <a:gd name="T12" fmla="*/ 1 w 46"/>
                  <a:gd name="T13" fmla="*/ 1 h 47"/>
                  <a:gd name="T14" fmla="*/ 1 w 46"/>
                  <a:gd name="T15" fmla="*/ 0 h 47"/>
                  <a:gd name="T16" fmla="*/ 0 w 46"/>
                  <a:gd name="T17" fmla="*/ 0 h 47"/>
                  <a:gd name="T18" fmla="*/ 0 w 46"/>
                  <a:gd name="T19" fmla="*/ 1 h 47"/>
                  <a:gd name="T20" fmla="*/ 0 w 46"/>
                  <a:gd name="T21" fmla="*/ 1 h 47"/>
                  <a:gd name="T22" fmla="*/ 0 w 46"/>
                  <a:gd name="T23" fmla="*/ 1 h 47"/>
                  <a:gd name="T24" fmla="*/ 0 w 46"/>
                  <a:gd name="T25" fmla="*/ 2 h 47"/>
                  <a:gd name="T26" fmla="*/ 0 w 46"/>
                  <a:gd name="T27" fmla="*/ 2 h 47"/>
                  <a:gd name="T28" fmla="*/ 0 w 46"/>
                  <a:gd name="T29" fmla="*/ 3 h 47"/>
                  <a:gd name="T30" fmla="*/ 0 w 46"/>
                  <a:gd name="T31" fmla="*/ 4 h 47"/>
                  <a:gd name="T32" fmla="*/ 1 w 46"/>
                  <a:gd name="T33" fmla="*/ 5 h 47"/>
                  <a:gd name="T34" fmla="*/ 1 w 46"/>
                  <a:gd name="T35" fmla="*/ 5 h 47"/>
                  <a:gd name="T36" fmla="*/ 1 w 46"/>
                  <a:gd name="T37" fmla="*/ 6 h 47"/>
                  <a:gd name="T38" fmla="*/ 2 w 46"/>
                  <a:gd name="T39" fmla="*/ 6 h 47"/>
                  <a:gd name="T40" fmla="*/ 2 w 46"/>
                  <a:gd name="T41" fmla="*/ 6 h 47"/>
                  <a:gd name="T42" fmla="*/ 2 w 46"/>
                  <a:gd name="T43" fmla="*/ 5 h 47"/>
                  <a:gd name="T44" fmla="*/ 2 w 46"/>
                  <a:gd name="T45" fmla="*/ 4 h 47"/>
                  <a:gd name="T46" fmla="*/ 1 w 46"/>
                  <a:gd name="T47" fmla="*/ 2 h 47"/>
                  <a:gd name="T48" fmla="*/ 1 w 46"/>
                  <a:gd name="T49" fmla="*/ 1 h 4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6"/>
                  <a:gd name="T76" fmla="*/ 0 h 47"/>
                  <a:gd name="T77" fmla="*/ 46 w 46"/>
                  <a:gd name="T78" fmla="*/ 47 h 4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6" h="47">
                    <a:moveTo>
                      <a:pt x="24" y="6"/>
                    </a:moveTo>
                    <a:lnTo>
                      <a:pt x="24" y="7"/>
                    </a:lnTo>
                    <a:lnTo>
                      <a:pt x="23" y="4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4" y="1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1" y="15"/>
                    </a:lnTo>
                    <a:lnTo>
                      <a:pt x="4" y="21"/>
                    </a:lnTo>
                    <a:lnTo>
                      <a:pt x="10" y="28"/>
                    </a:lnTo>
                    <a:lnTo>
                      <a:pt x="17" y="34"/>
                    </a:lnTo>
                    <a:lnTo>
                      <a:pt x="24" y="40"/>
                    </a:lnTo>
                    <a:lnTo>
                      <a:pt x="33" y="44"/>
                    </a:lnTo>
                    <a:lnTo>
                      <a:pt x="40" y="47"/>
                    </a:lnTo>
                    <a:lnTo>
                      <a:pt x="46" y="47"/>
                    </a:lnTo>
                    <a:lnTo>
                      <a:pt x="45" y="37"/>
                    </a:lnTo>
                    <a:lnTo>
                      <a:pt x="39" y="25"/>
                    </a:lnTo>
                    <a:lnTo>
                      <a:pt x="30" y="14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3" name="Freeform 47">
                <a:extLst>
                  <a:ext uri="{FF2B5EF4-FFF2-40B4-BE49-F238E27FC236}">
                    <a16:creationId xmlns:a16="http://schemas.microsoft.com/office/drawing/2014/main" id="{E60A69C2-A2DA-EB4A-8BBF-43CD61D5A9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0" y="2263"/>
                <a:ext cx="21" cy="16"/>
              </a:xfrm>
              <a:custGeom>
                <a:avLst/>
                <a:gdLst>
                  <a:gd name="T0" fmla="*/ 2 w 63"/>
                  <a:gd name="T1" fmla="*/ 3 h 31"/>
                  <a:gd name="T2" fmla="*/ 2 w 63"/>
                  <a:gd name="T3" fmla="*/ 3 h 31"/>
                  <a:gd name="T4" fmla="*/ 2 w 63"/>
                  <a:gd name="T5" fmla="*/ 3 h 31"/>
                  <a:gd name="T6" fmla="*/ 2 w 63"/>
                  <a:gd name="T7" fmla="*/ 2 h 31"/>
                  <a:gd name="T8" fmla="*/ 2 w 63"/>
                  <a:gd name="T9" fmla="*/ 2 h 31"/>
                  <a:gd name="T10" fmla="*/ 2 w 63"/>
                  <a:gd name="T11" fmla="*/ 1 h 31"/>
                  <a:gd name="T12" fmla="*/ 2 w 63"/>
                  <a:gd name="T13" fmla="*/ 1 h 31"/>
                  <a:gd name="T14" fmla="*/ 2 w 63"/>
                  <a:gd name="T15" fmla="*/ 0 h 31"/>
                  <a:gd name="T16" fmla="*/ 2 w 63"/>
                  <a:gd name="T17" fmla="*/ 0 h 31"/>
                  <a:gd name="T18" fmla="*/ 1 w 63"/>
                  <a:gd name="T19" fmla="*/ 0 h 31"/>
                  <a:gd name="T20" fmla="*/ 1 w 63"/>
                  <a:gd name="T21" fmla="*/ 1 h 31"/>
                  <a:gd name="T22" fmla="*/ 1 w 63"/>
                  <a:gd name="T23" fmla="*/ 1 h 31"/>
                  <a:gd name="T24" fmla="*/ 1 w 63"/>
                  <a:gd name="T25" fmla="*/ 1 h 31"/>
                  <a:gd name="T26" fmla="*/ 0 w 63"/>
                  <a:gd name="T27" fmla="*/ 2 h 31"/>
                  <a:gd name="T28" fmla="*/ 0 w 63"/>
                  <a:gd name="T29" fmla="*/ 3 h 31"/>
                  <a:gd name="T30" fmla="*/ 0 w 63"/>
                  <a:gd name="T31" fmla="*/ 4 h 31"/>
                  <a:gd name="T32" fmla="*/ 0 w 63"/>
                  <a:gd name="T33" fmla="*/ 4 h 31"/>
                  <a:gd name="T34" fmla="*/ 0 w 63"/>
                  <a:gd name="T35" fmla="*/ 4 h 31"/>
                  <a:gd name="T36" fmla="*/ 0 w 63"/>
                  <a:gd name="T37" fmla="*/ 4 h 31"/>
                  <a:gd name="T38" fmla="*/ 1 w 63"/>
                  <a:gd name="T39" fmla="*/ 4 h 31"/>
                  <a:gd name="T40" fmla="*/ 1 w 63"/>
                  <a:gd name="T41" fmla="*/ 4 h 31"/>
                  <a:gd name="T42" fmla="*/ 1 w 63"/>
                  <a:gd name="T43" fmla="*/ 4 h 31"/>
                  <a:gd name="T44" fmla="*/ 1 w 63"/>
                  <a:gd name="T45" fmla="*/ 4 h 31"/>
                  <a:gd name="T46" fmla="*/ 2 w 63"/>
                  <a:gd name="T47" fmla="*/ 4 h 31"/>
                  <a:gd name="T48" fmla="*/ 2 w 63"/>
                  <a:gd name="T49" fmla="*/ 3 h 3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3"/>
                  <a:gd name="T76" fmla="*/ 0 h 31"/>
                  <a:gd name="T77" fmla="*/ 63 w 63"/>
                  <a:gd name="T78" fmla="*/ 31 h 3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3" h="31">
                    <a:moveTo>
                      <a:pt x="50" y="23"/>
                    </a:moveTo>
                    <a:lnTo>
                      <a:pt x="56" y="21"/>
                    </a:lnTo>
                    <a:lnTo>
                      <a:pt x="62" y="18"/>
                    </a:lnTo>
                    <a:lnTo>
                      <a:pt x="63" y="14"/>
                    </a:lnTo>
                    <a:lnTo>
                      <a:pt x="63" y="10"/>
                    </a:lnTo>
                    <a:lnTo>
                      <a:pt x="61" y="5"/>
                    </a:lnTo>
                    <a:lnTo>
                      <a:pt x="56" y="2"/>
                    </a:lnTo>
                    <a:lnTo>
                      <a:pt x="50" y="0"/>
                    </a:lnTo>
                    <a:lnTo>
                      <a:pt x="43" y="0"/>
                    </a:lnTo>
                    <a:lnTo>
                      <a:pt x="40" y="0"/>
                    </a:lnTo>
                    <a:lnTo>
                      <a:pt x="34" y="1"/>
                    </a:lnTo>
                    <a:lnTo>
                      <a:pt x="26" y="3"/>
                    </a:lnTo>
                    <a:lnTo>
                      <a:pt x="16" y="7"/>
                    </a:lnTo>
                    <a:lnTo>
                      <a:pt x="7" y="13"/>
                    </a:lnTo>
                    <a:lnTo>
                      <a:pt x="3" y="19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4" y="29"/>
                    </a:lnTo>
                    <a:lnTo>
                      <a:pt x="10" y="31"/>
                    </a:lnTo>
                    <a:lnTo>
                      <a:pt x="16" y="31"/>
                    </a:lnTo>
                    <a:lnTo>
                      <a:pt x="21" y="31"/>
                    </a:lnTo>
                    <a:lnTo>
                      <a:pt x="29" y="29"/>
                    </a:lnTo>
                    <a:lnTo>
                      <a:pt x="36" y="28"/>
                    </a:lnTo>
                    <a:lnTo>
                      <a:pt x="43" y="26"/>
                    </a:lnTo>
                    <a:lnTo>
                      <a:pt x="50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4" name="Freeform 48">
                <a:extLst>
                  <a:ext uri="{FF2B5EF4-FFF2-40B4-BE49-F238E27FC236}">
                    <a16:creationId xmlns:a16="http://schemas.microsoft.com/office/drawing/2014/main" id="{68C86248-092D-9641-8C2F-07D2EE239B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1" y="2237"/>
                <a:ext cx="81" cy="103"/>
              </a:xfrm>
              <a:custGeom>
                <a:avLst/>
                <a:gdLst>
                  <a:gd name="T0" fmla="*/ 3 w 245"/>
                  <a:gd name="T1" fmla="*/ 4 h 206"/>
                  <a:gd name="T2" fmla="*/ 3 w 245"/>
                  <a:gd name="T3" fmla="*/ 5 h 206"/>
                  <a:gd name="T4" fmla="*/ 2 w 245"/>
                  <a:gd name="T5" fmla="*/ 7 h 206"/>
                  <a:gd name="T6" fmla="*/ 1 w 245"/>
                  <a:gd name="T7" fmla="*/ 8 h 206"/>
                  <a:gd name="T8" fmla="*/ 1 w 245"/>
                  <a:gd name="T9" fmla="*/ 10 h 206"/>
                  <a:gd name="T10" fmla="*/ 1 w 245"/>
                  <a:gd name="T11" fmla="*/ 11 h 206"/>
                  <a:gd name="T12" fmla="*/ 0 w 245"/>
                  <a:gd name="T13" fmla="*/ 13 h 206"/>
                  <a:gd name="T14" fmla="*/ 0 w 245"/>
                  <a:gd name="T15" fmla="*/ 15 h 206"/>
                  <a:gd name="T16" fmla="*/ 0 w 245"/>
                  <a:gd name="T17" fmla="*/ 16 h 206"/>
                  <a:gd name="T18" fmla="*/ 0 w 245"/>
                  <a:gd name="T19" fmla="*/ 19 h 206"/>
                  <a:gd name="T20" fmla="*/ 1 w 245"/>
                  <a:gd name="T21" fmla="*/ 21 h 206"/>
                  <a:gd name="T22" fmla="*/ 1 w 245"/>
                  <a:gd name="T23" fmla="*/ 23 h 206"/>
                  <a:gd name="T24" fmla="*/ 2 w 245"/>
                  <a:gd name="T25" fmla="*/ 24 h 206"/>
                  <a:gd name="T26" fmla="*/ 3 w 245"/>
                  <a:gd name="T27" fmla="*/ 25 h 206"/>
                  <a:gd name="T28" fmla="*/ 4 w 245"/>
                  <a:gd name="T29" fmla="*/ 26 h 206"/>
                  <a:gd name="T30" fmla="*/ 5 w 245"/>
                  <a:gd name="T31" fmla="*/ 26 h 206"/>
                  <a:gd name="T32" fmla="*/ 6 w 245"/>
                  <a:gd name="T33" fmla="*/ 26 h 206"/>
                  <a:gd name="T34" fmla="*/ 6 w 245"/>
                  <a:gd name="T35" fmla="*/ 26 h 206"/>
                  <a:gd name="T36" fmla="*/ 6 w 245"/>
                  <a:gd name="T37" fmla="*/ 26 h 206"/>
                  <a:gd name="T38" fmla="*/ 7 w 245"/>
                  <a:gd name="T39" fmla="*/ 25 h 206"/>
                  <a:gd name="T40" fmla="*/ 7 w 245"/>
                  <a:gd name="T41" fmla="*/ 25 h 206"/>
                  <a:gd name="T42" fmla="*/ 7 w 245"/>
                  <a:gd name="T43" fmla="*/ 24 h 206"/>
                  <a:gd name="T44" fmla="*/ 6 w 245"/>
                  <a:gd name="T45" fmla="*/ 24 h 206"/>
                  <a:gd name="T46" fmla="*/ 6 w 245"/>
                  <a:gd name="T47" fmla="*/ 24 h 206"/>
                  <a:gd name="T48" fmla="*/ 6 w 245"/>
                  <a:gd name="T49" fmla="*/ 24 h 206"/>
                  <a:gd name="T50" fmla="*/ 6 w 245"/>
                  <a:gd name="T51" fmla="*/ 24 h 206"/>
                  <a:gd name="T52" fmla="*/ 5 w 245"/>
                  <a:gd name="T53" fmla="*/ 24 h 206"/>
                  <a:gd name="T54" fmla="*/ 5 w 245"/>
                  <a:gd name="T55" fmla="*/ 24 h 206"/>
                  <a:gd name="T56" fmla="*/ 5 w 245"/>
                  <a:gd name="T57" fmla="*/ 24 h 206"/>
                  <a:gd name="T58" fmla="*/ 4 w 245"/>
                  <a:gd name="T59" fmla="*/ 24 h 206"/>
                  <a:gd name="T60" fmla="*/ 4 w 245"/>
                  <a:gd name="T61" fmla="*/ 24 h 206"/>
                  <a:gd name="T62" fmla="*/ 3 w 245"/>
                  <a:gd name="T63" fmla="*/ 24 h 206"/>
                  <a:gd name="T64" fmla="*/ 3 w 245"/>
                  <a:gd name="T65" fmla="*/ 23 h 206"/>
                  <a:gd name="T66" fmla="*/ 2 w 245"/>
                  <a:gd name="T67" fmla="*/ 23 h 206"/>
                  <a:gd name="T68" fmla="*/ 2 w 245"/>
                  <a:gd name="T69" fmla="*/ 22 h 206"/>
                  <a:gd name="T70" fmla="*/ 1 w 245"/>
                  <a:gd name="T71" fmla="*/ 21 h 206"/>
                  <a:gd name="T72" fmla="*/ 1 w 245"/>
                  <a:gd name="T73" fmla="*/ 19 h 206"/>
                  <a:gd name="T74" fmla="*/ 1 w 245"/>
                  <a:gd name="T75" fmla="*/ 17 h 206"/>
                  <a:gd name="T76" fmla="*/ 1 w 245"/>
                  <a:gd name="T77" fmla="*/ 16 h 206"/>
                  <a:gd name="T78" fmla="*/ 1 w 245"/>
                  <a:gd name="T79" fmla="*/ 14 h 206"/>
                  <a:gd name="T80" fmla="*/ 1 w 245"/>
                  <a:gd name="T81" fmla="*/ 12 h 206"/>
                  <a:gd name="T82" fmla="*/ 2 w 245"/>
                  <a:gd name="T83" fmla="*/ 11 h 206"/>
                  <a:gd name="T84" fmla="*/ 2 w 245"/>
                  <a:gd name="T85" fmla="*/ 9 h 206"/>
                  <a:gd name="T86" fmla="*/ 3 w 245"/>
                  <a:gd name="T87" fmla="*/ 8 h 206"/>
                  <a:gd name="T88" fmla="*/ 4 w 245"/>
                  <a:gd name="T89" fmla="*/ 7 h 206"/>
                  <a:gd name="T90" fmla="*/ 4 w 245"/>
                  <a:gd name="T91" fmla="*/ 6 h 206"/>
                  <a:gd name="T92" fmla="*/ 5 w 245"/>
                  <a:gd name="T93" fmla="*/ 5 h 206"/>
                  <a:gd name="T94" fmla="*/ 6 w 245"/>
                  <a:gd name="T95" fmla="*/ 4 h 206"/>
                  <a:gd name="T96" fmla="*/ 6 w 245"/>
                  <a:gd name="T97" fmla="*/ 3 h 206"/>
                  <a:gd name="T98" fmla="*/ 7 w 245"/>
                  <a:gd name="T99" fmla="*/ 2 h 206"/>
                  <a:gd name="T100" fmla="*/ 8 w 245"/>
                  <a:gd name="T101" fmla="*/ 2 h 206"/>
                  <a:gd name="T102" fmla="*/ 8 w 245"/>
                  <a:gd name="T103" fmla="*/ 1 h 206"/>
                  <a:gd name="T104" fmla="*/ 9 w 245"/>
                  <a:gd name="T105" fmla="*/ 1 h 206"/>
                  <a:gd name="T106" fmla="*/ 9 w 245"/>
                  <a:gd name="T107" fmla="*/ 1 h 206"/>
                  <a:gd name="T108" fmla="*/ 8 w 245"/>
                  <a:gd name="T109" fmla="*/ 0 h 206"/>
                  <a:gd name="T110" fmla="*/ 7 w 245"/>
                  <a:gd name="T111" fmla="*/ 1 h 206"/>
                  <a:gd name="T112" fmla="*/ 7 w 245"/>
                  <a:gd name="T113" fmla="*/ 1 h 206"/>
                  <a:gd name="T114" fmla="*/ 6 w 245"/>
                  <a:gd name="T115" fmla="*/ 2 h 206"/>
                  <a:gd name="T116" fmla="*/ 5 w 245"/>
                  <a:gd name="T117" fmla="*/ 2 h 206"/>
                  <a:gd name="T118" fmla="*/ 4 w 245"/>
                  <a:gd name="T119" fmla="*/ 3 h 206"/>
                  <a:gd name="T120" fmla="*/ 3 w 245"/>
                  <a:gd name="T121" fmla="*/ 4 h 20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45"/>
                  <a:gd name="T184" fmla="*/ 0 h 206"/>
                  <a:gd name="T185" fmla="*/ 245 w 245"/>
                  <a:gd name="T186" fmla="*/ 206 h 20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45" h="206">
                    <a:moveTo>
                      <a:pt x="90" y="31"/>
                    </a:moveTo>
                    <a:lnTo>
                      <a:pt x="72" y="40"/>
                    </a:lnTo>
                    <a:lnTo>
                      <a:pt x="56" y="50"/>
                    </a:lnTo>
                    <a:lnTo>
                      <a:pt x="40" y="62"/>
                    </a:lnTo>
                    <a:lnTo>
                      <a:pt x="27" y="74"/>
                    </a:lnTo>
                    <a:lnTo>
                      <a:pt x="17" y="87"/>
                    </a:lnTo>
                    <a:lnTo>
                      <a:pt x="8" y="100"/>
                    </a:lnTo>
                    <a:lnTo>
                      <a:pt x="3" y="113"/>
                    </a:lnTo>
                    <a:lnTo>
                      <a:pt x="0" y="127"/>
                    </a:lnTo>
                    <a:lnTo>
                      <a:pt x="3" y="149"/>
                    </a:lnTo>
                    <a:lnTo>
                      <a:pt x="14" y="166"/>
                    </a:lnTo>
                    <a:lnTo>
                      <a:pt x="32" y="181"/>
                    </a:lnTo>
                    <a:lnTo>
                      <a:pt x="53" y="192"/>
                    </a:lnTo>
                    <a:lnTo>
                      <a:pt x="80" y="200"/>
                    </a:lnTo>
                    <a:lnTo>
                      <a:pt x="109" y="205"/>
                    </a:lnTo>
                    <a:lnTo>
                      <a:pt x="136" y="206"/>
                    </a:lnTo>
                    <a:lnTo>
                      <a:pt x="164" y="203"/>
                    </a:lnTo>
                    <a:lnTo>
                      <a:pt x="169" y="203"/>
                    </a:lnTo>
                    <a:lnTo>
                      <a:pt x="175" y="201"/>
                    </a:lnTo>
                    <a:lnTo>
                      <a:pt x="180" y="197"/>
                    </a:lnTo>
                    <a:lnTo>
                      <a:pt x="181" y="193"/>
                    </a:lnTo>
                    <a:lnTo>
                      <a:pt x="180" y="191"/>
                    </a:lnTo>
                    <a:lnTo>
                      <a:pt x="175" y="191"/>
                    </a:lnTo>
                    <a:lnTo>
                      <a:pt x="169" y="190"/>
                    </a:lnTo>
                    <a:lnTo>
                      <a:pt x="162" y="190"/>
                    </a:lnTo>
                    <a:lnTo>
                      <a:pt x="154" y="190"/>
                    </a:lnTo>
                    <a:lnTo>
                      <a:pt x="146" y="190"/>
                    </a:lnTo>
                    <a:lnTo>
                      <a:pt x="139" y="190"/>
                    </a:lnTo>
                    <a:lnTo>
                      <a:pt x="135" y="190"/>
                    </a:lnTo>
                    <a:lnTo>
                      <a:pt x="120" y="189"/>
                    </a:lnTo>
                    <a:lnTo>
                      <a:pt x="107" y="188"/>
                    </a:lnTo>
                    <a:lnTo>
                      <a:pt x="93" y="187"/>
                    </a:lnTo>
                    <a:lnTo>
                      <a:pt x="78" y="184"/>
                    </a:lnTo>
                    <a:lnTo>
                      <a:pt x="64" y="181"/>
                    </a:lnTo>
                    <a:lnTo>
                      <a:pt x="49" y="174"/>
                    </a:lnTo>
                    <a:lnTo>
                      <a:pt x="36" y="165"/>
                    </a:lnTo>
                    <a:lnTo>
                      <a:pt x="22" y="152"/>
                    </a:lnTo>
                    <a:lnTo>
                      <a:pt x="19" y="136"/>
                    </a:lnTo>
                    <a:lnTo>
                      <a:pt x="20" y="122"/>
                    </a:lnTo>
                    <a:lnTo>
                      <a:pt x="26" y="108"/>
                    </a:lnTo>
                    <a:lnTo>
                      <a:pt x="35" y="95"/>
                    </a:lnTo>
                    <a:lnTo>
                      <a:pt x="48" y="83"/>
                    </a:lnTo>
                    <a:lnTo>
                      <a:pt x="62" y="71"/>
                    </a:lnTo>
                    <a:lnTo>
                      <a:pt x="78" y="61"/>
                    </a:lnTo>
                    <a:lnTo>
                      <a:pt x="97" y="51"/>
                    </a:lnTo>
                    <a:lnTo>
                      <a:pt x="116" y="42"/>
                    </a:lnTo>
                    <a:lnTo>
                      <a:pt x="136" y="34"/>
                    </a:lnTo>
                    <a:lnTo>
                      <a:pt x="156" y="27"/>
                    </a:lnTo>
                    <a:lnTo>
                      <a:pt x="175" y="21"/>
                    </a:lnTo>
                    <a:lnTo>
                      <a:pt x="196" y="16"/>
                    </a:lnTo>
                    <a:lnTo>
                      <a:pt x="213" y="11"/>
                    </a:lnTo>
                    <a:lnTo>
                      <a:pt x="230" y="8"/>
                    </a:lnTo>
                    <a:lnTo>
                      <a:pt x="245" y="6"/>
                    </a:lnTo>
                    <a:lnTo>
                      <a:pt x="235" y="2"/>
                    </a:lnTo>
                    <a:lnTo>
                      <a:pt x="219" y="0"/>
                    </a:lnTo>
                    <a:lnTo>
                      <a:pt x="200" y="2"/>
                    </a:lnTo>
                    <a:lnTo>
                      <a:pt x="178" y="5"/>
                    </a:lnTo>
                    <a:lnTo>
                      <a:pt x="154" y="10"/>
                    </a:lnTo>
                    <a:lnTo>
                      <a:pt x="130" y="16"/>
                    </a:lnTo>
                    <a:lnTo>
                      <a:pt x="109" y="24"/>
                    </a:lnTo>
                    <a:lnTo>
                      <a:pt x="90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5" name="Freeform 49">
                <a:extLst>
                  <a:ext uri="{FF2B5EF4-FFF2-40B4-BE49-F238E27FC236}">
                    <a16:creationId xmlns:a16="http://schemas.microsoft.com/office/drawing/2014/main" id="{495FC790-86E0-5246-8004-8511E04B8D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1" y="2236"/>
                <a:ext cx="53" cy="80"/>
              </a:xfrm>
              <a:custGeom>
                <a:avLst/>
                <a:gdLst>
                  <a:gd name="T0" fmla="*/ 5 w 159"/>
                  <a:gd name="T1" fmla="*/ 7 h 160"/>
                  <a:gd name="T2" fmla="*/ 5 w 159"/>
                  <a:gd name="T3" fmla="*/ 9 h 160"/>
                  <a:gd name="T4" fmla="*/ 5 w 159"/>
                  <a:gd name="T5" fmla="*/ 11 h 160"/>
                  <a:gd name="T6" fmla="*/ 5 w 159"/>
                  <a:gd name="T7" fmla="*/ 12 h 160"/>
                  <a:gd name="T8" fmla="*/ 4 w 159"/>
                  <a:gd name="T9" fmla="*/ 14 h 160"/>
                  <a:gd name="T10" fmla="*/ 3 w 159"/>
                  <a:gd name="T11" fmla="*/ 15 h 160"/>
                  <a:gd name="T12" fmla="*/ 3 w 159"/>
                  <a:gd name="T13" fmla="*/ 16 h 160"/>
                  <a:gd name="T14" fmla="*/ 2 w 159"/>
                  <a:gd name="T15" fmla="*/ 17 h 160"/>
                  <a:gd name="T16" fmla="*/ 1 w 159"/>
                  <a:gd name="T17" fmla="*/ 19 h 160"/>
                  <a:gd name="T18" fmla="*/ 1 w 159"/>
                  <a:gd name="T19" fmla="*/ 19 h 160"/>
                  <a:gd name="T20" fmla="*/ 1 w 159"/>
                  <a:gd name="T21" fmla="*/ 19 h 160"/>
                  <a:gd name="T22" fmla="*/ 1 w 159"/>
                  <a:gd name="T23" fmla="*/ 20 h 160"/>
                  <a:gd name="T24" fmla="*/ 1 w 159"/>
                  <a:gd name="T25" fmla="*/ 20 h 160"/>
                  <a:gd name="T26" fmla="*/ 1 w 159"/>
                  <a:gd name="T27" fmla="*/ 20 h 160"/>
                  <a:gd name="T28" fmla="*/ 2 w 159"/>
                  <a:gd name="T29" fmla="*/ 20 h 160"/>
                  <a:gd name="T30" fmla="*/ 2 w 159"/>
                  <a:gd name="T31" fmla="*/ 20 h 160"/>
                  <a:gd name="T32" fmla="*/ 2 w 159"/>
                  <a:gd name="T33" fmla="*/ 20 h 160"/>
                  <a:gd name="T34" fmla="*/ 3 w 159"/>
                  <a:gd name="T35" fmla="*/ 19 h 160"/>
                  <a:gd name="T36" fmla="*/ 4 w 159"/>
                  <a:gd name="T37" fmla="*/ 18 h 160"/>
                  <a:gd name="T38" fmla="*/ 4 w 159"/>
                  <a:gd name="T39" fmla="*/ 16 h 160"/>
                  <a:gd name="T40" fmla="*/ 5 w 159"/>
                  <a:gd name="T41" fmla="*/ 15 h 160"/>
                  <a:gd name="T42" fmla="*/ 5 w 159"/>
                  <a:gd name="T43" fmla="*/ 13 h 160"/>
                  <a:gd name="T44" fmla="*/ 6 w 159"/>
                  <a:gd name="T45" fmla="*/ 11 h 160"/>
                  <a:gd name="T46" fmla="*/ 6 w 159"/>
                  <a:gd name="T47" fmla="*/ 9 h 160"/>
                  <a:gd name="T48" fmla="*/ 6 w 159"/>
                  <a:gd name="T49" fmla="*/ 7 h 160"/>
                  <a:gd name="T50" fmla="*/ 5 w 159"/>
                  <a:gd name="T51" fmla="*/ 5 h 160"/>
                  <a:gd name="T52" fmla="*/ 5 w 159"/>
                  <a:gd name="T53" fmla="*/ 3 h 160"/>
                  <a:gd name="T54" fmla="*/ 4 w 159"/>
                  <a:gd name="T55" fmla="*/ 2 h 160"/>
                  <a:gd name="T56" fmla="*/ 3 w 159"/>
                  <a:gd name="T57" fmla="*/ 1 h 160"/>
                  <a:gd name="T58" fmla="*/ 2 w 159"/>
                  <a:gd name="T59" fmla="*/ 1 h 160"/>
                  <a:gd name="T60" fmla="*/ 1 w 159"/>
                  <a:gd name="T61" fmla="*/ 0 h 160"/>
                  <a:gd name="T62" fmla="*/ 0 w 159"/>
                  <a:gd name="T63" fmla="*/ 1 h 160"/>
                  <a:gd name="T64" fmla="*/ 0 w 159"/>
                  <a:gd name="T65" fmla="*/ 1 h 160"/>
                  <a:gd name="T66" fmla="*/ 1 w 159"/>
                  <a:gd name="T67" fmla="*/ 2 h 160"/>
                  <a:gd name="T68" fmla="*/ 2 w 159"/>
                  <a:gd name="T69" fmla="*/ 2 h 160"/>
                  <a:gd name="T70" fmla="*/ 2 w 159"/>
                  <a:gd name="T71" fmla="*/ 2 h 160"/>
                  <a:gd name="T72" fmla="*/ 3 w 159"/>
                  <a:gd name="T73" fmla="*/ 3 h 160"/>
                  <a:gd name="T74" fmla="*/ 4 w 159"/>
                  <a:gd name="T75" fmla="*/ 3 h 160"/>
                  <a:gd name="T76" fmla="*/ 4 w 159"/>
                  <a:gd name="T77" fmla="*/ 4 h 160"/>
                  <a:gd name="T78" fmla="*/ 5 w 159"/>
                  <a:gd name="T79" fmla="*/ 5 h 160"/>
                  <a:gd name="T80" fmla="*/ 5 w 159"/>
                  <a:gd name="T81" fmla="*/ 7 h 16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59"/>
                  <a:gd name="T124" fmla="*/ 0 h 160"/>
                  <a:gd name="T125" fmla="*/ 159 w 159"/>
                  <a:gd name="T126" fmla="*/ 160 h 16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59" h="160">
                    <a:moveTo>
                      <a:pt x="134" y="53"/>
                    </a:moveTo>
                    <a:lnTo>
                      <a:pt x="138" y="70"/>
                    </a:lnTo>
                    <a:lnTo>
                      <a:pt x="135" y="84"/>
                    </a:lnTo>
                    <a:lnTo>
                      <a:pt x="125" y="96"/>
                    </a:lnTo>
                    <a:lnTo>
                      <a:pt x="111" y="107"/>
                    </a:lnTo>
                    <a:lnTo>
                      <a:pt x="93" y="117"/>
                    </a:lnTo>
                    <a:lnTo>
                      <a:pt x="74" y="126"/>
                    </a:lnTo>
                    <a:lnTo>
                      <a:pt x="54" y="136"/>
                    </a:lnTo>
                    <a:lnTo>
                      <a:pt x="37" y="146"/>
                    </a:lnTo>
                    <a:lnTo>
                      <a:pt x="34" y="149"/>
                    </a:lnTo>
                    <a:lnTo>
                      <a:pt x="32" y="151"/>
                    </a:lnTo>
                    <a:lnTo>
                      <a:pt x="32" y="154"/>
                    </a:lnTo>
                    <a:lnTo>
                      <a:pt x="35" y="157"/>
                    </a:lnTo>
                    <a:lnTo>
                      <a:pt x="38" y="159"/>
                    </a:lnTo>
                    <a:lnTo>
                      <a:pt x="43" y="160"/>
                    </a:lnTo>
                    <a:lnTo>
                      <a:pt x="47" y="160"/>
                    </a:lnTo>
                    <a:lnTo>
                      <a:pt x="51" y="159"/>
                    </a:lnTo>
                    <a:lnTo>
                      <a:pt x="73" y="150"/>
                    </a:lnTo>
                    <a:lnTo>
                      <a:pt x="95" y="139"/>
                    </a:lnTo>
                    <a:lnTo>
                      <a:pt x="115" y="128"/>
                    </a:lnTo>
                    <a:lnTo>
                      <a:pt x="134" y="115"/>
                    </a:lnTo>
                    <a:lnTo>
                      <a:pt x="147" y="101"/>
                    </a:lnTo>
                    <a:lnTo>
                      <a:pt x="156" y="85"/>
                    </a:lnTo>
                    <a:lnTo>
                      <a:pt x="159" y="68"/>
                    </a:lnTo>
                    <a:lnTo>
                      <a:pt x="153" y="50"/>
                    </a:lnTo>
                    <a:lnTo>
                      <a:pt x="140" y="36"/>
                    </a:lnTo>
                    <a:lnTo>
                      <a:pt x="122" y="24"/>
                    </a:lnTo>
                    <a:lnTo>
                      <a:pt x="99" y="14"/>
                    </a:lnTo>
                    <a:lnTo>
                      <a:pt x="76" y="7"/>
                    </a:lnTo>
                    <a:lnTo>
                      <a:pt x="51" y="2"/>
                    </a:lnTo>
                    <a:lnTo>
                      <a:pt x="29" y="0"/>
                    </a:lnTo>
                    <a:lnTo>
                      <a:pt x="12" y="1"/>
                    </a:lnTo>
                    <a:lnTo>
                      <a:pt x="0" y="5"/>
                    </a:lnTo>
                    <a:lnTo>
                      <a:pt x="21" y="9"/>
                    </a:lnTo>
                    <a:lnTo>
                      <a:pt x="41" y="12"/>
                    </a:lnTo>
                    <a:lnTo>
                      <a:pt x="60" y="15"/>
                    </a:lnTo>
                    <a:lnTo>
                      <a:pt x="79" y="19"/>
                    </a:lnTo>
                    <a:lnTo>
                      <a:pt x="96" y="24"/>
                    </a:lnTo>
                    <a:lnTo>
                      <a:pt x="112" y="31"/>
                    </a:lnTo>
                    <a:lnTo>
                      <a:pt x="125" y="40"/>
                    </a:lnTo>
                    <a:lnTo>
                      <a:pt x="134" y="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6" name="Freeform 50">
                <a:extLst>
                  <a:ext uri="{FF2B5EF4-FFF2-40B4-BE49-F238E27FC236}">
                    <a16:creationId xmlns:a16="http://schemas.microsoft.com/office/drawing/2014/main" id="{0223EE79-7104-0540-A47C-FBACBBB190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8" y="2218"/>
                <a:ext cx="133" cy="166"/>
              </a:xfrm>
              <a:custGeom>
                <a:avLst/>
                <a:gdLst>
                  <a:gd name="T0" fmla="*/ 5 w 399"/>
                  <a:gd name="T1" fmla="*/ 8 h 332"/>
                  <a:gd name="T2" fmla="*/ 2 w 399"/>
                  <a:gd name="T3" fmla="*/ 13 h 332"/>
                  <a:gd name="T4" fmla="*/ 1 w 399"/>
                  <a:gd name="T5" fmla="*/ 19 h 332"/>
                  <a:gd name="T6" fmla="*/ 0 w 399"/>
                  <a:gd name="T7" fmla="*/ 25 h 332"/>
                  <a:gd name="T8" fmla="*/ 0 w 399"/>
                  <a:gd name="T9" fmla="*/ 30 h 332"/>
                  <a:gd name="T10" fmla="*/ 0 w 399"/>
                  <a:gd name="T11" fmla="*/ 32 h 332"/>
                  <a:gd name="T12" fmla="*/ 1 w 399"/>
                  <a:gd name="T13" fmla="*/ 33 h 332"/>
                  <a:gd name="T14" fmla="*/ 2 w 399"/>
                  <a:gd name="T15" fmla="*/ 35 h 332"/>
                  <a:gd name="T16" fmla="*/ 3 w 399"/>
                  <a:gd name="T17" fmla="*/ 36 h 332"/>
                  <a:gd name="T18" fmla="*/ 4 w 399"/>
                  <a:gd name="T19" fmla="*/ 38 h 332"/>
                  <a:gd name="T20" fmla="*/ 5 w 399"/>
                  <a:gd name="T21" fmla="*/ 39 h 332"/>
                  <a:gd name="T22" fmla="*/ 7 w 399"/>
                  <a:gd name="T23" fmla="*/ 40 h 332"/>
                  <a:gd name="T24" fmla="*/ 9 w 399"/>
                  <a:gd name="T25" fmla="*/ 41 h 332"/>
                  <a:gd name="T26" fmla="*/ 10 w 399"/>
                  <a:gd name="T27" fmla="*/ 41 h 332"/>
                  <a:gd name="T28" fmla="*/ 12 w 399"/>
                  <a:gd name="T29" fmla="*/ 42 h 332"/>
                  <a:gd name="T30" fmla="*/ 13 w 399"/>
                  <a:gd name="T31" fmla="*/ 42 h 332"/>
                  <a:gd name="T32" fmla="*/ 14 w 399"/>
                  <a:gd name="T33" fmla="*/ 42 h 332"/>
                  <a:gd name="T34" fmla="*/ 15 w 399"/>
                  <a:gd name="T35" fmla="*/ 41 h 332"/>
                  <a:gd name="T36" fmla="*/ 15 w 399"/>
                  <a:gd name="T37" fmla="*/ 40 h 332"/>
                  <a:gd name="T38" fmla="*/ 14 w 399"/>
                  <a:gd name="T39" fmla="*/ 39 h 332"/>
                  <a:gd name="T40" fmla="*/ 13 w 399"/>
                  <a:gd name="T41" fmla="*/ 39 h 332"/>
                  <a:gd name="T42" fmla="*/ 12 w 399"/>
                  <a:gd name="T43" fmla="*/ 39 h 332"/>
                  <a:gd name="T44" fmla="*/ 11 w 399"/>
                  <a:gd name="T45" fmla="*/ 39 h 332"/>
                  <a:gd name="T46" fmla="*/ 9 w 399"/>
                  <a:gd name="T47" fmla="*/ 38 h 332"/>
                  <a:gd name="T48" fmla="*/ 8 w 399"/>
                  <a:gd name="T49" fmla="*/ 37 h 332"/>
                  <a:gd name="T50" fmla="*/ 6 w 399"/>
                  <a:gd name="T51" fmla="*/ 37 h 332"/>
                  <a:gd name="T52" fmla="*/ 5 w 399"/>
                  <a:gd name="T53" fmla="*/ 36 h 332"/>
                  <a:gd name="T54" fmla="*/ 3 w 399"/>
                  <a:gd name="T55" fmla="*/ 34 h 332"/>
                  <a:gd name="T56" fmla="*/ 2 w 399"/>
                  <a:gd name="T57" fmla="*/ 32 h 332"/>
                  <a:gd name="T58" fmla="*/ 2 w 399"/>
                  <a:gd name="T59" fmla="*/ 30 h 332"/>
                  <a:gd name="T60" fmla="*/ 1 w 399"/>
                  <a:gd name="T61" fmla="*/ 27 h 332"/>
                  <a:gd name="T62" fmla="*/ 2 w 399"/>
                  <a:gd name="T63" fmla="*/ 22 h 332"/>
                  <a:gd name="T64" fmla="*/ 2 w 399"/>
                  <a:gd name="T65" fmla="*/ 19 h 332"/>
                  <a:gd name="T66" fmla="*/ 3 w 399"/>
                  <a:gd name="T67" fmla="*/ 15 h 332"/>
                  <a:gd name="T68" fmla="*/ 4 w 399"/>
                  <a:gd name="T69" fmla="*/ 13 h 332"/>
                  <a:gd name="T70" fmla="*/ 5 w 399"/>
                  <a:gd name="T71" fmla="*/ 10 h 332"/>
                  <a:gd name="T72" fmla="*/ 7 w 399"/>
                  <a:gd name="T73" fmla="*/ 8 h 332"/>
                  <a:gd name="T74" fmla="*/ 8 w 399"/>
                  <a:gd name="T75" fmla="*/ 5 h 332"/>
                  <a:gd name="T76" fmla="*/ 10 w 399"/>
                  <a:gd name="T77" fmla="*/ 3 h 332"/>
                  <a:gd name="T78" fmla="*/ 12 w 399"/>
                  <a:gd name="T79" fmla="*/ 1 h 332"/>
                  <a:gd name="T80" fmla="*/ 12 w 399"/>
                  <a:gd name="T81" fmla="*/ 0 h 332"/>
                  <a:gd name="T82" fmla="*/ 10 w 399"/>
                  <a:gd name="T83" fmla="*/ 1 h 332"/>
                  <a:gd name="T84" fmla="*/ 8 w 399"/>
                  <a:gd name="T85" fmla="*/ 3 h 332"/>
                  <a:gd name="T86" fmla="*/ 7 w 399"/>
                  <a:gd name="T87" fmla="*/ 5 h 33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99"/>
                  <a:gd name="T133" fmla="*/ 0 h 332"/>
                  <a:gd name="T134" fmla="*/ 399 w 399"/>
                  <a:gd name="T135" fmla="*/ 332 h 332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99" h="332">
                    <a:moveTo>
                      <a:pt x="155" y="45"/>
                    </a:moveTo>
                    <a:lnTo>
                      <a:pt x="125" y="62"/>
                    </a:lnTo>
                    <a:lnTo>
                      <a:pt x="94" y="81"/>
                    </a:lnTo>
                    <a:lnTo>
                      <a:pt x="67" y="101"/>
                    </a:lnTo>
                    <a:lnTo>
                      <a:pt x="42" y="123"/>
                    </a:lnTo>
                    <a:lnTo>
                      <a:pt x="22" y="147"/>
                    </a:lnTo>
                    <a:lnTo>
                      <a:pt x="7" y="172"/>
                    </a:lnTo>
                    <a:lnTo>
                      <a:pt x="0" y="200"/>
                    </a:lnTo>
                    <a:lnTo>
                      <a:pt x="2" y="228"/>
                    </a:lnTo>
                    <a:lnTo>
                      <a:pt x="4" y="235"/>
                    </a:lnTo>
                    <a:lnTo>
                      <a:pt x="9" y="243"/>
                    </a:lnTo>
                    <a:lnTo>
                      <a:pt x="13" y="249"/>
                    </a:lnTo>
                    <a:lnTo>
                      <a:pt x="19" y="256"/>
                    </a:lnTo>
                    <a:lnTo>
                      <a:pt x="26" y="262"/>
                    </a:lnTo>
                    <a:lnTo>
                      <a:pt x="33" y="268"/>
                    </a:lnTo>
                    <a:lnTo>
                      <a:pt x="42" y="273"/>
                    </a:lnTo>
                    <a:lnTo>
                      <a:pt x="51" y="277"/>
                    </a:lnTo>
                    <a:lnTo>
                      <a:pt x="70" y="285"/>
                    </a:lnTo>
                    <a:lnTo>
                      <a:pt x="89" y="292"/>
                    </a:lnTo>
                    <a:lnTo>
                      <a:pt x="107" y="298"/>
                    </a:lnTo>
                    <a:lnTo>
                      <a:pt x="128" y="303"/>
                    </a:lnTo>
                    <a:lnTo>
                      <a:pt x="148" y="308"/>
                    </a:lnTo>
                    <a:lnTo>
                      <a:pt x="168" y="312"/>
                    </a:lnTo>
                    <a:lnTo>
                      <a:pt x="189" y="316"/>
                    </a:lnTo>
                    <a:lnTo>
                      <a:pt x="209" y="319"/>
                    </a:lnTo>
                    <a:lnTo>
                      <a:pt x="231" y="322"/>
                    </a:lnTo>
                    <a:lnTo>
                      <a:pt x="253" y="324"/>
                    </a:lnTo>
                    <a:lnTo>
                      <a:pt x="273" y="326"/>
                    </a:lnTo>
                    <a:lnTo>
                      <a:pt x="295" y="328"/>
                    </a:lnTo>
                    <a:lnTo>
                      <a:pt x="316" y="329"/>
                    </a:lnTo>
                    <a:lnTo>
                      <a:pt x="338" y="330"/>
                    </a:lnTo>
                    <a:lnTo>
                      <a:pt x="358" y="331"/>
                    </a:lnTo>
                    <a:lnTo>
                      <a:pt x="380" y="332"/>
                    </a:lnTo>
                    <a:lnTo>
                      <a:pt x="386" y="332"/>
                    </a:lnTo>
                    <a:lnTo>
                      <a:pt x="392" y="329"/>
                    </a:lnTo>
                    <a:lnTo>
                      <a:pt x="396" y="326"/>
                    </a:lnTo>
                    <a:lnTo>
                      <a:pt x="399" y="321"/>
                    </a:lnTo>
                    <a:lnTo>
                      <a:pt x="399" y="316"/>
                    </a:lnTo>
                    <a:lnTo>
                      <a:pt x="396" y="312"/>
                    </a:lnTo>
                    <a:lnTo>
                      <a:pt x="390" y="309"/>
                    </a:lnTo>
                    <a:lnTo>
                      <a:pt x="385" y="308"/>
                    </a:lnTo>
                    <a:lnTo>
                      <a:pt x="364" y="308"/>
                    </a:lnTo>
                    <a:lnTo>
                      <a:pt x="345" y="308"/>
                    </a:lnTo>
                    <a:lnTo>
                      <a:pt x="325" y="307"/>
                    </a:lnTo>
                    <a:lnTo>
                      <a:pt x="306" y="306"/>
                    </a:lnTo>
                    <a:lnTo>
                      <a:pt x="286" y="305"/>
                    </a:lnTo>
                    <a:lnTo>
                      <a:pt x="266" y="303"/>
                    </a:lnTo>
                    <a:lnTo>
                      <a:pt x="247" y="301"/>
                    </a:lnTo>
                    <a:lnTo>
                      <a:pt x="226" y="299"/>
                    </a:lnTo>
                    <a:lnTo>
                      <a:pt x="208" y="296"/>
                    </a:lnTo>
                    <a:lnTo>
                      <a:pt x="187" y="293"/>
                    </a:lnTo>
                    <a:lnTo>
                      <a:pt x="168" y="289"/>
                    </a:lnTo>
                    <a:lnTo>
                      <a:pt x="150" y="285"/>
                    </a:lnTo>
                    <a:lnTo>
                      <a:pt x="131" y="281"/>
                    </a:lnTo>
                    <a:lnTo>
                      <a:pt x="113" y="275"/>
                    </a:lnTo>
                    <a:lnTo>
                      <a:pt x="94" y="269"/>
                    </a:lnTo>
                    <a:lnTo>
                      <a:pt x="77" y="263"/>
                    </a:lnTo>
                    <a:lnTo>
                      <a:pt x="62" y="256"/>
                    </a:lnTo>
                    <a:lnTo>
                      <a:pt x="51" y="246"/>
                    </a:lnTo>
                    <a:lnTo>
                      <a:pt x="44" y="236"/>
                    </a:lnTo>
                    <a:lnTo>
                      <a:pt x="38" y="224"/>
                    </a:lnTo>
                    <a:lnTo>
                      <a:pt x="38" y="210"/>
                    </a:lnTo>
                    <a:lnTo>
                      <a:pt x="41" y="192"/>
                    </a:lnTo>
                    <a:lnTo>
                      <a:pt x="46" y="173"/>
                    </a:lnTo>
                    <a:lnTo>
                      <a:pt x="52" y="160"/>
                    </a:lnTo>
                    <a:lnTo>
                      <a:pt x="62" y="145"/>
                    </a:lnTo>
                    <a:lnTo>
                      <a:pt x="74" y="132"/>
                    </a:lnTo>
                    <a:lnTo>
                      <a:pt x="84" y="120"/>
                    </a:lnTo>
                    <a:lnTo>
                      <a:pt x="97" y="109"/>
                    </a:lnTo>
                    <a:lnTo>
                      <a:pt x="110" y="98"/>
                    </a:lnTo>
                    <a:lnTo>
                      <a:pt x="125" y="88"/>
                    </a:lnTo>
                    <a:lnTo>
                      <a:pt x="141" y="78"/>
                    </a:lnTo>
                    <a:lnTo>
                      <a:pt x="160" y="67"/>
                    </a:lnTo>
                    <a:lnTo>
                      <a:pt x="179" y="57"/>
                    </a:lnTo>
                    <a:lnTo>
                      <a:pt x="200" y="47"/>
                    </a:lnTo>
                    <a:lnTo>
                      <a:pt x="223" y="37"/>
                    </a:lnTo>
                    <a:lnTo>
                      <a:pt x="248" y="28"/>
                    </a:lnTo>
                    <a:lnTo>
                      <a:pt x="271" y="19"/>
                    </a:lnTo>
                    <a:lnTo>
                      <a:pt x="293" y="12"/>
                    </a:lnTo>
                    <a:lnTo>
                      <a:pt x="313" y="6"/>
                    </a:lnTo>
                    <a:lnTo>
                      <a:pt x="331" y="1"/>
                    </a:lnTo>
                    <a:lnTo>
                      <a:pt x="315" y="0"/>
                    </a:lnTo>
                    <a:lnTo>
                      <a:pt x="295" y="1"/>
                    </a:lnTo>
                    <a:lnTo>
                      <a:pt x="273" y="5"/>
                    </a:lnTo>
                    <a:lnTo>
                      <a:pt x="248" y="10"/>
                    </a:lnTo>
                    <a:lnTo>
                      <a:pt x="223" y="17"/>
                    </a:lnTo>
                    <a:lnTo>
                      <a:pt x="199" y="25"/>
                    </a:lnTo>
                    <a:lnTo>
                      <a:pt x="176" y="35"/>
                    </a:lnTo>
                    <a:lnTo>
                      <a:pt x="155" y="4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7" name="Freeform 51">
                <a:extLst>
                  <a:ext uri="{FF2B5EF4-FFF2-40B4-BE49-F238E27FC236}">
                    <a16:creationId xmlns:a16="http://schemas.microsoft.com/office/drawing/2014/main" id="{0B445714-24F7-7F4E-8DBB-DD35E5FAC9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6" y="2213"/>
                <a:ext cx="116" cy="110"/>
              </a:xfrm>
              <a:custGeom>
                <a:avLst/>
                <a:gdLst>
                  <a:gd name="T0" fmla="*/ 11 w 348"/>
                  <a:gd name="T1" fmla="*/ 8 h 222"/>
                  <a:gd name="T2" fmla="*/ 11 w 348"/>
                  <a:gd name="T3" fmla="*/ 10 h 222"/>
                  <a:gd name="T4" fmla="*/ 12 w 348"/>
                  <a:gd name="T5" fmla="*/ 11 h 222"/>
                  <a:gd name="T6" fmla="*/ 12 w 348"/>
                  <a:gd name="T7" fmla="*/ 13 h 222"/>
                  <a:gd name="T8" fmla="*/ 12 w 348"/>
                  <a:gd name="T9" fmla="*/ 15 h 222"/>
                  <a:gd name="T10" fmla="*/ 12 w 348"/>
                  <a:gd name="T11" fmla="*/ 17 h 222"/>
                  <a:gd name="T12" fmla="*/ 12 w 348"/>
                  <a:gd name="T13" fmla="*/ 18 h 222"/>
                  <a:gd name="T14" fmla="*/ 11 w 348"/>
                  <a:gd name="T15" fmla="*/ 20 h 222"/>
                  <a:gd name="T16" fmla="*/ 11 w 348"/>
                  <a:gd name="T17" fmla="*/ 21 h 222"/>
                  <a:gd name="T18" fmla="*/ 10 w 348"/>
                  <a:gd name="T19" fmla="*/ 22 h 222"/>
                  <a:gd name="T20" fmla="*/ 10 w 348"/>
                  <a:gd name="T21" fmla="*/ 23 h 222"/>
                  <a:gd name="T22" fmla="*/ 9 w 348"/>
                  <a:gd name="T23" fmla="*/ 24 h 222"/>
                  <a:gd name="T24" fmla="*/ 9 w 348"/>
                  <a:gd name="T25" fmla="*/ 25 h 222"/>
                  <a:gd name="T26" fmla="*/ 9 w 348"/>
                  <a:gd name="T27" fmla="*/ 26 h 222"/>
                  <a:gd name="T28" fmla="*/ 9 w 348"/>
                  <a:gd name="T29" fmla="*/ 26 h 222"/>
                  <a:gd name="T30" fmla="*/ 9 w 348"/>
                  <a:gd name="T31" fmla="*/ 26 h 222"/>
                  <a:gd name="T32" fmla="*/ 9 w 348"/>
                  <a:gd name="T33" fmla="*/ 27 h 222"/>
                  <a:gd name="T34" fmla="*/ 9 w 348"/>
                  <a:gd name="T35" fmla="*/ 27 h 222"/>
                  <a:gd name="T36" fmla="*/ 9 w 348"/>
                  <a:gd name="T37" fmla="*/ 27 h 222"/>
                  <a:gd name="T38" fmla="*/ 9 w 348"/>
                  <a:gd name="T39" fmla="*/ 27 h 222"/>
                  <a:gd name="T40" fmla="*/ 10 w 348"/>
                  <a:gd name="T41" fmla="*/ 27 h 222"/>
                  <a:gd name="T42" fmla="*/ 11 w 348"/>
                  <a:gd name="T43" fmla="*/ 25 h 222"/>
                  <a:gd name="T44" fmla="*/ 11 w 348"/>
                  <a:gd name="T45" fmla="*/ 23 h 222"/>
                  <a:gd name="T46" fmla="*/ 12 w 348"/>
                  <a:gd name="T47" fmla="*/ 20 h 222"/>
                  <a:gd name="T48" fmla="*/ 13 w 348"/>
                  <a:gd name="T49" fmla="*/ 18 h 222"/>
                  <a:gd name="T50" fmla="*/ 13 w 348"/>
                  <a:gd name="T51" fmla="*/ 15 h 222"/>
                  <a:gd name="T52" fmla="*/ 13 w 348"/>
                  <a:gd name="T53" fmla="*/ 12 h 222"/>
                  <a:gd name="T54" fmla="*/ 12 w 348"/>
                  <a:gd name="T55" fmla="*/ 10 h 222"/>
                  <a:gd name="T56" fmla="*/ 11 w 348"/>
                  <a:gd name="T57" fmla="*/ 7 h 222"/>
                  <a:gd name="T58" fmla="*/ 11 w 348"/>
                  <a:gd name="T59" fmla="*/ 6 h 222"/>
                  <a:gd name="T60" fmla="*/ 10 w 348"/>
                  <a:gd name="T61" fmla="*/ 5 h 222"/>
                  <a:gd name="T62" fmla="*/ 9 w 348"/>
                  <a:gd name="T63" fmla="*/ 4 h 222"/>
                  <a:gd name="T64" fmla="*/ 8 w 348"/>
                  <a:gd name="T65" fmla="*/ 3 h 222"/>
                  <a:gd name="T66" fmla="*/ 7 w 348"/>
                  <a:gd name="T67" fmla="*/ 2 h 222"/>
                  <a:gd name="T68" fmla="*/ 7 w 348"/>
                  <a:gd name="T69" fmla="*/ 2 h 222"/>
                  <a:gd name="T70" fmla="*/ 6 w 348"/>
                  <a:gd name="T71" fmla="*/ 1 h 222"/>
                  <a:gd name="T72" fmla="*/ 5 w 348"/>
                  <a:gd name="T73" fmla="*/ 0 h 222"/>
                  <a:gd name="T74" fmla="*/ 4 w 348"/>
                  <a:gd name="T75" fmla="*/ 0 h 222"/>
                  <a:gd name="T76" fmla="*/ 3 w 348"/>
                  <a:gd name="T77" fmla="*/ 0 h 222"/>
                  <a:gd name="T78" fmla="*/ 2 w 348"/>
                  <a:gd name="T79" fmla="*/ 0 h 222"/>
                  <a:gd name="T80" fmla="*/ 1 w 348"/>
                  <a:gd name="T81" fmla="*/ 0 h 222"/>
                  <a:gd name="T82" fmla="*/ 1 w 348"/>
                  <a:gd name="T83" fmla="*/ 0 h 222"/>
                  <a:gd name="T84" fmla="*/ 0 w 348"/>
                  <a:gd name="T85" fmla="*/ 0 h 222"/>
                  <a:gd name="T86" fmla="*/ 0 w 348"/>
                  <a:gd name="T87" fmla="*/ 0 h 222"/>
                  <a:gd name="T88" fmla="*/ 0 w 348"/>
                  <a:gd name="T89" fmla="*/ 0 h 222"/>
                  <a:gd name="T90" fmla="*/ 1 w 348"/>
                  <a:gd name="T91" fmla="*/ 0 h 222"/>
                  <a:gd name="T92" fmla="*/ 1 w 348"/>
                  <a:gd name="T93" fmla="*/ 1 h 222"/>
                  <a:gd name="T94" fmla="*/ 2 w 348"/>
                  <a:gd name="T95" fmla="*/ 1 h 222"/>
                  <a:gd name="T96" fmla="*/ 2 w 348"/>
                  <a:gd name="T97" fmla="*/ 1 h 222"/>
                  <a:gd name="T98" fmla="*/ 3 w 348"/>
                  <a:gd name="T99" fmla="*/ 1 h 222"/>
                  <a:gd name="T100" fmla="*/ 4 w 348"/>
                  <a:gd name="T101" fmla="*/ 2 h 222"/>
                  <a:gd name="T102" fmla="*/ 4 w 348"/>
                  <a:gd name="T103" fmla="*/ 2 h 222"/>
                  <a:gd name="T104" fmla="*/ 5 w 348"/>
                  <a:gd name="T105" fmla="*/ 2 h 222"/>
                  <a:gd name="T106" fmla="*/ 6 w 348"/>
                  <a:gd name="T107" fmla="*/ 3 h 222"/>
                  <a:gd name="T108" fmla="*/ 7 w 348"/>
                  <a:gd name="T109" fmla="*/ 3 h 222"/>
                  <a:gd name="T110" fmla="*/ 7 w 348"/>
                  <a:gd name="T111" fmla="*/ 4 h 222"/>
                  <a:gd name="T112" fmla="*/ 8 w 348"/>
                  <a:gd name="T113" fmla="*/ 5 h 222"/>
                  <a:gd name="T114" fmla="*/ 9 w 348"/>
                  <a:gd name="T115" fmla="*/ 5 h 222"/>
                  <a:gd name="T116" fmla="*/ 10 w 348"/>
                  <a:gd name="T117" fmla="*/ 6 h 222"/>
                  <a:gd name="T118" fmla="*/ 10 w 348"/>
                  <a:gd name="T119" fmla="*/ 7 h 222"/>
                  <a:gd name="T120" fmla="*/ 11 w 348"/>
                  <a:gd name="T121" fmla="*/ 8 h 22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348"/>
                  <a:gd name="T184" fmla="*/ 0 h 222"/>
                  <a:gd name="T185" fmla="*/ 348 w 348"/>
                  <a:gd name="T186" fmla="*/ 222 h 22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348" h="222">
                    <a:moveTo>
                      <a:pt x="290" y="69"/>
                    </a:moveTo>
                    <a:lnTo>
                      <a:pt x="306" y="81"/>
                    </a:lnTo>
                    <a:lnTo>
                      <a:pt x="315" y="95"/>
                    </a:lnTo>
                    <a:lnTo>
                      <a:pt x="321" y="110"/>
                    </a:lnTo>
                    <a:lnTo>
                      <a:pt x="321" y="126"/>
                    </a:lnTo>
                    <a:lnTo>
                      <a:pt x="318" y="139"/>
                    </a:lnTo>
                    <a:lnTo>
                      <a:pt x="312" y="150"/>
                    </a:lnTo>
                    <a:lnTo>
                      <a:pt x="302" y="161"/>
                    </a:lnTo>
                    <a:lnTo>
                      <a:pt x="292" y="170"/>
                    </a:lnTo>
                    <a:lnTo>
                      <a:pt x="279" y="180"/>
                    </a:lnTo>
                    <a:lnTo>
                      <a:pt x="265" y="188"/>
                    </a:lnTo>
                    <a:lnTo>
                      <a:pt x="252" y="198"/>
                    </a:lnTo>
                    <a:lnTo>
                      <a:pt x="239" y="207"/>
                    </a:lnTo>
                    <a:lnTo>
                      <a:pt x="236" y="210"/>
                    </a:lnTo>
                    <a:lnTo>
                      <a:pt x="235" y="213"/>
                    </a:lnTo>
                    <a:lnTo>
                      <a:pt x="236" y="216"/>
                    </a:lnTo>
                    <a:lnTo>
                      <a:pt x="239" y="219"/>
                    </a:lnTo>
                    <a:lnTo>
                      <a:pt x="244" y="221"/>
                    </a:lnTo>
                    <a:lnTo>
                      <a:pt x="248" y="222"/>
                    </a:lnTo>
                    <a:lnTo>
                      <a:pt x="254" y="221"/>
                    </a:lnTo>
                    <a:lnTo>
                      <a:pt x="258" y="219"/>
                    </a:lnTo>
                    <a:lnTo>
                      <a:pt x="287" y="206"/>
                    </a:lnTo>
                    <a:lnTo>
                      <a:pt x="310" y="188"/>
                    </a:lnTo>
                    <a:lnTo>
                      <a:pt x="331" y="168"/>
                    </a:lnTo>
                    <a:lnTo>
                      <a:pt x="344" y="147"/>
                    </a:lnTo>
                    <a:lnTo>
                      <a:pt x="348" y="124"/>
                    </a:lnTo>
                    <a:lnTo>
                      <a:pt x="345" y="102"/>
                    </a:lnTo>
                    <a:lnTo>
                      <a:pt x="334" y="81"/>
                    </a:lnTo>
                    <a:lnTo>
                      <a:pt x="310" y="62"/>
                    </a:lnTo>
                    <a:lnTo>
                      <a:pt x="293" y="52"/>
                    </a:lnTo>
                    <a:lnTo>
                      <a:pt x="273" y="43"/>
                    </a:lnTo>
                    <a:lnTo>
                      <a:pt x="249" y="34"/>
                    </a:lnTo>
                    <a:lnTo>
                      <a:pt x="226" y="27"/>
                    </a:lnTo>
                    <a:lnTo>
                      <a:pt x="202" y="21"/>
                    </a:lnTo>
                    <a:lnTo>
                      <a:pt x="176" y="16"/>
                    </a:lnTo>
                    <a:lnTo>
                      <a:pt x="151" y="11"/>
                    </a:lnTo>
                    <a:lnTo>
                      <a:pt x="125" y="7"/>
                    </a:lnTo>
                    <a:lnTo>
                      <a:pt x="102" y="4"/>
                    </a:lnTo>
                    <a:lnTo>
                      <a:pt x="78" y="2"/>
                    </a:lnTo>
                    <a:lnTo>
                      <a:pt x="58" y="0"/>
                    </a:lnTo>
                    <a:lnTo>
                      <a:pt x="39" y="0"/>
                    </a:lnTo>
                    <a:lnTo>
                      <a:pt x="23" y="0"/>
                    </a:lnTo>
                    <a:lnTo>
                      <a:pt x="12" y="1"/>
                    </a:lnTo>
                    <a:lnTo>
                      <a:pt x="4" y="3"/>
                    </a:lnTo>
                    <a:lnTo>
                      <a:pt x="0" y="5"/>
                    </a:lnTo>
                    <a:lnTo>
                      <a:pt x="14" y="7"/>
                    </a:lnTo>
                    <a:lnTo>
                      <a:pt x="30" y="8"/>
                    </a:lnTo>
                    <a:lnTo>
                      <a:pt x="46" y="10"/>
                    </a:lnTo>
                    <a:lnTo>
                      <a:pt x="64" y="12"/>
                    </a:lnTo>
                    <a:lnTo>
                      <a:pt x="83" y="14"/>
                    </a:lnTo>
                    <a:lnTo>
                      <a:pt x="102" y="16"/>
                    </a:lnTo>
                    <a:lnTo>
                      <a:pt x="120" y="19"/>
                    </a:lnTo>
                    <a:lnTo>
                      <a:pt x="141" y="22"/>
                    </a:lnTo>
                    <a:lnTo>
                      <a:pt x="160" y="26"/>
                    </a:lnTo>
                    <a:lnTo>
                      <a:pt x="180" y="30"/>
                    </a:lnTo>
                    <a:lnTo>
                      <a:pt x="200" y="35"/>
                    </a:lnTo>
                    <a:lnTo>
                      <a:pt x="219" y="41"/>
                    </a:lnTo>
                    <a:lnTo>
                      <a:pt x="238" y="47"/>
                    </a:lnTo>
                    <a:lnTo>
                      <a:pt x="257" y="53"/>
                    </a:lnTo>
                    <a:lnTo>
                      <a:pt x="274" y="61"/>
                    </a:lnTo>
                    <a:lnTo>
                      <a:pt x="290" y="6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8" name="Freeform 52">
                <a:extLst>
                  <a:ext uri="{FF2B5EF4-FFF2-40B4-BE49-F238E27FC236}">
                    <a16:creationId xmlns:a16="http://schemas.microsoft.com/office/drawing/2014/main" id="{4C026CDC-7B0E-FB46-8DB4-9B5D84ED13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2" y="2273"/>
                <a:ext cx="48" cy="103"/>
              </a:xfrm>
              <a:custGeom>
                <a:avLst/>
                <a:gdLst>
                  <a:gd name="T0" fmla="*/ 0 w 142"/>
                  <a:gd name="T1" fmla="*/ 14 h 207"/>
                  <a:gd name="T2" fmla="*/ 0 w 142"/>
                  <a:gd name="T3" fmla="*/ 16 h 207"/>
                  <a:gd name="T4" fmla="*/ 0 w 142"/>
                  <a:gd name="T5" fmla="*/ 18 h 207"/>
                  <a:gd name="T6" fmla="*/ 1 w 142"/>
                  <a:gd name="T7" fmla="*/ 20 h 207"/>
                  <a:gd name="T8" fmla="*/ 1 w 142"/>
                  <a:gd name="T9" fmla="*/ 21 h 207"/>
                  <a:gd name="T10" fmla="*/ 2 w 142"/>
                  <a:gd name="T11" fmla="*/ 23 h 207"/>
                  <a:gd name="T12" fmla="*/ 3 w 142"/>
                  <a:gd name="T13" fmla="*/ 24 h 207"/>
                  <a:gd name="T14" fmla="*/ 3 w 142"/>
                  <a:gd name="T15" fmla="*/ 25 h 207"/>
                  <a:gd name="T16" fmla="*/ 4 w 142"/>
                  <a:gd name="T17" fmla="*/ 25 h 207"/>
                  <a:gd name="T18" fmla="*/ 5 w 142"/>
                  <a:gd name="T19" fmla="*/ 25 h 207"/>
                  <a:gd name="T20" fmla="*/ 5 w 142"/>
                  <a:gd name="T21" fmla="*/ 25 h 207"/>
                  <a:gd name="T22" fmla="*/ 5 w 142"/>
                  <a:gd name="T23" fmla="*/ 25 h 207"/>
                  <a:gd name="T24" fmla="*/ 5 w 142"/>
                  <a:gd name="T25" fmla="*/ 24 h 207"/>
                  <a:gd name="T26" fmla="*/ 5 w 142"/>
                  <a:gd name="T27" fmla="*/ 24 h 207"/>
                  <a:gd name="T28" fmla="*/ 5 w 142"/>
                  <a:gd name="T29" fmla="*/ 23 h 207"/>
                  <a:gd name="T30" fmla="*/ 5 w 142"/>
                  <a:gd name="T31" fmla="*/ 23 h 207"/>
                  <a:gd name="T32" fmla="*/ 5 w 142"/>
                  <a:gd name="T33" fmla="*/ 22 h 207"/>
                  <a:gd name="T34" fmla="*/ 4 w 142"/>
                  <a:gd name="T35" fmla="*/ 22 h 207"/>
                  <a:gd name="T36" fmla="*/ 3 w 142"/>
                  <a:gd name="T37" fmla="*/ 21 h 207"/>
                  <a:gd name="T38" fmla="*/ 2 w 142"/>
                  <a:gd name="T39" fmla="*/ 19 h 207"/>
                  <a:gd name="T40" fmla="*/ 2 w 142"/>
                  <a:gd name="T41" fmla="*/ 18 h 207"/>
                  <a:gd name="T42" fmla="*/ 2 w 142"/>
                  <a:gd name="T43" fmla="*/ 16 h 207"/>
                  <a:gd name="T44" fmla="*/ 1 w 142"/>
                  <a:gd name="T45" fmla="*/ 14 h 207"/>
                  <a:gd name="T46" fmla="*/ 1 w 142"/>
                  <a:gd name="T47" fmla="*/ 12 h 207"/>
                  <a:gd name="T48" fmla="*/ 2 w 142"/>
                  <a:gd name="T49" fmla="*/ 9 h 207"/>
                  <a:gd name="T50" fmla="*/ 2 w 142"/>
                  <a:gd name="T51" fmla="*/ 8 h 207"/>
                  <a:gd name="T52" fmla="*/ 3 w 142"/>
                  <a:gd name="T53" fmla="*/ 6 h 207"/>
                  <a:gd name="T54" fmla="*/ 3 w 142"/>
                  <a:gd name="T55" fmla="*/ 5 h 207"/>
                  <a:gd name="T56" fmla="*/ 4 w 142"/>
                  <a:gd name="T57" fmla="*/ 3 h 207"/>
                  <a:gd name="T58" fmla="*/ 5 w 142"/>
                  <a:gd name="T59" fmla="*/ 2 h 207"/>
                  <a:gd name="T60" fmla="*/ 5 w 142"/>
                  <a:gd name="T61" fmla="*/ 1 h 207"/>
                  <a:gd name="T62" fmla="*/ 5 w 142"/>
                  <a:gd name="T63" fmla="*/ 0 h 207"/>
                  <a:gd name="T64" fmla="*/ 5 w 142"/>
                  <a:gd name="T65" fmla="*/ 0 h 207"/>
                  <a:gd name="T66" fmla="*/ 5 w 142"/>
                  <a:gd name="T67" fmla="*/ 0 h 207"/>
                  <a:gd name="T68" fmla="*/ 4 w 142"/>
                  <a:gd name="T69" fmla="*/ 1 h 207"/>
                  <a:gd name="T70" fmla="*/ 3 w 142"/>
                  <a:gd name="T71" fmla="*/ 2 h 207"/>
                  <a:gd name="T72" fmla="*/ 2 w 142"/>
                  <a:gd name="T73" fmla="*/ 4 h 207"/>
                  <a:gd name="T74" fmla="*/ 1 w 142"/>
                  <a:gd name="T75" fmla="*/ 6 h 207"/>
                  <a:gd name="T76" fmla="*/ 1 w 142"/>
                  <a:gd name="T77" fmla="*/ 9 h 207"/>
                  <a:gd name="T78" fmla="*/ 0 w 142"/>
                  <a:gd name="T79" fmla="*/ 11 h 207"/>
                  <a:gd name="T80" fmla="*/ 0 w 142"/>
                  <a:gd name="T81" fmla="*/ 14 h 20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42"/>
                  <a:gd name="T124" fmla="*/ 0 h 207"/>
                  <a:gd name="T125" fmla="*/ 142 w 142"/>
                  <a:gd name="T126" fmla="*/ 207 h 207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42" h="207">
                    <a:moveTo>
                      <a:pt x="0" y="113"/>
                    </a:moveTo>
                    <a:lnTo>
                      <a:pt x="0" y="130"/>
                    </a:lnTo>
                    <a:lnTo>
                      <a:pt x="6" y="146"/>
                    </a:lnTo>
                    <a:lnTo>
                      <a:pt x="16" y="161"/>
                    </a:lnTo>
                    <a:lnTo>
                      <a:pt x="31" y="174"/>
                    </a:lnTo>
                    <a:lnTo>
                      <a:pt x="48" y="185"/>
                    </a:lnTo>
                    <a:lnTo>
                      <a:pt x="68" y="195"/>
                    </a:lnTo>
                    <a:lnTo>
                      <a:pt x="92" y="202"/>
                    </a:lnTo>
                    <a:lnTo>
                      <a:pt x="115" y="206"/>
                    </a:lnTo>
                    <a:lnTo>
                      <a:pt x="122" y="207"/>
                    </a:lnTo>
                    <a:lnTo>
                      <a:pt x="129" y="205"/>
                    </a:lnTo>
                    <a:lnTo>
                      <a:pt x="135" y="202"/>
                    </a:lnTo>
                    <a:lnTo>
                      <a:pt x="138" y="198"/>
                    </a:lnTo>
                    <a:lnTo>
                      <a:pt x="138" y="193"/>
                    </a:lnTo>
                    <a:lnTo>
                      <a:pt x="137" y="188"/>
                    </a:lnTo>
                    <a:lnTo>
                      <a:pt x="132" y="184"/>
                    </a:lnTo>
                    <a:lnTo>
                      <a:pt x="125" y="182"/>
                    </a:lnTo>
                    <a:lnTo>
                      <a:pt x="102" y="176"/>
                    </a:lnTo>
                    <a:lnTo>
                      <a:pt x="80" y="168"/>
                    </a:lnTo>
                    <a:lnTo>
                      <a:pt x="63" y="157"/>
                    </a:lnTo>
                    <a:lnTo>
                      <a:pt x="50" y="145"/>
                    </a:lnTo>
                    <a:lnTo>
                      <a:pt x="41" y="130"/>
                    </a:lnTo>
                    <a:lnTo>
                      <a:pt x="37" y="114"/>
                    </a:lnTo>
                    <a:lnTo>
                      <a:pt x="37" y="97"/>
                    </a:lnTo>
                    <a:lnTo>
                      <a:pt x="44" y="79"/>
                    </a:lnTo>
                    <a:lnTo>
                      <a:pt x="54" y="65"/>
                    </a:lnTo>
                    <a:lnTo>
                      <a:pt x="70" y="52"/>
                    </a:lnTo>
                    <a:lnTo>
                      <a:pt x="87" y="40"/>
                    </a:lnTo>
                    <a:lnTo>
                      <a:pt x="106" y="29"/>
                    </a:lnTo>
                    <a:lnTo>
                      <a:pt x="122" y="20"/>
                    </a:lnTo>
                    <a:lnTo>
                      <a:pt x="135" y="11"/>
                    </a:lnTo>
                    <a:lnTo>
                      <a:pt x="142" y="5"/>
                    </a:lnTo>
                    <a:lnTo>
                      <a:pt x="142" y="0"/>
                    </a:lnTo>
                    <a:lnTo>
                      <a:pt x="126" y="4"/>
                    </a:lnTo>
                    <a:lnTo>
                      <a:pt x="106" y="11"/>
                    </a:lnTo>
                    <a:lnTo>
                      <a:pt x="84" y="23"/>
                    </a:lnTo>
                    <a:lnTo>
                      <a:pt x="61" y="37"/>
                    </a:lnTo>
                    <a:lnTo>
                      <a:pt x="39" y="53"/>
                    </a:lnTo>
                    <a:lnTo>
                      <a:pt x="22" y="72"/>
                    </a:lnTo>
                    <a:lnTo>
                      <a:pt x="8" y="93"/>
                    </a:lnTo>
                    <a:lnTo>
                      <a:pt x="0" y="1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9" name="Freeform 53">
                <a:extLst>
                  <a:ext uri="{FF2B5EF4-FFF2-40B4-BE49-F238E27FC236}">
                    <a16:creationId xmlns:a16="http://schemas.microsoft.com/office/drawing/2014/main" id="{7203BF8D-77FA-8442-BDED-5A86652651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2" y="2206"/>
                <a:ext cx="101" cy="135"/>
              </a:xfrm>
              <a:custGeom>
                <a:avLst/>
                <a:gdLst>
                  <a:gd name="T0" fmla="*/ 9 w 303"/>
                  <a:gd name="T1" fmla="*/ 13 h 272"/>
                  <a:gd name="T2" fmla="*/ 10 w 303"/>
                  <a:gd name="T3" fmla="*/ 15 h 272"/>
                  <a:gd name="T4" fmla="*/ 10 w 303"/>
                  <a:gd name="T5" fmla="*/ 17 h 272"/>
                  <a:gd name="T6" fmla="*/ 10 w 303"/>
                  <a:gd name="T7" fmla="*/ 20 h 272"/>
                  <a:gd name="T8" fmla="*/ 9 w 303"/>
                  <a:gd name="T9" fmla="*/ 22 h 272"/>
                  <a:gd name="T10" fmla="*/ 9 w 303"/>
                  <a:gd name="T11" fmla="*/ 24 h 272"/>
                  <a:gd name="T12" fmla="*/ 8 w 303"/>
                  <a:gd name="T13" fmla="*/ 26 h 272"/>
                  <a:gd name="T14" fmla="*/ 6 w 303"/>
                  <a:gd name="T15" fmla="*/ 28 h 272"/>
                  <a:gd name="T16" fmla="*/ 6 w 303"/>
                  <a:gd name="T17" fmla="*/ 30 h 272"/>
                  <a:gd name="T18" fmla="*/ 6 w 303"/>
                  <a:gd name="T19" fmla="*/ 31 h 272"/>
                  <a:gd name="T20" fmla="*/ 5 w 303"/>
                  <a:gd name="T21" fmla="*/ 32 h 272"/>
                  <a:gd name="T22" fmla="*/ 6 w 303"/>
                  <a:gd name="T23" fmla="*/ 33 h 272"/>
                  <a:gd name="T24" fmla="*/ 6 w 303"/>
                  <a:gd name="T25" fmla="*/ 33 h 272"/>
                  <a:gd name="T26" fmla="*/ 6 w 303"/>
                  <a:gd name="T27" fmla="*/ 33 h 272"/>
                  <a:gd name="T28" fmla="*/ 7 w 303"/>
                  <a:gd name="T29" fmla="*/ 31 h 272"/>
                  <a:gd name="T30" fmla="*/ 8 w 303"/>
                  <a:gd name="T31" fmla="*/ 29 h 272"/>
                  <a:gd name="T32" fmla="*/ 9 w 303"/>
                  <a:gd name="T33" fmla="*/ 26 h 272"/>
                  <a:gd name="T34" fmla="*/ 11 w 303"/>
                  <a:gd name="T35" fmla="*/ 23 h 272"/>
                  <a:gd name="T36" fmla="*/ 11 w 303"/>
                  <a:gd name="T37" fmla="*/ 20 h 272"/>
                  <a:gd name="T38" fmla="*/ 11 w 303"/>
                  <a:gd name="T39" fmla="*/ 16 h 272"/>
                  <a:gd name="T40" fmla="*/ 10 w 303"/>
                  <a:gd name="T41" fmla="*/ 13 h 272"/>
                  <a:gd name="T42" fmla="*/ 9 w 303"/>
                  <a:gd name="T43" fmla="*/ 10 h 272"/>
                  <a:gd name="T44" fmla="*/ 8 w 303"/>
                  <a:gd name="T45" fmla="*/ 8 h 272"/>
                  <a:gd name="T46" fmla="*/ 7 w 303"/>
                  <a:gd name="T47" fmla="*/ 6 h 272"/>
                  <a:gd name="T48" fmla="*/ 6 w 303"/>
                  <a:gd name="T49" fmla="*/ 5 h 272"/>
                  <a:gd name="T50" fmla="*/ 4 w 303"/>
                  <a:gd name="T51" fmla="*/ 3 h 272"/>
                  <a:gd name="T52" fmla="*/ 3 w 303"/>
                  <a:gd name="T53" fmla="*/ 2 h 272"/>
                  <a:gd name="T54" fmla="*/ 2 w 303"/>
                  <a:gd name="T55" fmla="*/ 0 h 272"/>
                  <a:gd name="T56" fmla="*/ 1 w 303"/>
                  <a:gd name="T57" fmla="*/ 0 h 272"/>
                  <a:gd name="T58" fmla="*/ 0 w 303"/>
                  <a:gd name="T59" fmla="*/ 0 h 272"/>
                  <a:gd name="T60" fmla="*/ 0 w 303"/>
                  <a:gd name="T61" fmla="*/ 0 h 272"/>
                  <a:gd name="T62" fmla="*/ 2 w 303"/>
                  <a:gd name="T63" fmla="*/ 2 h 272"/>
                  <a:gd name="T64" fmla="*/ 3 w 303"/>
                  <a:gd name="T65" fmla="*/ 3 h 272"/>
                  <a:gd name="T66" fmla="*/ 4 w 303"/>
                  <a:gd name="T67" fmla="*/ 4 h 272"/>
                  <a:gd name="T68" fmla="*/ 5 w 303"/>
                  <a:gd name="T69" fmla="*/ 6 h 272"/>
                  <a:gd name="T70" fmla="*/ 6 w 303"/>
                  <a:gd name="T71" fmla="*/ 7 h 272"/>
                  <a:gd name="T72" fmla="*/ 8 w 303"/>
                  <a:gd name="T73" fmla="*/ 9 h 272"/>
                  <a:gd name="T74" fmla="*/ 9 w 303"/>
                  <a:gd name="T75" fmla="*/ 11 h 27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03"/>
                  <a:gd name="T115" fmla="*/ 0 h 272"/>
                  <a:gd name="T116" fmla="*/ 303 w 303"/>
                  <a:gd name="T117" fmla="*/ 272 h 272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03" h="272">
                    <a:moveTo>
                      <a:pt x="246" y="102"/>
                    </a:moveTo>
                    <a:lnTo>
                      <a:pt x="256" y="109"/>
                    </a:lnTo>
                    <a:lnTo>
                      <a:pt x="264" y="117"/>
                    </a:lnTo>
                    <a:lnTo>
                      <a:pt x="271" y="126"/>
                    </a:lnTo>
                    <a:lnTo>
                      <a:pt x="275" y="135"/>
                    </a:lnTo>
                    <a:lnTo>
                      <a:pt x="278" y="144"/>
                    </a:lnTo>
                    <a:lnTo>
                      <a:pt x="277" y="154"/>
                    </a:lnTo>
                    <a:lnTo>
                      <a:pt x="274" y="164"/>
                    </a:lnTo>
                    <a:lnTo>
                      <a:pt x="267" y="173"/>
                    </a:lnTo>
                    <a:lnTo>
                      <a:pt x="256" y="183"/>
                    </a:lnTo>
                    <a:lnTo>
                      <a:pt x="245" y="192"/>
                    </a:lnTo>
                    <a:lnTo>
                      <a:pt x="232" y="200"/>
                    </a:lnTo>
                    <a:lnTo>
                      <a:pt x="219" y="209"/>
                    </a:lnTo>
                    <a:lnTo>
                      <a:pt x="204" y="216"/>
                    </a:lnTo>
                    <a:lnTo>
                      <a:pt x="190" y="224"/>
                    </a:lnTo>
                    <a:lnTo>
                      <a:pt x="175" y="232"/>
                    </a:lnTo>
                    <a:lnTo>
                      <a:pt x="162" y="241"/>
                    </a:lnTo>
                    <a:lnTo>
                      <a:pt x="158" y="244"/>
                    </a:lnTo>
                    <a:lnTo>
                      <a:pt x="155" y="248"/>
                    </a:lnTo>
                    <a:lnTo>
                      <a:pt x="152" y="252"/>
                    </a:lnTo>
                    <a:lnTo>
                      <a:pt x="149" y="256"/>
                    </a:lnTo>
                    <a:lnTo>
                      <a:pt x="148" y="260"/>
                    </a:lnTo>
                    <a:lnTo>
                      <a:pt x="148" y="264"/>
                    </a:lnTo>
                    <a:lnTo>
                      <a:pt x="151" y="268"/>
                    </a:lnTo>
                    <a:lnTo>
                      <a:pt x="155" y="271"/>
                    </a:lnTo>
                    <a:lnTo>
                      <a:pt x="161" y="272"/>
                    </a:lnTo>
                    <a:lnTo>
                      <a:pt x="166" y="272"/>
                    </a:lnTo>
                    <a:lnTo>
                      <a:pt x="171" y="271"/>
                    </a:lnTo>
                    <a:lnTo>
                      <a:pt x="175" y="268"/>
                    </a:lnTo>
                    <a:lnTo>
                      <a:pt x="190" y="256"/>
                    </a:lnTo>
                    <a:lnTo>
                      <a:pt x="206" y="246"/>
                    </a:lnTo>
                    <a:lnTo>
                      <a:pt x="222" y="236"/>
                    </a:lnTo>
                    <a:lnTo>
                      <a:pt x="239" y="226"/>
                    </a:lnTo>
                    <a:lnTo>
                      <a:pt x="255" y="216"/>
                    </a:lnTo>
                    <a:lnTo>
                      <a:pt x="271" y="204"/>
                    </a:lnTo>
                    <a:lnTo>
                      <a:pt x="284" y="192"/>
                    </a:lnTo>
                    <a:lnTo>
                      <a:pt x="294" y="179"/>
                    </a:lnTo>
                    <a:lnTo>
                      <a:pt x="301" y="163"/>
                    </a:lnTo>
                    <a:lnTo>
                      <a:pt x="303" y="148"/>
                    </a:lnTo>
                    <a:lnTo>
                      <a:pt x="300" y="133"/>
                    </a:lnTo>
                    <a:lnTo>
                      <a:pt x="293" y="118"/>
                    </a:lnTo>
                    <a:lnTo>
                      <a:pt x="281" y="105"/>
                    </a:lnTo>
                    <a:lnTo>
                      <a:pt x="268" y="92"/>
                    </a:lnTo>
                    <a:lnTo>
                      <a:pt x="251" y="82"/>
                    </a:lnTo>
                    <a:lnTo>
                      <a:pt x="232" y="73"/>
                    </a:lnTo>
                    <a:lnTo>
                      <a:pt x="217" y="67"/>
                    </a:lnTo>
                    <a:lnTo>
                      <a:pt x="201" y="61"/>
                    </a:lnTo>
                    <a:lnTo>
                      <a:pt x="185" y="54"/>
                    </a:lnTo>
                    <a:lnTo>
                      <a:pt x="168" y="47"/>
                    </a:lnTo>
                    <a:lnTo>
                      <a:pt x="151" y="40"/>
                    </a:lnTo>
                    <a:lnTo>
                      <a:pt x="132" y="34"/>
                    </a:lnTo>
                    <a:lnTo>
                      <a:pt x="114" y="27"/>
                    </a:lnTo>
                    <a:lnTo>
                      <a:pt x="97" y="21"/>
                    </a:lnTo>
                    <a:lnTo>
                      <a:pt x="81" y="16"/>
                    </a:lnTo>
                    <a:lnTo>
                      <a:pt x="65" y="11"/>
                    </a:lnTo>
                    <a:lnTo>
                      <a:pt x="49" y="7"/>
                    </a:lnTo>
                    <a:lnTo>
                      <a:pt x="36" y="4"/>
                    </a:lnTo>
                    <a:lnTo>
                      <a:pt x="24" y="1"/>
                    </a:lnTo>
                    <a:lnTo>
                      <a:pt x="14" y="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13" y="7"/>
                    </a:lnTo>
                    <a:lnTo>
                      <a:pt x="27" y="12"/>
                    </a:lnTo>
                    <a:lnTo>
                      <a:pt x="43" y="17"/>
                    </a:lnTo>
                    <a:lnTo>
                      <a:pt x="58" y="22"/>
                    </a:lnTo>
                    <a:lnTo>
                      <a:pt x="74" y="27"/>
                    </a:lnTo>
                    <a:lnTo>
                      <a:pt x="90" y="32"/>
                    </a:lnTo>
                    <a:lnTo>
                      <a:pt x="106" y="38"/>
                    </a:lnTo>
                    <a:lnTo>
                      <a:pt x="122" y="44"/>
                    </a:lnTo>
                    <a:lnTo>
                      <a:pt x="139" y="50"/>
                    </a:lnTo>
                    <a:lnTo>
                      <a:pt x="155" y="57"/>
                    </a:lnTo>
                    <a:lnTo>
                      <a:pt x="171" y="63"/>
                    </a:lnTo>
                    <a:lnTo>
                      <a:pt x="187" y="70"/>
                    </a:lnTo>
                    <a:lnTo>
                      <a:pt x="203" y="78"/>
                    </a:lnTo>
                    <a:lnTo>
                      <a:pt x="217" y="85"/>
                    </a:lnTo>
                    <a:lnTo>
                      <a:pt x="232" y="93"/>
                    </a:lnTo>
                    <a:lnTo>
                      <a:pt x="246" y="10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2001" name="Group 54">
            <a:extLst>
              <a:ext uri="{FF2B5EF4-FFF2-40B4-BE49-F238E27FC236}">
                <a16:creationId xmlns:a16="http://schemas.microsoft.com/office/drawing/2014/main" id="{DA18992D-3AB5-334F-BBDF-37B31F63689E}"/>
              </a:ext>
            </a:extLst>
          </p:cNvPr>
          <p:cNvGrpSpPr>
            <a:grpSpLocks/>
          </p:cNvGrpSpPr>
          <p:nvPr/>
        </p:nvGrpSpPr>
        <p:grpSpPr bwMode="auto">
          <a:xfrm>
            <a:off x="619125" y="2992438"/>
            <a:ext cx="414338" cy="511175"/>
            <a:chOff x="2870" y="1518"/>
            <a:chExt cx="292" cy="320"/>
          </a:xfrm>
        </p:grpSpPr>
        <p:graphicFrame>
          <p:nvGraphicFramePr>
            <p:cNvPr id="42038" name="Object 12">
              <a:extLst>
                <a:ext uri="{FF2B5EF4-FFF2-40B4-BE49-F238E27FC236}">
                  <a16:creationId xmlns:a16="http://schemas.microsoft.com/office/drawing/2014/main" id="{81EDA6D8-8EA9-9A42-A127-2FE435D6D7C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8" imgW="825500" imgH="838200" progId="MS_ClipArt_Gallery.2">
                    <p:embed/>
                  </p:oleObj>
                </mc:Choice>
                <mc:Fallback>
                  <p:oleObj name="Clip" r:id="rId8" imgW="825500" imgH="838200" progId="MS_ClipArt_Gallery.2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0" y="1518"/>
                          <a:ext cx="272" cy="2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039" name="Object 13">
              <a:extLst>
                <a:ext uri="{FF2B5EF4-FFF2-40B4-BE49-F238E27FC236}">
                  <a16:creationId xmlns:a16="http://schemas.microsoft.com/office/drawing/2014/main" id="{0CBE09A6-34BD-7F4D-9F3A-D1378A1CFC7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9" imgW="1270000" imgH="1193800" progId="MS_ClipArt_Gallery.2">
                    <p:embed/>
                  </p:oleObj>
                </mc:Choice>
                <mc:Fallback>
                  <p:oleObj name="Clip" r:id="rId9" imgW="1270000" imgH="1193800" progId="MS_ClipArt_Gallery.2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3" y="1602"/>
                          <a:ext cx="249" cy="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2002" name="Group 57">
            <a:extLst>
              <a:ext uri="{FF2B5EF4-FFF2-40B4-BE49-F238E27FC236}">
                <a16:creationId xmlns:a16="http://schemas.microsoft.com/office/drawing/2014/main" id="{F5075AAF-4288-B647-B73B-A4059306BC49}"/>
              </a:ext>
            </a:extLst>
          </p:cNvPr>
          <p:cNvGrpSpPr>
            <a:grpSpLocks/>
          </p:cNvGrpSpPr>
          <p:nvPr/>
        </p:nvGrpSpPr>
        <p:grpSpPr bwMode="auto">
          <a:xfrm>
            <a:off x="1171575" y="2774950"/>
            <a:ext cx="415925" cy="509588"/>
            <a:chOff x="2870" y="1518"/>
            <a:chExt cx="292" cy="320"/>
          </a:xfrm>
        </p:grpSpPr>
        <p:graphicFrame>
          <p:nvGraphicFramePr>
            <p:cNvPr id="42036" name="Object 10">
              <a:extLst>
                <a:ext uri="{FF2B5EF4-FFF2-40B4-BE49-F238E27FC236}">
                  <a16:creationId xmlns:a16="http://schemas.microsoft.com/office/drawing/2014/main" id="{138574D7-B937-C141-AD1D-40DB4B9955E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10" imgW="825500" imgH="838200" progId="MS_ClipArt_Gallery.2">
                    <p:embed/>
                  </p:oleObj>
                </mc:Choice>
                <mc:Fallback>
                  <p:oleObj name="Clip" r:id="rId10" imgW="825500" imgH="838200" progId="MS_ClipArt_Gallery.2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0" y="1518"/>
                          <a:ext cx="272" cy="2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037" name="Object 11">
              <a:extLst>
                <a:ext uri="{FF2B5EF4-FFF2-40B4-BE49-F238E27FC236}">
                  <a16:creationId xmlns:a16="http://schemas.microsoft.com/office/drawing/2014/main" id="{568BAE2D-7867-D34E-9EF2-86750995F7C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11" imgW="1270000" imgH="1193800" progId="MS_ClipArt_Gallery.2">
                    <p:embed/>
                  </p:oleObj>
                </mc:Choice>
                <mc:Fallback>
                  <p:oleObj name="Clip" r:id="rId11" imgW="1270000" imgH="1193800" progId="MS_ClipArt_Gallery.2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3" y="1602"/>
                          <a:ext cx="249" cy="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2003" name="Group 60">
            <a:extLst>
              <a:ext uri="{FF2B5EF4-FFF2-40B4-BE49-F238E27FC236}">
                <a16:creationId xmlns:a16="http://schemas.microsoft.com/office/drawing/2014/main" id="{570E76C4-F077-624E-A6FA-B21C63D412AD}"/>
              </a:ext>
            </a:extLst>
          </p:cNvPr>
          <p:cNvGrpSpPr>
            <a:grpSpLocks/>
          </p:cNvGrpSpPr>
          <p:nvPr/>
        </p:nvGrpSpPr>
        <p:grpSpPr bwMode="auto">
          <a:xfrm>
            <a:off x="3076575" y="4232275"/>
            <a:ext cx="782638" cy="917575"/>
            <a:chOff x="1952" y="1032"/>
            <a:chExt cx="589" cy="706"/>
          </a:xfrm>
        </p:grpSpPr>
        <p:sp>
          <p:nvSpPr>
            <p:cNvPr id="42016" name="Text Box 61">
              <a:extLst>
                <a:ext uri="{FF2B5EF4-FFF2-40B4-BE49-F238E27FC236}">
                  <a16:creationId xmlns:a16="http://schemas.microsoft.com/office/drawing/2014/main" id="{46E52980-0AE4-184C-94BA-BFF2159D4B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80" y="1456"/>
              <a:ext cx="353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AP</a:t>
              </a:r>
            </a:p>
          </p:txBody>
        </p:sp>
        <p:grpSp>
          <p:nvGrpSpPr>
            <p:cNvPr id="42017" name="Group 62">
              <a:extLst>
                <a:ext uri="{FF2B5EF4-FFF2-40B4-BE49-F238E27FC236}">
                  <a16:creationId xmlns:a16="http://schemas.microsoft.com/office/drawing/2014/main" id="{F50FE9A5-67BC-CB49-83A9-25FEC8012D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52" y="1032"/>
              <a:ext cx="589" cy="440"/>
              <a:chOff x="1160" y="2192"/>
              <a:chExt cx="589" cy="440"/>
            </a:xfrm>
          </p:grpSpPr>
          <p:pic>
            <p:nvPicPr>
              <p:cNvPr id="42018" name="Picture 63" descr="31u_bnrz[1]">
                <a:extLst>
                  <a:ext uri="{FF2B5EF4-FFF2-40B4-BE49-F238E27FC236}">
                    <a16:creationId xmlns:a16="http://schemas.microsoft.com/office/drawing/2014/main" id="{13E557E8-C2A1-AD49-9AF9-3EA730CF26D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1349" y="2458"/>
                <a:ext cx="212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2019" name="AutoShape 64">
                <a:extLst>
                  <a:ext uri="{FF2B5EF4-FFF2-40B4-BE49-F238E27FC236}">
                    <a16:creationId xmlns:a16="http://schemas.microsoft.com/office/drawing/2014/main" id="{C59B965D-90ED-D848-9571-6BC9343E783D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1160" y="2192"/>
                <a:ext cx="589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0" name="Freeform 65">
                <a:extLst>
                  <a:ext uri="{FF2B5EF4-FFF2-40B4-BE49-F238E27FC236}">
                    <a16:creationId xmlns:a16="http://schemas.microsoft.com/office/drawing/2014/main" id="{F0A14F41-4E26-344F-BF48-36EE01566B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3" y="2231"/>
                <a:ext cx="83" cy="102"/>
              </a:xfrm>
              <a:custGeom>
                <a:avLst/>
                <a:gdLst>
                  <a:gd name="T0" fmla="*/ 3 w 247"/>
                  <a:gd name="T1" fmla="*/ 4 h 203"/>
                  <a:gd name="T2" fmla="*/ 3 w 247"/>
                  <a:gd name="T3" fmla="*/ 5 h 203"/>
                  <a:gd name="T4" fmla="*/ 2 w 247"/>
                  <a:gd name="T5" fmla="*/ 6 h 203"/>
                  <a:gd name="T6" fmla="*/ 1 w 247"/>
                  <a:gd name="T7" fmla="*/ 7 h 203"/>
                  <a:gd name="T8" fmla="*/ 1 w 247"/>
                  <a:gd name="T9" fmla="*/ 9 h 203"/>
                  <a:gd name="T10" fmla="*/ 1 w 247"/>
                  <a:gd name="T11" fmla="*/ 10 h 203"/>
                  <a:gd name="T12" fmla="*/ 0 w 247"/>
                  <a:gd name="T13" fmla="*/ 12 h 203"/>
                  <a:gd name="T14" fmla="*/ 0 w 247"/>
                  <a:gd name="T15" fmla="*/ 14 h 203"/>
                  <a:gd name="T16" fmla="*/ 0 w 247"/>
                  <a:gd name="T17" fmla="*/ 16 h 203"/>
                  <a:gd name="T18" fmla="*/ 0 w 247"/>
                  <a:gd name="T19" fmla="*/ 19 h 203"/>
                  <a:gd name="T20" fmla="*/ 1 w 247"/>
                  <a:gd name="T21" fmla="*/ 21 h 203"/>
                  <a:gd name="T22" fmla="*/ 1 w 247"/>
                  <a:gd name="T23" fmla="*/ 23 h 203"/>
                  <a:gd name="T24" fmla="*/ 2 w 247"/>
                  <a:gd name="T25" fmla="*/ 24 h 203"/>
                  <a:gd name="T26" fmla="*/ 3 w 247"/>
                  <a:gd name="T27" fmla="*/ 25 h 203"/>
                  <a:gd name="T28" fmla="*/ 4 w 247"/>
                  <a:gd name="T29" fmla="*/ 26 h 203"/>
                  <a:gd name="T30" fmla="*/ 5 w 247"/>
                  <a:gd name="T31" fmla="*/ 26 h 203"/>
                  <a:gd name="T32" fmla="*/ 6 w 247"/>
                  <a:gd name="T33" fmla="*/ 25 h 203"/>
                  <a:gd name="T34" fmla="*/ 6 w 247"/>
                  <a:gd name="T35" fmla="*/ 25 h 203"/>
                  <a:gd name="T36" fmla="*/ 7 w 247"/>
                  <a:gd name="T37" fmla="*/ 25 h 203"/>
                  <a:gd name="T38" fmla="*/ 7 w 247"/>
                  <a:gd name="T39" fmla="*/ 25 h 203"/>
                  <a:gd name="T40" fmla="*/ 7 w 247"/>
                  <a:gd name="T41" fmla="*/ 24 h 203"/>
                  <a:gd name="T42" fmla="*/ 7 w 247"/>
                  <a:gd name="T43" fmla="*/ 24 h 203"/>
                  <a:gd name="T44" fmla="*/ 6 w 247"/>
                  <a:gd name="T45" fmla="*/ 23 h 203"/>
                  <a:gd name="T46" fmla="*/ 6 w 247"/>
                  <a:gd name="T47" fmla="*/ 23 h 203"/>
                  <a:gd name="T48" fmla="*/ 6 w 247"/>
                  <a:gd name="T49" fmla="*/ 22 h 203"/>
                  <a:gd name="T50" fmla="*/ 5 w 247"/>
                  <a:gd name="T51" fmla="*/ 22 h 203"/>
                  <a:gd name="T52" fmla="*/ 5 w 247"/>
                  <a:gd name="T53" fmla="*/ 22 h 203"/>
                  <a:gd name="T54" fmla="*/ 4 w 247"/>
                  <a:gd name="T55" fmla="*/ 22 h 203"/>
                  <a:gd name="T56" fmla="*/ 4 w 247"/>
                  <a:gd name="T57" fmla="*/ 21 h 203"/>
                  <a:gd name="T58" fmla="*/ 3 w 247"/>
                  <a:gd name="T59" fmla="*/ 21 h 203"/>
                  <a:gd name="T60" fmla="*/ 3 w 247"/>
                  <a:gd name="T61" fmla="*/ 20 h 203"/>
                  <a:gd name="T62" fmla="*/ 2 w 247"/>
                  <a:gd name="T63" fmla="*/ 20 h 203"/>
                  <a:gd name="T64" fmla="*/ 2 w 247"/>
                  <a:gd name="T65" fmla="*/ 19 h 203"/>
                  <a:gd name="T66" fmla="*/ 2 w 247"/>
                  <a:gd name="T67" fmla="*/ 14 h 203"/>
                  <a:gd name="T68" fmla="*/ 2 w 247"/>
                  <a:gd name="T69" fmla="*/ 11 h 203"/>
                  <a:gd name="T70" fmla="*/ 3 w 247"/>
                  <a:gd name="T71" fmla="*/ 8 h 203"/>
                  <a:gd name="T72" fmla="*/ 4 w 247"/>
                  <a:gd name="T73" fmla="*/ 6 h 203"/>
                  <a:gd name="T74" fmla="*/ 6 w 247"/>
                  <a:gd name="T75" fmla="*/ 4 h 203"/>
                  <a:gd name="T76" fmla="*/ 7 w 247"/>
                  <a:gd name="T77" fmla="*/ 3 h 203"/>
                  <a:gd name="T78" fmla="*/ 8 w 247"/>
                  <a:gd name="T79" fmla="*/ 2 h 203"/>
                  <a:gd name="T80" fmla="*/ 9 w 247"/>
                  <a:gd name="T81" fmla="*/ 1 h 203"/>
                  <a:gd name="T82" fmla="*/ 9 w 247"/>
                  <a:gd name="T83" fmla="*/ 1 h 203"/>
                  <a:gd name="T84" fmla="*/ 8 w 247"/>
                  <a:gd name="T85" fmla="*/ 0 h 203"/>
                  <a:gd name="T86" fmla="*/ 7 w 247"/>
                  <a:gd name="T87" fmla="*/ 1 h 203"/>
                  <a:gd name="T88" fmla="*/ 6 w 247"/>
                  <a:gd name="T89" fmla="*/ 1 h 203"/>
                  <a:gd name="T90" fmla="*/ 6 w 247"/>
                  <a:gd name="T91" fmla="*/ 2 h 203"/>
                  <a:gd name="T92" fmla="*/ 5 w 247"/>
                  <a:gd name="T93" fmla="*/ 2 h 203"/>
                  <a:gd name="T94" fmla="*/ 4 w 247"/>
                  <a:gd name="T95" fmla="*/ 3 h 203"/>
                  <a:gd name="T96" fmla="*/ 3 w 247"/>
                  <a:gd name="T97" fmla="*/ 4 h 203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47"/>
                  <a:gd name="T148" fmla="*/ 0 h 203"/>
                  <a:gd name="T149" fmla="*/ 247 w 247"/>
                  <a:gd name="T150" fmla="*/ 203 h 203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47" h="203">
                    <a:moveTo>
                      <a:pt x="87" y="26"/>
                    </a:moveTo>
                    <a:lnTo>
                      <a:pt x="68" y="34"/>
                    </a:lnTo>
                    <a:lnTo>
                      <a:pt x="52" y="44"/>
                    </a:lnTo>
                    <a:lnTo>
                      <a:pt x="38" y="55"/>
                    </a:lnTo>
                    <a:lnTo>
                      <a:pt x="25" y="67"/>
                    </a:lnTo>
                    <a:lnTo>
                      <a:pt x="14" y="80"/>
                    </a:lnTo>
                    <a:lnTo>
                      <a:pt x="7" y="94"/>
                    </a:lnTo>
                    <a:lnTo>
                      <a:pt x="3" y="109"/>
                    </a:lnTo>
                    <a:lnTo>
                      <a:pt x="0" y="124"/>
                    </a:lnTo>
                    <a:lnTo>
                      <a:pt x="3" y="145"/>
                    </a:lnTo>
                    <a:lnTo>
                      <a:pt x="14" y="163"/>
                    </a:lnTo>
                    <a:lnTo>
                      <a:pt x="32" y="178"/>
                    </a:lnTo>
                    <a:lnTo>
                      <a:pt x="55" y="189"/>
                    </a:lnTo>
                    <a:lnTo>
                      <a:pt x="81" y="198"/>
                    </a:lnTo>
                    <a:lnTo>
                      <a:pt x="109" y="202"/>
                    </a:lnTo>
                    <a:lnTo>
                      <a:pt x="138" y="203"/>
                    </a:lnTo>
                    <a:lnTo>
                      <a:pt x="165" y="200"/>
                    </a:lnTo>
                    <a:lnTo>
                      <a:pt x="171" y="200"/>
                    </a:lnTo>
                    <a:lnTo>
                      <a:pt x="177" y="198"/>
                    </a:lnTo>
                    <a:lnTo>
                      <a:pt x="181" y="195"/>
                    </a:lnTo>
                    <a:lnTo>
                      <a:pt x="183" y="191"/>
                    </a:lnTo>
                    <a:lnTo>
                      <a:pt x="180" y="186"/>
                    </a:lnTo>
                    <a:lnTo>
                      <a:pt x="174" y="182"/>
                    </a:lnTo>
                    <a:lnTo>
                      <a:pt x="167" y="178"/>
                    </a:lnTo>
                    <a:lnTo>
                      <a:pt x="160" y="176"/>
                    </a:lnTo>
                    <a:lnTo>
                      <a:pt x="145" y="173"/>
                    </a:lnTo>
                    <a:lnTo>
                      <a:pt x="131" y="171"/>
                    </a:lnTo>
                    <a:lnTo>
                      <a:pt x="116" y="169"/>
                    </a:lnTo>
                    <a:lnTo>
                      <a:pt x="103" y="167"/>
                    </a:lnTo>
                    <a:lnTo>
                      <a:pt x="90" y="164"/>
                    </a:lnTo>
                    <a:lnTo>
                      <a:pt x="77" y="160"/>
                    </a:lnTo>
                    <a:lnTo>
                      <a:pt x="65" y="154"/>
                    </a:lnTo>
                    <a:lnTo>
                      <a:pt x="54" y="146"/>
                    </a:lnTo>
                    <a:lnTo>
                      <a:pt x="49" y="112"/>
                    </a:lnTo>
                    <a:lnTo>
                      <a:pt x="61" y="84"/>
                    </a:lnTo>
                    <a:lnTo>
                      <a:pt x="84" y="62"/>
                    </a:lnTo>
                    <a:lnTo>
                      <a:pt x="116" y="44"/>
                    </a:lnTo>
                    <a:lnTo>
                      <a:pt x="151" y="30"/>
                    </a:lnTo>
                    <a:lnTo>
                      <a:pt x="187" y="19"/>
                    </a:lnTo>
                    <a:lnTo>
                      <a:pt x="220" y="11"/>
                    </a:lnTo>
                    <a:lnTo>
                      <a:pt x="247" y="4"/>
                    </a:lnTo>
                    <a:lnTo>
                      <a:pt x="231" y="1"/>
                    </a:lnTo>
                    <a:lnTo>
                      <a:pt x="213" y="0"/>
                    </a:lnTo>
                    <a:lnTo>
                      <a:pt x="193" y="2"/>
                    </a:lnTo>
                    <a:lnTo>
                      <a:pt x="171" y="4"/>
                    </a:lnTo>
                    <a:lnTo>
                      <a:pt x="149" y="9"/>
                    </a:lnTo>
                    <a:lnTo>
                      <a:pt x="128" y="14"/>
                    </a:lnTo>
                    <a:lnTo>
                      <a:pt x="106" y="20"/>
                    </a:lnTo>
                    <a:lnTo>
                      <a:pt x="87" y="26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1" name="Freeform 66">
                <a:extLst>
                  <a:ext uri="{FF2B5EF4-FFF2-40B4-BE49-F238E27FC236}">
                    <a16:creationId xmlns:a16="http://schemas.microsoft.com/office/drawing/2014/main" id="{0D4B9431-6963-7C4E-BDAD-EB1DE1C664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4" y="2230"/>
                <a:ext cx="52" cy="79"/>
              </a:xfrm>
              <a:custGeom>
                <a:avLst/>
                <a:gdLst>
                  <a:gd name="T0" fmla="*/ 5 w 158"/>
                  <a:gd name="T1" fmla="*/ 7 h 158"/>
                  <a:gd name="T2" fmla="*/ 5 w 158"/>
                  <a:gd name="T3" fmla="*/ 9 h 158"/>
                  <a:gd name="T4" fmla="*/ 5 w 158"/>
                  <a:gd name="T5" fmla="*/ 11 h 158"/>
                  <a:gd name="T6" fmla="*/ 5 w 158"/>
                  <a:gd name="T7" fmla="*/ 12 h 158"/>
                  <a:gd name="T8" fmla="*/ 4 w 158"/>
                  <a:gd name="T9" fmla="*/ 14 h 158"/>
                  <a:gd name="T10" fmla="*/ 3 w 158"/>
                  <a:gd name="T11" fmla="*/ 15 h 158"/>
                  <a:gd name="T12" fmla="*/ 3 w 158"/>
                  <a:gd name="T13" fmla="*/ 16 h 158"/>
                  <a:gd name="T14" fmla="*/ 2 w 158"/>
                  <a:gd name="T15" fmla="*/ 17 h 158"/>
                  <a:gd name="T16" fmla="*/ 1 w 158"/>
                  <a:gd name="T17" fmla="*/ 18 h 158"/>
                  <a:gd name="T18" fmla="*/ 1 w 158"/>
                  <a:gd name="T19" fmla="*/ 19 h 158"/>
                  <a:gd name="T20" fmla="*/ 1 w 158"/>
                  <a:gd name="T21" fmla="*/ 19 h 158"/>
                  <a:gd name="T22" fmla="*/ 1 w 158"/>
                  <a:gd name="T23" fmla="*/ 19 h 158"/>
                  <a:gd name="T24" fmla="*/ 1 w 158"/>
                  <a:gd name="T25" fmla="*/ 20 h 158"/>
                  <a:gd name="T26" fmla="*/ 1 w 158"/>
                  <a:gd name="T27" fmla="*/ 20 h 158"/>
                  <a:gd name="T28" fmla="*/ 2 w 158"/>
                  <a:gd name="T29" fmla="*/ 20 h 158"/>
                  <a:gd name="T30" fmla="*/ 2 w 158"/>
                  <a:gd name="T31" fmla="*/ 20 h 158"/>
                  <a:gd name="T32" fmla="*/ 2 w 158"/>
                  <a:gd name="T33" fmla="*/ 20 h 158"/>
                  <a:gd name="T34" fmla="*/ 3 w 158"/>
                  <a:gd name="T35" fmla="*/ 19 h 158"/>
                  <a:gd name="T36" fmla="*/ 3 w 158"/>
                  <a:gd name="T37" fmla="*/ 18 h 158"/>
                  <a:gd name="T38" fmla="*/ 4 w 158"/>
                  <a:gd name="T39" fmla="*/ 16 h 158"/>
                  <a:gd name="T40" fmla="*/ 5 w 158"/>
                  <a:gd name="T41" fmla="*/ 15 h 158"/>
                  <a:gd name="T42" fmla="*/ 5 w 158"/>
                  <a:gd name="T43" fmla="*/ 13 h 158"/>
                  <a:gd name="T44" fmla="*/ 6 w 158"/>
                  <a:gd name="T45" fmla="*/ 11 h 158"/>
                  <a:gd name="T46" fmla="*/ 6 w 158"/>
                  <a:gd name="T47" fmla="*/ 9 h 158"/>
                  <a:gd name="T48" fmla="*/ 5 w 158"/>
                  <a:gd name="T49" fmla="*/ 7 h 158"/>
                  <a:gd name="T50" fmla="*/ 5 w 158"/>
                  <a:gd name="T51" fmla="*/ 5 h 158"/>
                  <a:gd name="T52" fmla="*/ 4 w 158"/>
                  <a:gd name="T53" fmla="*/ 3 h 158"/>
                  <a:gd name="T54" fmla="*/ 4 w 158"/>
                  <a:gd name="T55" fmla="*/ 2 h 158"/>
                  <a:gd name="T56" fmla="*/ 3 w 158"/>
                  <a:gd name="T57" fmla="*/ 1 h 158"/>
                  <a:gd name="T58" fmla="*/ 2 w 158"/>
                  <a:gd name="T59" fmla="*/ 1 h 158"/>
                  <a:gd name="T60" fmla="*/ 1 w 158"/>
                  <a:gd name="T61" fmla="*/ 0 h 158"/>
                  <a:gd name="T62" fmla="*/ 0 w 158"/>
                  <a:gd name="T63" fmla="*/ 0 h 158"/>
                  <a:gd name="T64" fmla="*/ 0 w 158"/>
                  <a:gd name="T65" fmla="*/ 1 h 158"/>
                  <a:gd name="T66" fmla="*/ 1 w 158"/>
                  <a:gd name="T67" fmla="*/ 2 h 158"/>
                  <a:gd name="T68" fmla="*/ 1 w 158"/>
                  <a:gd name="T69" fmla="*/ 2 h 158"/>
                  <a:gd name="T70" fmla="*/ 2 w 158"/>
                  <a:gd name="T71" fmla="*/ 3 h 158"/>
                  <a:gd name="T72" fmla="*/ 3 w 158"/>
                  <a:gd name="T73" fmla="*/ 3 h 158"/>
                  <a:gd name="T74" fmla="*/ 3 w 158"/>
                  <a:gd name="T75" fmla="*/ 4 h 158"/>
                  <a:gd name="T76" fmla="*/ 4 w 158"/>
                  <a:gd name="T77" fmla="*/ 5 h 158"/>
                  <a:gd name="T78" fmla="*/ 4 w 158"/>
                  <a:gd name="T79" fmla="*/ 6 h 158"/>
                  <a:gd name="T80" fmla="*/ 5 w 158"/>
                  <a:gd name="T81" fmla="*/ 7 h 15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58"/>
                  <a:gd name="T124" fmla="*/ 0 h 158"/>
                  <a:gd name="T125" fmla="*/ 158 w 158"/>
                  <a:gd name="T126" fmla="*/ 158 h 15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58" h="158">
                    <a:moveTo>
                      <a:pt x="133" y="52"/>
                    </a:moveTo>
                    <a:lnTo>
                      <a:pt x="139" y="68"/>
                    </a:lnTo>
                    <a:lnTo>
                      <a:pt x="137" y="83"/>
                    </a:lnTo>
                    <a:lnTo>
                      <a:pt x="127" y="95"/>
                    </a:lnTo>
                    <a:lnTo>
                      <a:pt x="113" y="106"/>
                    </a:lnTo>
                    <a:lnTo>
                      <a:pt x="95" y="116"/>
                    </a:lnTo>
                    <a:lnTo>
                      <a:pt x="75" y="126"/>
                    </a:lnTo>
                    <a:lnTo>
                      <a:pt x="55" y="135"/>
                    </a:lnTo>
                    <a:lnTo>
                      <a:pt x="37" y="144"/>
                    </a:lnTo>
                    <a:lnTo>
                      <a:pt x="34" y="147"/>
                    </a:lnTo>
                    <a:lnTo>
                      <a:pt x="33" y="149"/>
                    </a:lnTo>
                    <a:lnTo>
                      <a:pt x="33" y="152"/>
                    </a:lnTo>
                    <a:lnTo>
                      <a:pt x="34" y="155"/>
                    </a:lnTo>
                    <a:lnTo>
                      <a:pt x="39" y="157"/>
                    </a:lnTo>
                    <a:lnTo>
                      <a:pt x="43" y="158"/>
                    </a:lnTo>
                    <a:lnTo>
                      <a:pt x="46" y="158"/>
                    </a:lnTo>
                    <a:lnTo>
                      <a:pt x="50" y="157"/>
                    </a:lnTo>
                    <a:lnTo>
                      <a:pt x="74" y="148"/>
                    </a:lnTo>
                    <a:lnTo>
                      <a:pt x="95" y="138"/>
                    </a:lnTo>
                    <a:lnTo>
                      <a:pt x="116" y="127"/>
                    </a:lnTo>
                    <a:lnTo>
                      <a:pt x="135" y="114"/>
                    </a:lnTo>
                    <a:lnTo>
                      <a:pt x="148" y="100"/>
                    </a:lnTo>
                    <a:lnTo>
                      <a:pt x="156" y="84"/>
                    </a:lnTo>
                    <a:lnTo>
                      <a:pt x="158" y="67"/>
                    </a:lnTo>
                    <a:lnTo>
                      <a:pt x="152" y="49"/>
                    </a:lnTo>
                    <a:lnTo>
                      <a:pt x="139" y="35"/>
                    </a:lnTo>
                    <a:lnTo>
                      <a:pt x="120" y="23"/>
                    </a:lnTo>
                    <a:lnTo>
                      <a:pt x="97" y="14"/>
                    </a:lnTo>
                    <a:lnTo>
                      <a:pt x="71" y="7"/>
                    </a:lnTo>
                    <a:lnTo>
                      <a:pt x="45" y="2"/>
                    </a:lnTo>
                    <a:lnTo>
                      <a:pt x="23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7" y="9"/>
                    </a:lnTo>
                    <a:lnTo>
                      <a:pt x="36" y="13"/>
                    </a:lnTo>
                    <a:lnTo>
                      <a:pt x="56" y="17"/>
                    </a:lnTo>
                    <a:lnTo>
                      <a:pt x="75" y="21"/>
                    </a:lnTo>
                    <a:lnTo>
                      <a:pt x="94" y="26"/>
                    </a:lnTo>
                    <a:lnTo>
                      <a:pt x="110" y="33"/>
                    </a:lnTo>
                    <a:lnTo>
                      <a:pt x="123" y="41"/>
                    </a:lnTo>
                    <a:lnTo>
                      <a:pt x="133" y="52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2" name="Freeform 67">
                <a:extLst>
                  <a:ext uri="{FF2B5EF4-FFF2-40B4-BE49-F238E27FC236}">
                    <a16:creationId xmlns:a16="http://schemas.microsoft.com/office/drawing/2014/main" id="{8324F56B-0DE5-674D-B78E-BB026187AF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2" y="2211"/>
                <a:ext cx="133" cy="166"/>
              </a:xfrm>
              <a:custGeom>
                <a:avLst/>
                <a:gdLst>
                  <a:gd name="T0" fmla="*/ 5 w 399"/>
                  <a:gd name="T1" fmla="*/ 8 h 331"/>
                  <a:gd name="T2" fmla="*/ 2 w 399"/>
                  <a:gd name="T3" fmla="*/ 13 h 331"/>
                  <a:gd name="T4" fmla="*/ 1 w 399"/>
                  <a:gd name="T5" fmla="*/ 19 h 331"/>
                  <a:gd name="T6" fmla="*/ 0 w 399"/>
                  <a:gd name="T7" fmla="*/ 25 h 331"/>
                  <a:gd name="T8" fmla="*/ 0 w 399"/>
                  <a:gd name="T9" fmla="*/ 30 h 331"/>
                  <a:gd name="T10" fmla="*/ 0 w 399"/>
                  <a:gd name="T11" fmla="*/ 31 h 331"/>
                  <a:gd name="T12" fmla="*/ 1 w 399"/>
                  <a:gd name="T13" fmla="*/ 33 h 331"/>
                  <a:gd name="T14" fmla="*/ 1 w 399"/>
                  <a:gd name="T15" fmla="*/ 34 h 331"/>
                  <a:gd name="T16" fmla="*/ 3 w 399"/>
                  <a:gd name="T17" fmla="*/ 36 h 331"/>
                  <a:gd name="T18" fmla="*/ 4 w 399"/>
                  <a:gd name="T19" fmla="*/ 38 h 331"/>
                  <a:gd name="T20" fmla="*/ 5 w 399"/>
                  <a:gd name="T21" fmla="*/ 39 h 331"/>
                  <a:gd name="T22" fmla="*/ 7 w 399"/>
                  <a:gd name="T23" fmla="*/ 40 h 331"/>
                  <a:gd name="T24" fmla="*/ 9 w 399"/>
                  <a:gd name="T25" fmla="*/ 41 h 331"/>
                  <a:gd name="T26" fmla="*/ 10 w 399"/>
                  <a:gd name="T27" fmla="*/ 41 h 331"/>
                  <a:gd name="T28" fmla="*/ 12 w 399"/>
                  <a:gd name="T29" fmla="*/ 41 h 331"/>
                  <a:gd name="T30" fmla="*/ 13 w 399"/>
                  <a:gd name="T31" fmla="*/ 42 h 331"/>
                  <a:gd name="T32" fmla="*/ 14 w 399"/>
                  <a:gd name="T33" fmla="*/ 42 h 331"/>
                  <a:gd name="T34" fmla="*/ 15 w 399"/>
                  <a:gd name="T35" fmla="*/ 41 h 331"/>
                  <a:gd name="T36" fmla="*/ 15 w 399"/>
                  <a:gd name="T37" fmla="*/ 40 h 331"/>
                  <a:gd name="T38" fmla="*/ 14 w 399"/>
                  <a:gd name="T39" fmla="*/ 39 h 331"/>
                  <a:gd name="T40" fmla="*/ 13 w 399"/>
                  <a:gd name="T41" fmla="*/ 38 h 331"/>
                  <a:gd name="T42" fmla="*/ 12 w 399"/>
                  <a:gd name="T43" fmla="*/ 38 h 331"/>
                  <a:gd name="T44" fmla="*/ 11 w 399"/>
                  <a:gd name="T45" fmla="*/ 37 h 331"/>
                  <a:gd name="T46" fmla="*/ 9 w 399"/>
                  <a:gd name="T47" fmla="*/ 37 h 331"/>
                  <a:gd name="T48" fmla="*/ 8 w 399"/>
                  <a:gd name="T49" fmla="*/ 36 h 331"/>
                  <a:gd name="T50" fmla="*/ 6 w 399"/>
                  <a:gd name="T51" fmla="*/ 35 h 331"/>
                  <a:gd name="T52" fmla="*/ 5 w 399"/>
                  <a:gd name="T53" fmla="*/ 34 h 331"/>
                  <a:gd name="T54" fmla="*/ 4 w 399"/>
                  <a:gd name="T55" fmla="*/ 33 h 331"/>
                  <a:gd name="T56" fmla="*/ 3 w 399"/>
                  <a:gd name="T57" fmla="*/ 31 h 331"/>
                  <a:gd name="T58" fmla="*/ 2 w 399"/>
                  <a:gd name="T59" fmla="*/ 29 h 331"/>
                  <a:gd name="T60" fmla="*/ 2 w 399"/>
                  <a:gd name="T61" fmla="*/ 26 h 331"/>
                  <a:gd name="T62" fmla="*/ 2 w 399"/>
                  <a:gd name="T63" fmla="*/ 22 h 331"/>
                  <a:gd name="T64" fmla="*/ 2 w 399"/>
                  <a:gd name="T65" fmla="*/ 19 h 331"/>
                  <a:gd name="T66" fmla="*/ 3 w 399"/>
                  <a:gd name="T67" fmla="*/ 16 h 331"/>
                  <a:gd name="T68" fmla="*/ 4 w 399"/>
                  <a:gd name="T69" fmla="*/ 13 h 331"/>
                  <a:gd name="T70" fmla="*/ 6 w 399"/>
                  <a:gd name="T71" fmla="*/ 10 h 331"/>
                  <a:gd name="T72" fmla="*/ 7 w 399"/>
                  <a:gd name="T73" fmla="*/ 7 h 331"/>
                  <a:gd name="T74" fmla="*/ 9 w 399"/>
                  <a:gd name="T75" fmla="*/ 5 h 331"/>
                  <a:gd name="T76" fmla="*/ 11 w 399"/>
                  <a:gd name="T77" fmla="*/ 3 h 331"/>
                  <a:gd name="T78" fmla="*/ 12 w 399"/>
                  <a:gd name="T79" fmla="*/ 1 h 331"/>
                  <a:gd name="T80" fmla="*/ 12 w 399"/>
                  <a:gd name="T81" fmla="*/ 0 h 331"/>
                  <a:gd name="T82" fmla="*/ 10 w 399"/>
                  <a:gd name="T83" fmla="*/ 1 h 331"/>
                  <a:gd name="T84" fmla="*/ 8 w 399"/>
                  <a:gd name="T85" fmla="*/ 2 h 331"/>
                  <a:gd name="T86" fmla="*/ 6 w 399"/>
                  <a:gd name="T87" fmla="*/ 5 h 33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99"/>
                  <a:gd name="T133" fmla="*/ 0 h 331"/>
                  <a:gd name="T134" fmla="*/ 399 w 399"/>
                  <a:gd name="T135" fmla="*/ 331 h 331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99" h="331">
                    <a:moveTo>
                      <a:pt x="155" y="44"/>
                    </a:moveTo>
                    <a:lnTo>
                      <a:pt x="124" y="62"/>
                    </a:lnTo>
                    <a:lnTo>
                      <a:pt x="94" y="80"/>
                    </a:lnTo>
                    <a:lnTo>
                      <a:pt x="66" y="101"/>
                    </a:lnTo>
                    <a:lnTo>
                      <a:pt x="42" y="123"/>
                    </a:lnTo>
                    <a:lnTo>
                      <a:pt x="21" y="146"/>
                    </a:lnTo>
                    <a:lnTo>
                      <a:pt x="7" y="171"/>
                    </a:lnTo>
                    <a:lnTo>
                      <a:pt x="0" y="199"/>
                    </a:lnTo>
                    <a:lnTo>
                      <a:pt x="1" y="227"/>
                    </a:lnTo>
                    <a:lnTo>
                      <a:pt x="4" y="234"/>
                    </a:lnTo>
                    <a:lnTo>
                      <a:pt x="7" y="242"/>
                    </a:lnTo>
                    <a:lnTo>
                      <a:pt x="11" y="248"/>
                    </a:lnTo>
                    <a:lnTo>
                      <a:pt x="17" y="255"/>
                    </a:lnTo>
                    <a:lnTo>
                      <a:pt x="24" y="261"/>
                    </a:lnTo>
                    <a:lnTo>
                      <a:pt x="33" y="267"/>
                    </a:lnTo>
                    <a:lnTo>
                      <a:pt x="40" y="272"/>
                    </a:lnTo>
                    <a:lnTo>
                      <a:pt x="50" y="276"/>
                    </a:lnTo>
                    <a:lnTo>
                      <a:pt x="69" y="284"/>
                    </a:lnTo>
                    <a:lnTo>
                      <a:pt x="88" y="291"/>
                    </a:lnTo>
                    <a:lnTo>
                      <a:pt x="107" y="297"/>
                    </a:lnTo>
                    <a:lnTo>
                      <a:pt x="127" y="302"/>
                    </a:lnTo>
                    <a:lnTo>
                      <a:pt x="148" y="307"/>
                    </a:lnTo>
                    <a:lnTo>
                      <a:pt x="168" y="311"/>
                    </a:lnTo>
                    <a:lnTo>
                      <a:pt x="188" y="315"/>
                    </a:lnTo>
                    <a:lnTo>
                      <a:pt x="209" y="318"/>
                    </a:lnTo>
                    <a:lnTo>
                      <a:pt x="230" y="321"/>
                    </a:lnTo>
                    <a:lnTo>
                      <a:pt x="251" y="323"/>
                    </a:lnTo>
                    <a:lnTo>
                      <a:pt x="272" y="325"/>
                    </a:lnTo>
                    <a:lnTo>
                      <a:pt x="294" y="327"/>
                    </a:lnTo>
                    <a:lnTo>
                      <a:pt x="315" y="328"/>
                    </a:lnTo>
                    <a:lnTo>
                      <a:pt x="336" y="329"/>
                    </a:lnTo>
                    <a:lnTo>
                      <a:pt x="358" y="330"/>
                    </a:lnTo>
                    <a:lnTo>
                      <a:pt x="378" y="331"/>
                    </a:lnTo>
                    <a:lnTo>
                      <a:pt x="386" y="331"/>
                    </a:lnTo>
                    <a:lnTo>
                      <a:pt x="391" y="329"/>
                    </a:lnTo>
                    <a:lnTo>
                      <a:pt x="396" y="325"/>
                    </a:lnTo>
                    <a:lnTo>
                      <a:pt x="399" y="321"/>
                    </a:lnTo>
                    <a:lnTo>
                      <a:pt x="399" y="316"/>
                    </a:lnTo>
                    <a:lnTo>
                      <a:pt x="396" y="312"/>
                    </a:lnTo>
                    <a:lnTo>
                      <a:pt x="390" y="309"/>
                    </a:lnTo>
                    <a:lnTo>
                      <a:pt x="383" y="307"/>
                    </a:lnTo>
                    <a:lnTo>
                      <a:pt x="364" y="304"/>
                    </a:lnTo>
                    <a:lnTo>
                      <a:pt x="345" y="302"/>
                    </a:lnTo>
                    <a:lnTo>
                      <a:pt x="326" y="299"/>
                    </a:lnTo>
                    <a:lnTo>
                      <a:pt x="306" y="297"/>
                    </a:lnTo>
                    <a:lnTo>
                      <a:pt x="287" y="295"/>
                    </a:lnTo>
                    <a:lnTo>
                      <a:pt x="268" y="293"/>
                    </a:lnTo>
                    <a:lnTo>
                      <a:pt x="248" y="291"/>
                    </a:lnTo>
                    <a:lnTo>
                      <a:pt x="229" y="288"/>
                    </a:lnTo>
                    <a:lnTo>
                      <a:pt x="210" y="286"/>
                    </a:lnTo>
                    <a:lnTo>
                      <a:pt x="191" y="283"/>
                    </a:lnTo>
                    <a:lnTo>
                      <a:pt x="172" y="279"/>
                    </a:lnTo>
                    <a:lnTo>
                      <a:pt x="153" y="276"/>
                    </a:lnTo>
                    <a:lnTo>
                      <a:pt x="136" y="271"/>
                    </a:lnTo>
                    <a:lnTo>
                      <a:pt x="117" y="266"/>
                    </a:lnTo>
                    <a:lnTo>
                      <a:pt x="100" y="261"/>
                    </a:lnTo>
                    <a:lnTo>
                      <a:pt x="82" y="254"/>
                    </a:lnTo>
                    <a:lnTo>
                      <a:pt x="68" y="247"/>
                    </a:lnTo>
                    <a:lnTo>
                      <a:pt x="56" y="238"/>
                    </a:lnTo>
                    <a:lnTo>
                      <a:pt x="48" y="228"/>
                    </a:lnTo>
                    <a:lnTo>
                      <a:pt x="43" y="216"/>
                    </a:lnTo>
                    <a:lnTo>
                      <a:pt x="42" y="204"/>
                    </a:lnTo>
                    <a:lnTo>
                      <a:pt x="43" y="189"/>
                    </a:lnTo>
                    <a:lnTo>
                      <a:pt x="48" y="175"/>
                    </a:lnTo>
                    <a:lnTo>
                      <a:pt x="53" y="164"/>
                    </a:lnTo>
                    <a:lnTo>
                      <a:pt x="64" y="149"/>
                    </a:lnTo>
                    <a:lnTo>
                      <a:pt x="75" y="134"/>
                    </a:lnTo>
                    <a:lnTo>
                      <a:pt x="88" y="121"/>
                    </a:lnTo>
                    <a:lnTo>
                      <a:pt x="103" y="109"/>
                    </a:lnTo>
                    <a:lnTo>
                      <a:pt x="117" y="97"/>
                    </a:lnTo>
                    <a:lnTo>
                      <a:pt x="133" y="85"/>
                    </a:lnTo>
                    <a:lnTo>
                      <a:pt x="152" y="73"/>
                    </a:lnTo>
                    <a:lnTo>
                      <a:pt x="171" y="61"/>
                    </a:lnTo>
                    <a:lnTo>
                      <a:pt x="190" y="51"/>
                    </a:lnTo>
                    <a:lnTo>
                      <a:pt x="214" y="42"/>
                    </a:lnTo>
                    <a:lnTo>
                      <a:pt x="242" y="33"/>
                    </a:lnTo>
                    <a:lnTo>
                      <a:pt x="270" y="25"/>
                    </a:lnTo>
                    <a:lnTo>
                      <a:pt x="294" y="18"/>
                    </a:lnTo>
                    <a:lnTo>
                      <a:pt x="315" y="12"/>
                    </a:lnTo>
                    <a:lnTo>
                      <a:pt x="328" y="6"/>
                    </a:lnTo>
                    <a:lnTo>
                      <a:pt x="332" y="2"/>
                    </a:lnTo>
                    <a:lnTo>
                      <a:pt x="317" y="0"/>
                    </a:lnTo>
                    <a:lnTo>
                      <a:pt x="297" y="1"/>
                    </a:lnTo>
                    <a:lnTo>
                      <a:pt x="274" y="4"/>
                    </a:lnTo>
                    <a:lnTo>
                      <a:pt x="249" y="9"/>
                    </a:lnTo>
                    <a:lnTo>
                      <a:pt x="223" y="16"/>
                    </a:lnTo>
                    <a:lnTo>
                      <a:pt x="198" y="24"/>
                    </a:lnTo>
                    <a:lnTo>
                      <a:pt x="175" y="33"/>
                    </a:lnTo>
                    <a:lnTo>
                      <a:pt x="155" y="44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3" name="Freeform 68">
                <a:extLst>
                  <a:ext uri="{FF2B5EF4-FFF2-40B4-BE49-F238E27FC236}">
                    <a16:creationId xmlns:a16="http://schemas.microsoft.com/office/drawing/2014/main" id="{74254E8C-D34A-C140-A2BC-B8CF874CDE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9" y="2206"/>
                <a:ext cx="116" cy="110"/>
              </a:xfrm>
              <a:custGeom>
                <a:avLst/>
                <a:gdLst>
                  <a:gd name="T0" fmla="*/ 11 w 350"/>
                  <a:gd name="T1" fmla="*/ 8 h 221"/>
                  <a:gd name="T2" fmla="*/ 11 w 350"/>
                  <a:gd name="T3" fmla="*/ 10 h 221"/>
                  <a:gd name="T4" fmla="*/ 12 w 350"/>
                  <a:gd name="T5" fmla="*/ 11 h 221"/>
                  <a:gd name="T6" fmla="*/ 12 w 350"/>
                  <a:gd name="T7" fmla="*/ 13 h 221"/>
                  <a:gd name="T8" fmla="*/ 12 w 350"/>
                  <a:gd name="T9" fmla="*/ 15 h 221"/>
                  <a:gd name="T10" fmla="*/ 12 w 350"/>
                  <a:gd name="T11" fmla="*/ 17 h 221"/>
                  <a:gd name="T12" fmla="*/ 11 w 350"/>
                  <a:gd name="T13" fmla="*/ 18 h 221"/>
                  <a:gd name="T14" fmla="*/ 11 w 350"/>
                  <a:gd name="T15" fmla="*/ 20 h 221"/>
                  <a:gd name="T16" fmla="*/ 11 w 350"/>
                  <a:gd name="T17" fmla="*/ 21 h 221"/>
                  <a:gd name="T18" fmla="*/ 10 w 350"/>
                  <a:gd name="T19" fmla="*/ 22 h 221"/>
                  <a:gd name="T20" fmla="*/ 10 w 350"/>
                  <a:gd name="T21" fmla="*/ 23 h 221"/>
                  <a:gd name="T22" fmla="*/ 9 w 350"/>
                  <a:gd name="T23" fmla="*/ 24 h 221"/>
                  <a:gd name="T24" fmla="*/ 9 w 350"/>
                  <a:gd name="T25" fmla="*/ 25 h 221"/>
                  <a:gd name="T26" fmla="*/ 9 w 350"/>
                  <a:gd name="T27" fmla="*/ 26 h 221"/>
                  <a:gd name="T28" fmla="*/ 9 w 350"/>
                  <a:gd name="T29" fmla="*/ 26 h 221"/>
                  <a:gd name="T30" fmla="*/ 9 w 350"/>
                  <a:gd name="T31" fmla="*/ 26 h 221"/>
                  <a:gd name="T32" fmla="*/ 9 w 350"/>
                  <a:gd name="T33" fmla="*/ 27 h 221"/>
                  <a:gd name="T34" fmla="*/ 9 w 350"/>
                  <a:gd name="T35" fmla="*/ 27 h 221"/>
                  <a:gd name="T36" fmla="*/ 9 w 350"/>
                  <a:gd name="T37" fmla="*/ 27 h 221"/>
                  <a:gd name="T38" fmla="*/ 9 w 350"/>
                  <a:gd name="T39" fmla="*/ 27 h 221"/>
                  <a:gd name="T40" fmla="*/ 10 w 350"/>
                  <a:gd name="T41" fmla="*/ 27 h 221"/>
                  <a:gd name="T42" fmla="*/ 10 w 350"/>
                  <a:gd name="T43" fmla="*/ 25 h 221"/>
                  <a:gd name="T44" fmla="*/ 11 w 350"/>
                  <a:gd name="T45" fmla="*/ 23 h 221"/>
                  <a:gd name="T46" fmla="*/ 12 w 350"/>
                  <a:gd name="T47" fmla="*/ 21 h 221"/>
                  <a:gd name="T48" fmla="*/ 13 w 350"/>
                  <a:gd name="T49" fmla="*/ 18 h 221"/>
                  <a:gd name="T50" fmla="*/ 13 w 350"/>
                  <a:gd name="T51" fmla="*/ 15 h 221"/>
                  <a:gd name="T52" fmla="*/ 13 w 350"/>
                  <a:gd name="T53" fmla="*/ 12 h 221"/>
                  <a:gd name="T54" fmla="*/ 12 w 350"/>
                  <a:gd name="T55" fmla="*/ 10 h 221"/>
                  <a:gd name="T56" fmla="*/ 11 w 350"/>
                  <a:gd name="T57" fmla="*/ 7 h 221"/>
                  <a:gd name="T58" fmla="*/ 11 w 350"/>
                  <a:gd name="T59" fmla="*/ 6 h 221"/>
                  <a:gd name="T60" fmla="*/ 10 w 350"/>
                  <a:gd name="T61" fmla="*/ 5 h 221"/>
                  <a:gd name="T62" fmla="*/ 9 w 350"/>
                  <a:gd name="T63" fmla="*/ 4 h 221"/>
                  <a:gd name="T64" fmla="*/ 8 w 350"/>
                  <a:gd name="T65" fmla="*/ 3 h 221"/>
                  <a:gd name="T66" fmla="*/ 7 w 350"/>
                  <a:gd name="T67" fmla="*/ 2 h 221"/>
                  <a:gd name="T68" fmla="*/ 7 w 350"/>
                  <a:gd name="T69" fmla="*/ 1 h 221"/>
                  <a:gd name="T70" fmla="*/ 6 w 350"/>
                  <a:gd name="T71" fmla="*/ 1 h 221"/>
                  <a:gd name="T72" fmla="*/ 5 w 350"/>
                  <a:gd name="T73" fmla="*/ 0 h 221"/>
                  <a:gd name="T74" fmla="*/ 4 w 350"/>
                  <a:gd name="T75" fmla="*/ 0 h 221"/>
                  <a:gd name="T76" fmla="*/ 3 w 350"/>
                  <a:gd name="T77" fmla="*/ 0 h 221"/>
                  <a:gd name="T78" fmla="*/ 2 w 350"/>
                  <a:gd name="T79" fmla="*/ 0 h 221"/>
                  <a:gd name="T80" fmla="*/ 2 w 350"/>
                  <a:gd name="T81" fmla="*/ 0 h 221"/>
                  <a:gd name="T82" fmla="*/ 1 w 350"/>
                  <a:gd name="T83" fmla="*/ 0 h 221"/>
                  <a:gd name="T84" fmla="*/ 0 w 350"/>
                  <a:gd name="T85" fmla="*/ 0 h 221"/>
                  <a:gd name="T86" fmla="*/ 0 w 350"/>
                  <a:gd name="T87" fmla="*/ 0 h 221"/>
                  <a:gd name="T88" fmla="*/ 0 w 350"/>
                  <a:gd name="T89" fmla="*/ 0 h 221"/>
                  <a:gd name="T90" fmla="*/ 1 w 350"/>
                  <a:gd name="T91" fmla="*/ 0 h 221"/>
                  <a:gd name="T92" fmla="*/ 1 w 350"/>
                  <a:gd name="T93" fmla="*/ 0 h 221"/>
                  <a:gd name="T94" fmla="*/ 2 w 350"/>
                  <a:gd name="T95" fmla="*/ 1 h 221"/>
                  <a:gd name="T96" fmla="*/ 2 w 350"/>
                  <a:gd name="T97" fmla="*/ 1 h 221"/>
                  <a:gd name="T98" fmla="*/ 3 w 350"/>
                  <a:gd name="T99" fmla="*/ 1 h 221"/>
                  <a:gd name="T100" fmla="*/ 4 w 350"/>
                  <a:gd name="T101" fmla="*/ 2 h 221"/>
                  <a:gd name="T102" fmla="*/ 4 w 350"/>
                  <a:gd name="T103" fmla="*/ 2 h 221"/>
                  <a:gd name="T104" fmla="*/ 5 w 350"/>
                  <a:gd name="T105" fmla="*/ 2 h 221"/>
                  <a:gd name="T106" fmla="*/ 6 w 350"/>
                  <a:gd name="T107" fmla="*/ 3 h 221"/>
                  <a:gd name="T108" fmla="*/ 7 w 350"/>
                  <a:gd name="T109" fmla="*/ 3 h 221"/>
                  <a:gd name="T110" fmla="*/ 7 w 350"/>
                  <a:gd name="T111" fmla="*/ 4 h 221"/>
                  <a:gd name="T112" fmla="*/ 8 w 350"/>
                  <a:gd name="T113" fmla="*/ 4 h 221"/>
                  <a:gd name="T114" fmla="*/ 9 w 350"/>
                  <a:gd name="T115" fmla="*/ 5 h 221"/>
                  <a:gd name="T116" fmla="*/ 9 w 350"/>
                  <a:gd name="T117" fmla="*/ 6 h 221"/>
                  <a:gd name="T118" fmla="*/ 10 w 350"/>
                  <a:gd name="T119" fmla="*/ 7 h 221"/>
                  <a:gd name="T120" fmla="*/ 11 w 350"/>
                  <a:gd name="T121" fmla="*/ 8 h 221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350"/>
                  <a:gd name="T184" fmla="*/ 0 h 221"/>
                  <a:gd name="T185" fmla="*/ 350 w 350"/>
                  <a:gd name="T186" fmla="*/ 221 h 221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350" h="221">
                    <a:moveTo>
                      <a:pt x="290" y="68"/>
                    </a:moveTo>
                    <a:lnTo>
                      <a:pt x="306" y="80"/>
                    </a:lnTo>
                    <a:lnTo>
                      <a:pt x="316" y="94"/>
                    </a:lnTo>
                    <a:lnTo>
                      <a:pt x="321" y="109"/>
                    </a:lnTo>
                    <a:lnTo>
                      <a:pt x="321" y="125"/>
                    </a:lnTo>
                    <a:lnTo>
                      <a:pt x="318" y="138"/>
                    </a:lnTo>
                    <a:lnTo>
                      <a:pt x="312" y="149"/>
                    </a:lnTo>
                    <a:lnTo>
                      <a:pt x="302" y="160"/>
                    </a:lnTo>
                    <a:lnTo>
                      <a:pt x="292" y="169"/>
                    </a:lnTo>
                    <a:lnTo>
                      <a:pt x="279" y="179"/>
                    </a:lnTo>
                    <a:lnTo>
                      <a:pt x="266" y="187"/>
                    </a:lnTo>
                    <a:lnTo>
                      <a:pt x="253" y="196"/>
                    </a:lnTo>
                    <a:lnTo>
                      <a:pt x="240" y="205"/>
                    </a:lnTo>
                    <a:lnTo>
                      <a:pt x="237" y="209"/>
                    </a:lnTo>
                    <a:lnTo>
                      <a:pt x="237" y="212"/>
                    </a:lnTo>
                    <a:lnTo>
                      <a:pt x="237" y="215"/>
                    </a:lnTo>
                    <a:lnTo>
                      <a:pt x="240" y="218"/>
                    </a:lnTo>
                    <a:lnTo>
                      <a:pt x="244" y="220"/>
                    </a:lnTo>
                    <a:lnTo>
                      <a:pt x="250" y="221"/>
                    </a:lnTo>
                    <a:lnTo>
                      <a:pt x="254" y="220"/>
                    </a:lnTo>
                    <a:lnTo>
                      <a:pt x="258" y="218"/>
                    </a:lnTo>
                    <a:lnTo>
                      <a:pt x="287" y="204"/>
                    </a:lnTo>
                    <a:lnTo>
                      <a:pt x="312" y="187"/>
                    </a:lnTo>
                    <a:lnTo>
                      <a:pt x="331" y="168"/>
                    </a:lnTo>
                    <a:lnTo>
                      <a:pt x="344" y="146"/>
                    </a:lnTo>
                    <a:lnTo>
                      <a:pt x="350" y="124"/>
                    </a:lnTo>
                    <a:lnTo>
                      <a:pt x="347" y="101"/>
                    </a:lnTo>
                    <a:lnTo>
                      <a:pt x="335" y="80"/>
                    </a:lnTo>
                    <a:lnTo>
                      <a:pt x="312" y="61"/>
                    </a:lnTo>
                    <a:lnTo>
                      <a:pt x="295" y="50"/>
                    </a:lnTo>
                    <a:lnTo>
                      <a:pt x="274" y="42"/>
                    </a:lnTo>
                    <a:lnTo>
                      <a:pt x="253" y="34"/>
                    </a:lnTo>
                    <a:lnTo>
                      <a:pt x="228" y="27"/>
                    </a:lnTo>
                    <a:lnTo>
                      <a:pt x="203" y="20"/>
                    </a:lnTo>
                    <a:lnTo>
                      <a:pt x="179" y="15"/>
                    </a:lnTo>
                    <a:lnTo>
                      <a:pt x="152" y="11"/>
                    </a:lnTo>
                    <a:lnTo>
                      <a:pt x="128" y="7"/>
                    </a:lnTo>
                    <a:lnTo>
                      <a:pt x="103" y="4"/>
                    </a:lnTo>
                    <a:lnTo>
                      <a:pt x="81" y="2"/>
                    </a:lnTo>
                    <a:lnTo>
                      <a:pt x="60" y="0"/>
                    </a:lnTo>
                    <a:lnTo>
                      <a:pt x="42" y="0"/>
                    </a:lnTo>
                    <a:lnTo>
                      <a:pt x="26" y="0"/>
                    </a:lnTo>
                    <a:lnTo>
                      <a:pt x="13" y="0"/>
                    </a:lnTo>
                    <a:lnTo>
                      <a:pt x="4" y="2"/>
                    </a:lnTo>
                    <a:lnTo>
                      <a:pt x="0" y="4"/>
                    </a:lnTo>
                    <a:lnTo>
                      <a:pt x="15" y="6"/>
                    </a:lnTo>
                    <a:lnTo>
                      <a:pt x="29" y="7"/>
                    </a:lnTo>
                    <a:lnTo>
                      <a:pt x="47" y="9"/>
                    </a:lnTo>
                    <a:lnTo>
                      <a:pt x="64" y="11"/>
                    </a:lnTo>
                    <a:lnTo>
                      <a:pt x="81" y="14"/>
                    </a:lnTo>
                    <a:lnTo>
                      <a:pt x="102" y="16"/>
                    </a:lnTo>
                    <a:lnTo>
                      <a:pt x="121" y="19"/>
                    </a:lnTo>
                    <a:lnTo>
                      <a:pt x="141" y="22"/>
                    </a:lnTo>
                    <a:lnTo>
                      <a:pt x="160" y="26"/>
                    </a:lnTo>
                    <a:lnTo>
                      <a:pt x="180" y="30"/>
                    </a:lnTo>
                    <a:lnTo>
                      <a:pt x="200" y="34"/>
                    </a:lnTo>
                    <a:lnTo>
                      <a:pt x="219" y="39"/>
                    </a:lnTo>
                    <a:lnTo>
                      <a:pt x="238" y="45"/>
                    </a:lnTo>
                    <a:lnTo>
                      <a:pt x="257" y="53"/>
                    </a:lnTo>
                    <a:lnTo>
                      <a:pt x="274" y="60"/>
                    </a:lnTo>
                    <a:lnTo>
                      <a:pt x="290" y="68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4" name="Freeform 69">
                <a:extLst>
                  <a:ext uri="{FF2B5EF4-FFF2-40B4-BE49-F238E27FC236}">
                    <a16:creationId xmlns:a16="http://schemas.microsoft.com/office/drawing/2014/main" id="{554D0E3C-ECEC-CE43-812D-6B840F60BD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1" y="2256"/>
                <a:ext cx="48" cy="105"/>
              </a:xfrm>
              <a:custGeom>
                <a:avLst/>
                <a:gdLst>
                  <a:gd name="T0" fmla="*/ 0 w 142"/>
                  <a:gd name="T1" fmla="*/ 15 h 208"/>
                  <a:gd name="T2" fmla="*/ 0 w 142"/>
                  <a:gd name="T3" fmla="*/ 17 h 208"/>
                  <a:gd name="T4" fmla="*/ 0 w 142"/>
                  <a:gd name="T5" fmla="*/ 19 h 208"/>
                  <a:gd name="T6" fmla="*/ 1 w 142"/>
                  <a:gd name="T7" fmla="*/ 21 h 208"/>
                  <a:gd name="T8" fmla="*/ 1 w 142"/>
                  <a:gd name="T9" fmla="*/ 22 h 208"/>
                  <a:gd name="T10" fmla="*/ 2 w 142"/>
                  <a:gd name="T11" fmla="*/ 24 h 208"/>
                  <a:gd name="T12" fmla="*/ 3 w 142"/>
                  <a:gd name="T13" fmla="*/ 25 h 208"/>
                  <a:gd name="T14" fmla="*/ 3 w 142"/>
                  <a:gd name="T15" fmla="*/ 26 h 208"/>
                  <a:gd name="T16" fmla="*/ 4 w 142"/>
                  <a:gd name="T17" fmla="*/ 27 h 208"/>
                  <a:gd name="T18" fmla="*/ 5 w 142"/>
                  <a:gd name="T19" fmla="*/ 27 h 208"/>
                  <a:gd name="T20" fmla="*/ 5 w 142"/>
                  <a:gd name="T21" fmla="*/ 27 h 208"/>
                  <a:gd name="T22" fmla="*/ 5 w 142"/>
                  <a:gd name="T23" fmla="*/ 26 h 208"/>
                  <a:gd name="T24" fmla="*/ 5 w 142"/>
                  <a:gd name="T25" fmla="*/ 25 h 208"/>
                  <a:gd name="T26" fmla="*/ 5 w 142"/>
                  <a:gd name="T27" fmla="*/ 25 h 208"/>
                  <a:gd name="T28" fmla="*/ 5 w 142"/>
                  <a:gd name="T29" fmla="*/ 24 h 208"/>
                  <a:gd name="T30" fmla="*/ 5 w 142"/>
                  <a:gd name="T31" fmla="*/ 24 h 208"/>
                  <a:gd name="T32" fmla="*/ 5 w 142"/>
                  <a:gd name="T33" fmla="*/ 23 h 208"/>
                  <a:gd name="T34" fmla="*/ 4 w 142"/>
                  <a:gd name="T35" fmla="*/ 23 h 208"/>
                  <a:gd name="T36" fmla="*/ 3 w 142"/>
                  <a:gd name="T37" fmla="*/ 22 h 208"/>
                  <a:gd name="T38" fmla="*/ 2 w 142"/>
                  <a:gd name="T39" fmla="*/ 20 h 208"/>
                  <a:gd name="T40" fmla="*/ 2 w 142"/>
                  <a:gd name="T41" fmla="*/ 19 h 208"/>
                  <a:gd name="T42" fmla="*/ 2 w 142"/>
                  <a:gd name="T43" fmla="*/ 17 h 208"/>
                  <a:gd name="T44" fmla="*/ 1 w 142"/>
                  <a:gd name="T45" fmla="*/ 15 h 208"/>
                  <a:gd name="T46" fmla="*/ 1 w 142"/>
                  <a:gd name="T47" fmla="*/ 13 h 208"/>
                  <a:gd name="T48" fmla="*/ 2 w 142"/>
                  <a:gd name="T49" fmla="*/ 10 h 208"/>
                  <a:gd name="T50" fmla="*/ 2 w 142"/>
                  <a:gd name="T51" fmla="*/ 9 h 208"/>
                  <a:gd name="T52" fmla="*/ 2 w 142"/>
                  <a:gd name="T53" fmla="*/ 7 h 208"/>
                  <a:gd name="T54" fmla="*/ 3 w 142"/>
                  <a:gd name="T55" fmla="*/ 6 h 208"/>
                  <a:gd name="T56" fmla="*/ 3 w 142"/>
                  <a:gd name="T57" fmla="*/ 5 h 208"/>
                  <a:gd name="T58" fmla="*/ 4 w 142"/>
                  <a:gd name="T59" fmla="*/ 3 h 208"/>
                  <a:gd name="T60" fmla="*/ 5 w 142"/>
                  <a:gd name="T61" fmla="*/ 2 h 208"/>
                  <a:gd name="T62" fmla="*/ 5 w 142"/>
                  <a:gd name="T63" fmla="*/ 1 h 208"/>
                  <a:gd name="T64" fmla="*/ 5 w 142"/>
                  <a:gd name="T65" fmla="*/ 1 h 208"/>
                  <a:gd name="T66" fmla="*/ 5 w 142"/>
                  <a:gd name="T67" fmla="*/ 0 h 208"/>
                  <a:gd name="T68" fmla="*/ 4 w 142"/>
                  <a:gd name="T69" fmla="*/ 1 h 208"/>
                  <a:gd name="T70" fmla="*/ 4 w 142"/>
                  <a:gd name="T71" fmla="*/ 2 h 208"/>
                  <a:gd name="T72" fmla="*/ 3 w 142"/>
                  <a:gd name="T73" fmla="*/ 4 h 208"/>
                  <a:gd name="T74" fmla="*/ 2 w 142"/>
                  <a:gd name="T75" fmla="*/ 7 h 208"/>
                  <a:gd name="T76" fmla="*/ 1 w 142"/>
                  <a:gd name="T77" fmla="*/ 9 h 208"/>
                  <a:gd name="T78" fmla="*/ 0 w 142"/>
                  <a:gd name="T79" fmla="*/ 12 h 208"/>
                  <a:gd name="T80" fmla="*/ 0 w 142"/>
                  <a:gd name="T81" fmla="*/ 15 h 20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42"/>
                  <a:gd name="T124" fmla="*/ 0 h 208"/>
                  <a:gd name="T125" fmla="*/ 142 w 142"/>
                  <a:gd name="T126" fmla="*/ 208 h 20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42" h="208">
                    <a:moveTo>
                      <a:pt x="0" y="114"/>
                    </a:moveTo>
                    <a:lnTo>
                      <a:pt x="0" y="131"/>
                    </a:lnTo>
                    <a:lnTo>
                      <a:pt x="6" y="147"/>
                    </a:lnTo>
                    <a:lnTo>
                      <a:pt x="16" y="162"/>
                    </a:lnTo>
                    <a:lnTo>
                      <a:pt x="30" y="175"/>
                    </a:lnTo>
                    <a:lnTo>
                      <a:pt x="48" y="186"/>
                    </a:lnTo>
                    <a:lnTo>
                      <a:pt x="68" y="196"/>
                    </a:lnTo>
                    <a:lnTo>
                      <a:pt x="91" y="203"/>
                    </a:lnTo>
                    <a:lnTo>
                      <a:pt x="114" y="207"/>
                    </a:lnTo>
                    <a:lnTo>
                      <a:pt x="122" y="208"/>
                    </a:lnTo>
                    <a:lnTo>
                      <a:pt x="129" y="206"/>
                    </a:lnTo>
                    <a:lnTo>
                      <a:pt x="135" y="203"/>
                    </a:lnTo>
                    <a:lnTo>
                      <a:pt x="138" y="199"/>
                    </a:lnTo>
                    <a:lnTo>
                      <a:pt x="138" y="194"/>
                    </a:lnTo>
                    <a:lnTo>
                      <a:pt x="136" y="189"/>
                    </a:lnTo>
                    <a:lnTo>
                      <a:pt x="132" y="185"/>
                    </a:lnTo>
                    <a:lnTo>
                      <a:pt x="125" y="183"/>
                    </a:lnTo>
                    <a:lnTo>
                      <a:pt x="101" y="177"/>
                    </a:lnTo>
                    <a:lnTo>
                      <a:pt x="80" y="169"/>
                    </a:lnTo>
                    <a:lnTo>
                      <a:pt x="62" y="158"/>
                    </a:lnTo>
                    <a:lnTo>
                      <a:pt x="49" y="146"/>
                    </a:lnTo>
                    <a:lnTo>
                      <a:pt x="40" y="131"/>
                    </a:lnTo>
                    <a:lnTo>
                      <a:pt x="36" y="115"/>
                    </a:lnTo>
                    <a:lnTo>
                      <a:pt x="36" y="97"/>
                    </a:lnTo>
                    <a:lnTo>
                      <a:pt x="43" y="79"/>
                    </a:lnTo>
                    <a:lnTo>
                      <a:pt x="52" y="66"/>
                    </a:lnTo>
                    <a:lnTo>
                      <a:pt x="64" y="54"/>
                    </a:lnTo>
                    <a:lnTo>
                      <a:pt x="77" y="43"/>
                    </a:lnTo>
                    <a:lnTo>
                      <a:pt x="91" y="33"/>
                    </a:lnTo>
                    <a:lnTo>
                      <a:pt x="104" y="24"/>
                    </a:lnTo>
                    <a:lnTo>
                      <a:pt x="119" y="16"/>
                    </a:lnTo>
                    <a:lnTo>
                      <a:pt x="132" y="8"/>
                    </a:lnTo>
                    <a:lnTo>
                      <a:pt x="142" y="1"/>
                    </a:lnTo>
                    <a:lnTo>
                      <a:pt x="132" y="0"/>
                    </a:lnTo>
                    <a:lnTo>
                      <a:pt x="116" y="5"/>
                    </a:lnTo>
                    <a:lnTo>
                      <a:pt x="94" y="16"/>
                    </a:lnTo>
                    <a:lnTo>
                      <a:pt x="69" y="31"/>
                    </a:lnTo>
                    <a:lnTo>
                      <a:pt x="46" y="50"/>
                    </a:lnTo>
                    <a:lnTo>
                      <a:pt x="24" y="70"/>
                    </a:lnTo>
                    <a:lnTo>
                      <a:pt x="9" y="92"/>
                    </a:lnTo>
                    <a:lnTo>
                      <a:pt x="0" y="114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5" name="Freeform 70">
                <a:extLst>
                  <a:ext uri="{FF2B5EF4-FFF2-40B4-BE49-F238E27FC236}">
                    <a16:creationId xmlns:a16="http://schemas.microsoft.com/office/drawing/2014/main" id="{CCD65E41-FE6F-5041-8784-DF4831A7F1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5" y="2198"/>
                <a:ext cx="101" cy="136"/>
              </a:xfrm>
              <a:custGeom>
                <a:avLst/>
                <a:gdLst>
                  <a:gd name="T0" fmla="*/ 9 w 304"/>
                  <a:gd name="T1" fmla="*/ 14 h 272"/>
                  <a:gd name="T2" fmla="*/ 10 w 304"/>
                  <a:gd name="T3" fmla="*/ 16 h 272"/>
                  <a:gd name="T4" fmla="*/ 10 w 304"/>
                  <a:gd name="T5" fmla="*/ 18 h 272"/>
                  <a:gd name="T6" fmla="*/ 10 w 304"/>
                  <a:gd name="T7" fmla="*/ 21 h 272"/>
                  <a:gd name="T8" fmla="*/ 10 w 304"/>
                  <a:gd name="T9" fmla="*/ 23 h 272"/>
                  <a:gd name="T10" fmla="*/ 9 w 304"/>
                  <a:gd name="T11" fmla="*/ 25 h 272"/>
                  <a:gd name="T12" fmla="*/ 8 w 304"/>
                  <a:gd name="T13" fmla="*/ 27 h 272"/>
                  <a:gd name="T14" fmla="*/ 7 w 304"/>
                  <a:gd name="T15" fmla="*/ 29 h 272"/>
                  <a:gd name="T16" fmla="*/ 6 w 304"/>
                  <a:gd name="T17" fmla="*/ 31 h 272"/>
                  <a:gd name="T18" fmla="*/ 6 w 304"/>
                  <a:gd name="T19" fmla="*/ 32 h 272"/>
                  <a:gd name="T20" fmla="*/ 6 w 304"/>
                  <a:gd name="T21" fmla="*/ 33 h 272"/>
                  <a:gd name="T22" fmla="*/ 6 w 304"/>
                  <a:gd name="T23" fmla="*/ 34 h 272"/>
                  <a:gd name="T24" fmla="*/ 6 w 304"/>
                  <a:gd name="T25" fmla="*/ 34 h 272"/>
                  <a:gd name="T26" fmla="*/ 6 w 304"/>
                  <a:gd name="T27" fmla="*/ 34 h 272"/>
                  <a:gd name="T28" fmla="*/ 7 w 304"/>
                  <a:gd name="T29" fmla="*/ 33 h 272"/>
                  <a:gd name="T30" fmla="*/ 8 w 304"/>
                  <a:gd name="T31" fmla="*/ 30 h 272"/>
                  <a:gd name="T32" fmla="*/ 9 w 304"/>
                  <a:gd name="T33" fmla="*/ 27 h 272"/>
                  <a:gd name="T34" fmla="*/ 11 w 304"/>
                  <a:gd name="T35" fmla="*/ 24 h 272"/>
                  <a:gd name="T36" fmla="*/ 11 w 304"/>
                  <a:gd name="T37" fmla="*/ 21 h 272"/>
                  <a:gd name="T38" fmla="*/ 11 w 304"/>
                  <a:gd name="T39" fmla="*/ 17 h 272"/>
                  <a:gd name="T40" fmla="*/ 10 w 304"/>
                  <a:gd name="T41" fmla="*/ 14 h 272"/>
                  <a:gd name="T42" fmla="*/ 9 w 304"/>
                  <a:gd name="T43" fmla="*/ 11 h 272"/>
                  <a:gd name="T44" fmla="*/ 8 w 304"/>
                  <a:gd name="T45" fmla="*/ 9 h 272"/>
                  <a:gd name="T46" fmla="*/ 7 w 304"/>
                  <a:gd name="T47" fmla="*/ 7 h 272"/>
                  <a:gd name="T48" fmla="*/ 6 w 304"/>
                  <a:gd name="T49" fmla="*/ 5 h 272"/>
                  <a:gd name="T50" fmla="*/ 5 w 304"/>
                  <a:gd name="T51" fmla="*/ 4 h 272"/>
                  <a:gd name="T52" fmla="*/ 3 w 304"/>
                  <a:gd name="T53" fmla="*/ 2 h 272"/>
                  <a:gd name="T54" fmla="*/ 2 w 304"/>
                  <a:gd name="T55" fmla="*/ 1 h 272"/>
                  <a:gd name="T56" fmla="*/ 1 w 304"/>
                  <a:gd name="T57" fmla="*/ 1 h 272"/>
                  <a:gd name="T58" fmla="*/ 0 w 304"/>
                  <a:gd name="T59" fmla="*/ 1 h 272"/>
                  <a:gd name="T60" fmla="*/ 0 w 304"/>
                  <a:gd name="T61" fmla="*/ 1 h 272"/>
                  <a:gd name="T62" fmla="*/ 1 w 304"/>
                  <a:gd name="T63" fmla="*/ 2 h 272"/>
                  <a:gd name="T64" fmla="*/ 2 w 304"/>
                  <a:gd name="T65" fmla="*/ 3 h 272"/>
                  <a:gd name="T66" fmla="*/ 4 w 304"/>
                  <a:gd name="T67" fmla="*/ 4 h 272"/>
                  <a:gd name="T68" fmla="*/ 5 w 304"/>
                  <a:gd name="T69" fmla="*/ 6 h 272"/>
                  <a:gd name="T70" fmla="*/ 6 w 304"/>
                  <a:gd name="T71" fmla="*/ 8 h 272"/>
                  <a:gd name="T72" fmla="*/ 7 w 304"/>
                  <a:gd name="T73" fmla="*/ 10 h 272"/>
                  <a:gd name="T74" fmla="*/ 9 w 304"/>
                  <a:gd name="T75" fmla="*/ 12 h 27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04"/>
                  <a:gd name="T115" fmla="*/ 0 h 272"/>
                  <a:gd name="T116" fmla="*/ 304 w 304"/>
                  <a:gd name="T117" fmla="*/ 272 h 272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04" h="272">
                    <a:moveTo>
                      <a:pt x="246" y="102"/>
                    </a:moveTo>
                    <a:lnTo>
                      <a:pt x="257" y="109"/>
                    </a:lnTo>
                    <a:lnTo>
                      <a:pt x="265" y="117"/>
                    </a:lnTo>
                    <a:lnTo>
                      <a:pt x="271" y="126"/>
                    </a:lnTo>
                    <a:lnTo>
                      <a:pt x="277" y="135"/>
                    </a:lnTo>
                    <a:lnTo>
                      <a:pt x="278" y="144"/>
                    </a:lnTo>
                    <a:lnTo>
                      <a:pt x="278" y="154"/>
                    </a:lnTo>
                    <a:lnTo>
                      <a:pt x="274" y="164"/>
                    </a:lnTo>
                    <a:lnTo>
                      <a:pt x="268" y="173"/>
                    </a:lnTo>
                    <a:lnTo>
                      <a:pt x="258" y="183"/>
                    </a:lnTo>
                    <a:lnTo>
                      <a:pt x="246" y="192"/>
                    </a:lnTo>
                    <a:lnTo>
                      <a:pt x="233" y="200"/>
                    </a:lnTo>
                    <a:lnTo>
                      <a:pt x="219" y="208"/>
                    </a:lnTo>
                    <a:lnTo>
                      <a:pt x="206" y="215"/>
                    </a:lnTo>
                    <a:lnTo>
                      <a:pt x="191" y="224"/>
                    </a:lnTo>
                    <a:lnTo>
                      <a:pt x="177" y="232"/>
                    </a:lnTo>
                    <a:lnTo>
                      <a:pt x="164" y="241"/>
                    </a:lnTo>
                    <a:lnTo>
                      <a:pt x="159" y="244"/>
                    </a:lnTo>
                    <a:lnTo>
                      <a:pt x="157" y="248"/>
                    </a:lnTo>
                    <a:lnTo>
                      <a:pt x="154" y="252"/>
                    </a:lnTo>
                    <a:lnTo>
                      <a:pt x="151" y="256"/>
                    </a:lnTo>
                    <a:lnTo>
                      <a:pt x="149" y="260"/>
                    </a:lnTo>
                    <a:lnTo>
                      <a:pt x="149" y="264"/>
                    </a:lnTo>
                    <a:lnTo>
                      <a:pt x="151" y="268"/>
                    </a:lnTo>
                    <a:lnTo>
                      <a:pt x="155" y="271"/>
                    </a:lnTo>
                    <a:lnTo>
                      <a:pt x="161" y="272"/>
                    </a:lnTo>
                    <a:lnTo>
                      <a:pt x="167" y="272"/>
                    </a:lnTo>
                    <a:lnTo>
                      <a:pt x="172" y="271"/>
                    </a:lnTo>
                    <a:lnTo>
                      <a:pt x="177" y="268"/>
                    </a:lnTo>
                    <a:lnTo>
                      <a:pt x="191" y="257"/>
                    </a:lnTo>
                    <a:lnTo>
                      <a:pt x="207" y="246"/>
                    </a:lnTo>
                    <a:lnTo>
                      <a:pt x="223" y="236"/>
                    </a:lnTo>
                    <a:lnTo>
                      <a:pt x="241" y="226"/>
                    </a:lnTo>
                    <a:lnTo>
                      <a:pt x="257" y="215"/>
                    </a:lnTo>
                    <a:lnTo>
                      <a:pt x="271" y="204"/>
                    </a:lnTo>
                    <a:lnTo>
                      <a:pt x="286" y="192"/>
                    </a:lnTo>
                    <a:lnTo>
                      <a:pt x="296" y="179"/>
                    </a:lnTo>
                    <a:lnTo>
                      <a:pt x="303" y="164"/>
                    </a:lnTo>
                    <a:lnTo>
                      <a:pt x="304" y="149"/>
                    </a:lnTo>
                    <a:lnTo>
                      <a:pt x="300" y="134"/>
                    </a:lnTo>
                    <a:lnTo>
                      <a:pt x="293" y="120"/>
                    </a:lnTo>
                    <a:lnTo>
                      <a:pt x="281" y="106"/>
                    </a:lnTo>
                    <a:lnTo>
                      <a:pt x="267" y="94"/>
                    </a:lnTo>
                    <a:lnTo>
                      <a:pt x="249" y="83"/>
                    </a:lnTo>
                    <a:lnTo>
                      <a:pt x="232" y="73"/>
                    </a:lnTo>
                    <a:lnTo>
                      <a:pt x="219" y="65"/>
                    </a:lnTo>
                    <a:lnTo>
                      <a:pt x="204" y="59"/>
                    </a:lnTo>
                    <a:lnTo>
                      <a:pt x="188" y="52"/>
                    </a:lnTo>
                    <a:lnTo>
                      <a:pt x="172" y="45"/>
                    </a:lnTo>
                    <a:lnTo>
                      <a:pt x="157" y="38"/>
                    </a:lnTo>
                    <a:lnTo>
                      <a:pt x="139" y="31"/>
                    </a:lnTo>
                    <a:lnTo>
                      <a:pt x="122" y="25"/>
                    </a:lnTo>
                    <a:lnTo>
                      <a:pt x="106" y="19"/>
                    </a:lnTo>
                    <a:lnTo>
                      <a:pt x="90" y="14"/>
                    </a:lnTo>
                    <a:lnTo>
                      <a:pt x="74" y="9"/>
                    </a:lnTo>
                    <a:lnTo>
                      <a:pt x="58" y="6"/>
                    </a:lnTo>
                    <a:lnTo>
                      <a:pt x="43" y="3"/>
                    </a:lnTo>
                    <a:lnTo>
                      <a:pt x="30" y="1"/>
                    </a:lnTo>
                    <a:lnTo>
                      <a:pt x="19" y="0"/>
                    </a:lnTo>
                    <a:lnTo>
                      <a:pt x="9" y="1"/>
                    </a:lnTo>
                    <a:lnTo>
                      <a:pt x="0" y="3"/>
                    </a:lnTo>
                    <a:lnTo>
                      <a:pt x="10" y="5"/>
                    </a:lnTo>
                    <a:lnTo>
                      <a:pt x="22" y="8"/>
                    </a:lnTo>
                    <a:lnTo>
                      <a:pt x="35" y="12"/>
                    </a:lnTo>
                    <a:lnTo>
                      <a:pt x="48" y="16"/>
                    </a:lnTo>
                    <a:lnTo>
                      <a:pt x="64" y="21"/>
                    </a:lnTo>
                    <a:lnTo>
                      <a:pt x="80" y="26"/>
                    </a:lnTo>
                    <a:lnTo>
                      <a:pt x="97" y="32"/>
                    </a:lnTo>
                    <a:lnTo>
                      <a:pt x="114" y="38"/>
                    </a:lnTo>
                    <a:lnTo>
                      <a:pt x="132" y="45"/>
                    </a:lnTo>
                    <a:lnTo>
                      <a:pt x="149" y="52"/>
                    </a:lnTo>
                    <a:lnTo>
                      <a:pt x="167" y="60"/>
                    </a:lnTo>
                    <a:lnTo>
                      <a:pt x="184" y="69"/>
                    </a:lnTo>
                    <a:lnTo>
                      <a:pt x="201" y="77"/>
                    </a:lnTo>
                    <a:lnTo>
                      <a:pt x="217" y="85"/>
                    </a:lnTo>
                    <a:lnTo>
                      <a:pt x="232" y="93"/>
                    </a:lnTo>
                    <a:lnTo>
                      <a:pt x="246" y="102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6" name="Freeform 71">
                <a:extLst>
                  <a:ext uri="{FF2B5EF4-FFF2-40B4-BE49-F238E27FC236}">
                    <a16:creationId xmlns:a16="http://schemas.microsoft.com/office/drawing/2014/main" id="{42D5022E-14BB-934A-9ED7-92E5C44D77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3" y="2357"/>
                <a:ext cx="34" cy="82"/>
              </a:xfrm>
              <a:custGeom>
                <a:avLst/>
                <a:gdLst>
                  <a:gd name="T0" fmla="*/ 1 w 103"/>
                  <a:gd name="T1" fmla="*/ 2 h 164"/>
                  <a:gd name="T2" fmla="*/ 1 w 103"/>
                  <a:gd name="T3" fmla="*/ 1 h 164"/>
                  <a:gd name="T4" fmla="*/ 1 w 103"/>
                  <a:gd name="T5" fmla="*/ 1 h 164"/>
                  <a:gd name="T6" fmla="*/ 1 w 103"/>
                  <a:gd name="T7" fmla="*/ 1 h 164"/>
                  <a:gd name="T8" fmla="*/ 1 w 103"/>
                  <a:gd name="T9" fmla="*/ 0 h 164"/>
                  <a:gd name="T10" fmla="*/ 0 w 103"/>
                  <a:gd name="T11" fmla="*/ 1 h 164"/>
                  <a:gd name="T12" fmla="*/ 0 w 103"/>
                  <a:gd name="T13" fmla="*/ 1 h 164"/>
                  <a:gd name="T14" fmla="*/ 0 w 103"/>
                  <a:gd name="T15" fmla="*/ 2 h 164"/>
                  <a:gd name="T16" fmla="*/ 0 w 103"/>
                  <a:gd name="T17" fmla="*/ 2 h 164"/>
                  <a:gd name="T18" fmla="*/ 0 w 103"/>
                  <a:gd name="T19" fmla="*/ 5 h 164"/>
                  <a:gd name="T20" fmla="*/ 1 w 103"/>
                  <a:gd name="T21" fmla="*/ 8 h 164"/>
                  <a:gd name="T22" fmla="*/ 1 w 103"/>
                  <a:gd name="T23" fmla="*/ 11 h 164"/>
                  <a:gd name="T24" fmla="*/ 2 w 103"/>
                  <a:gd name="T25" fmla="*/ 14 h 164"/>
                  <a:gd name="T26" fmla="*/ 2 w 103"/>
                  <a:gd name="T27" fmla="*/ 17 h 164"/>
                  <a:gd name="T28" fmla="*/ 3 w 103"/>
                  <a:gd name="T29" fmla="*/ 19 h 164"/>
                  <a:gd name="T30" fmla="*/ 4 w 103"/>
                  <a:gd name="T31" fmla="*/ 21 h 164"/>
                  <a:gd name="T32" fmla="*/ 4 w 103"/>
                  <a:gd name="T33" fmla="*/ 21 h 164"/>
                  <a:gd name="T34" fmla="*/ 4 w 103"/>
                  <a:gd name="T35" fmla="*/ 20 h 164"/>
                  <a:gd name="T36" fmla="*/ 3 w 103"/>
                  <a:gd name="T37" fmla="*/ 18 h 164"/>
                  <a:gd name="T38" fmla="*/ 3 w 103"/>
                  <a:gd name="T39" fmla="*/ 16 h 164"/>
                  <a:gd name="T40" fmla="*/ 3 w 103"/>
                  <a:gd name="T41" fmla="*/ 13 h 164"/>
                  <a:gd name="T42" fmla="*/ 2 w 103"/>
                  <a:gd name="T43" fmla="*/ 10 h 164"/>
                  <a:gd name="T44" fmla="*/ 2 w 103"/>
                  <a:gd name="T45" fmla="*/ 7 h 164"/>
                  <a:gd name="T46" fmla="*/ 2 w 103"/>
                  <a:gd name="T47" fmla="*/ 5 h 164"/>
                  <a:gd name="T48" fmla="*/ 1 w 103"/>
                  <a:gd name="T49" fmla="*/ 2 h 16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03"/>
                  <a:gd name="T76" fmla="*/ 0 h 164"/>
                  <a:gd name="T77" fmla="*/ 103 w 103"/>
                  <a:gd name="T78" fmla="*/ 164 h 16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03" h="164">
                    <a:moveTo>
                      <a:pt x="39" y="12"/>
                    </a:moveTo>
                    <a:lnTo>
                      <a:pt x="37" y="7"/>
                    </a:lnTo>
                    <a:lnTo>
                      <a:pt x="32" y="3"/>
                    </a:lnTo>
                    <a:lnTo>
                      <a:pt x="25" y="1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5" y="5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8" y="37"/>
                    </a:lnTo>
                    <a:lnTo>
                      <a:pt x="19" y="63"/>
                    </a:lnTo>
                    <a:lnTo>
                      <a:pt x="34" y="88"/>
                    </a:lnTo>
                    <a:lnTo>
                      <a:pt x="51" y="112"/>
                    </a:lnTo>
                    <a:lnTo>
                      <a:pt x="68" y="133"/>
                    </a:lnTo>
                    <a:lnTo>
                      <a:pt x="84" y="150"/>
                    </a:lnTo>
                    <a:lnTo>
                      <a:pt x="96" y="161"/>
                    </a:lnTo>
                    <a:lnTo>
                      <a:pt x="103" y="164"/>
                    </a:lnTo>
                    <a:lnTo>
                      <a:pt x="100" y="153"/>
                    </a:lnTo>
                    <a:lnTo>
                      <a:pt x="93" y="139"/>
                    </a:lnTo>
                    <a:lnTo>
                      <a:pt x="84" y="121"/>
                    </a:lnTo>
                    <a:lnTo>
                      <a:pt x="74" y="100"/>
                    </a:lnTo>
                    <a:lnTo>
                      <a:pt x="64" y="78"/>
                    </a:lnTo>
                    <a:lnTo>
                      <a:pt x="54" y="55"/>
                    </a:lnTo>
                    <a:lnTo>
                      <a:pt x="45" y="33"/>
                    </a:lnTo>
                    <a:lnTo>
                      <a:pt x="39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7" name="Freeform 72">
                <a:extLst>
                  <a:ext uri="{FF2B5EF4-FFF2-40B4-BE49-F238E27FC236}">
                    <a16:creationId xmlns:a16="http://schemas.microsoft.com/office/drawing/2014/main" id="{AB8C99D7-1756-C140-BC37-792D989243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8" y="2313"/>
                <a:ext cx="18" cy="42"/>
              </a:xfrm>
              <a:custGeom>
                <a:avLst/>
                <a:gdLst>
                  <a:gd name="T0" fmla="*/ 1 w 54"/>
                  <a:gd name="T1" fmla="*/ 2 h 82"/>
                  <a:gd name="T2" fmla="*/ 1 w 54"/>
                  <a:gd name="T3" fmla="*/ 1 h 82"/>
                  <a:gd name="T4" fmla="*/ 1 w 54"/>
                  <a:gd name="T5" fmla="*/ 1 h 82"/>
                  <a:gd name="T6" fmla="*/ 1 w 54"/>
                  <a:gd name="T7" fmla="*/ 0 h 82"/>
                  <a:gd name="T8" fmla="*/ 0 w 54"/>
                  <a:gd name="T9" fmla="*/ 0 h 82"/>
                  <a:gd name="T10" fmla="*/ 0 w 54"/>
                  <a:gd name="T11" fmla="*/ 1 h 82"/>
                  <a:gd name="T12" fmla="*/ 0 w 54"/>
                  <a:gd name="T13" fmla="*/ 1 h 82"/>
                  <a:gd name="T14" fmla="*/ 0 w 54"/>
                  <a:gd name="T15" fmla="*/ 1 h 82"/>
                  <a:gd name="T16" fmla="*/ 0 w 54"/>
                  <a:gd name="T17" fmla="*/ 2 h 82"/>
                  <a:gd name="T18" fmla="*/ 0 w 54"/>
                  <a:gd name="T19" fmla="*/ 3 h 82"/>
                  <a:gd name="T20" fmla="*/ 0 w 54"/>
                  <a:gd name="T21" fmla="*/ 5 h 82"/>
                  <a:gd name="T22" fmla="*/ 0 w 54"/>
                  <a:gd name="T23" fmla="*/ 6 h 82"/>
                  <a:gd name="T24" fmla="*/ 1 w 54"/>
                  <a:gd name="T25" fmla="*/ 8 h 82"/>
                  <a:gd name="T26" fmla="*/ 1 w 54"/>
                  <a:gd name="T27" fmla="*/ 9 h 82"/>
                  <a:gd name="T28" fmla="*/ 1 w 54"/>
                  <a:gd name="T29" fmla="*/ 10 h 82"/>
                  <a:gd name="T30" fmla="*/ 2 w 54"/>
                  <a:gd name="T31" fmla="*/ 11 h 82"/>
                  <a:gd name="T32" fmla="*/ 2 w 54"/>
                  <a:gd name="T33" fmla="*/ 11 h 82"/>
                  <a:gd name="T34" fmla="*/ 2 w 54"/>
                  <a:gd name="T35" fmla="*/ 9 h 82"/>
                  <a:gd name="T36" fmla="*/ 2 w 54"/>
                  <a:gd name="T37" fmla="*/ 6 h 82"/>
                  <a:gd name="T38" fmla="*/ 1 w 54"/>
                  <a:gd name="T39" fmla="*/ 4 h 82"/>
                  <a:gd name="T40" fmla="*/ 1 w 54"/>
                  <a:gd name="T41" fmla="*/ 2 h 8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4"/>
                  <a:gd name="T64" fmla="*/ 0 h 82"/>
                  <a:gd name="T65" fmla="*/ 54 w 54"/>
                  <a:gd name="T66" fmla="*/ 82 h 82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4" h="82">
                    <a:moveTo>
                      <a:pt x="28" y="9"/>
                    </a:moveTo>
                    <a:lnTo>
                      <a:pt x="26" y="5"/>
                    </a:lnTo>
                    <a:lnTo>
                      <a:pt x="22" y="2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8" y="1"/>
                    </a:lnTo>
                    <a:lnTo>
                      <a:pt x="3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21"/>
                    </a:lnTo>
                    <a:lnTo>
                      <a:pt x="5" y="33"/>
                    </a:lnTo>
                    <a:lnTo>
                      <a:pt x="10" y="45"/>
                    </a:lnTo>
                    <a:lnTo>
                      <a:pt x="18" y="57"/>
                    </a:lnTo>
                    <a:lnTo>
                      <a:pt x="26" y="68"/>
                    </a:lnTo>
                    <a:lnTo>
                      <a:pt x="35" y="76"/>
                    </a:lnTo>
                    <a:lnTo>
                      <a:pt x="45" y="81"/>
                    </a:lnTo>
                    <a:lnTo>
                      <a:pt x="53" y="82"/>
                    </a:lnTo>
                    <a:lnTo>
                      <a:pt x="54" y="66"/>
                    </a:lnTo>
                    <a:lnTo>
                      <a:pt x="47" y="47"/>
                    </a:lnTo>
                    <a:lnTo>
                      <a:pt x="38" y="28"/>
                    </a:lnTo>
                    <a:lnTo>
                      <a:pt x="28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8" name="Freeform 73">
                <a:extLst>
                  <a:ext uri="{FF2B5EF4-FFF2-40B4-BE49-F238E27FC236}">
                    <a16:creationId xmlns:a16="http://schemas.microsoft.com/office/drawing/2014/main" id="{AC4A77CC-FB65-D544-B2E4-37D04DCA23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3" y="2283"/>
                <a:ext cx="16" cy="24"/>
              </a:xfrm>
              <a:custGeom>
                <a:avLst/>
                <a:gdLst>
                  <a:gd name="T0" fmla="*/ 1 w 46"/>
                  <a:gd name="T1" fmla="*/ 1 h 47"/>
                  <a:gd name="T2" fmla="*/ 1 w 46"/>
                  <a:gd name="T3" fmla="*/ 1 h 47"/>
                  <a:gd name="T4" fmla="*/ 1 w 46"/>
                  <a:gd name="T5" fmla="*/ 1 h 47"/>
                  <a:gd name="T6" fmla="*/ 1 w 46"/>
                  <a:gd name="T7" fmla="*/ 1 h 47"/>
                  <a:gd name="T8" fmla="*/ 1 w 46"/>
                  <a:gd name="T9" fmla="*/ 1 h 47"/>
                  <a:gd name="T10" fmla="*/ 1 w 46"/>
                  <a:gd name="T11" fmla="*/ 1 h 47"/>
                  <a:gd name="T12" fmla="*/ 1 w 46"/>
                  <a:gd name="T13" fmla="*/ 1 h 47"/>
                  <a:gd name="T14" fmla="*/ 1 w 46"/>
                  <a:gd name="T15" fmla="*/ 0 h 47"/>
                  <a:gd name="T16" fmla="*/ 0 w 46"/>
                  <a:gd name="T17" fmla="*/ 0 h 47"/>
                  <a:gd name="T18" fmla="*/ 0 w 46"/>
                  <a:gd name="T19" fmla="*/ 1 h 47"/>
                  <a:gd name="T20" fmla="*/ 0 w 46"/>
                  <a:gd name="T21" fmla="*/ 1 h 47"/>
                  <a:gd name="T22" fmla="*/ 0 w 46"/>
                  <a:gd name="T23" fmla="*/ 1 h 47"/>
                  <a:gd name="T24" fmla="*/ 0 w 46"/>
                  <a:gd name="T25" fmla="*/ 2 h 47"/>
                  <a:gd name="T26" fmla="*/ 0 w 46"/>
                  <a:gd name="T27" fmla="*/ 2 h 47"/>
                  <a:gd name="T28" fmla="*/ 0 w 46"/>
                  <a:gd name="T29" fmla="*/ 3 h 47"/>
                  <a:gd name="T30" fmla="*/ 0 w 46"/>
                  <a:gd name="T31" fmla="*/ 4 h 47"/>
                  <a:gd name="T32" fmla="*/ 1 w 46"/>
                  <a:gd name="T33" fmla="*/ 5 h 47"/>
                  <a:gd name="T34" fmla="*/ 1 w 46"/>
                  <a:gd name="T35" fmla="*/ 5 h 47"/>
                  <a:gd name="T36" fmla="*/ 1 w 46"/>
                  <a:gd name="T37" fmla="*/ 6 h 47"/>
                  <a:gd name="T38" fmla="*/ 2 w 46"/>
                  <a:gd name="T39" fmla="*/ 6 h 47"/>
                  <a:gd name="T40" fmla="*/ 2 w 46"/>
                  <a:gd name="T41" fmla="*/ 6 h 47"/>
                  <a:gd name="T42" fmla="*/ 2 w 46"/>
                  <a:gd name="T43" fmla="*/ 5 h 47"/>
                  <a:gd name="T44" fmla="*/ 2 w 46"/>
                  <a:gd name="T45" fmla="*/ 4 h 47"/>
                  <a:gd name="T46" fmla="*/ 1 w 46"/>
                  <a:gd name="T47" fmla="*/ 2 h 47"/>
                  <a:gd name="T48" fmla="*/ 1 w 46"/>
                  <a:gd name="T49" fmla="*/ 1 h 4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6"/>
                  <a:gd name="T76" fmla="*/ 0 h 47"/>
                  <a:gd name="T77" fmla="*/ 46 w 46"/>
                  <a:gd name="T78" fmla="*/ 47 h 4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6" h="47">
                    <a:moveTo>
                      <a:pt x="24" y="6"/>
                    </a:moveTo>
                    <a:lnTo>
                      <a:pt x="24" y="7"/>
                    </a:lnTo>
                    <a:lnTo>
                      <a:pt x="23" y="4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4" y="1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1" y="15"/>
                    </a:lnTo>
                    <a:lnTo>
                      <a:pt x="4" y="21"/>
                    </a:lnTo>
                    <a:lnTo>
                      <a:pt x="10" y="28"/>
                    </a:lnTo>
                    <a:lnTo>
                      <a:pt x="17" y="34"/>
                    </a:lnTo>
                    <a:lnTo>
                      <a:pt x="24" y="40"/>
                    </a:lnTo>
                    <a:lnTo>
                      <a:pt x="33" y="44"/>
                    </a:lnTo>
                    <a:lnTo>
                      <a:pt x="40" y="47"/>
                    </a:lnTo>
                    <a:lnTo>
                      <a:pt x="46" y="47"/>
                    </a:lnTo>
                    <a:lnTo>
                      <a:pt x="45" y="37"/>
                    </a:lnTo>
                    <a:lnTo>
                      <a:pt x="39" y="25"/>
                    </a:lnTo>
                    <a:lnTo>
                      <a:pt x="30" y="14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9" name="Freeform 74">
                <a:extLst>
                  <a:ext uri="{FF2B5EF4-FFF2-40B4-BE49-F238E27FC236}">
                    <a16:creationId xmlns:a16="http://schemas.microsoft.com/office/drawing/2014/main" id="{232476B4-15E2-9540-B1BB-2674A71244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0" y="2263"/>
                <a:ext cx="21" cy="16"/>
              </a:xfrm>
              <a:custGeom>
                <a:avLst/>
                <a:gdLst>
                  <a:gd name="T0" fmla="*/ 2 w 63"/>
                  <a:gd name="T1" fmla="*/ 3 h 31"/>
                  <a:gd name="T2" fmla="*/ 2 w 63"/>
                  <a:gd name="T3" fmla="*/ 3 h 31"/>
                  <a:gd name="T4" fmla="*/ 2 w 63"/>
                  <a:gd name="T5" fmla="*/ 3 h 31"/>
                  <a:gd name="T6" fmla="*/ 2 w 63"/>
                  <a:gd name="T7" fmla="*/ 2 h 31"/>
                  <a:gd name="T8" fmla="*/ 2 w 63"/>
                  <a:gd name="T9" fmla="*/ 2 h 31"/>
                  <a:gd name="T10" fmla="*/ 2 w 63"/>
                  <a:gd name="T11" fmla="*/ 1 h 31"/>
                  <a:gd name="T12" fmla="*/ 2 w 63"/>
                  <a:gd name="T13" fmla="*/ 1 h 31"/>
                  <a:gd name="T14" fmla="*/ 2 w 63"/>
                  <a:gd name="T15" fmla="*/ 0 h 31"/>
                  <a:gd name="T16" fmla="*/ 2 w 63"/>
                  <a:gd name="T17" fmla="*/ 0 h 31"/>
                  <a:gd name="T18" fmla="*/ 1 w 63"/>
                  <a:gd name="T19" fmla="*/ 0 h 31"/>
                  <a:gd name="T20" fmla="*/ 1 w 63"/>
                  <a:gd name="T21" fmla="*/ 1 h 31"/>
                  <a:gd name="T22" fmla="*/ 1 w 63"/>
                  <a:gd name="T23" fmla="*/ 1 h 31"/>
                  <a:gd name="T24" fmla="*/ 1 w 63"/>
                  <a:gd name="T25" fmla="*/ 1 h 31"/>
                  <a:gd name="T26" fmla="*/ 0 w 63"/>
                  <a:gd name="T27" fmla="*/ 2 h 31"/>
                  <a:gd name="T28" fmla="*/ 0 w 63"/>
                  <a:gd name="T29" fmla="*/ 3 h 31"/>
                  <a:gd name="T30" fmla="*/ 0 w 63"/>
                  <a:gd name="T31" fmla="*/ 4 h 31"/>
                  <a:gd name="T32" fmla="*/ 0 w 63"/>
                  <a:gd name="T33" fmla="*/ 4 h 31"/>
                  <a:gd name="T34" fmla="*/ 0 w 63"/>
                  <a:gd name="T35" fmla="*/ 4 h 31"/>
                  <a:gd name="T36" fmla="*/ 0 w 63"/>
                  <a:gd name="T37" fmla="*/ 4 h 31"/>
                  <a:gd name="T38" fmla="*/ 1 w 63"/>
                  <a:gd name="T39" fmla="*/ 4 h 31"/>
                  <a:gd name="T40" fmla="*/ 1 w 63"/>
                  <a:gd name="T41" fmla="*/ 4 h 31"/>
                  <a:gd name="T42" fmla="*/ 1 w 63"/>
                  <a:gd name="T43" fmla="*/ 4 h 31"/>
                  <a:gd name="T44" fmla="*/ 1 w 63"/>
                  <a:gd name="T45" fmla="*/ 4 h 31"/>
                  <a:gd name="T46" fmla="*/ 2 w 63"/>
                  <a:gd name="T47" fmla="*/ 4 h 31"/>
                  <a:gd name="T48" fmla="*/ 2 w 63"/>
                  <a:gd name="T49" fmla="*/ 3 h 3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3"/>
                  <a:gd name="T76" fmla="*/ 0 h 31"/>
                  <a:gd name="T77" fmla="*/ 63 w 63"/>
                  <a:gd name="T78" fmla="*/ 31 h 3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3" h="31">
                    <a:moveTo>
                      <a:pt x="50" y="23"/>
                    </a:moveTo>
                    <a:lnTo>
                      <a:pt x="56" y="21"/>
                    </a:lnTo>
                    <a:lnTo>
                      <a:pt x="62" y="18"/>
                    </a:lnTo>
                    <a:lnTo>
                      <a:pt x="63" y="14"/>
                    </a:lnTo>
                    <a:lnTo>
                      <a:pt x="63" y="10"/>
                    </a:lnTo>
                    <a:lnTo>
                      <a:pt x="61" y="5"/>
                    </a:lnTo>
                    <a:lnTo>
                      <a:pt x="56" y="2"/>
                    </a:lnTo>
                    <a:lnTo>
                      <a:pt x="50" y="0"/>
                    </a:lnTo>
                    <a:lnTo>
                      <a:pt x="43" y="0"/>
                    </a:lnTo>
                    <a:lnTo>
                      <a:pt x="40" y="0"/>
                    </a:lnTo>
                    <a:lnTo>
                      <a:pt x="34" y="1"/>
                    </a:lnTo>
                    <a:lnTo>
                      <a:pt x="26" y="3"/>
                    </a:lnTo>
                    <a:lnTo>
                      <a:pt x="16" y="7"/>
                    </a:lnTo>
                    <a:lnTo>
                      <a:pt x="7" y="13"/>
                    </a:lnTo>
                    <a:lnTo>
                      <a:pt x="3" y="19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4" y="29"/>
                    </a:lnTo>
                    <a:lnTo>
                      <a:pt x="10" y="31"/>
                    </a:lnTo>
                    <a:lnTo>
                      <a:pt x="16" y="31"/>
                    </a:lnTo>
                    <a:lnTo>
                      <a:pt x="21" y="31"/>
                    </a:lnTo>
                    <a:lnTo>
                      <a:pt x="29" y="29"/>
                    </a:lnTo>
                    <a:lnTo>
                      <a:pt x="36" y="28"/>
                    </a:lnTo>
                    <a:lnTo>
                      <a:pt x="43" y="26"/>
                    </a:lnTo>
                    <a:lnTo>
                      <a:pt x="50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0" name="Freeform 75">
                <a:extLst>
                  <a:ext uri="{FF2B5EF4-FFF2-40B4-BE49-F238E27FC236}">
                    <a16:creationId xmlns:a16="http://schemas.microsoft.com/office/drawing/2014/main" id="{05EAC622-F52D-134C-ABAE-BC4100C50B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1" y="2237"/>
                <a:ext cx="81" cy="103"/>
              </a:xfrm>
              <a:custGeom>
                <a:avLst/>
                <a:gdLst>
                  <a:gd name="T0" fmla="*/ 3 w 245"/>
                  <a:gd name="T1" fmla="*/ 4 h 206"/>
                  <a:gd name="T2" fmla="*/ 3 w 245"/>
                  <a:gd name="T3" fmla="*/ 5 h 206"/>
                  <a:gd name="T4" fmla="*/ 2 w 245"/>
                  <a:gd name="T5" fmla="*/ 7 h 206"/>
                  <a:gd name="T6" fmla="*/ 1 w 245"/>
                  <a:gd name="T7" fmla="*/ 8 h 206"/>
                  <a:gd name="T8" fmla="*/ 1 w 245"/>
                  <a:gd name="T9" fmla="*/ 10 h 206"/>
                  <a:gd name="T10" fmla="*/ 1 w 245"/>
                  <a:gd name="T11" fmla="*/ 11 h 206"/>
                  <a:gd name="T12" fmla="*/ 0 w 245"/>
                  <a:gd name="T13" fmla="*/ 13 h 206"/>
                  <a:gd name="T14" fmla="*/ 0 w 245"/>
                  <a:gd name="T15" fmla="*/ 15 h 206"/>
                  <a:gd name="T16" fmla="*/ 0 w 245"/>
                  <a:gd name="T17" fmla="*/ 16 h 206"/>
                  <a:gd name="T18" fmla="*/ 0 w 245"/>
                  <a:gd name="T19" fmla="*/ 19 h 206"/>
                  <a:gd name="T20" fmla="*/ 1 w 245"/>
                  <a:gd name="T21" fmla="*/ 21 h 206"/>
                  <a:gd name="T22" fmla="*/ 1 w 245"/>
                  <a:gd name="T23" fmla="*/ 23 h 206"/>
                  <a:gd name="T24" fmla="*/ 2 w 245"/>
                  <a:gd name="T25" fmla="*/ 24 h 206"/>
                  <a:gd name="T26" fmla="*/ 3 w 245"/>
                  <a:gd name="T27" fmla="*/ 25 h 206"/>
                  <a:gd name="T28" fmla="*/ 4 w 245"/>
                  <a:gd name="T29" fmla="*/ 26 h 206"/>
                  <a:gd name="T30" fmla="*/ 5 w 245"/>
                  <a:gd name="T31" fmla="*/ 26 h 206"/>
                  <a:gd name="T32" fmla="*/ 6 w 245"/>
                  <a:gd name="T33" fmla="*/ 26 h 206"/>
                  <a:gd name="T34" fmla="*/ 6 w 245"/>
                  <a:gd name="T35" fmla="*/ 26 h 206"/>
                  <a:gd name="T36" fmla="*/ 6 w 245"/>
                  <a:gd name="T37" fmla="*/ 26 h 206"/>
                  <a:gd name="T38" fmla="*/ 7 w 245"/>
                  <a:gd name="T39" fmla="*/ 25 h 206"/>
                  <a:gd name="T40" fmla="*/ 7 w 245"/>
                  <a:gd name="T41" fmla="*/ 25 h 206"/>
                  <a:gd name="T42" fmla="*/ 7 w 245"/>
                  <a:gd name="T43" fmla="*/ 24 h 206"/>
                  <a:gd name="T44" fmla="*/ 6 w 245"/>
                  <a:gd name="T45" fmla="*/ 24 h 206"/>
                  <a:gd name="T46" fmla="*/ 6 w 245"/>
                  <a:gd name="T47" fmla="*/ 24 h 206"/>
                  <a:gd name="T48" fmla="*/ 6 w 245"/>
                  <a:gd name="T49" fmla="*/ 24 h 206"/>
                  <a:gd name="T50" fmla="*/ 6 w 245"/>
                  <a:gd name="T51" fmla="*/ 24 h 206"/>
                  <a:gd name="T52" fmla="*/ 5 w 245"/>
                  <a:gd name="T53" fmla="*/ 24 h 206"/>
                  <a:gd name="T54" fmla="*/ 5 w 245"/>
                  <a:gd name="T55" fmla="*/ 24 h 206"/>
                  <a:gd name="T56" fmla="*/ 5 w 245"/>
                  <a:gd name="T57" fmla="*/ 24 h 206"/>
                  <a:gd name="T58" fmla="*/ 4 w 245"/>
                  <a:gd name="T59" fmla="*/ 24 h 206"/>
                  <a:gd name="T60" fmla="*/ 4 w 245"/>
                  <a:gd name="T61" fmla="*/ 24 h 206"/>
                  <a:gd name="T62" fmla="*/ 3 w 245"/>
                  <a:gd name="T63" fmla="*/ 24 h 206"/>
                  <a:gd name="T64" fmla="*/ 3 w 245"/>
                  <a:gd name="T65" fmla="*/ 23 h 206"/>
                  <a:gd name="T66" fmla="*/ 2 w 245"/>
                  <a:gd name="T67" fmla="*/ 23 h 206"/>
                  <a:gd name="T68" fmla="*/ 2 w 245"/>
                  <a:gd name="T69" fmla="*/ 22 h 206"/>
                  <a:gd name="T70" fmla="*/ 1 w 245"/>
                  <a:gd name="T71" fmla="*/ 21 h 206"/>
                  <a:gd name="T72" fmla="*/ 1 w 245"/>
                  <a:gd name="T73" fmla="*/ 19 h 206"/>
                  <a:gd name="T74" fmla="*/ 1 w 245"/>
                  <a:gd name="T75" fmla="*/ 17 h 206"/>
                  <a:gd name="T76" fmla="*/ 1 w 245"/>
                  <a:gd name="T77" fmla="*/ 16 h 206"/>
                  <a:gd name="T78" fmla="*/ 1 w 245"/>
                  <a:gd name="T79" fmla="*/ 14 h 206"/>
                  <a:gd name="T80" fmla="*/ 1 w 245"/>
                  <a:gd name="T81" fmla="*/ 12 h 206"/>
                  <a:gd name="T82" fmla="*/ 2 w 245"/>
                  <a:gd name="T83" fmla="*/ 11 h 206"/>
                  <a:gd name="T84" fmla="*/ 2 w 245"/>
                  <a:gd name="T85" fmla="*/ 9 h 206"/>
                  <a:gd name="T86" fmla="*/ 3 w 245"/>
                  <a:gd name="T87" fmla="*/ 8 h 206"/>
                  <a:gd name="T88" fmla="*/ 4 w 245"/>
                  <a:gd name="T89" fmla="*/ 7 h 206"/>
                  <a:gd name="T90" fmla="*/ 4 w 245"/>
                  <a:gd name="T91" fmla="*/ 6 h 206"/>
                  <a:gd name="T92" fmla="*/ 5 w 245"/>
                  <a:gd name="T93" fmla="*/ 5 h 206"/>
                  <a:gd name="T94" fmla="*/ 6 w 245"/>
                  <a:gd name="T95" fmla="*/ 4 h 206"/>
                  <a:gd name="T96" fmla="*/ 6 w 245"/>
                  <a:gd name="T97" fmla="*/ 3 h 206"/>
                  <a:gd name="T98" fmla="*/ 7 w 245"/>
                  <a:gd name="T99" fmla="*/ 2 h 206"/>
                  <a:gd name="T100" fmla="*/ 8 w 245"/>
                  <a:gd name="T101" fmla="*/ 2 h 206"/>
                  <a:gd name="T102" fmla="*/ 8 w 245"/>
                  <a:gd name="T103" fmla="*/ 1 h 206"/>
                  <a:gd name="T104" fmla="*/ 9 w 245"/>
                  <a:gd name="T105" fmla="*/ 1 h 206"/>
                  <a:gd name="T106" fmla="*/ 9 w 245"/>
                  <a:gd name="T107" fmla="*/ 1 h 206"/>
                  <a:gd name="T108" fmla="*/ 8 w 245"/>
                  <a:gd name="T109" fmla="*/ 0 h 206"/>
                  <a:gd name="T110" fmla="*/ 7 w 245"/>
                  <a:gd name="T111" fmla="*/ 1 h 206"/>
                  <a:gd name="T112" fmla="*/ 7 w 245"/>
                  <a:gd name="T113" fmla="*/ 1 h 206"/>
                  <a:gd name="T114" fmla="*/ 6 w 245"/>
                  <a:gd name="T115" fmla="*/ 2 h 206"/>
                  <a:gd name="T116" fmla="*/ 5 w 245"/>
                  <a:gd name="T117" fmla="*/ 2 h 206"/>
                  <a:gd name="T118" fmla="*/ 4 w 245"/>
                  <a:gd name="T119" fmla="*/ 3 h 206"/>
                  <a:gd name="T120" fmla="*/ 3 w 245"/>
                  <a:gd name="T121" fmla="*/ 4 h 20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45"/>
                  <a:gd name="T184" fmla="*/ 0 h 206"/>
                  <a:gd name="T185" fmla="*/ 245 w 245"/>
                  <a:gd name="T186" fmla="*/ 206 h 20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45" h="206">
                    <a:moveTo>
                      <a:pt x="90" y="31"/>
                    </a:moveTo>
                    <a:lnTo>
                      <a:pt x="72" y="40"/>
                    </a:lnTo>
                    <a:lnTo>
                      <a:pt x="56" y="50"/>
                    </a:lnTo>
                    <a:lnTo>
                      <a:pt x="40" y="62"/>
                    </a:lnTo>
                    <a:lnTo>
                      <a:pt x="27" y="74"/>
                    </a:lnTo>
                    <a:lnTo>
                      <a:pt x="17" y="87"/>
                    </a:lnTo>
                    <a:lnTo>
                      <a:pt x="8" y="100"/>
                    </a:lnTo>
                    <a:lnTo>
                      <a:pt x="3" y="113"/>
                    </a:lnTo>
                    <a:lnTo>
                      <a:pt x="0" y="127"/>
                    </a:lnTo>
                    <a:lnTo>
                      <a:pt x="3" y="149"/>
                    </a:lnTo>
                    <a:lnTo>
                      <a:pt x="14" y="166"/>
                    </a:lnTo>
                    <a:lnTo>
                      <a:pt x="32" y="181"/>
                    </a:lnTo>
                    <a:lnTo>
                      <a:pt x="53" y="192"/>
                    </a:lnTo>
                    <a:lnTo>
                      <a:pt x="80" y="200"/>
                    </a:lnTo>
                    <a:lnTo>
                      <a:pt x="109" y="205"/>
                    </a:lnTo>
                    <a:lnTo>
                      <a:pt x="136" y="206"/>
                    </a:lnTo>
                    <a:lnTo>
                      <a:pt x="164" y="203"/>
                    </a:lnTo>
                    <a:lnTo>
                      <a:pt x="169" y="203"/>
                    </a:lnTo>
                    <a:lnTo>
                      <a:pt x="175" y="201"/>
                    </a:lnTo>
                    <a:lnTo>
                      <a:pt x="180" y="197"/>
                    </a:lnTo>
                    <a:lnTo>
                      <a:pt x="181" y="193"/>
                    </a:lnTo>
                    <a:lnTo>
                      <a:pt x="180" y="191"/>
                    </a:lnTo>
                    <a:lnTo>
                      <a:pt x="175" y="191"/>
                    </a:lnTo>
                    <a:lnTo>
                      <a:pt x="169" y="190"/>
                    </a:lnTo>
                    <a:lnTo>
                      <a:pt x="162" y="190"/>
                    </a:lnTo>
                    <a:lnTo>
                      <a:pt x="154" y="190"/>
                    </a:lnTo>
                    <a:lnTo>
                      <a:pt x="146" y="190"/>
                    </a:lnTo>
                    <a:lnTo>
                      <a:pt x="139" y="190"/>
                    </a:lnTo>
                    <a:lnTo>
                      <a:pt x="135" y="190"/>
                    </a:lnTo>
                    <a:lnTo>
                      <a:pt x="120" y="189"/>
                    </a:lnTo>
                    <a:lnTo>
                      <a:pt x="107" y="188"/>
                    </a:lnTo>
                    <a:lnTo>
                      <a:pt x="93" y="187"/>
                    </a:lnTo>
                    <a:lnTo>
                      <a:pt x="78" y="184"/>
                    </a:lnTo>
                    <a:lnTo>
                      <a:pt x="64" y="181"/>
                    </a:lnTo>
                    <a:lnTo>
                      <a:pt x="49" y="174"/>
                    </a:lnTo>
                    <a:lnTo>
                      <a:pt x="36" y="165"/>
                    </a:lnTo>
                    <a:lnTo>
                      <a:pt x="22" y="152"/>
                    </a:lnTo>
                    <a:lnTo>
                      <a:pt x="19" y="136"/>
                    </a:lnTo>
                    <a:lnTo>
                      <a:pt x="20" y="122"/>
                    </a:lnTo>
                    <a:lnTo>
                      <a:pt x="26" y="108"/>
                    </a:lnTo>
                    <a:lnTo>
                      <a:pt x="35" y="95"/>
                    </a:lnTo>
                    <a:lnTo>
                      <a:pt x="48" y="83"/>
                    </a:lnTo>
                    <a:lnTo>
                      <a:pt x="62" y="71"/>
                    </a:lnTo>
                    <a:lnTo>
                      <a:pt x="78" y="61"/>
                    </a:lnTo>
                    <a:lnTo>
                      <a:pt x="97" y="51"/>
                    </a:lnTo>
                    <a:lnTo>
                      <a:pt x="116" y="42"/>
                    </a:lnTo>
                    <a:lnTo>
                      <a:pt x="136" y="34"/>
                    </a:lnTo>
                    <a:lnTo>
                      <a:pt x="156" y="27"/>
                    </a:lnTo>
                    <a:lnTo>
                      <a:pt x="175" y="21"/>
                    </a:lnTo>
                    <a:lnTo>
                      <a:pt x="196" y="16"/>
                    </a:lnTo>
                    <a:lnTo>
                      <a:pt x="213" y="11"/>
                    </a:lnTo>
                    <a:lnTo>
                      <a:pt x="230" y="8"/>
                    </a:lnTo>
                    <a:lnTo>
                      <a:pt x="245" y="6"/>
                    </a:lnTo>
                    <a:lnTo>
                      <a:pt x="235" y="2"/>
                    </a:lnTo>
                    <a:lnTo>
                      <a:pt x="219" y="0"/>
                    </a:lnTo>
                    <a:lnTo>
                      <a:pt x="200" y="2"/>
                    </a:lnTo>
                    <a:lnTo>
                      <a:pt x="178" y="5"/>
                    </a:lnTo>
                    <a:lnTo>
                      <a:pt x="154" y="10"/>
                    </a:lnTo>
                    <a:lnTo>
                      <a:pt x="130" y="16"/>
                    </a:lnTo>
                    <a:lnTo>
                      <a:pt x="109" y="24"/>
                    </a:lnTo>
                    <a:lnTo>
                      <a:pt x="90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1" name="Freeform 76">
                <a:extLst>
                  <a:ext uri="{FF2B5EF4-FFF2-40B4-BE49-F238E27FC236}">
                    <a16:creationId xmlns:a16="http://schemas.microsoft.com/office/drawing/2014/main" id="{10254BCD-AF25-EA46-A0D8-3A9DC6B0C6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1" y="2236"/>
                <a:ext cx="53" cy="80"/>
              </a:xfrm>
              <a:custGeom>
                <a:avLst/>
                <a:gdLst>
                  <a:gd name="T0" fmla="*/ 5 w 159"/>
                  <a:gd name="T1" fmla="*/ 7 h 160"/>
                  <a:gd name="T2" fmla="*/ 5 w 159"/>
                  <a:gd name="T3" fmla="*/ 9 h 160"/>
                  <a:gd name="T4" fmla="*/ 5 w 159"/>
                  <a:gd name="T5" fmla="*/ 11 h 160"/>
                  <a:gd name="T6" fmla="*/ 5 w 159"/>
                  <a:gd name="T7" fmla="*/ 12 h 160"/>
                  <a:gd name="T8" fmla="*/ 4 w 159"/>
                  <a:gd name="T9" fmla="*/ 14 h 160"/>
                  <a:gd name="T10" fmla="*/ 3 w 159"/>
                  <a:gd name="T11" fmla="*/ 15 h 160"/>
                  <a:gd name="T12" fmla="*/ 3 w 159"/>
                  <a:gd name="T13" fmla="*/ 16 h 160"/>
                  <a:gd name="T14" fmla="*/ 2 w 159"/>
                  <a:gd name="T15" fmla="*/ 17 h 160"/>
                  <a:gd name="T16" fmla="*/ 1 w 159"/>
                  <a:gd name="T17" fmla="*/ 19 h 160"/>
                  <a:gd name="T18" fmla="*/ 1 w 159"/>
                  <a:gd name="T19" fmla="*/ 19 h 160"/>
                  <a:gd name="T20" fmla="*/ 1 w 159"/>
                  <a:gd name="T21" fmla="*/ 19 h 160"/>
                  <a:gd name="T22" fmla="*/ 1 w 159"/>
                  <a:gd name="T23" fmla="*/ 20 h 160"/>
                  <a:gd name="T24" fmla="*/ 1 w 159"/>
                  <a:gd name="T25" fmla="*/ 20 h 160"/>
                  <a:gd name="T26" fmla="*/ 1 w 159"/>
                  <a:gd name="T27" fmla="*/ 20 h 160"/>
                  <a:gd name="T28" fmla="*/ 2 w 159"/>
                  <a:gd name="T29" fmla="*/ 20 h 160"/>
                  <a:gd name="T30" fmla="*/ 2 w 159"/>
                  <a:gd name="T31" fmla="*/ 20 h 160"/>
                  <a:gd name="T32" fmla="*/ 2 w 159"/>
                  <a:gd name="T33" fmla="*/ 20 h 160"/>
                  <a:gd name="T34" fmla="*/ 3 w 159"/>
                  <a:gd name="T35" fmla="*/ 19 h 160"/>
                  <a:gd name="T36" fmla="*/ 4 w 159"/>
                  <a:gd name="T37" fmla="*/ 18 h 160"/>
                  <a:gd name="T38" fmla="*/ 4 w 159"/>
                  <a:gd name="T39" fmla="*/ 16 h 160"/>
                  <a:gd name="T40" fmla="*/ 5 w 159"/>
                  <a:gd name="T41" fmla="*/ 15 h 160"/>
                  <a:gd name="T42" fmla="*/ 5 w 159"/>
                  <a:gd name="T43" fmla="*/ 13 h 160"/>
                  <a:gd name="T44" fmla="*/ 6 w 159"/>
                  <a:gd name="T45" fmla="*/ 11 h 160"/>
                  <a:gd name="T46" fmla="*/ 6 w 159"/>
                  <a:gd name="T47" fmla="*/ 9 h 160"/>
                  <a:gd name="T48" fmla="*/ 6 w 159"/>
                  <a:gd name="T49" fmla="*/ 7 h 160"/>
                  <a:gd name="T50" fmla="*/ 5 w 159"/>
                  <a:gd name="T51" fmla="*/ 5 h 160"/>
                  <a:gd name="T52" fmla="*/ 5 w 159"/>
                  <a:gd name="T53" fmla="*/ 3 h 160"/>
                  <a:gd name="T54" fmla="*/ 4 w 159"/>
                  <a:gd name="T55" fmla="*/ 2 h 160"/>
                  <a:gd name="T56" fmla="*/ 3 w 159"/>
                  <a:gd name="T57" fmla="*/ 1 h 160"/>
                  <a:gd name="T58" fmla="*/ 2 w 159"/>
                  <a:gd name="T59" fmla="*/ 1 h 160"/>
                  <a:gd name="T60" fmla="*/ 1 w 159"/>
                  <a:gd name="T61" fmla="*/ 0 h 160"/>
                  <a:gd name="T62" fmla="*/ 0 w 159"/>
                  <a:gd name="T63" fmla="*/ 1 h 160"/>
                  <a:gd name="T64" fmla="*/ 0 w 159"/>
                  <a:gd name="T65" fmla="*/ 1 h 160"/>
                  <a:gd name="T66" fmla="*/ 1 w 159"/>
                  <a:gd name="T67" fmla="*/ 2 h 160"/>
                  <a:gd name="T68" fmla="*/ 2 w 159"/>
                  <a:gd name="T69" fmla="*/ 2 h 160"/>
                  <a:gd name="T70" fmla="*/ 2 w 159"/>
                  <a:gd name="T71" fmla="*/ 2 h 160"/>
                  <a:gd name="T72" fmla="*/ 3 w 159"/>
                  <a:gd name="T73" fmla="*/ 3 h 160"/>
                  <a:gd name="T74" fmla="*/ 4 w 159"/>
                  <a:gd name="T75" fmla="*/ 3 h 160"/>
                  <a:gd name="T76" fmla="*/ 4 w 159"/>
                  <a:gd name="T77" fmla="*/ 4 h 160"/>
                  <a:gd name="T78" fmla="*/ 5 w 159"/>
                  <a:gd name="T79" fmla="*/ 5 h 160"/>
                  <a:gd name="T80" fmla="*/ 5 w 159"/>
                  <a:gd name="T81" fmla="*/ 7 h 16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59"/>
                  <a:gd name="T124" fmla="*/ 0 h 160"/>
                  <a:gd name="T125" fmla="*/ 159 w 159"/>
                  <a:gd name="T126" fmla="*/ 160 h 16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59" h="160">
                    <a:moveTo>
                      <a:pt x="134" y="53"/>
                    </a:moveTo>
                    <a:lnTo>
                      <a:pt x="138" y="70"/>
                    </a:lnTo>
                    <a:lnTo>
                      <a:pt x="135" y="84"/>
                    </a:lnTo>
                    <a:lnTo>
                      <a:pt x="125" y="96"/>
                    </a:lnTo>
                    <a:lnTo>
                      <a:pt x="111" y="107"/>
                    </a:lnTo>
                    <a:lnTo>
                      <a:pt x="93" y="117"/>
                    </a:lnTo>
                    <a:lnTo>
                      <a:pt x="74" y="126"/>
                    </a:lnTo>
                    <a:lnTo>
                      <a:pt x="54" y="136"/>
                    </a:lnTo>
                    <a:lnTo>
                      <a:pt x="37" y="146"/>
                    </a:lnTo>
                    <a:lnTo>
                      <a:pt x="34" y="149"/>
                    </a:lnTo>
                    <a:lnTo>
                      <a:pt x="32" y="151"/>
                    </a:lnTo>
                    <a:lnTo>
                      <a:pt x="32" y="154"/>
                    </a:lnTo>
                    <a:lnTo>
                      <a:pt x="35" y="157"/>
                    </a:lnTo>
                    <a:lnTo>
                      <a:pt x="38" y="159"/>
                    </a:lnTo>
                    <a:lnTo>
                      <a:pt x="43" y="160"/>
                    </a:lnTo>
                    <a:lnTo>
                      <a:pt x="47" y="160"/>
                    </a:lnTo>
                    <a:lnTo>
                      <a:pt x="51" y="159"/>
                    </a:lnTo>
                    <a:lnTo>
                      <a:pt x="73" y="150"/>
                    </a:lnTo>
                    <a:lnTo>
                      <a:pt x="95" y="139"/>
                    </a:lnTo>
                    <a:lnTo>
                      <a:pt x="115" y="128"/>
                    </a:lnTo>
                    <a:lnTo>
                      <a:pt x="134" y="115"/>
                    </a:lnTo>
                    <a:lnTo>
                      <a:pt x="147" y="101"/>
                    </a:lnTo>
                    <a:lnTo>
                      <a:pt x="156" y="85"/>
                    </a:lnTo>
                    <a:lnTo>
                      <a:pt x="159" y="68"/>
                    </a:lnTo>
                    <a:lnTo>
                      <a:pt x="153" y="50"/>
                    </a:lnTo>
                    <a:lnTo>
                      <a:pt x="140" y="36"/>
                    </a:lnTo>
                    <a:lnTo>
                      <a:pt x="122" y="24"/>
                    </a:lnTo>
                    <a:lnTo>
                      <a:pt x="99" y="14"/>
                    </a:lnTo>
                    <a:lnTo>
                      <a:pt x="76" y="7"/>
                    </a:lnTo>
                    <a:lnTo>
                      <a:pt x="51" y="2"/>
                    </a:lnTo>
                    <a:lnTo>
                      <a:pt x="29" y="0"/>
                    </a:lnTo>
                    <a:lnTo>
                      <a:pt x="12" y="1"/>
                    </a:lnTo>
                    <a:lnTo>
                      <a:pt x="0" y="5"/>
                    </a:lnTo>
                    <a:lnTo>
                      <a:pt x="21" y="9"/>
                    </a:lnTo>
                    <a:lnTo>
                      <a:pt x="41" y="12"/>
                    </a:lnTo>
                    <a:lnTo>
                      <a:pt x="60" y="15"/>
                    </a:lnTo>
                    <a:lnTo>
                      <a:pt x="79" y="19"/>
                    </a:lnTo>
                    <a:lnTo>
                      <a:pt x="96" y="24"/>
                    </a:lnTo>
                    <a:lnTo>
                      <a:pt x="112" y="31"/>
                    </a:lnTo>
                    <a:lnTo>
                      <a:pt x="125" y="40"/>
                    </a:lnTo>
                    <a:lnTo>
                      <a:pt x="134" y="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2" name="Freeform 77">
                <a:extLst>
                  <a:ext uri="{FF2B5EF4-FFF2-40B4-BE49-F238E27FC236}">
                    <a16:creationId xmlns:a16="http://schemas.microsoft.com/office/drawing/2014/main" id="{4416DBE6-9117-2240-BF72-7F70B8969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8" y="2218"/>
                <a:ext cx="133" cy="166"/>
              </a:xfrm>
              <a:custGeom>
                <a:avLst/>
                <a:gdLst>
                  <a:gd name="T0" fmla="*/ 5 w 399"/>
                  <a:gd name="T1" fmla="*/ 8 h 332"/>
                  <a:gd name="T2" fmla="*/ 2 w 399"/>
                  <a:gd name="T3" fmla="*/ 13 h 332"/>
                  <a:gd name="T4" fmla="*/ 1 w 399"/>
                  <a:gd name="T5" fmla="*/ 19 h 332"/>
                  <a:gd name="T6" fmla="*/ 0 w 399"/>
                  <a:gd name="T7" fmla="*/ 25 h 332"/>
                  <a:gd name="T8" fmla="*/ 0 w 399"/>
                  <a:gd name="T9" fmla="*/ 30 h 332"/>
                  <a:gd name="T10" fmla="*/ 0 w 399"/>
                  <a:gd name="T11" fmla="*/ 32 h 332"/>
                  <a:gd name="T12" fmla="*/ 1 w 399"/>
                  <a:gd name="T13" fmla="*/ 33 h 332"/>
                  <a:gd name="T14" fmla="*/ 2 w 399"/>
                  <a:gd name="T15" fmla="*/ 35 h 332"/>
                  <a:gd name="T16" fmla="*/ 3 w 399"/>
                  <a:gd name="T17" fmla="*/ 36 h 332"/>
                  <a:gd name="T18" fmla="*/ 4 w 399"/>
                  <a:gd name="T19" fmla="*/ 38 h 332"/>
                  <a:gd name="T20" fmla="*/ 5 w 399"/>
                  <a:gd name="T21" fmla="*/ 39 h 332"/>
                  <a:gd name="T22" fmla="*/ 7 w 399"/>
                  <a:gd name="T23" fmla="*/ 40 h 332"/>
                  <a:gd name="T24" fmla="*/ 9 w 399"/>
                  <a:gd name="T25" fmla="*/ 41 h 332"/>
                  <a:gd name="T26" fmla="*/ 10 w 399"/>
                  <a:gd name="T27" fmla="*/ 41 h 332"/>
                  <a:gd name="T28" fmla="*/ 12 w 399"/>
                  <a:gd name="T29" fmla="*/ 42 h 332"/>
                  <a:gd name="T30" fmla="*/ 13 w 399"/>
                  <a:gd name="T31" fmla="*/ 42 h 332"/>
                  <a:gd name="T32" fmla="*/ 14 w 399"/>
                  <a:gd name="T33" fmla="*/ 42 h 332"/>
                  <a:gd name="T34" fmla="*/ 15 w 399"/>
                  <a:gd name="T35" fmla="*/ 41 h 332"/>
                  <a:gd name="T36" fmla="*/ 15 w 399"/>
                  <a:gd name="T37" fmla="*/ 40 h 332"/>
                  <a:gd name="T38" fmla="*/ 14 w 399"/>
                  <a:gd name="T39" fmla="*/ 39 h 332"/>
                  <a:gd name="T40" fmla="*/ 13 w 399"/>
                  <a:gd name="T41" fmla="*/ 39 h 332"/>
                  <a:gd name="T42" fmla="*/ 12 w 399"/>
                  <a:gd name="T43" fmla="*/ 39 h 332"/>
                  <a:gd name="T44" fmla="*/ 11 w 399"/>
                  <a:gd name="T45" fmla="*/ 39 h 332"/>
                  <a:gd name="T46" fmla="*/ 9 w 399"/>
                  <a:gd name="T47" fmla="*/ 38 h 332"/>
                  <a:gd name="T48" fmla="*/ 8 w 399"/>
                  <a:gd name="T49" fmla="*/ 37 h 332"/>
                  <a:gd name="T50" fmla="*/ 6 w 399"/>
                  <a:gd name="T51" fmla="*/ 37 h 332"/>
                  <a:gd name="T52" fmla="*/ 5 w 399"/>
                  <a:gd name="T53" fmla="*/ 36 h 332"/>
                  <a:gd name="T54" fmla="*/ 3 w 399"/>
                  <a:gd name="T55" fmla="*/ 34 h 332"/>
                  <a:gd name="T56" fmla="*/ 2 w 399"/>
                  <a:gd name="T57" fmla="*/ 32 h 332"/>
                  <a:gd name="T58" fmla="*/ 2 w 399"/>
                  <a:gd name="T59" fmla="*/ 30 h 332"/>
                  <a:gd name="T60" fmla="*/ 1 w 399"/>
                  <a:gd name="T61" fmla="*/ 27 h 332"/>
                  <a:gd name="T62" fmla="*/ 2 w 399"/>
                  <a:gd name="T63" fmla="*/ 22 h 332"/>
                  <a:gd name="T64" fmla="*/ 2 w 399"/>
                  <a:gd name="T65" fmla="*/ 19 h 332"/>
                  <a:gd name="T66" fmla="*/ 3 w 399"/>
                  <a:gd name="T67" fmla="*/ 15 h 332"/>
                  <a:gd name="T68" fmla="*/ 4 w 399"/>
                  <a:gd name="T69" fmla="*/ 13 h 332"/>
                  <a:gd name="T70" fmla="*/ 5 w 399"/>
                  <a:gd name="T71" fmla="*/ 10 h 332"/>
                  <a:gd name="T72" fmla="*/ 7 w 399"/>
                  <a:gd name="T73" fmla="*/ 8 h 332"/>
                  <a:gd name="T74" fmla="*/ 8 w 399"/>
                  <a:gd name="T75" fmla="*/ 5 h 332"/>
                  <a:gd name="T76" fmla="*/ 10 w 399"/>
                  <a:gd name="T77" fmla="*/ 3 h 332"/>
                  <a:gd name="T78" fmla="*/ 12 w 399"/>
                  <a:gd name="T79" fmla="*/ 1 h 332"/>
                  <a:gd name="T80" fmla="*/ 12 w 399"/>
                  <a:gd name="T81" fmla="*/ 0 h 332"/>
                  <a:gd name="T82" fmla="*/ 10 w 399"/>
                  <a:gd name="T83" fmla="*/ 1 h 332"/>
                  <a:gd name="T84" fmla="*/ 8 w 399"/>
                  <a:gd name="T85" fmla="*/ 3 h 332"/>
                  <a:gd name="T86" fmla="*/ 7 w 399"/>
                  <a:gd name="T87" fmla="*/ 5 h 33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99"/>
                  <a:gd name="T133" fmla="*/ 0 h 332"/>
                  <a:gd name="T134" fmla="*/ 399 w 399"/>
                  <a:gd name="T135" fmla="*/ 332 h 332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99" h="332">
                    <a:moveTo>
                      <a:pt x="155" y="45"/>
                    </a:moveTo>
                    <a:lnTo>
                      <a:pt x="125" y="62"/>
                    </a:lnTo>
                    <a:lnTo>
                      <a:pt x="94" y="81"/>
                    </a:lnTo>
                    <a:lnTo>
                      <a:pt x="67" y="101"/>
                    </a:lnTo>
                    <a:lnTo>
                      <a:pt x="42" y="123"/>
                    </a:lnTo>
                    <a:lnTo>
                      <a:pt x="22" y="147"/>
                    </a:lnTo>
                    <a:lnTo>
                      <a:pt x="7" y="172"/>
                    </a:lnTo>
                    <a:lnTo>
                      <a:pt x="0" y="200"/>
                    </a:lnTo>
                    <a:lnTo>
                      <a:pt x="2" y="228"/>
                    </a:lnTo>
                    <a:lnTo>
                      <a:pt x="4" y="235"/>
                    </a:lnTo>
                    <a:lnTo>
                      <a:pt x="9" y="243"/>
                    </a:lnTo>
                    <a:lnTo>
                      <a:pt x="13" y="249"/>
                    </a:lnTo>
                    <a:lnTo>
                      <a:pt x="19" y="256"/>
                    </a:lnTo>
                    <a:lnTo>
                      <a:pt x="26" y="262"/>
                    </a:lnTo>
                    <a:lnTo>
                      <a:pt x="33" y="268"/>
                    </a:lnTo>
                    <a:lnTo>
                      <a:pt x="42" y="273"/>
                    </a:lnTo>
                    <a:lnTo>
                      <a:pt x="51" y="277"/>
                    </a:lnTo>
                    <a:lnTo>
                      <a:pt x="70" y="285"/>
                    </a:lnTo>
                    <a:lnTo>
                      <a:pt x="89" y="292"/>
                    </a:lnTo>
                    <a:lnTo>
                      <a:pt x="107" y="298"/>
                    </a:lnTo>
                    <a:lnTo>
                      <a:pt x="128" y="303"/>
                    </a:lnTo>
                    <a:lnTo>
                      <a:pt x="148" y="308"/>
                    </a:lnTo>
                    <a:lnTo>
                      <a:pt x="168" y="312"/>
                    </a:lnTo>
                    <a:lnTo>
                      <a:pt x="189" y="316"/>
                    </a:lnTo>
                    <a:lnTo>
                      <a:pt x="209" y="319"/>
                    </a:lnTo>
                    <a:lnTo>
                      <a:pt x="231" y="322"/>
                    </a:lnTo>
                    <a:lnTo>
                      <a:pt x="253" y="324"/>
                    </a:lnTo>
                    <a:lnTo>
                      <a:pt x="273" y="326"/>
                    </a:lnTo>
                    <a:lnTo>
                      <a:pt x="295" y="328"/>
                    </a:lnTo>
                    <a:lnTo>
                      <a:pt x="316" y="329"/>
                    </a:lnTo>
                    <a:lnTo>
                      <a:pt x="338" y="330"/>
                    </a:lnTo>
                    <a:lnTo>
                      <a:pt x="358" y="331"/>
                    </a:lnTo>
                    <a:lnTo>
                      <a:pt x="380" y="332"/>
                    </a:lnTo>
                    <a:lnTo>
                      <a:pt x="386" y="332"/>
                    </a:lnTo>
                    <a:lnTo>
                      <a:pt x="392" y="329"/>
                    </a:lnTo>
                    <a:lnTo>
                      <a:pt x="396" y="326"/>
                    </a:lnTo>
                    <a:lnTo>
                      <a:pt x="399" y="321"/>
                    </a:lnTo>
                    <a:lnTo>
                      <a:pt x="399" y="316"/>
                    </a:lnTo>
                    <a:lnTo>
                      <a:pt x="396" y="312"/>
                    </a:lnTo>
                    <a:lnTo>
                      <a:pt x="390" y="309"/>
                    </a:lnTo>
                    <a:lnTo>
                      <a:pt x="385" y="308"/>
                    </a:lnTo>
                    <a:lnTo>
                      <a:pt x="364" y="308"/>
                    </a:lnTo>
                    <a:lnTo>
                      <a:pt x="345" y="308"/>
                    </a:lnTo>
                    <a:lnTo>
                      <a:pt x="325" y="307"/>
                    </a:lnTo>
                    <a:lnTo>
                      <a:pt x="306" y="306"/>
                    </a:lnTo>
                    <a:lnTo>
                      <a:pt x="286" y="305"/>
                    </a:lnTo>
                    <a:lnTo>
                      <a:pt x="266" y="303"/>
                    </a:lnTo>
                    <a:lnTo>
                      <a:pt x="247" y="301"/>
                    </a:lnTo>
                    <a:lnTo>
                      <a:pt x="226" y="299"/>
                    </a:lnTo>
                    <a:lnTo>
                      <a:pt x="208" y="296"/>
                    </a:lnTo>
                    <a:lnTo>
                      <a:pt x="187" y="293"/>
                    </a:lnTo>
                    <a:lnTo>
                      <a:pt x="168" y="289"/>
                    </a:lnTo>
                    <a:lnTo>
                      <a:pt x="150" y="285"/>
                    </a:lnTo>
                    <a:lnTo>
                      <a:pt x="131" y="281"/>
                    </a:lnTo>
                    <a:lnTo>
                      <a:pt x="113" y="275"/>
                    </a:lnTo>
                    <a:lnTo>
                      <a:pt x="94" y="269"/>
                    </a:lnTo>
                    <a:lnTo>
                      <a:pt x="77" y="263"/>
                    </a:lnTo>
                    <a:lnTo>
                      <a:pt x="62" y="256"/>
                    </a:lnTo>
                    <a:lnTo>
                      <a:pt x="51" y="246"/>
                    </a:lnTo>
                    <a:lnTo>
                      <a:pt x="44" y="236"/>
                    </a:lnTo>
                    <a:lnTo>
                      <a:pt x="38" y="224"/>
                    </a:lnTo>
                    <a:lnTo>
                      <a:pt x="38" y="210"/>
                    </a:lnTo>
                    <a:lnTo>
                      <a:pt x="41" y="192"/>
                    </a:lnTo>
                    <a:lnTo>
                      <a:pt x="46" y="173"/>
                    </a:lnTo>
                    <a:lnTo>
                      <a:pt x="52" y="160"/>
                    </a:lnTo>
                    <a:lnTo>
                      <a:pt x="62" y="145"/>
                    </a:lnTo>
                    <a:lnTo>
                      <a:pt x="74" y="132"/>
                    </a:lnTo>
                    <a:lnTo>
                      <a:pt x="84" y="120"/>
                    </a:lnTo>
                    <a:lnTo>
                      <a:pt x="97" y="109"/>
                    </a:lnTo>
                    <a:lnTo>
                      <a:pt x="110" y="98"/>
                    </a:lnTo>
                    <a:lnTo>
                      <a:pt x="125" y="88"/>
                    </a:lnTo>
                    <a:lnTo>
                      <a:pt x="141" y="78"/>
                    </a:lnTo>
                    <a:lnTo>
                      <a:pt x="160" y="67"/>
                    </a:lnTo>
                    <a:lnTo>
                      <a:pt x="179" y="57"/>
                    </a:lnTo>
                    <a:lnTo>
                      <a:pt x="200" y="47"/>
                    </a:lnTo>
                    <a:lnTo>
                      <a:pt x="223" y="37"/>
                    </a:lnTo>
                    <a:lnTo>
                      <a:pt x="248" y="28"/>
                    </a:lnTo>
                    <a:lnTo>
                      <a:pt x="271" y="19"/>
                    </a:lnTo>
                    <a:lnTo>
                      <a:pt x="293" y="12"/>
                    </a:lnTo>
                    <a:lnTo>
                      <a:pt x="313" y="6"/>
                    </a:lnTo>
                    <a:lnTo>
                      <a:pt x="331" y="1"/>
                    </a:lnTo>
                    <a:lnTo>
                      <a:pt x="315" y="0"/>
                    </a:lnTo>
                    <a:lnTo>
                      <a:pt x="295" y="1"/>
                    </a:lnTo>
                    <a:lnTo>
                      <a:pt x="273" y="5"/>
                    </a:lnTo>
                    <a:lnTo>
                      <a:pt x="248" y="10"/>
                    </a:lnTo>
                    <a:lnTo>
                      <a:pt x="223" y="17"/>
                    </a:lnTo>
                    <a:lnTo>
                      <a:pt x="199" y="25"/>
                    </a:lnTo>
                    <a:lnTo>
                      <a:pt x="176" y="35"/>
                    </a:lnTo>
                    <a:lnTo>
                      <a:pt x="155" y="4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3" name="Freeform 78">
                <a:extLst>
                  <a:ext uri="{FF2B5EF4-FFF2-40B4-BE49-F238E27FC236}">
                    <a16:creationId xmlns:a16="http://schemas.microsoft.com/office/drawing/2014/main" id="{CA789A2B-728E-FD45-81E9-33B9300B65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6" y="2213"/>
                <a:ext cx="116" cy="110"/>
              </a:xfrm>
              <a:custGeom>
                <a:avLst/>
                <a:gdLst>
                  <a:gd name="T0" fmla="*/ 11 w 348"/>
                  <a:gd name="T1" fmla="*/ 8 h 222"/>
                  <a:gd name="T2" fmla="*/ 11 w 348"/>
                  <a:gd name="T3" fmla="*/ 10 h 222"/>
                  <a:gd name="T4" fmla="*/ 12 w 348"/>
                  <a:gd name="T5" fmla="*/ 11 h 222"/>
                  <a:gd name="T6" fmla="*/ 12 w 348"/>
                  <a:gd name="T7" fmla="*/ 13 h 222"/>
                  <a:gd name="T8" fmla="*/ 12 w 348"/>
                  <a:gd name="T9" fmla="*/ 15 h 222"/>
                  <a:gd name="T10" fmla="*/ 12 w 348"/>
                  <a:gd name="T11" fmla="*/ 17 h 222"/>
                  <a:gd name="T12" fmla="*/ 12 w 348"/>
                  <a:gd name="T13" fmla="*/ 18 h 222"/>
                  <a:gd name="T14" fmla="*/ 11 w 348"/>
                  <a:gd name="T15" fmla="*/ 20 h 222"/>
                  <a:gd name="T16" fmla="*/ 11 w 348"/>
                  <a:gd name="T17" fmla="*/ 21 h 222"/>
                  <a:gd name="T18" fmla="*/ 10 w 348"/>
                  <a:gd name="T19" fmla="*/ 22 h 222"/>
                  <a:gd name="T20" fmla="*/ 10 w 348"/>
                  <a:gd name="T21" fmla="*/ 23 h 222"/>
                  <a:gd name="T22" fmla="*/ 9 w 348"/>
                  <a:gd name="T23" fmla="*/ 24 h 222"/>
                  <a:gd name="T24" fmla="*/ 9 w 348"/>
                  <a:gd name="T25" fmla="*/ 25 h 222"/>
                  <a:gd name="T26" fmla="*/ 9 w 348"/>
                  <a:gd name="T27" fmla="*/ 26 h 222"/>
                  <a:gd name="T28" fmla="*/ 9 w 348"/>
                  <a:gd name="T29" fmla="*/ 26 h 222"/>
                  <a:gd name="T30" fmla="*/ 9 w 348"/>
                  <a:gd name="T31" fmla="*/ 26 h 222"/>
                  <a:gd name="T32" fmla="*/ 9 w 348"/>
                  <a:gd name="T33" fmla="*/ 27 h 222"/>
                  <a:gd name="T34" fmla="*/ 9 w 348"/>
                  <a:gd name="T35" fmla="*/ 27 h 222"/>
                  <a:gd name="T36" fmla="*/ 9 w 348"/>
                  <a:gd name="T37" fmla="*/ 27 h 222"/>
                  <a:gd name="T38" fmla="*/ 9 w 348"/>
                  <a:gd name="T39" fmla="*/ 27 h 222"/>
                  <a:gd name="T40" fmla="*/ 10 w 348"/>
                  <a:gd name="T41" fmla="*/ 27 h 222"/>
                  <a:gd name="T42" fmla="*/ 11 w 348"/>
                  <a:gd name="T43" fmla="*/ 25 h 222"/>
                  <a:gd name="T44" fmla="*/ 11 w 348"/>
                  <a:gd name="T45" fmla="*/ 23 h 222"/>
                  <a:gd name="T46" fmla="*/ 12 w 348"/>
                  <a:gd name="T47" fmla="*/ 20 h 222"/>
                  <a:gd name="T48" fmla="*/ 13 w 348"/>
                  <a:gd name="T49" fmla="*/ 18 h 222"/>
                  <a:gd name="T50" fmla="*/ 13 w 348"/>
                  <a:gd name="T51" fmla="*/ 15 h 222"/>
                  <a:gd name="T52" fmla="*/ 13 w 348"/>
                  <a:gd name="T53" fmla="*/ 12 h 222"/>
                  <a:gd name="T54" fmla="*/ 12 w 348"/>
                  <a:gd name="T55" fmla="*/ 10 h 222"/>
                  <a:gd name="T56" fmla="*/ 11 w 348"/>
                  <a:gd name="T57" fmla="*/ 7 h 222"/>
                  <a:gd name="T58" fmla="*/ 11 w 348"/>
                  <a:gd name="T59" fmla="*/ 6 h 222"/>
                  <a:gd name="T60" fmla="*/ 10 w 348"/>
                  <a:gd name="T61" fmla="*/ 5 h 222"/>
                  <a:gd name="T62" fmla="*/ 9 w 348"/>
                  <a:gd name="T63" fmla="*/ 4 h 222"/>
                  <a:gd name="T64" fmla="*/ 8 w 348"/>
                  <a:gd name="T65" fmla="*/ 3 h 222"/>
                  <a:gd name="T66" fmla="*/ 7 w 348"/>
                  <a:gd name="T67" fmla="*/ 2 h 222"/>
                  <a:gd name="T68" fmla="*/ 7 w 348"/>
                  <a:gd name="T69" fmla="*/ 2 h 222"/>
                  <a:gd name="T70" fmla="*/ 6 w 348"/>
                  <a:gd name="T71" fmla="*/ 1 h 222"/>
                  <a:gd name="T72" fmla="*/ 5 w 348"/>
                  <a:gd name="T73" fmla="*/ 0 h 222"/>
                  <a:gd name="T74" fmla="*/ 4 w 348"/>
                  <a:gd name="T75" fmla="*/ 0 h 222"/>
                  <a:gd name="T76" fmla="*/ 3 w 348"/>
                  <a:gd name="T77" fmla="*/ 0 h 222"/>
                  <a:gd name="T78" fmla="*/ 2 w 348"/>
                  <a:gd name="T79" fmla="*/ 0 h 222"/>
                  <a:gd name="T80" fmla="*/ 1 w 348"/>
                  <a:gd name="T81" fmla="*/ 0 h 222"/>
                  <a:gd name="T82" fmla="*/ 1 w 348"/>
                  <a:gd name="T83" fmla="*/ 0 h 222"/>
                  <a:gd name="T84" fmla="*/ 0 w 348"/>
                  <a:gd name="T85" fmla="*/ 0 h 222"/>
                  <a:gd name="T86" fmla="*/ 0 w 348"/>
                  <a:gd name="T87" fmla="*/ 0 h 222"/>
                  <a:gd name="T88" fmla="*/ 0 w 348"/>
                  <a:gd name="T89" fmla="*/ 0 h 222"/>
                  <a:gd name="T90" fmla="*/ 1 w 348"/>
                  <a:gd name="T91" fmla="*/ 0 h 222"/>
                  <a:gd name="T92" fmla="*/ 1 w 348"/>
                  <a:gd name="T93" fmla="*/ 1 h 222"/>
                  <a:gd name="T94" fmla="*/ 2 w 348"/>
                  <a:gd name="T95" fmla="*/ 1 h 222"/>
                  <a:gd name="T96" fmla="*/ 2 w 348"/>
                  <a:gd name="T97" fmla="*/ 1 h 222"/>
                  <a:gd name="T98" fmla="*/ 3 w 348"/>
                  <a:gd name="T99" fmla="*/ 1 h 222"/>
                  <a:gd name="T100" fmla="*/ 4 w 348"/>
                  <a:gd name="T101" fmla="*/ 2 h 222"/>
                  <a:gd name="T102" fmla="*/ 4 w 348"/>
                  <a:gd name="T103" fmla="*/ 2 h 222"/>
                  <a:gd name="T104" fmla="*/ 5 w 348"/>
                  <a:gd name="T105" fmla="*/ 2 h 222"/>
                  <a:gd name="T106" fmla="*/ 6 w 348"/>
                  <a:gd name="T107" fmla="*/ 3 h 222"/>
                  <a:gd name="T108" fmla="*/ 7 w 348"/>
                  <a:gd name="T109" fmla="*/ 3 h 222"/>
                  <a:gd name="T110" fmla="*/ 7 w 348"/>
                  <a:gd name="T111" fmla="*/ 4 h 222"/>
                  <a:gd name="T112" fmla="*/ 8 w 348"/>
                  <a:gd name="T113" fmla="*/ 5 h 222"/>
                  <a:gd name="T114" fmla="*/ 9 w 348"/>
                  <a:gd name="T115" fmla="*/ 5 h 222"/>
                  <a:gd name="T116" fmla="*/ 10 w 348"/>
                  <a:gd name="T117" fmla="*/ 6 h 222"/>
                  <a:gd name="T118" fmla="*/ 10 w 348"/>
                  <a:gd name="T119" fmla="*/ 7 h 222"/>
                  <a:gd name="T120" fmla="*/ 11 w 348"/>
                  <a:gd name="T121" fmla="*/ 8 h 22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348"/>
                  <a:gd name="T184" fmla="*/ 0 h 222"/>
                  <a:gd name="T185" fmla="*/ 348 w 348"/>
                  <a:gd name="T186" fmla="*/ 222 h 22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348" h="222">
                    <a:moveTo>
                      <a:pt x="290" y="69"/>
                    </a:moveTo>
                    <a:lnTo>
                      <a:pt x="306" y="81"/>
                    </a:lnTo>
                    <a:lnTo>
                      <a:pt x="315" y="95"/>
                    </a:lnTo>
                    <a:lnTo>
                      <a:pt x="321" y="110"/>
                    </a:lnTo>
                    <a:lnTo>
                      <a:pt x="321" y="126"/>
                    </a:lnTo>
                    <a:lnTo>
                      <a:pt x="318" y="139"/>
                    </a:lnTo>
                    <a:lnTo>
                      <a:pt x="312" y="150"/>
                    </a:lnTo>
                    <a:lnTo>
                      <a:pt x="302" y="161"/>
                    </a:lnTo>
                    <a:lnTo>
                      <a:pt x="292" y="170"/>
                    </a:lnTo>
                    <a:lnTo>
                      <a:pt x="279" y="180"/>
                    </a:lnTo>
                    <a:lnTo>
                      <a:pt x="265" y="188"/>
                    </a:lnTo>
                    <a:lnTo>
                      <a:pt x="252" y="198"/>
                    </a:lnTo>
                    <a:lnTo>
                      <a:pt x="239" y="207"/>
                    </a:lnTo>
                    <a:lnTo>
                      <a:pt x="236" y="210"/>
                    </a:lnTo>
                    <a:lnTo>
                      <a:pt x="235" y="213"/>
                    </a:lnTo>
                    <a:lnTo>
                      <a:pt x="236" y="216"/>
                    </a:lnTo>
                    <a:lnTo>
                      <a:pt x="239" y="219"/>
                    </a:lnTo>
                    <a:lnTo>
                      <a:pt x="244" y="221"/>
                    </a:lnTo>
                    <a:lnTo>
                      <a:pt x="248" y="222"/>
                    </a:lnTo>
                    <a:lnTo>
                      <a:pt x="254" y="221"/>
                    </a:lnTo>
                    <a:lnTo>
                      <a:pt x="258" y="219"/>
                    </a:lnTo>
                    <a:lnTo>
                      <a:pt x="287" y="206"/>
                    </a:lnTo>
                    <a:lnTo>
                      <a:pt x="310" y="188"/>
                    </a:lnTo>
                    <a:lnTo>
                      <a:pt x="331" y="168"/>
                    </a:lnTo>
                    <a:lnTo>
                      <a:pt x="344" y="147"/>
                    </a:lnTo>
                    <a:lnTo>
                      <a:pt x="348" y="124"/>
                    </a:lnTo>
                    <a:lnTo>
                      <a:pt x="345" y="102"/>
                    </a:lnTo>
                    <a:lnTo>
                      <a:pt x="334" y="81"/>
                    </a:lnTo>
                    <a:lnTo>
                      <a:pt x="310" y="62"/>
                    </a:lnTo>
                    <a:lnTo>
                      <a:pt x="293" y="52"/>
                    </a:lnTo>
                    <a:lnTo>
                      <a:pt x="273" y="43"/>
                    </a:lnTo>
                    <a:lnTo>
                      <a:pt x="249" y="34"/>
                    </a:lnTo>
                    <a:lnTo>
                      <a:pt x="226" y="27"/>
                    </a:lnTo>
                    <a:lnTo>
                      <a:pt x="202" y="21"/>
                    </a:lnTo>
                    <a:lnTo>
                      <a:pt x="176" y="16"/>
                    </a:lnTo>
                    <a:lnTo>
                      <a:pt x="151" y="11"/>
                    </a:lnTo>
                    <a:lnTo>
                      <a:pt x="125" y="7"/>
                    </a:lnTo>
                    <a:lnTo>
                      <a:pt x="102" y="4"/>
                    </a:lnTo>
                    <a:lnTo>
                      <a:pt x="78" y="2"/>
                    </a:lnTo>
                    <a:lnTo>
                      <a:pt x="58" y="0"/>
                    </a:lnTo>
                    <a:lnTo>
                      <a:pt x="39" y="0"/>
                    </a:lnTo>
                    <a:lnTo>
                      <a:pt x="23" y="0"/>
                    </a:lnTo>
                    <a:lnTo>
                      <a:pt x="12" y="1"/>
                    </a:lnTo>
                    <a:lnTo>
                      <a:pt x="4" y="3"/>
                    </a:lnTo>
                    <a:lnTo>
                      <a:pt x="0" y="5"/>
                    </a:lnTo>
                    <a:lnTo>
                      <a:pt x="14" y="7"/>
                    </a:lnTo>
                    <a:lnTo>
                      <a:pt x="30" y="8"/>
                    </a:lnTo>
                    <a:lnTo>
                      <a:pt x="46" y="10"/>
                    </a:lnTo>
                    <a:lnTo>
                      <a:pt x="64" y="12"/>
                    </a:lnTo>
                    <a:lnTo>
                      <a:pt x="83" y="14"/>
                    </a:lnTo>
                    <a:lnTo>
                      <a:pt x="102" y="16"/>
                    </a:lnTo>
                    <a:lnTo>
                      <a:pt x="120" y="19"/>
                    </a:lnTo>
                    <a:lnTo>
                      <a:pt x="141" y="22"/>
                    </a:lnTo>
                    <a:lnTo>
                      <a:pt x="160" y="26"/>
                    </a:lnTo>
                    <a:lnTo>
                      <a:pt x="180" y="30"/>
                    </a:lnTo>
                    <a:lnTo>
                      <a:pt x="200" y="35"/>
                    </a:lnTo>
                    <a:lnTo>
                      <a:pt x="219" y="41"/>
                    </a:lnTo>
                    <a:lnTo>
                      <a:pt x="238" y="47"/>
                    </a:lnTo>
                    <a:lnTo>
                      <a:pt x="257" y="53"/>
                    </a:lnTo>
                    <a:lnTo>
                      <a:pt x="274" y="61"/>
                    </a:lnTo>
                    <a:lnTo>
                      <a:pt x="290" y="6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4" name="Freeform 79">
                <a:extLst>
                  <a:ext uri="{FF2B5EF4-FFF2-40B4-BE49-F238E27FC236}">
                    <a16:creationId xmlns:a16="http://schemas.microsoft.com/office/drawing/2014/main" id="{6F65F04B-A7EB-3942-A8A7-5CFAF52D10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2" y="2273"/>
                <a:ext cx="48" cy="103"/>
              </a:xfrm>
              <a:custGeom>
                <a:avLst/>
                <a:gdLst>
                  <a:gd name="T0" fmla="*/ 0 w 142"/>
                  <a:gd name="T1" fmla="*/ 14 h 207"/>
                  <a:gd name="T2" fmla="*/ 0 w 142"/>
                  <a:gd name="T3" fmla="*/ 16 h 207"/>
                  <a:gd name="T4" fmla="*/ 0 w 142"/>
                  <a:gd name="T5" fmla="*/ 18 h 207"/>
                  <a:gd name="T6" fmla="*/ 1 w 142"/>
                  <a:gd name="T7" fmla="*/ 20 h 207"/>
                  <a:gd name="T8" fmla="*/ 1 w 142"/>
                  <a:gd name="T9" fmla="*/ 21 h 207"/>
                  <a:gd name="T10" fmla="*/ 2 w 142"/>
                  <a:gd name="T11" fmla="*/ 23 h 207"/>
                  <a:gd name="T12" fmla="*/ 3 w 142"/>
                  <a:gd name="T13" fmla="*/ 24 h 207"/>
                  <a:gd name="T14" fmla="*/ 3 w 142"/>
                  <a:gd name="T15" fmla="*/ 25 h 207"/>
                  <a:gd name="T16" fmla="*/ 4 w 142"/>
                  <a:gd name="T17" fmla="*/ 25 h 207"/>
                  <a:gd name="T18" fmla="*/ 5 w 142"/>
                  <a:gd name="T19" fmla="*/ 25 h 207"/>
                  <a:gd name="T20" fmla="*/ 5 w 142"/>
                  <a:gd name="T21" fmla="*/ 25 h 207"/>
                  <a:gd name="T22" fmla="*/ 5 w 142"/>
                  <a:gd name="T23" fmla="*/ 25 h 207"/>
                  <a:gd name="T24" fmla="*/ 5 w 142"/>
                  <a:gd name="T25" fmla="*/ 24 h 207"/>
                  <a:gd name="T26" fmla="*/ 5 w 142"/>
                  <a:gd name="T27" fmla="*/ 24 h 207"/>
                  <a:gd name="T28" fmla="*/ 5 w 142"/>
                  <a:gd name="T29" fmla="*/ 23 h 207"/>
                  <a:gd name="T30" fmla="*/ 5 w 142"/>
                  <a:gd name="T31" fmla="*/ 23 h 207"/>
                  <a:gd name="T32" fmla="*/ 5 w 142"/>
                  <a:gd name="T33" fmla="*/ 22 h 207"/>
                  <a:gd name="T34" fmla="*/ 4 w 142"/>
                  <a:gd name="T35" fmla="*/ 22 h 207"/>
                  <a:gd name="T36" fmla="*/ 3 w 142"/>
                  <a:gd name="T37" fmla="*/ 21 h 207"/>
                  <a:gd name="T38" fmla="*/ 2 w 142"/>
                  <a:gd name="T39" fmla="*/ 19 h 207"/>
                  <a:gd name="T40" fmla="*/ 2 w 142"/>
                  <a:gd name="T41" fmla="*/ 18 h 207"/>
                  <a:gd name="T42" fmla="*/ 2 w 142"/>
                  <a:gd name="T43" fmla="*/ 16 h 207"/>
                  <a:gd name="T44" fmla="*/ 1 w 142"/>
                  <a:gd name="T45" fmla="*/ 14 h 207"/>
                  <a:gd name="T46" fmla="*/ 1 w 142"/>
                  <a:gd name="T47" fmla="*/ 12 h 207"/>
                  <a:gd name="T48" fmla="*/ 2 w 142"/>
                  <a:gd name="T49" fmla="*/ 9 h 207"/>
                  <a:gd name="T50" fmla="*/ 2 w 142"/>
                  <a:gd name="T51" fmla="*/ 8 h 207"/>
                  <a:gd name="T52" fmla="*/ 3 w 142"/>
                  <a:gd name="T53" fmla="*/ 6 h 207"/>
                  <a:gd name="T54" fmla="*/ 3 w 142"/>
                  <a:gd name="T55" fmla="*/ 5 h 207"/>
                  <a:gd name="T56" fmla="*/ 4 w 142"/>
                  <a:gd name="T57" fmla="*/ 3 h 207"/>
                  <a:gd name="T58" fmla="*/ 5 w 142"/>
                  <a:gd name="T59" fmla="*/ 2 h 207"/>
                  <a:gd name="T60" fmla="*/ 5 w 142"/>
                  <a:gd name="T61" fmla="*/ 1 h 207"/>
                  <a:gd name="T62" fmla="*/ 5 w 142"/>
                  <a:gd name="T63" fmla="*/ 0 h 207"/>
                  <a:gd name="T64" fmla="*/ 5 w 142"/>
                  <a:gd name="T65" fmla="*/ 0 h 207"/>
                  <a:gd name="T66" fmla="*/ 5 w 142"/>
                  <a:gd name="T67" fmla="*/ 0 h 207"/>
                  <a:gd name="T68" fmla="*/ 4 w 142"/>
                  <a:gd name="T69" fmla="*/ 1 h 207"/>
                  <a:gd name="T70" fmla="*/ 3 w 142"/>
                  <a:gd name="T71" fmla="*/ 2 h 207"/>
                  <a:gd name="T72" fmla="*/ 2 w 142"/>
                  <a:gd name="T73" fmla="*/ 4 h 207"/>
                  <a:gd name="T74" fmla="*/ 1 w 142"/>
                  <a:gd name="T75" fmla="*/ 6 h 207"/>
                  <a:gd name="T76" fmla="*/ 1 w 142"/>
                  <a:gd name="T77" fmla="*/ 9 h 207"/>
                  <a:gd name="T78" fmla="*/ 0 w 142"/>
                  <a:gd name="T79" fmla="*/ 11 h 207"/>
                  <a:gd name="T80" fmla="*/ 0 w 142"/>
                  <a:gd name="T81" fmla="*/ 14 h 20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42"/>
                  <a:gd name="T124" fmla="*/ 0 h 207"/>
                  <a:gd name="T125" fmla="*/ 142 w 142"/>
                  <a:gd name="T126" fmla="*/ 207 h 207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42" h="207">
                    <a:moveTo>
                      <a:pt x="0" y="113"/>
                    </a:moveTo>
                    <a:lnTo>
                      <a:pt x="0" y="130"/>
                    </a:lnTo>
                    <a:lnTo>
                      <a:pt x="6" y="146"/>
                    </a:lnTo>
                    <a:lnTo>
                      <a:pt x="16" y="161"/>
                    </a:lnTo>
                    <a:lnTo>
                      <a:pt x="31" y="174"/>
                    </a:lnTo>
                    <a:lnTo>
                      <a:pt x="48" y="185"/>
                    </a:lnTo>
                    <a:lnTo>
                      <a:pt x="68" y="195"/>
                    </a:lnTo>
                    <a:lnTo>
                      <a:pt x="92" y="202"/>
                    </a:lnTo>
                    <a:lnTo>
                      <a:pt x="115" y="206"/>
                    </a:lnTo>
                    <a:lnTo>
                      <a:pt x="122" y="207"/>
                    </a:lnTo>
                    <a:lnTo>
                      <a:pt x="129" y="205"/>
                    </a:lnTo>
                    <a:lnTo>
                      <a:pt x="135" y="202"/>
                    </a:lnTo>
                    <a:lnTo>
                      <a:pt x="138" y="198"/>
                    </a:lnTo>
                    <a:lnTo>
                      <a:pt x="138" y="193"/>
                    </a:lnTo>
                    <a:lnTo>
                      <a:pt x="137" y="188"/>
                    </a:lnTo>
                    <a:lnTo>
                      <a:pt x="132" y="184"/>
                    </a:lnTo>
                    <a:lnTo>
                      <a:pt x="125" y="182"/>
                    </a:lnTo>
                    <a:lnTo>
                      <a:pt x="102" y="176"/>
                    </a:lnTo>
                    <a:lnTo>
                      <a:pt x="80" y="168"/>
                    </a:lnTo>
                    <a:lnTo>
                      <a:pt x="63" y="157"/>
                    </a:lnTo>
                    <a:lnTo>
                      <a:pt x="50" y="145"/>
                    </a:lnTo>
                    <a:lnTo>
                      <a:pt x="41" y="130"/>
                    </a:lnTo>
                    <a:lnTo>
                      <a:pt x="37" y="114"/>
                    </a:lnTo>
                    <a:lnTo>
                      <a:pt x="37" y="97"/>
                    </a:lnTo>
                    <a:lnTo>
                      <a:pt x="44" y="79"/>
                    </a:lnTo>
                    <a:lnTo>
                      <a:pt x="54" y="65"/>
                    </a:lnTo>
                    <a:lnTo>
                      <a:pt x="70" y="52"/>
                    </a:lnTo>
                    <a:lnTo>
                      <a:pt x="87" y="40"/>
                    </a:lnTo>
                    <a:lnTo>
                      <a:pt x="106" y="29"/>
                    </a:lnTo>
                    <a:lnTo>
                      <a:pt x="122" y="20"/>
                    </a:lnTo>
                    <a:lnTo>
                      <a:pt x="135" y="11"/>
                    </a:lnTo>
                    <a:lnTo>
                      <a:pt x="142" y="5"/>
                    </a:lnTo>
                    <a:lnTo>
                      <a:pt x="142" y="0"/>
                    </a:lnTo>
                    <a:lnTo>
                      <a:pt x="126" y="4"/>
                    </a:lnTo>
                    <a:lnTo>
                      <a:pt x="106" y="11"/>
                    </a:lnTo>
                    <a:lnTo>
                      <a:pt x="84" y="23"/>
                    </a:lnTo>
                    <a:lnTo>
                      <a:pt x="61" y="37"/>
                    </a:lnTo>
                    <a:lnTo>
                      <a:pt x="39" y="53"/>
                    </a:lnTo>
                    <a:lnTo>
                      <a:pt x="22" y="72"/>
                    </a:lnTo>
                    <a:lnTo>
                      <a:pt x="8" y="93"/>
                    </a:lnTo>
                    <a:lnTo>
                      <a:pt x="0" y="1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5" name="Freeform 80">
                <a:extLst>
                  <a:ext uri="{FF2B5EF4-FFF2-40B4-BE49-F238E27FC236}">
                    <a16:creationId xmlns:a16="http://schemas.microsoft.com/office/drawing/2014/main" id="{A920663F-8386-6040-9A85-AE066A70D1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2" y="2206"/>
                <a:ext cx="101" cy="135"/>
              </a:xfrm>
              <a:custGeom>
                <a:avLst/>
                <a:gdLst>
                  <a:gd name="T0" fmla="*/ 9 w 303"/>
                  <a:gd name="T1" fmla="*/ 13 h 272"/>
                  <a:gd name="T2" fmla="*/ 10 w 303"/>
                  <a:gd name="T3" fmla="*/ 15 h 272"/>
                  <a:gd name="T4" fmla="*/ 10 w 303"/>
                  <a:gd name="T5" fmla="*/ 17 h 272"/>
                  <a:gd name="T6" fmla="*/ 10 w 303"/>
                  <a:gd name="T7" fmla="*/ 20 h 272"/>
                  <a:gd name="T8" fmla="*/ 9 w 303"/>
                  <a:gd name="T9" fmla="*/ 22 h 272"/>
                  <a:gd name="T10" fmla="*/ 9 w 303"/>
                  <a:gd name="T11" fmla="*/ 24 h 272"/>
                  <a:gd name="T12" fmla="*/ 8 w 303"/>
                  <a:gd name="T13" fmla="*/ 26 h 272"/>
                  <a:gd name="T14" fmla="*/ 6 w 303"/>
                  <a:gd name="T15" fmla="*/ 28 h 272"/>
                  <a:gd name="T16" fmla="*/ 6 w 303"/>
                  <a:gd name="T17" fmla="*/ 30 h 272"/>
                  <a:gd name="T18" fmla="*/ 6 w 303"/>
                  <a:gd name="T19" fmla="*/ 31 h 272"/>
                  <a:gd name="T20" fmla="*/ 5 w 303"/>
                  <a:gd name="T21" fmla="*/ 32 h 272"/>
                  <a:gd name="T22" fmla="*/ 6 w 303"/>
                  <a:gd name="T23" fmla="*/ 33 h 272"/>
                  <a:gd name="T24" fmla="*/ 6 w 303"/>
                  <a:gd name="T25" fmla="*/ 33 h 272"/>
                  <a:gd name="T26" fmla="*/ 6 w 303"/>
                  <a:gd name="T27" fmla="*/ 33 h 272"/>
                  <a:gd name="T28" fmla="*/ 7 w 303"/>
                  <a:gd name="T29" fmla="*/ 31 h 272"/>
                  <a:gd name="T30" fmla="*/ 8 w 303"/>
                  <a:gd name="T31" fmla="*/ 29 h 272"/>
                  <a:gd name="T32" fmla="*/ 9 w 303"/>
                  <a:gd name="T33" fmla="*/ 26 h 272"/>
                  <a:gd name="T34" fmla="*/ 11 w 303"/>
                  <a:gd name="T35" fmla="*/ 23 h 272"/>
                  <a:gd name="T36" fmla="*/ 11 w 303"/>
                  <a:gd name="T37" fmla="*/ 20 h 272"/>
                  <a:gd name="T38" fmla="*/ 11 w 303"/>
                  <a:gd name="T39" fmla="*/ 16 h 272"/>
                  <a:gd name="T40" fmla="*/ 10 w 303"/>
                  <a:gd name="T41" fmla="*/ 13 h 272"/>
                  <a:gd name="T42" fmla="*/ 9 w 303"/>
                  <a:gd name="T43" fmla="*/ 10 h 272"/>
                  <a:gd name="T44" fmla="*/ 8 w 303"/>
                  <a:gd name="T45" fmla="*/ 8 h 272"/>
                  <a:gd name="T46" fmla="*/ 7 w 303"/>
                  <a:gd name="T47" fmla="*/ 6 h 272"/>
                  <a:gd name="T48" fmla="*/ 6 w 303"/>
                  <a:gd name="T49" fmla="*/ 5 h 272"/>
                  <a:gd name="T50" fmla="*/ 4 w 303"/>
                  <a:gd name="T51" fmla="*/ 3 h 272"/>
                  <a:gd name="T52" fmla="*/ 3 w 303"/>
                  <a:gd name="T53" fmla="*/ 2 h 272"/>
                  <a:gd name="T54" fmla="*/ 2 w 303"/>
                  <a:gd name="T55" fmla="*/ 0 h 272"/>
                  <a:gd name="T56" fmla="*/ 1 w 303"/>
                  <a:gd name="T57" fmla="*/ 0 h 272"/>
                  <a:gd name="T58" fmla="*/ 0 w 303"/>
                  <a:gd name="T59" fmla="*/ 0 h 272"/>
                  <a:gd name="T60" fmla="*/ 0 w 303"/>
                  <a:gd name="T61" fmla="*/ 0 h 272"/>
                  <a:gd name="T62" fmla="*/ 2 w 303"/>
                  <a:gd name="T63" fmla="*/ 2 h 272"/>
                  <a:gd name="T64" fmla="*/ 3 w 303"/>
                  <a:gd name="T65" fmla="*/ 3 h 272"/>
                  <a:gd name="T66" fmla="*/ 4 w 303"/>
                  <a:gd name="T67" fmla="*/ 4 h 272"/>
                  <a:gd name="T68" fmla="*/ 5 w 303"/>
                  <a:gd name="T69" fmla="*/ 6 h 272"/>
                  <a:gd name="T70" fmla="*/ 6 w 303"/>
                  <a:gd name="T71" fmla="*/ 7 h 272"/>
                  <a:gd name="T72" fmla="*/ 8 w 303"/>
                  <a:gd name="T73" fmla="*/ 9 h 272"/>
                  <a:gd name="T74" fmla="*/ 9 w 303"/>
                  <a:gd name="T75" fmla="*/ 11 h 27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03"/>
                  <a:gd name="T115" fmla="*/ 0 h 272"/>
                  <a:gd name="T116" fmla="*/ 303 w 303"/>
                  <a:gd name="T117" fmla="*/ 272 h 272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03" h="272">
                    <a:moveTo>
                      <a:pt x="246" y="102"/>
                    </a:moveTo>
                    <a:lnTo>
                      <a:pt x="256" y="109"/>
                    </a:lnTo>
                    <a:lnTo>
                      <a:pt x="264" y="117"/>
                    </a:lnTo>
                    <a:lnTo>
                      <a:pt x="271" y="126"/>
                    </a:lnTo>
                    <a:lnTo>
                      <a:pt x="275" y="135"/>
                    </a:lnTo>
                    <a:lnTo>
                      <a:pt x="278" y="144"/>
                    </a:lnTo>
                    <a:lnTo>
                      <a:pt x="277" y="154"/>
                    </a:lnTo>
                    <a:lnTo>
                      <a:pt x="274" y="164"/>
                    </a:lnTo>
                    <a:lnTo>
                      <a:pt x="267" y="173"/>
                    </a:lnTo>
                    <a:lnTo>
                      <a:pt x="256" y="183"/>
                    </a:lnTo>
                    <a:lnTo>
                      <a:pt x="245" y="192"/>
                    </a:lnTo>
                    <a:lnTo>
                      <a:pt x="232" y="200"/>
                    </a:lnTo>
                    <a:lnTo>
                      <a:pt x="219" y="209"/>
                    </a:lnTo>
                    <a:lnTo>
                      <a:pt x="204" y="216"/>
                    </a:lnTo>
                    <a:lnTo>
                      <a:pt x="190" y="224"/>
                    </a:lnTo>
                    <a:lnTo>
                      <a:pt x="175" y="232"/>
                    </a:lnTo>
                    <a:lnTo>
                      <a:pt x="162" y="241"/>
                    </a:lnTo>
                    <a:lnTo>
                      <a:pt x="158" y="244"/>
                    </a:lnTo>
                    <a:lnTo>
                      <a:pt x="155" y="248"/>
                    </a:lnTo>
                    <a:lnTo>
                      <a:pt x="152" y="252"/>
                    </a:lnTo>
                    <a:lnTo>
                      <a:pt x="149" y="256"/>
                    </a:lnTo>
                    <a:lnTo>
                      <a:pt x="148" y="260"/>
                    </a:lnTo>
                    <a:lnTo>
                      <a:pt x="148" y="264"/>
                    </a:lnTo>
                    <a:lnTo>
                      <a:pt x="151" y="268"/>
                    </a:lnTo>
                    <a:lnTo>
                      <a:pt x="155" y="271"/>
                    </a:lnTo>
                    <a:lnTo>
                      <a:pt x="161" y="272"/>
                    </a:lnTo>
                    <a:lnTo>
                      <a:pt x="166" y="272"/>
                    </a:lnTo>
                    <a:lnTo>
                      <a:pt x="171" y="271"/>
                    </a:lnTo>
                    <a:lnTo>
                      <a:pt x="175" y="268"/>
                    </a:lnTo>
                    <a:lnTo>
                      <a:pt x="190" y="256"/>
                    </a:lnTo>
                    <a:lnTo>
                      <a:pt x="206" y="246"/>
                    </a:lnTo>
                    <a:lnTo>
                      <a:pt x="222" y="236"/>
                    </a:lnTo>
                    <a:lnTo>
                      <a:pt x="239" y="226"/>
                    </a:lnTo>
                    <a:lnTo>
                      <a:pt x="255" y="216"/>
                    </a:lnTo>
                    <a:lnTo>
                      <a:pt x="271" y="204"/>
                    </a:lnTo>
                    <a:lnTo>
                      <a:pt x="284" y="192"/>
                    </a:lnTo>
                    <a:lnTo>
                      <a:pt x="294" y="179"/>
                    </a:lnTo>
                    <a:lnTo>
                      <a:pt x="301" y="163"/>
                    </a:lnTo>
                    <a:lnTo>
                      <a:pt x="303" y="148"/>
                    </a:lnTo>
                    <a:lnTo>
                      <a:pt x="300" y="133"/>
                    </a:lnTo>
                    <a:lnTo>
                      <a:pt x="293" y="118"/>
                    </a:lnTo>
                    <a:lnTo>
                      <a:pt x="281" y="105"/>
                    </a:lnTo>
                    <a:lnTo>
                      <a:pt x="268" y="92"/>
                    </a:lnTo>
                    <a:lnTo>
                      <a:pt x="251" y="82"/>
                    </a:lnTo>
                    <a:lnTo>
                      <a:pt x="232" y="73"/>
                    </a:lnTo>
                    <a:lnTo>
                      <a:pt x="217" y="67"/>
                    </a:lnTo>
                    <a:lnTo>
                      <a:pt x="201" y="61"/>
                    </a:lnTo>
                    <a:lnTo>
                      <a:pt x="185" y="54"/>
                    </a:lnTo>
                    <a:lnTo>
                      <a:pt x="168" y="47"/>
                    </a:lnTo>
                    <a:lnTo>
                      <a:pt x="151" y="40"/>
                    </a:lnTo>
                    <a:lnTo>
                      <a:pt x="132" y="34"/>
                    </a:lnTo>
                    <a:lnTo>
                      <a:pt x="114" y="27"/>
                    </a:lnTo>
                    <a:lnTo>
                      <a:pt x="97" y="21"/>
                    </a:lnTo>
                    <a:lnTo>
                      <a:pt x="81" y="16"/>
                    </a:lnTo>
                    <a:lnTo>
                      <a:pt x="65" y="11"/>
                    </a:lnTo>
                    <a:lnTo>
                      <a:pt x="49" y="7"/>
                    </a:lnTo>
                    <a:lnTo>
                      <a:pt x="36" y="4"/>
                    </a:lnTo>
                    <a:lnTo>
                      <a:pt x="24" y="1"/>
                    </a:lnTo>
                    <a:lnTo>
                      <a:pt x="14" y="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13" y="7"/>
                    </a:lnTo>
                    <a:lnTo>
                      <a:pt x="27" y="12"/>
                    </a:lnTo>
                    <a:lnTo>
                      <a:pt x="43" y="17"/>
                    </a:lnTo>
                    <a:lnTo>
                      <a:pt x="58" y="22"/>
                    </a:lnTo>
                    <a:lnTo>
                      <a:pt x="74" y="27"/>
                    </a:lnTo>
                    <a:lnTo>
                      <a:pt x="90" y="32"/>
                    </a:lnTo>
                    <a:lnTo>
                      <a:pt x="106" y="38"/>
                    </a:lnTo>
                    <a:lnTo>
                      <a:pt x="122" y="44"/>
                    </a:lnTo>
                    <a:lnTo>
                      <a:pt x="139" y="50"/>
                    </a:lnTo>
                    <a:lnTo>
                      <a:pt x="155" y="57"/>
                    </a:lnTo>
                    <a:lnTo>
                      <a:pt x="171" y="63"/>
                    </a:lnTo>
                    <a:lnTo>
                      <a:pt x="187" y="70"/>
                    </a:lnTo>
                    <a:lnTo>
                      <a:pt x="203" y="78"/>
                    </a:lnTo>
                    <a:lnTo>
                      <a:pt x="217" y="85"/>
                    </a:lnTo>
                    <a:lnTo>
                      <a:pt x="232" y="93"/>
                    </a:lnTo>
                    <a:lnTo>
                      <a:pt x="246" y="10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2004" name="Group 81">
            <a:extLst>
              <a:ext uri="{FF2B5EF4-FFF2-40B4-BE49-F238E27FC236}">
                <a16:creationId xmlns:a16="http://schemas.microsoft.com/office/drawing/2014/main" id="{FC58C0E8-63C5-974A-8A37-6695F7564227}"/>
              </a:ext>
            </a:extLst>
          </p:cNvPr>
          <p:cNvGrpSpPr>
            <a:grpSpLocks/>
          </p:cNvGrpSpPr>
          <p:nvPr/>
        </p:nvGrpSpPr>
        <p:grpSpPr bwMode="auto">
          <a:xfrm>
            <a:off x="2587625" y="4762500"/>
            <a:ext cx="414338" cy="509588"/>
            <a:chOff x="2870" y="1518"/>
            <a:chExt cx="292" cy="320"/>
          </a:xfrm>
        </p:grpSpPr>
        <p:graphicFrame>
          <p:nvGraphicFramePr>
            <p:cNvPr id="42014" name="Object 8">
              <a:extLst>
                <a:ext uri="{FF2B5EF4-FFF2-40B4-BE49-F238E27FC236}">
                  <a16:creationId xmlns:a16="http://schemas.microsoft.com/office/drawing/2014/main" id="{648C90D1-5245-EF4C-AC5F-1D5CD578B73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12" imgW="825500" imgH="838200" progId="MS_ClipArt_Gallery.2">
                    <p:embed/>
                  </p:oleObj>
                </mc:Choice>
                <mc:Fallback>
                  <p:oleObj name="Clip" r:id="rId12" imgW="825500" imgH="838200" progId="MS_ClipArt_Gallery.2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0" y="1518"/>
                          <a:ext cx="272" cy="2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015" name="Object 9">
              <a:extLst>
                <a:ext uri="{FF2B5EF4-FFF2-40B4-BE49-F238E27FC236}">
                  <a16:creationId xmlns:a16="http://schemas.microsoft.com/office/drawing/2014/main" id="{89165AF1-4933-9741-BB6D-EB90F7C080C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13" imgW="1270000" imgH="1193800" progId="MS_ClipArt_Gallery.2">
                    <p:embed/>
                  </p:oleObj>
                </mc:Choice>
                <mc:Fallback>
                  <p:oleObj name="Clip" r:id="rId13" imgW="1270000" imgH="1193800" progId="MS_ClipArt_Gallery.2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3" y="1602"/>
                          <a:ext cx="249" cy="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2005" name="Group 84">
            <a:extLst>
              <a:ext uri="{FF2B5EF4-FFF2-40B4-BE49-F238E27FC236}">
                <a16:creationId xmlns:a16="http://schemas.microsoft.com/office/drawing/2014/main" id="{9A50A9BA-38A2-814E-8505-5029DDEE7756}"/>
              </a:ext>
            </a:extLst>
          </p:cNvPr>
          <p:cNvGrpSpPr>
            <a:grpSpLocks/>
          </p:cNvGrpSpPr>
          <p:nvPr/>
        </p:nvGrpSpPr>
        <p:grpSpPr bwMode="auto">
          <a:xfrm>
            <a:off x="2767013" y="5303838"/>
            <a:ext cx="415925" cy="509587"/>
            <a:chOff x="2870" y="1518"/>
            <a:chExt cx="292" cy="320"/>
          </a:xfrm>
        </p:grpSpPr>
        <p:graphicFrame>
          <p:nvGraphicFramePr>
            <p:cNvPr id="42012" name="Object 6">
              <a:extLst>
                <a:ext uri="{FF2B5EF4-FFF2-40B4-BE49-F238E27FC236}">
                  <a16:creationId xmlns:a16="http://schemas.microsoft.com/office/drawing/2014/main" id="{B08D6AC1-47A9-F349-91C5-5CF50BCFC2F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14" imgW="825500" imgH="838200" progId="MS_ClipArt_Gallery.2">
                    <p:embed/>
                  </p:oleObj>
                </mc:Choice>
                <mc:Fallback>
                  <p:oleObj name="Clip" r:id="rId14" imgW="825500" imgH="838200" progId="MS_ClipArt_Gallery.2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0" y="1518"/>
                          <a:ext cx="272" cy="2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013" name="Object 7">
              <a:extLst>
                <a:ext uri="{FF2B5EF4-FFF2-40B4-BE49-F238E27FC236}">
                  <a16:creationId xmlns:a16="http://schemas.microsoft.com/office/drawing/2014/main" id="{5ACC4030-7483-6B40-8D9B-47F525C2747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15" imgW="1270000" imgH="1193800" progId="MS_ClipArt_Gallery.2">
                    <p:embed/>
                  </p:oleObj>
                </mc:Choice>
                <mc:Fallback>
                  <p:oleObj name="Clip" r:id="rId15" imgW="1270000" imgH="1193800" progId="MS_ClipArt_Gallery.2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3" y="1602"/>
                          <a:ext cx="249" cy="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2006" name="Group 87">
            <a:extLst>
              <a:ext uri="{FF2B5EF4-FFF2-40B4-BE49-F238E27FC236}">
                <a16:creationId xmlns:a16="http://schemas.microsoft.com/office/drawing/2014/main" id="{5A935C39-CC26-EA4E-8283-E39C390F884E}"/>
              </a:ext>
            </a:extLst>
          </p:cNvPr>
          <p:cNvGrpSpPr>
            <a:grpSpLocks/>
          </p:cNvGrpSpPr>
          <p:nvPr/>
        </p:nvGrpSpPr>
        <p:grpSpPr bwMode="auto">
          <a:xfrm>
            <a:off x="3798888" y="4772025"/>
            <a:ext cx="415925" cy="511175"/>
            <a:chOff x="2870" y="1518"/>
            <a:chExt cx="292" cy="320"/>
          </a:xfrm>
        </p:grpSpPr>
        <p:graphicFrame>
          <p:nvGraphicFramePr>
            <p:cNvPr id="42010" name="Object 4">
              <a:extLst>
                <a:ext uri="{FF2B5EF4-FFF2-40B4-BE49-F238E27FC236}">
                  <a16:creationId xmlns:a16="http://schemas.microsoft.com/office/drawing/2014/main" id="{D82DD024-C552-9C49-BA59-D357C955498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16" imgW="825500" imgH="838200" progId="MS_ClipArt_Gallery.2">
                    <p:embed/>
                  </p:oleObj>
                </mc:Choice>
                <mc:Fallback>
                  <p:oleObj name="Clip" r:id="rId16" imgW="825500" imgH="838200" progId="MS_ClipArt_Gallery.2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0" y="1518"/>
                          <a:ext cx="272" cy="2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011" name="Object 5">
              <a:extLst>
                <a:ext uri="{FF2B5EF4-FFF2-40B4-BE49-F238E27FC236}">
                  <a16:creationId xmlns:a16="http://schemas.microsoft.com/office/drawing/2014/main" id="{B7B46AD6-781C-E84F-A3FC-6A78479C9AB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17" imgW="1270000" imgH="1193800" progId="MS_ClipArt_Gallery.2">
                    <p:embed/>
                  </p:oleObj>
                </mc:Choice>
                <mc:Fallback>
                  <p:oleObj name="Clip" r:id="rId17" imgW="1270000" imgH="1193800" progId="MS_ClipArt_Gallery.2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3" y="1602"/>
                          <a:ext cx="249" cy="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2007" name="Group 90">
            <a:extLst>
              <a:ext uri="{FF2B5EF4-FFF2-40B4-BE49-F238E27FC236}">
                <a16:creationId xmlns:a16="http://schemas.microsoft.com/office/drawing/2014/main" id="{574B15C5-C50A-1149-B788-2A53E73F7F53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5313363"/>
            <a:ext cx="414338" cy="509587"/>
            <a:chOff x="2870" y="1518"/>
            <a:chExt cx="292" cy="320"/>
          </a:xfrm>
        </p:grpSpPr>
        <p:graphicFrame>
          <p:nvGraphicFramePr>
            <p:cNvPr id="42008" name="Object 2">
              <a:extLst>
                <a:ext uri="{FF2B5EF4-FFF2-40B4-BE49-F238E27FC236}">
                  <a16:creationId xmlns:a16="http://schemas.microsoft.com/office/drawing/2014/main" id="{8FFF853B-ACF0-9B48-BF29-46A5B28D337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18" imgW="825500" imgH="838200" progId="MS_ClipArt_Gallery.2">
                    <p:embed/>
                  </p:oleObj>
                </mc:Choice>
                <mc:Fallback>
                  <p:oleObj name="Clip" r:id="rId18" imgW="825500" imgH="838200" progId="MS_ClipArt_Gallery.2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0" y="1518"/>
                          <a:ext cx="272" cy="2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009" name="Object 3">
              <a:extLst>
                <a:ext uri="{FF2B5EF4-FFF2-40B4-BE49-F238E27FC236}">
                  <a16:creationId xmlns:a16="http://schemas.microsoft.com/office/drawing/2014/main" id="{37A1BDF3-2A52-6340-AD66-B87BE3302C3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19" imgW="1270000" imgH="1193800" progId="MS_ClipArt_Gallery.2">
                    <p:embed/>
                  </p:oleObj>
                </mc:Choice>
                <mc:Fallback>
                  <p:oleObj name="Clip" r:id="rId19" imgW="1270000" imgH="1193800" progId="MS_ClipArt_Gallery.2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3" y="1602"/>
                          <a:ext cx="249" cy="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C94684-81EE-3731-5281-96112B9CB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B2D7-F040-804F-96BC-05C9A0D2F126}" type="datetime1">
              <a:rPr lang="en-US" altLang="en-US" smtClean="0"/>
              <a:t>5/10/23</a:t>
            </a:fld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>
            <a:extLst>
              <a:ext uri="{FF2B5EF4-FFF2-40B4-BE49-F238E27FC236}">
                <a16:creationId xmlns:a16="http://schemas.microsoft.com/office/drawing/2014/main" id="{DD0149F1-60DC-D547-9FD9-8722DD665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Garamond" panose="02020404030301010803" pitchFamily="18" charset="0"/>
              </a:rPr>
              <a:t>6-</a:t>
            </a:r>
            <a:fld id="{F17CE205-A0BA-7A42-B853-35EABDBC41D3}" type="slidenum">
              <a:rPr lang="en-US" altLang="en-US" sz="1200">
                <a:latin typeface="Garamond" panose="02020404030301010803" pitchFamily="18" charset="0"/>
              </a:rPr>
              <a:pPr eaLnBrk="1" hangingPunct="1"/>
              <a:t>16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C489EA9D-7494-EA43-A241-E9F0E1C918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802.11: Channels, association</a:t>
            </a:r>
          </a:p>
        </p:txBody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BEB46706-C552-054C-A9E4-6C2FD34A3C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2225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802.11b: 2.4GHz-2.485GHz spectrum divided into 11 channels at different frequencies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AP admin chooses frequency for AP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interference possible: channel can be same as that chosen by neighboring AP!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host: must </a:t>
            </a:r>
            <a:r>
              <a:rPr lang="en-US" altLang="en-US" i="1">
                <a:solidFill>
                  <a:srgbClr val="FF0000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associate</a:t>
            </a:r>
            <a:r>
              <a:rPr lang="en-US" altLang="en-US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with an AP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scans channels, listening for </a:t>
            </a:r>
            <a:r>
              <a:rPr lang="en-US" altLang="en-US" i="1">
                <a:ea typeface="ＭＳ Ｐゴシック" panose="020B0600070205080204" pitchFamily="34" charset="-128"/>
              </a:rPr>
              <a:t>beacon frames</a:t>
            </a:r>
            <a:r>
              <a:rPr lang="en-US" altLang="en-US">
                <a:ea typeface="ＭＳ Ｐゴシック" panose="020B0600070205080204" pitchFamily="34" charset="-128"/>
              </a:rPr>
              <a:t> containing AP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name (SSID) and MAC address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selects AP to associate with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may perform authentication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will typically run DHCP to get IP address in AP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subnet</a:t>
            </a:r>
          </a:p>
          <a:p>
            <a:pPr>
              <a:lnSpc>
                <a:spcPct val="90000"/>
              </a:lnSpc>
            </a:pPr>
            <a:endParaRPr lang="en-US" altLang="en-US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916041-BF45-4BF8-5B38-F87B1B5B1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F2D7-880C-0F4A-B570-B7486C948FE6}" type="datetime1">
              <a:rPr lang="en-US" altLang="en-US" smtClean="0"/>
              <a:t>5/10/23</a:t>
            </a:fld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>
            <a:extLst>
              <a:ext uri="{FF2B5EF4-FFF2-40B4-BE49-F238E27FC236}">
                <a16:creationId xmlns:a16="http://schemas.microsoft.com/office/drawing/2014/main" id="{54387998-8501-264C-BFF2-33E5535DE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Garamond" panose="02020404030301010803" pitchFamily="18" charset="0"/>
              </a:rPr>
              <a:t>6-</a:t>
            </a:r>
            <a:fld id="{264DB8F0-3B6F-0242-A3D1-1F4813E6C33C}" type="slidenum">
              <a:rPr lang="en-US" altLang="en-US" sz="1200">
                <a:latin typeface="Garamond" panose="02020404030301010803" pitchFamily="18" charset="0"/>
              </a:rPr>
              <a:pPr eaLnBrk="1" hangingPunct="1"/>
              <a:t>17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B6513153-F80B-9343-B1ED-C41804EE6D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12125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802.11: passive/active scanning</a:t>
            </a:r>
          </a:p>
        </p:txBody>
      </p:sp>
      <p:sp>
        <p:nvSpPr>
          <p:cNvPr id="46084" name="Oval 6">
            <a:extLst>
              <a:ext uri="{FF2B5EF4-FFF2-40B4-BE49-F238E27FC236}">
                <a16:creationId xmlns:a16="http://schemas.microsoft.com/office/drawing/2014/main" id="{658BD60A-BE6B-3244-B274-BF86A4F6B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0188" y="1455738"/>
            <a:ext cx="2335212" cy="2224087"/>
          </a:xfrm>
          <a:prstGeom prst="ellipse">
            <a:avLst/>
          </a:prstGeom>
          <a:solidFill>
            <a:srgbClr val="00CCFF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6085" name="Oval 7">
            <a:extLst>
              <a:ext uri="{FF2B5EF4-FFF2-40B4-BE49-F238E27FC236}">
                <a16:creationId xmlns:a16="http://schemas.microsoft.com/office/drawing/2014/main" id="{63FFF76C-C54F-F142-9CB1-59B081D72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390650"/>
            <a:ext cx="2335213" cy="2224088"/>
          </a:xfrm>
          <a:prstGeom prst="ellipse">
            <a:avLst/>
          </a:prstGeom>
          <a:solidFill>
            <a:srgbClr val="00CCFF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6086" name="Text Box 8">
            <a:extLst>
              <a:ext uri="{FF2B5EF4-FFF2-40B4-BE49-F238E27FC236}">
                <a16:creationId xmlns:a16="http://schemas.microsoft.com/office/drawing/2014/main" id="{28C99ABE-5D4D-504F-9649-5EA4FC476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0038" y="2325688"/>
            <a:ext cx="6238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AP 2</a:t>
            </a:r>
          </a:p>
        </p:txBody>
      </p:sp>
      <p:sp>
        <p:nvSpPr>
          <p:cNvPr id="46087" name="Text Box 9">
            <a:extLst>
              <a:ext uri="{FF2B5EF4-FFF2-40B4-BE49-F238E27FC236}">
                <a16:creationId xmlns:a16="http://schemas.microsoft.com/office/drawing/2014/main" id="{A8979D81-37A7-D945-8D54-141084231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1888" y="2162175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6088" name="Text Box 10">
            <a:extLst>
              <a:ext uri="{FF2B5EF4-FFF2-40B4-BE49-F238E27FC236}">
                <a16:creationId xmlns:a16="http://schemas.microsoft.com/office/drawing/2014/main" id="{E6D56AD6-44CF-4D43-9969-45C3F1C21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9075" y="2295525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AP 1</a:t>
            </a:r>
          </a:p>
        </p:txBody>
      </p:sp>
      <p:sp>
        <p:nvSpPr>
          <p:cNvPr id="46089" name="Text Box 11">
            <a:extLst>
              <a:ext uri="{FF2B5EF4-FFF2-40B4-BE49-F238E27FC236}">
                <a16:creationId xmlns:a16="http://schemas.microsoft.com/office/drawing/2014/main" id="{CCFDB540-155C-8C4F-B202-9122EA325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7013" y="3178175"/>
            <a:ext cx="431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H1</a:t>
            </a:r>
          </a:p>
        </p:txBody>
      </p:sp>
      <p:sp>
        <p:nvSpPr>
          <p:cNvPr id="46090" name="Text Box 12">
            <a:extLst>
              <a:ext uri="{FF2B5EF4-FFF2-40B4-BE49-F238E27FC236}">
                <a16:creationId xmlns:a16="http://schemas.microsoft.com/office/drawing/2014/main" id="{688C9AF2-57BB-ED46-B1E8-A7EA91952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8488" y="2981325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6091" name="Text Box 13">
            <a:extLst>
              <a:ext uri="{FF2B5EF4-FFF2-40B4-BE49-F238E27FC236}">
                <a16:creationId xmlns:a16="http://schemas.microsoft.com/office/drawing/2014/main" id="{25923271-D9BD-7E4F-B8CA-C1F460914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7588" y="1512888"/>
            <a:ext cx="766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BBS 2</a:t>
            </a:r>
          </a:p>
        </p:txBody>
      </p:sp>
      <p:sp>
        <p:nvSpPr>
          <p:cNvPr id="46092" name="Text Box 14">
            <a:extLst>
              <a:ext uri="{FF2B5EF4-FFF2-40B4-BE49-F238E27FC236}">
                <a16:creationId xmlns:a16="http://schemas.microsoft.com/office/drawing/2014/main" id="{9B1FB124-3DD2-484F-A1BC-6B1E4ED09B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1488" y="1462088"/>
            <a:ext cx="735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BBS 1</a:t>
            </a:r>
          </a:p>
        </p:txBody>
      </p:sp>
      <p:grpSp>
        <p:nvGrpSpPr>
          <p:cNvPr id="46093" name="Group 15">
            <a:extLst>
              <a:ext uri="{FF2B5EF4-FFF2-40B4-BE49-F238E27FC236}">
                <a16:creationId xmlns:a16="http://schemas.microsoft.com/office/drawing/2014/main" id="{79C3780C-0698-BF47-A0C7-E724396C45C8}"/>
              </a:ext>
            </a:extLst>
          </p:cNvPr>
          <p:cNvGrpSpPr>
            <a:grpSpLocks/>
          </p:cNvGrpSpPr>
          <p:nvPr/>
        </p:nvGrpSpPr>
        <p:grpSpPr bwMode="auto">
          <a:xfrm>
            <a:off x="7426325" y="2011363"/>
            <a:ext cx="842963" cy="600075"/>
            <a:chOff x="1160" y="2192"/>
            <a:chExt cx="589" cy="440"/>
          </a:xfrm>
        </p:grpSpPr>
        <p:pic>
          <p:nvPicPr>
            <p:cNvPr id="46205" name="Picture 16" descr="31u_bnrz[1]">
              <a:extLst>
                <a:ext uri="{FF2B5EF4-FFF2-40B4-BE49-F238E27FC236}">
                  <a16:creationId xmlns:a16="http://schemas.microsoft.com/office/drawing/2014/main" id="{9AE60AD4-B562-5046-9D15-2CAB9E35C8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349" y="2458"/>
              <a:ext cx="212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206" name="AutoShape 17">
              <a:extLst>
                <a:ext uri="{FF2B5EF4-FFF2-40B4-BE49-F238E27FC236}">
                  <a16:creationId xmlns:a16="http://schemas.microsoft.com/office/drawing/2014/main" id="{4749E5C5-C680-A946-9EA7-6A26F3C5EDA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160" y="2192"/>
              <a:ext cx="589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07" name="Freeform 18">
              <a:extLst>
                <a:ext uri="{FF2B5EF4-FFF2-40B4-BE49-F238E27FC236}">
                  <a16:creationId xmlns:a16="http://schemas.microsoft.com/office/drawing/2014/main" id="{AC844234-1DFD-354B-B69F-E55C95058B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3" y="2231"/>
              <a:ext cx="83" cy="102"/>
            </a:xfrm>
            <a:custGeom>
              <a:avLst/>
              <a:gdLst>
                <a:gd name="T0" fmla="*/ 3 w 247"/>
                <a:gd name="T1" fmla="*/ 4 h 203"/>
                <a:gd name="T2" fmla="*/ 3 w 247"/>
                <a:gd name="T3" fmla="*/ 5 h 203"/>
                <a:gd name="T4" fmla="*/ 2 w 247"/>
                <a:gd name="T5" fmla="*/ 6 h 203"/>
                <a:gd name="T6" fmla="*/ 1 w 247"/>
                <a:gd name="T7" fmla="*/ 7 h 203"/>
                <a:gd name="T8" fmla="*/ 1 w 247"/>
                <a:gd name="T9" fmla="*/ 9 h 203"/>
                <a:gd name="T10" fmla="*/ 1 w 247"/>
                <a:gd name="T11" fmla="*/ 10 h 203"/>
                <a:gd name="T12" fmla="*/ 0 w 247"/>
                <a:gd name="T13" fmla="*/ 12 h 203"/>
                <a:gd name="T14" fmla="*/ 0 w 247"/>
                <a:gd name="T15" fmla="*/ 14 h 203"/>
                <a:gd name="T16" fmla="*/ 0 w 247"/>
                <a:gd name="T17" fmla="*/ 16 h 203"/>
                <a:gd name="T18" fmla="*/ 0 w 247"/>
                <a:gd name="T19" fmla="*/ 19 h 203"/>
                <a:gd name="T20" fmla="*/ 1 w 247"/>
                <a:gd name="T21" fmla="*/ 21 h 203"/>
                <a:gd name="T22" fmla="*/ 1 w 247"/>
                <a:gd name="T23" fmla="*/ 23 h 203"/>
                <a:gd name="T24" fmla="*/ 2 w 247"/>
                <a:gd name="T25" fmla="*/ 24 h 203"/>
                <a:gd name="T26" fmla="*/ 3 w 247"/>
                <a:gd name="T27" fmla="*/ 25 h 203"/>
                <a:gd name="T28" fmla="*/ 4 w 247"/>
                <a:gd name="T29" fmla="*/ 26 h 203"/>
                <a:gd name="T30" fmla="*/ 5 w 247"/>
                <a:gd name="T31" fmla="*/ 26 h 203"/>
                <a:gd name="T32" fmla="*/ 6 w 247"/>
                <a:gd name="T33" fmla="*/ 25 h 203"/>
                <a:gd name="T34" fmla="*/ 6 w 247"/>
                <a:gd name="T35" fmla="*/ 25 h 203"/>
                <a:gd name="T36" fmla="*/ 7 w 247"/>
                <a:gd name="T37" fmla="*/ 25 h 203"/>
                <a:gd name="T38" fmla="*/ 7 w 247"/>
                <a:gd name="T39" fmla="*/ 25 h 203"/>
                <a:gd name="T40" fmla="*/ 7 w 247"/>
                <a:gd name="T41" fmla="*/ 24 h 203"/>
                <a:gd name="T42" fmla="*/ 7 w 247"/>
                <a:gd name="T43" fmla="*/ 24 h 203"/>
                <a:gd name="T44" fmla="*/ 6 w 247"/>
                <a:gd name="T45" fmla="*/ 23 h 203"/>
                <a:gd name="T46" fmla="*/ 6 w 247"/>
                <a:gd name="T47" fmla="*/ 23 h 203"/>
                <a:gd name="T48" fmla="*/ 6 w 247"/>
                <a:gd name="T49" fmla="*/ 22 h 203"/>
                <a:gd name="T50" fmla="*/ 5 w 247"/>
                <a:gd name="T51" fmla="*/ 22 h 203"/>
                <a:gd name="T52" fmla="*/ 5 w 247"/>
                <a:gd name="T53" fmla="*/ 22 h 203"/>
                <a:gd name="T54" fmla="*/ 4 w 247"/>
                <a:gd name="T55" fmla="*/ 22 h 203"/>
                <a:gd name="T56" fmla="*/ 4 w 247"/>
                <a:gd name="T57" fmla="*/ 21 h 203"/>
                <a:gd name="T58" fmla="*/ 3 w 247"/>
                <a:gd name="T59" fmla="*/ 21 h 203"/>
                <a:gd name="T60" fmla="*/ 3 w 247"/>
                <a:gd name="T61" fmla="*/ 20 h 203"/>
                <a:gd name="T62" fmla="*/ 2 w 247"/>
                <a:gd name="T63" fmla="*/ 20 h 203"/>
                <a:gd name="T64" fmla="*/ 2 w 247"/>
                <a:gd name="T65" fmla="*/ 19 h 203"/>
                <a:gd name="T66" fmla="*/ 2 w 247"/>
                <a:gd name="T67" fmla="*/ 14 h 203"/>
                <a:gd name="T68" fmla="*/ 2 w 247"/>
                <a:gd name="T69" fmla="*/ 11 h 203"/>
                <a:gd name="T70" fmla="*/ 3 w 247"/>
                <a:gd name="T71" fmla="*/ 8 h 203"/>
                <a:gd name="T72" fmla="*/ 4 w 247"/>
                <a:gd name="T73" fmla="*/ 6 h 203"/>
                <a:gd name="T74" fmla="*/ 6 w 247"/>
                <a:gd name="T75" fmla="*/ 4 h 203"/>
                <a:gd name="T76" fmla="*/ 7 w 247"/>
                <a:gd name="T77" fmla="*/ 3 h 203"/>
                <a:gd name="T78" fmla="*/ 8 w 247"/>
                <a:gd name="T79" fmla="*/ 2 h 203"/>
                <a:gd name="T80" fmla="*/ 9 w 247"/>
                <a:gd name="T81" fmla="*/ 1 h 203"/>
                <a:gd name="T82" fmla="*/ 9 w 247"/>
                <a:gd name="T83" fmla="*/ 1 h 203"/>
                <a:gd name="T84" fmla="*/ 8 w 247"/>
                <a:gd name="T85" fmla="*/ 0 h 203"/>
                <a:gd name="T86" fmla="*/ 7 w 247"/>
                <a:gd name="T87" fmla="*/ 1 h 203"/>
                <a:gd name="T88" fmla="*/ 6 w 247"/>
                <a:gd name="T89" fmla="*/ 1 h 203"/>
                <a:gd name="T90" fmla="*/ 6 w 247"/>
                <a:gd name="T91" fmla="*/ 2 h 203"/>
                <a:gd name="T92" fmla="*/ 5 w 247"/>
                <a:gd name="T93" fmla="*/ 2 h 203"/>
                <a:gd name="T94" fmla="*/ 4 w 247"/>
                <a:gd name="T95" fmla="*/ 3 h 203"/>
                <a:gd name="T96" fmla="*/ 3 w 247"/>
                <a:gd name="T97" fmla="*/ 4 h 20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47"/>
                <a:gd name="T148" fmla="*/ 0 h 203"/>
                <a:gd name="T149" fmla="*/ 247 w 247"/>
                <a:gd name="T150" fmla="*/ 203 h 20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47" h="203">
                  <a:moveTo>
                    <a:pt x="87" y="26"/>
                  </a:moveTo>
                  <a:lnTo>
                    <a:pt x="68" y="34"/>
                  </a:lnTo>
                  <a:lnTo>
                    <a:pt x="52" y="44"/>
                  </a:lnTo>
                  <a:lnTo>
                    <a:pt x="38" y="55"/>
                  </a:lnTo>
                  <a:lnTo>
                    <a:pt x="25" y="67"/>
                  </a:lnTo>
                  <a:lnTo>
                    <a:pt x="14" y="80"/>
                  </a:lnTo>
                  <a:lnTo>
                    <a:pt x="7" y="94"/>
                  </a:lnTo>
                  <a:lnTo>
                    <a:pt x="3" y="109"/>
                  </a:lnTo>
                  <a:lnTo>
                    <a:pt x="0" y="124"/>
                  </a:lnTo>
                  <a:lnTo>
                    <a:pt x="3" y="145"/>
                  </a:lnTo>
                  <a:lnTo>
                    <a:pt x="14" y="163"/>
                  </a:lnTo>
                  <a:lnTo>
                    <a:pt x="32" y="178"/>
                  </a:lnTo>
                  <a:lnTo>
                    <a:pt x="55" y="189"/>
                  </a:lnTo>
                  <a:lnTo>
                    <a:pt x="81" y="198"/>
                  </a:lnTo>
                  <a:lnTo>
                    <a:pt x="109" y="202"/>
                  </a:lnTo>
                  <a:lnTo>
                    <a:pt x="138" y="203"/>
                  </a:lnTo>
                  <a:lnTo>
                    <a:pt x="165" y="200"/>
                  </a:lnTo>
                  <a:lnTo>
                    <a:pt x="171" y="200"/>
                  </a:lnTo>
                  <a:lnTo>
                    <a:pt x="177" y="198"/>
                  </a:lnTo>
                  <a:lnTo>
                    <a:pt x="181" y="195"/>
                  </a:lnTo>
                  <a:lnTo>
                    <a:pt x="183" y="191"/>
                  </a:lnTo>
                  <a:lnTo>
                    <a:pt x="180" y="186"/>
                  </a:lnTo>
                  <a:lnTo>
                    <a:pt x="174" y="182"/>
                  </a:lnTo>
                  <a:lnTo>
                    <a:pt x="167" y="178"/>
                  </a:lnTo>
                  <a:lnTo>
                    <a:pt x="160" y="176"/>
                  </a:lnTo>
                  <a:lnTo>
                    <a:pt x="145" y="173"/>
                  </a:lnTo>
                  <a:lnTo>
                    <a:pt x="131" y="171"/>
                  </a:lnTo>
                  <a:lnTo>
                    <a:pt x="116" y="169"/>
                  </a:lnTo>
                  <a:lnTo>
                    <a:pt x="103" y="167"/>
                  </a:lnTo>
                  <a:lnTo>
                    <a:pt x="90" y="164"/>
                  </a:lnTo>
                  <a:lnTo>
                    <a:pt x="77" y="160"/>
                  </a:lnTo>
                  <a:lnTo>
                    <a:pt x="65" y="154"/>
                  </a:lnTo>
                  <a:lnTo>
                    <a:pt x="54" y="146"/>
                  </a:lnTo>
                  <a:lnTo>
                    <a:pt x="49" y="112"/>
                  </a:lnTo>
                  <a:lnTo>
                    <a:pt x="61" y="84"/>
                  </a:lnTo>
                  <a:lnTo>
                    <a:pt x="84" y="62"/>
                  </a:lnTo>
                  <a:lnTo>
                    <a:pt x="116" y="44"/>
                  </a:lnTo>
                  <a:lnTo>
                    <a:pt x="151" y="30"/>
                  </a:lnTo>
                  <a:lnTo>
                    <a:pt x="187" y="19"/>
                  </a:lnTo>
                  <a:lnTo>
                    <a:pt x="220" y="11"/>
                  </a:lnTo>
                  <a:lnTo>
                    <a:pt x="247" y="4"/>
                  </a:lnTo>
                  <a:lnTo>
                    <a:pt x="231" y="1"/>
                  </a:lnTo>
                  <a:lnTo>
                    <a:pt x="213" y="0"/>
                  </a:lnTo>
                  <a:lnTo>
                    <a:pt x="193" y="2"/>
                  </a:lnTo>
                  <a:lnTo>
                    <a:pt x="171" y="4"/>
                  </a:lnTo>
                  <a:lnTo>
                    <a:pt x="149" y="9"/>
                  </a:lnTo>
                  <a:lnTo>
                    <a:pt x="128" y="14"/>
                  </a:lnTo>
                  <a:lnTo>
                    <a:pt x="106" y="20"/>
                  </a:lnTo>
                  <a:lnTo>
                    <a:pt x="87" y="26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08" name="Freeform 19">
              <a:extLst>
                <a:ext uri="{FF2B5EF4-FFF2-40B4-BE49-F238E27FC236}">
                  <a16:creationId xmlns:a16="http://schemas.microsoft.com/office/drawing/2014/main" id="{0A879B10-0806-0B4A-A70A-65D3C9F8BF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4" y="2230"/>
              <a:ext cx="52" cy="79"/>
            </a:xfrm>
            <a:custGeom>
              <a:avLst/>
              <a:gdLst>
                <a:gd name="T0" fmla="*/ 5 w 158"/>
                <a:gd name="T1" fmla="*/ 7 h 158"/>
                <a:gd name="T2" fmla="*/ 5 w 158"/>
                <a:gd name="T3" fmla="*/ 9 h 158"/>
                <a:gd name="T4" fmla="*/ 5 w 158"/>
                <a:gd name="T5" fmla="*/ 11 h 158"/>
                <a:gd name="T6" fmla="*/ 5 w 158"/>
                <a:gd name="T7" fmla="*/ 12 h 158"/>
                <a:gd name="T8" fmla="*/ 4 w 158"/>
                <a:gd name="T9" fmla="*/ 14 h 158"/>
                <a:gd name="T10" fmla="*/ 3 w 158"/>
                <a:gd name="T11" fmla="*/ 15 h 158"/>
                <a:gd name="T12" fmla="*/ 3 w 158"/>
                <a:gd name="T13" fmla="*/ 16 h 158"/>
                <a:gd name="T14" fmla="*/ 2 w 158"/>
                <a:gd name="T15" fmla="*/ 17 h 158"/>
                <a:gd name="T16" fmla="*/ 1 w 158"/>
                <a:gd name="T17" fmla="*/ 18 h 158"/>
                <a:gd name="T18" fmla="*/ 1 w 158"/>
                <a:gd name="T19" fmla="*/ 19 h 158"/>
                <a:gd name="T20" fmla="*/ 1 w 158"/>
                <a:gd name="T21" fmla="*/ 19 h 158"/>
                <a:gd name="T22" fmla="*/ 1 w 158"/>
                <a:gd name="T23" fmla="*/ 19 h 158"/>
                <a:gd name="T24" fmla="*/ 1 w 158"/>
                <a:gd name="T25" fmla="*/ 20 h 158"/>
                <a:gd name="T26" fmla="*/ 1 w 158"/>
                <a:gd name="T27" fmla="*/ 20 h 158"/>
                <a:gd name="T28" fmla="*/ 2 w 158"/>
                <a:gd name="T29" fmla="*/ 20 h 158"/>
                <a:gd name="T30" fmla="*/ 2 w 158"/>
                <a:gd name="T31" fmla="*/ 20 h 158"/>
                <a:gd name="T32" fmla="*/ 2 w 158"/>
                <a:gd name="T33" fmla="*/ 20 h 158"/>
                <a:gd name="T34" fmla="*/ 3 w 158"/>
                <a:gd name="T35" fmla="*/ 19 h 158"/>
                <a:gd name="T36" fmla="*/ 3 w 158"/>
                <a:gd name="T37" fmla="*/ 18 h 158"/>
                <a:gd name="T38" fmla="*/ 4 w 158"/>
                <a:gd name="T39" fmla="*/ 16 h 158"/>
                <a:gd name="T40" fmla="*/ 5 w 158"/>
                <a:gd name="T41" fmla="*/ 15 h 158"/>
                <a:gd name="T42" fmla="*/ 5 w 158"/>
                <a:gd name="T43" fmla="*/ 13 h 158"/>
                <a:gd name="T44" fmla="*/ 6 w 158"/>
                <a:gd name="T45" fmla="*/ 11 h 158"/>
                <a:gd name="T46" fmla="*/ 6 w 158"/>
                <a:gd name="T47" fmla="*/ 9 h 158"/>
                <a:gd name="T48" fmla="*/ 5 w 158"/>
                <a:gd name="T49" fmla="*/ 7 h 158"/>
                <a:gd name="T50" fmla="*/ 5 w 158"/>
                <a:gd name="T51" fmla="*/ 5 h 158"/>
                <a:gd name="T52" fmla="*/ 4 w 158"/>
                <a:gd name="T53" fmla="*/ 3 h 158"/>
                <a:gd name="T54" fmla="*/ 4 w 158"/>
                <a:gd name="T55" fmla="*/ 2 h 158"/>
                <a:gd name="T56" fmla="*/ 3 w 158"/>
                <a:gd name="T57" fmla="*/ 1 h 158"/>
                <a:gd name="T58" fmla="*/ 2 w 158"/>
                <a:gd name="T59" fmla="*/ 1 h 158"/>
                <a:gd name="T60" fmla="*/ 1 w 158"/>
                <a:gd name="T61" fmla="*/ 0 h 158"/>
                <a:gd name="T62" fmla="*/ 0 w 158"/>
                <a:gd name="T63" fmla="*/ 0 h 158"/>
                <a:gd name="T64" fmla="*/ 0 w 158"/>
                <a:gd name="T65" fmla="*/ 1 h 158"/>
                <a:gd name="T66" fmla="*/ 1 w 158"/>
                <a:gd name="T67" fmla="*/ 2 h 158"/>
                <a:gd name="T68" fmla="*/ 1 w 158"/>
                <a:gd name="T69" fmla="*/ 2 h 158"/>
                <a:gd name="T70" fmla="*/ 2 w 158"/>
                <a:gd name="T71" fmla="*/ 3 h 158"/>
                <a:gd name="T72" fmla="*/ 3 w 158"/>
                <a:gd name="T73" fmla="*/ 3 h 158"/>
                <a:gd name="T74" fmla="*/ 3 w 158"/>
                <a:gd name="T75" fmla="*/ 4 h 158"/>
                <a:gd name="T76" fmla="*/ 4 w 158"/>
                <a:gd name="T77" fmla="*/ 5 h 158"/>
                <a:gd name="T78" fmla="*/ 4 w 158"/>
                <a:gd name="T79" fmla="*/ 6 h 158"/>
                <a:gd name="T80" fmla="*/ 5 w 158"/>
                <a:gd name="T81" fmla="*/ 7 h 15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58"/>
                <a:gd name="T124" fmla="*/ 0 h 158"/>
                <a:gd name="T125" fmla="*/ 158 w 158"/>
                <a:gd name="T126" fmla="*/ 158 h 15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58" h="158">
                  <a:moveTo>
                    <a:pt x="133" y="52"/>
                  </a:moveTo>
                  <a:lnTo>
                    <a:pt x="139" y="68"/>
                  </a:lnTo>
                  <a:lnTo>
                    <a:pt x="137" y="83"/>
                  </a:lnTo>
                  <a:lnTo>
                    <a:pt x="127" y="95"/>
                  </a:lnTo>
                  <a:lnTo>
                    <a:pt x="113" y="106"/>
                  </a:lnTo>
                  <a:lnTo>
                    <a:pt x="95" y="116"/>
                  </a:lnTo>
                  <a:lnTo>
                    <a:pt x="75" y="126"/>
                  </a:lnTo>
                  <a:lnTo>
                    <a:pt x="55" y="135"/>
                  </a:lnTo>
                  <a:lnTo>
                    <a:pt x="37" y="144"/>
                  </a:lnTo>
                  <a:lnTo>
                    <a:pt x="34" y="147"/>
                  </a:lnTo>
                  <a:lnTo>
                    <a:pt x="33" y="149"/>
                  </a:lnTo>
                  <a:lnTo>
                    <a:pt x="33" y="152"/>
                  </a:lnTo>
                  <a:lnTo>
                    <a:pt x="34" y="155"/>
                  </a:lnTo>
                  <a:lnTo>
                    <a:pt x="39" y="157"/>
                  </a:lnTo>
                  <a:lnTo>
                    <a:pt x="43" y="158"/>
                  </a:lnTo>
                  <a:lnTo>
                    <a:pt x="46" y="158"/>
                  </a:lnTo>
                  <a:lnTo>
                    <a:pt x="50" y="157"/>
                  </a:lnTo>
                  <a:lnTo>
                    <a:pt x="74" y="148"/>
                  </a:lnTo>
                  <a:lnTo>
                    <a:pt x="95" y="138"/>
                  </a:lnTo>
                  <a:lnTo>
                    <a:pt x="116" y="127"/>
                  </a:lnTo>
                  <a:lnTo>
                    <a:pt x="135" y="114"/>
                  </a:lnTo>
                  <a:lnTo>
                    <a:pt x="148" y="100"/>
                  </a:lnTo>
                  <a:lnTo>
                    <a:pt x="156" y="84"/>
                  </a:lnTo>
                  <a:lnTo>
                    <a:pt x="158" y="67"/>
                  </a:lnTo>
                  <a:lnTo>
                    <a:pt x="152" y="49"/>
                  </a:lnTo>
                  <a:lnTo>
                    <a:pt x="139" y="35"/>
                  </a:lnTo>
                  <a:lnTo>
                    <a:pt x="120" y="23"/>
                  </a:lnTo>
                  <a:lnTo>
                    <a:pt x="97" y="14"/>
                  </a:lnTo>
                  <a:lnTo>
                    <a:pt x="71" y="7"/>
                  </a:lnTo>
                  <a:lnTo>
                    <a:pt x="45" y="2"/>
                  </a:lnTo>
                  <a:lnTo>
                    <a:pt x="23" y="0"/>
                  </a:lnTo>
                  <a:lnTo>
                    <a:pt x="7" y="0"/>
                  </a:lnTo>
                  <a:lnTo>
                    <a:pt x="0" y="4"/>
                  </a:lnTo>
                  <a:lnTo>
                    <a:pt x="17" y="9"/>
                  </a:lnTo>
                  <a:lnTo>
                    <a:pt x="36" y="13"/>
                  </a:lnTo>
                  <a:lnTo>
                    <a:pt x="56" y="17"/>
                  </a:lnTo>
                  <a:lnTo>
                    <a:pt x="75" y="21"/>
                  </a:lnTo>
                  <a:lnTo>
                    <a:pt x="94" y="26"/>
                  </a:lnTo>
                  <a:lnTo>
                    <a:pt x="110" y="33"/>
                  </a:lnTo>
                  <a:lnTo>
                    <a:pt x="123" y="41"/>
                  </a:lnTo>
                  <a:lnTo>
                    <a:pt x="133" y="52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09" name="Freeform 20">
              <a:extLst>
                <a:ext uri="{FF2B5EF4-FFF2-40B4-BE49-F238E27FC236}">
                  <a16:creationId xmlns:a16="http://schemas.microsoft.com/office/drawing/2014/main" id="{3F70BDEE-AB2B-7043-8B6C-EADE1B12D3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2" y="2211"/>
              <a:ext cx="133" cy="166"/>
            </a:xfrm>
            <a:custGeom>
              <a:avLst/>
              <a:gdLst>
                <a:gd name="T0" fmla="*/ 5 w 399"/>
                <a:gd name="T1" fmla="*/ 8 h 331"/>
                <a:gd name="T2" fmla="*/ 2 w 399"/>
                <a:gd name="T3" fmla="*/ 13 h 331"/>
                <a:gd name="T4" fmla="*/ 1 w 399"/>
                <a:gd name="T5" fmla="*/ 19 h 331"/>
                <a:gd name="T6" fmla="*/ 0 w 399"/>
                <a:gd name="T7" fmla="*/ 25 h 331"/>
                <a:gd name="T8" fmla="*/ 0 w 399"/>
                <a:gd name="T9" fmla="*/ 30 h 331"/>
                <a:gd name="T10" fmla="*/ 0 w 399"/>
                <a:gd name="T11" fmla="*/ 31 h 331"/>
                <a:gd name="T12" fmla="*/ 1 w 399"/>
                <a:gd name="T13" fmla="*/ 33 h 331"/>
                <a:gd name="T14" fmla="*/ 1 w 399"/>
                <a:gd name="T15" fmla="*/ 34 h 331"/>
                <a:gd name="T16" fmla="*/ 3 w 399"/>
                <a:gd name="T17" fmla="*/ 36 h 331"/>
                <a:gd name="T18" fmla="*/ 4 w 399"/>
                <a:gd name="T19" fmla="*/ 38 h 331"/>
                <a:gd name="T20" fmla="*/ 5 w 399"/>
                <a:gd name="T21" fmla="*/ 39 h 331"/>
                <a:gd name="T22" fmla="*/ 7 w 399"/>
                <a:gd name="T23" fmla="*/ 40 h 331"/>
                <a:gd name="T24" fmla="*/ 9 w 399"/>
                <a:gd name="T25" fmla="*/ 41 h 331"/>
                <a:gd name="T26" fmla="*/ 10 w 399"/>
                <a:gd name="T27" fmla="*/ 41 h 331"/>
                <a:gd name="T28" fmla="*/ 12 w 399"/>
                <a:gd name="T29" fmla="*/ 41 h 331"/>
                <a:gd name="T30" fmla="*/ 13 w 399"/>
                <a:gd name="T31" fmla="*/ 42 h 331"/>
                <a:gd name="T32" fmla="*/ 14 w 399"/>
                <a:gd name="T33" fmla="*/ 42 h 331"/>
                <a:gd name="T34" fmla="*/ 15 w 399"/>
                <a:gd name="T35" fmla="*/ 41 h 331"/>
                <a:gd name="T36" fmla="*/ 15 w 399"/>
                <a:gd name="T37" fmla="*/ 40 h 331"/>
                <a:gd name="T38" fmla="*/ 14 w 399"/>
                <a:gd name="T39" fmla="*/ 39 h 331"/>
                <a:gd name="T40" fmla="*/ 13 w 399"/>
                <a:gd name="T41" fmla="*/ 38 h 331"/>
                <a:gd name="T42" fmla="*/ 12 w 399"/>
                <a:gd name="T43" fmla="*/ 38 h 331"/>
                <a:gd name="T44" fmla="*/ 11 w 399"/>
                <a:gd name="T45" fmla="*/ 37 h 331"/>
                <a:gd name="T46" fmla="*/ 9 w 399"/>
                <a:gd name="T47" fmla="*/ 37 h 331"/>
                <a:gd name="T48" fmla="*/ 8 w 399"/>
                <a:gd name="T49" fmla="*/ 36 h 331"/>
                <a:gd name="T50" fmla="*/ 6 w 399"/>
                <a:gd name="T51" fmla="*/ 35 h 331"/>
                <a:gd name="T52" fmla="*/ 5 w 399"/>
                <a:gd name="T53" fmla="*/ 34 h 331"/>
                <a:gd name="T54" fmla="*/ 4 w 399"/>
                <a:gd name="T55" fmla="*/ 33 h 331"/>
                <a:gd name="T56" fmla="*/ 3 w 399"/>
                <a:gd name="T57" fmla="*/ 31 h 331"/>
                <a:gd name="T58" fmla="*/ 2 w 399"/>
                <a:gd name="T59" fmla="*/ 29 h 331"/>
                <a:gd name="T60" fmla="*/ 2 w 399"/>
                <a:gd name="T61" fmla="*/ 26 h 331"/>
                <a:gd name="T62" fmla="*/ 2 w 399"/>
                <a:gd name="T63" fmla="*/ 22 h 331"/>
                <a:gd name="T64" fmla="*/ 2 w 399"/>
                <a:gd name="T65" fmla="*/ 19 h 331"/>
                <a:gd name="T66" fmla="*/ 3 w 399"/>
                <a:gd name="T67" fmla="*/ 16 h 331"/>
                <a:gd name="T68" fmla="*/ 4 w 399"/>
                <a:gd name="T69" fmla="*/ 13 h 331"/>
                <a:gd name="T70" fmla="*/ 6 w 399"/>
                <a:gd name="T71" fmla="*/ 10 h 331"/>
                <a:gd name="T72" fmla="*/ 7 w 399"/>
                <a:gd name="T73" fmla="*/ 7 h 331"/>
                <a:gd name="T74" fmla="*/ 9 w 399"/>
                <a:gd name="T75" fmla="*/ 5 h 331"/>
                <a:gd name="T76" fmla="*/ 11 w 399"/>
                <a:gd name="T77" fmla="*/ 3 h 331"/>
                <a:gd name="T78" fmla="*/ 12 w 399"/>
                <a:gd name="T79" fmla="*/ 1 h 331"/>
                <a:gd name="T80" fmla="*/ 12 w 399"/>
                <a:gd name="T81" fmla="*/ 0 h 331"/>
                <a:gd name="T82" fmla="*/ 10 w 399"/>
                <a:gd name="T83" fmla="*/ 1 h 331"/>
                <a:gd name="T84" fmla="*/ 8 w 399"/>
                <a:gd name="T85" fmla="*/ 2 h 331"/>
                <a:gd name="T86" fmla="*/ 6 w 399"/>
                <a:gd name="T87" fmla="*/ 5 h 33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99"/>
                <a:gd name="T133" fmla="*/ 0 h 331"/>
                <a:gd name="T134" fmla="*/ 399 w 399"/>
                <a:gd name="T135" fmla="*/ 331 h 33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99" h="331">
                  <a:moveTo>
                    <a:pt x="155" y="44"/>
                  </a:moveTo>
                  <a:lnTo>
                    <a:pt x="124" y="62"/>
                  </a:lnTo>
                  <a:lnTo>
                    <a:pt x="94" y="80"/>
                  </a:lnTo>
                  <a:lnTo>
                    <a:pt x="66" y="101"/>
                  </a:lnTo>
                  <a:lnTo>
                    <a:pt x="42" y="123"/>
                  </a:lnTo>
                  <a:lnTo>
                    <a:pt x="21" y="146"/>
                  </a:lnTo>
                  <a:lnTo>
                    <a:pt x="7" y="171"/>
                  </a:lnTo>
                  <a:lnTo>
                    <a:pt x="0" y="199"/>
                  </a:lnTo>
                  <a:lnTo>
                    <a:pt x="1" y="227"/>
                  </a:lnTo>
                  <a:lnTo>
                    <a:pt x="4" y="234"/>
                  </a:lnTo>
                  <a:lnTo>
                    <a:pt x="7" y="242"/>
                  </a:lnTo>
                  <a:lnTo>
                    <a:pt x="11" y="248"/>
                  </a:lnTo>
                  <a:lnTo>
                    <a:pt x="17" y="255"/>
                  </a:lnTo>
                  <a:lnTo>
                    <a:pt x="24" y="261"/>
                  </a:lnTo>
                  <a:lnTo>
                    <a:pt x="33" y="267"/>
                  </a:lnTo>
                  <a:lnTo>
                    <a:pt x="40" y="272"/>
                  </a:lnTo>
                  <a:lnTo>
                    <a:pt x="50" y="276"/>
                  </a:lnTo>
                  <a:lnTo>
                    <a:pt x="69" y="284"/>
                  </a:lnTo>
                  <a:lnTo>
                    <a:pt x="88" y="291"/>
                  </a:lnTo>
                  <a:lnTo>
                    <a:pt x="107" y="297"/>
                  </a:lnTo>
                  <a:lnTo>
                    <a:pt x="127" y="302"/>
                  </a:lnTo>
                  <a:lnTo>
                    <a:pt x="148" y="307"/>
                  </a:lnTo>
                  <a:lnTo>
                    <a:pt x="168" y="311"/>
                  </a:lnTo>
                  <a:lnTo>
                    <a:pt x="188" y="315"/>
                  </a:lnTo>
                  <a:lnTo>
                    <a:pt x="209" y="318"/>
                  </a:lnTo>
                  <a:lnTo>
                    <a:pt x="230" y="321"/>
                  </a:lnTo>
                  <a:lnTo>
                    <a:pt x="251" y="323"/>
                  </a:lnTo>
                  <a:lnTo>
                    <a:pt x="272" y="325"/>
                  </a:lnTo>
                  <a:lnTo>
                    <a:pt x="294" y="327"/>
                  </a:lnTo>
                  <a:lnTo>
                    <a:pt x="315" y="328"/>
                  </a:lnTo>
                  <a:lnTo>
                    <a:pt x="336" y="329"/>
                  </a:lnTo>
                  <a:lnTo>
                    <a:pt x="358" y="330"/>
                  </a:lnTo>
                  <a:lnTo>
                    <a:pt x="378" y="331"/>
                  </a:lnTo>
                  <a:lnTo>
                    <a:pt x="386" y="331"/>
                  </a:lnTo>
                  <a:lnTo>
                    <a:pt x="391" y="329"/>
                  </a:lnTo>
                  <a:lnTo>
                    <a:pt x="396" y="325"/>
                  </a:lnTo>
                  <a:lnTo>
                    <a:pt x="399" y="321"/>
                  </a:lnTo>
                  <a:lnTo>
                    <a:pt x="399" y="316"/>
                  </a:lnTo>
                  <a:lnTo>
                    <a:pt x="396" y="312"/>
                  </a:lnTo>
                  <a:lnTo>
                    <a:pt x="390" y="309"/>
                  </a:lnTo>
                  <a:lnTo>
                    <a:pt x="383" y="307"/>
                  </a:lnTo>
                  <a:lnTo>
                    <a:pt x="364" y="304"/>
                  </a:lnTo>
                  <a:lnTo>
                    <a:pt x="345" y="302"/>
                  </a:lnTo>
                  <a:lnTo>
                    <a:pt x="326" y="299"/>
                  </a:lnTo>
                  <a:lnTo>
                    <a:pt x="306" y="297"/>
                  </a:lnTo>
                  <a:lnTo>
                    <a:pt x="287" y="295"/>
                  </a:lnTo>
                  <a:lnTo>
                    <a:pt x="268" y="293"/>
                  </a:lnTo>
                  <a:lnTo>
                    <a:pt x="248" y="291"/>
                  </a:lnTo>
                  <a:lnTo>
                    <a:pt x="229" y="288"/>
                  </a:lnTo>
                  <a:lnTo>
                    <a:pt x="210" y="286"/>
                  </a:lnTo>
                  <a:lnTo>
                    <a:pt x="191" y="283"/>
                  </a:lnTo>
                  <a:lnTo>
                    <a:pt x="172" y="279"/>
                  </a:lnTo>
                  <a:lnTo>
                    <a:pt x="153" y="276"/>
                  </a:lnTo>
                  <a:lnTo>
                    <a:pt x="136" y="271"/>
                  </a:lnTo>
                  <a:lnTo>
                    <a:pt x="117" y="266"/>
                  </a:lnTo>
                  <a:lnTo>
                    <a:pt x="100" y="261"/>
                  </a:lnTo>
                  <a:lnTo>
                    <a:pt x="82" y="254"/>
                  </a:lnTo>
                  <a:lnTo>
                    <a:pt x="68" y="247"/>
                  </a:lnTo>
                  <a:lnTo>
                    <a:pt x="56" y="238"/>
                  </a:lnTo>
                  <a:lnTo>
                    <a:pt x="48" y="228"/>
                  </a:lnTo>
                  <a:lnTo>
                    <a:pt x="43" y="216"/>
                  </a:lnTo>
                  <a:lnTo>
                    <a:pt x="42" y="204"/>
                  </a:lnTo>
                  <a:lnTo>
                    <a:pt x="43" y="189"/>
                  </a:lnTo>
                  <a:lnTo>
                    <a:pt x="48" y="175"/>
                  </a:lnTo>
                  <a:lnTo>
                    <a:pt x="53" y="164"/>
                  </a:lnTo>
                  <a:lnTo>
                    <a:pt x="64" y="149"/>
                  </a:lnTo>
                  <a:lnTo>
                    <a:pt x="75" y="134"/>
                  </a:lnTo>
                  <a:lnTo>
                    <a:pt x="88" y="121"/>
                  </a:lnTo>
                  <a:lnTo>
                    <a:pt x="103" y="109"/>
                  </a:lnTo>
                  <a:lnTo>
                    <a:pt x="117" y="97"/>
                  </a:lnTo>
                  <a:lnTo>
                    <a:pt x="133" y="85"/>
                  </a:lnTo>
                  <a:lnTo>
                    <a:pt x="152" y="73"/>
                  </a:lnTo>
                  <a:lnTo>
                    <a:pt x="171" y="61"/>
                  </a:lnTo>
                  <a:lnTo>
                    <a:pt x="190" y="51"/>
                  </a:lnTo>
                  <a:lnTo>
                    <a:pt x="214" y="42"/>
                  </a:lnTo>
                  <a:lnTo>
                    <a:pt x="242" y="33"/>
                  </a:lnTo>
                  <a:lnTo>
                    <a:pt x="270" y="25"/>
                  </a:lnTo>
                  <a:lnTo>
                    <a:pt x="294" y="18"/>
                  </a:lnTo>
                  <a:lnTo>
                    <a:pt x="315" y="12"/>
                  </a:lnTo>
                  <a:lnTo>
                    <a:pt x="328" y="6"/>
                  </a:lnTo>
                  <a:lnTo>
                    <a:pt x="332" y="2"/>
                  </a:lnTo>
                  <a:lnTo>
                    <a:pt x="317" y="0"/>
                  </a:lnTo>
                  <a:lnTo>
                    <a:pt x="297" y="1"/>
                  </a:lnTo>
                  <a:lnTo>
                    <a:pt x="274" y="4"/>
                  </a:lnTo>
                  <a:lnTo>
                    <a:pt x="249" y="9"/>
                  </a:lnTo>
                  <a:lnTo>
                    <a:pt x="223" y="16"/>
                  </a:lnTo>
                  <a:lnTo>
                    <a:pt x="198" y="24"/>
                  </a:lnTo>
                  <a:lnTo>
                    <a:pt x="175" y="33"/>
                  </a:lnTo>
                  <a:lnTo>
                    <a:pt x="155" y="44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10" name="Freeform 21">
              <a:extLst>
                <a:ext uri="{FF2B5EF4-FFF2-40B4-BE49-F238E27FC236}">
                  <a16:creationId xmlns:a16="http://schemas.microsoft.com/office/drawing/2014/main" id="{FD325C5F-C838-1A46-BB30-BE001D710D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9" y="2206"/>
              <a:ext cx="116" cy="110"/>
            </a:xfrm>
            <a:custGeom>
              <a:avLst/>
              <a:gdLst>
                <a:gd name="T0" fmla="*/ 11 w 350"/>
                <a:gd name="T1" fmla="*/ 8 h 221"/>
                <a:gd name="T2" fmla="*/ 11 w 350"/>
                <a:gd name="T3" fmla="*/ 10 h 221"/>
                <a:gd name="T4" fmla="*/ 12 w 350"/>
                <a:gd name="T5" fmla="*/ 11 h 221"/>
                <a:gd name="T6" fmla="*/ 12 w 350"/>
                <a:gd name="T7" fmla="*/ 13 h 221"/>
                <a:gd name="T8" fmla="*/ 12 w 350"/>
                <a:gd name="T9" fmla="*/ 15 h 221"/>
                <a:gd name="T10" fmla="*/ 12 w 350"/>
                <a:gd name="T11" fmla="*/ 17 h 221"/>
                <a:gd name="T12" fmla="*/ 11 w 350"/>
                <a:gd name="T13" fmla="*/ 18 h 221"/>
                <a:gd name="T14" fmla="*/ 11 w 350"/>
                <a:gd name="T15" fmla="*/ 20 h 221"/>
                <a:gd name="T16" fmla="*/ 11 w 350"/>
                <a:gd name="T17" fmla="*/ 21 h 221"/>
                <a:gd name="T18" fmla="*/ 10 w 350"/>
                <a:gd name="T19" fmla="*/ 22 h 221"/>
                <a:gd name="T20" fmla="*/ 10 w 350"/>
                <a:gd name="T21" fmla="*/ 23 h 221"/>
                <a:gd name="T22" fmla="*/ 9 w 350"/>
                <a:gd name="T23" fmla="*/ 24 h 221"/>
                <a:gd name="T24" fmla="*/ 9 w 350"/>
                <a:gd name="T25" fmla="*/ 25 h 221"/>
                <a:gd name="T26" fmla="*/ 9 w 350"/>
                <a:gd name="T27" fmla="*/ 26 h 221"/>
                <a:gd name="T28" fmla="*/ 9 w 350"/>
                <a:gd name="T29" fmla="*/ 26 h 221"/>
                <a:gd name="T30" fmla="*/ 9 w 350"/>
                <a:gd name="T31" fmla="*/ 26 h 221"/>
                <a:gd name="T32" fmla="*/ 9 w 350"/>
                <a:gd name="T33" fmla="*/ 27 h 221"/>
                <a:gd name="T34" fmla="*/ 9 w 350"/>
                <a:gd name="T35" fmla="*/ 27 h 221"/>
                <a:gd name="T36" fmla="*/ 9 w 350"/>
                <a:gd name="T37" fmla="*/ 27 h 221"/>
                <a:gd name="T38" fmla="*/ 9 w 350"/>
                <a:gd name="T39" fmla="*/ 27 h 221"/>
                <a:gd name="T40" fmla="*/ 10 w 350"/>
                <a:gd name="T41" fmla="*/ 27 h 221"/>
                <a:gd name="T42" fmla="*/ 10 w 350"/>
                <a:gd name="T43" fmla="*/ 25 h 221"/>
                <a:gd name="T44" fmla="*/ 11 w 350"/>
                <a:gd name="T45" fmla="*/ 23 h 221"/>
                <a:gd name="T46" fmla="*/ 12 w 350"/>
                <a:gd name="T47" fmla="*/ 21 h 221"/>
                <a:gd name="T48" fmla="*/ 13 w 350"/>
                <a:gd name="T49" fmla="*/ 18 h 221"/>
                <a:gd name="T50" fmla="*/ 13 w 350"/>
                <a:gd name="T51" fmla="*/ 15 h 221"/>
                <a:gd name="T52" fmla="*/ 13 w 350"/>
                <a:gd name="T53" fmla="*/ 12 h 221"/>
                <a:gd name="T54" fmla="*/ 12 w 350"/>
                <a:gd name="T55" fmla="*/ 10 h 221"/>
                <a:gd name="T56" fmla="*/ 11 w 350"/>
                <a:gd name="T57" fmla="*/ 7 h 221"/>
                <a:gd name="T58" fmla="*/ 11 w 350"/>
                <a:gd name="T59" fmla="*/ 6 h 221"/>
                <a:gd name="T60" fmla="*/ 10 w 350"/>
                <a:gd name="T61" fmla="*/ 5 h 221"/>
                <a:gd name="T62" fmla="*/ 9 w 350"/>
                <a:gd name="T63" fmla="*/ 4 h 221"/>
                <a:gd name="T64" fmla="*/ 8 w 350"/>
                <a:gd name="T65" fmla="*/ 3 h 221"/>
                <a:gd name="T66" fmla="*/ 7 w 350"/>
                <a:gd name="T67" fmla="*/ 2 h 221"/>
                <a:gd name="T68" fmla="*/ 7 w 350"/>
                <a:gd name="T69" fmla="*/ 1 h 221"/>
                <a:gd name="T70" fmla="*/ 6 w 350"/>
                <a:gd name="T71" fmla="*/ 1 h 221"/>
                <a:gd name="T72" fmla="*/ 5 w 350"/>
                <a:gd name="T73" fmla="*/ 0 h 221"/>
                <a:gd name="T74" fmla="*/ 4 w 350"/>
                <a:gd name="T75" fmla="*/ 0 h 221"/>
                <a:gd name="T76" fmla="*/ 3 w 350"/>
                <a:gd name="T77" fmla="*/ 0 h 221"/>
                <a:gd name="T78" fmla="*/ 2 w 350"/>
                <a:gd name="T79" fmla="*/ 0 h 221"/>
                <a:gd name="T80" fmla="*/ 2 w 350"/>
                <a:gd name="T81" fmla="*/ 0 h 221"/>
                <a:gd name="T82" fmla="*/ 1 w 350"/>
                <a:gd name="T83" fmla="*/ 0 h 221"/>
                <a:gd name="T84" fmla="*/ 0 w 350"/>
                <a:gd name="T85" fmla="*/ 0 h 221"/>
                <a:gd name="T86" fmla="*/ 0 w 350"/>
                <a:gd name="T87" fmla="*/ 0 h 221"/>
                <a:gd name="T88" fmla="*/ 0 w 350"/>
                <a:gd name="T89" fmla="*/ 0 h 221"/>
                <a:gd name="T90" fmla="*/ 1 w 350"/>
                <a:gd name="T91" fmla="*/ 0 h 221"/>
                <a:gd name="T92" fmla="*/ 1 w 350"/>
                <a:gd name="T93" fmla="*/ 0 h 221"/>
                <a:gd name="T94" fmla="*/ 2 w 350"/>
                <a:gd name="T95" fmla="*/ 1 h 221"/>
                <a:gd name="T96" fmla="*/ 2 w 350"/>
                <a:gd name="T97" fmla="*/ 1 h 221"/>
                <a:gd name="T98" fmla="*/ 3 w 350"/>
                <a:gd name="T99" fmla="*/ 1 h 221"/>
                <a:gd name="T100" fmla="*/ 4 w 350"/>
                <a:gd name="T101" fmla="*/ 2 h 221"/>
                <a:gd name="T102" fmla="*/ 4 w 350"/>
                <a:gd name="T103" fmla="*/ 2 h 221"/>
                <a:gd name="T104" fmla="*/ 5 w 350"/>
                <a:gd name="T105" fmla="*/ 2 h 221"/>
                <a:gd name="T106" fmla="*/ 6 w 350"/>
                <a:gd name="T107" fmla="*/ 3 h 221"/>
                <a:gd name="T108" fmla="*/ 7 w 350"/>
                <a:gd name="T109" fmla="*/ 3 h 221"/>
                <a:gd name="T110" fmla="*/ 7 w 350"/>
                <a:gd name="T111" fmla="*/ 4 h 221"/>
                <a:gd name="T112" fmla="*/ 8 w 350"/>
                <a:gd name="T113" fmla="*/ 4 h 221"/>
                <a:gd name="T114" fmla="*/ 9 w 350"/>
                <a:gd name="T115" fmla="*/ 5 h 221"/>
                <a:gd name="T116" fmla="*/ 9 w 350"/>
                <a:gd name="T117" fmla="*/ 6 h 221"/>
                <a:gd name="T118" fmla="*/ 10 w 350"/>
                <a:gd name="T119" fmla="*/ 7 h 221"/>
                <a:gd name="T120" fmla="*/ 11 w 350"/>
                <a:gd name="T121" fmla="*/ 8 h 22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50"/>
                <a:gd name="T184" fmla="*/ 0 h 221"/>
                <a:gd name="T185" fmla="*/ 350 w 350"/>
                <a:gd name="T186" fmla="*/ 221 h 22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50" h="221">
                  <a:moveTo>
                    <a:pt x="290" y="68"/>
                  </a:moveTo>
                  <a:lnTo>
                    <a:pt x="306" y="80"/>
                  </a:lnTo>
                  <a:lnTo>
                    <a:pt x="316" y="94"/>
                  </a:lnTo>
                  <a:lnTo>
                    <a:pt x="321" y="109"/>
                  </a:lnTo>
                  <a:lnTo>
                    <a:pt x="321" y="125"/>
                  </a:lnTo>
                  <a:lnTo>
                    <a:pt x="318" y="138"/>
                  </a:lnTo>
                  <a:lnTo>
                    <a:pt x="312" y="149"/>
                  </a:lnTo>
                  <a:lnTo>
                    <a:pt x="302" y="160"/>
                  </a:lnTo>
                  <a:lnTo>
                    <a:pt x="292" y="169"/>
                  </a:lnTo>
                  <a:lnTo>
                    <a:pt x="279" y="179"/>
                  </a:lnTo>
                  <a:lnTo>
                    <a:pt x="266" y="187"/>
                  </a:lnTo>
                  <a:lnTo>
                    <a:pt x="253" y="196"/>
                  </a:lnTo>
                  <a:lnTo>
                    <a:pt x="240" y="205"/>
                  </a:lnTo>
                  <a:lnTo>
                    <a:pt x="237" y="209"/>
                  </a:lnTo>
                  <a:lnTo>
                    <a:pt x="237" y="212"/>
                  </a:lnTo>
                  <a:lnTo>
                    <a:pt x="237" y="215"/>
                  </a:lnTo>
                  <a:lnTo>
                    <a:pt x="240" y="218"/>
                  </a:lnTo>
                  <a:lnTo>
                    <a:pt x="244" y="220"/>
                  </a:lnTo>
                  <a:lnTo>
                    <a:pt x="250" y="221"/>
                  </a:lnTo>
                  <a:lnTo>
                    <a:pt x="254" y="220"/>
                  </a:lnTo>
                  <a:lnTo>
                    <a:pt x="258" y="218"/>
                  </a:lnTo>
                  <a:lnTo>
                    <a:pt x="287" y="204"/>
                  </a:lnTo>
                  <a:lnTo>
                    <a:pt x="312" y="187"/>
                  </a:lnTo>
                  <a:lnTo>
                    <a:pt x="331" y="168"/>
                  </a:lnTo>
                  <a:lnTo>
                    <a:pt x="344" y="146"/>
                  </a:lnTo>
                  <a:lnTo>
                    <a:pt x="350" y="124"/>
                  </a:lnTo>
                  <a:lnTo>
                    <a:pt x="347" y="101"/>
                  </a:lnTo>
                  <a:lnTo>
                    <a:pt x="335" y="80"/>
                  </a:lnTo>
                  <a:lnTo>
                    <a:pt x="312" y="61"/>
                  </a:lnTo>
                  <a:lnTo>
                    <a:pt x="295" y="50"/>
                  </a:lnTo>
                  <a:lnTo>
                    <a:pt x="274" y="42"/>
                  </a:lnTo>
                  <a:lnTo>
                    <a:pt x="253" y="34"/>
                  </a:lnTo>
                  <a:lnTo>
                    <a:pt x="228" y="27"/>
                  </a:lnTo>
                  <a:lnTo>
                    <a:pt x="203" y="20"/>
                  </a:lnTo>
                  <a:lnTo>
                    <a:pt x="179" y="15"/>
                  </a:lnTo>
                  <a:lnTo>
                    <a:pt x="152" y="11"/>
                  </a:lnTo>
                  <a:lnTo>
                    <a:pt x="128" y="7"/>
                  </a:lnTo>
                  <a:lnTo>
                    <a:pt x="103" y="4"/>
                  </a:lnTo>
                  <a:lnTo>
                    <a:pt x="81" y="2"/>
                  </a:lnTo>
                  <a:lnTo>
                    <a:pt x="60" y="0"/>
                  </a:lnTo>
                  <a:lnTo>
                    <a:pt x="42" y="0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4" y="2"/>
                  </a:lnTo>
                  <a:lnTo>
                    <a:pt x="0" y="4"/>
                  </a:lnTo>
                  <a:lnTo>
                    <a:pt x="15" y="6"/>
                  </a:lnTo>
                  <a:lnTo>
                    <a:pt x="29" y="7"/>
                  </a:lnTo>
                  <a:lnTo>
                    <a:pt x="47" y="9"/>
                  </a:lnTo>
                  <a:lnTo>
                    <a:pt x="64" y="11"/>
                  </a:lnTo>
                  <a:lnTo>
                    <a:pt x="81" y="14"/>
                  </a:lnTo>
                  <a:lnTo>
                    <a:pt x="102" y="16"/>
                  </a:lnTo>
                  <a:lnTo>
                    <a:pt x="121" y="19"/>
                  </a:lnTo>
                  <a:lnTo>
                    <a:pt x="141" y="22"/>
                  </a:lnTo>
                  <a:lnTo>
                    <a:pt x="160" y="26"/>
                  </a:lnTo>
                  <a:lnTo>
                    <a:pt x="180" y="30"/>
                  </a:lnTo>
                  <a:lnTo>
                    <a:pt x="200" y="34"/>
                  </a:lnTo>
                  <a:lnTo>
                    <a:pt x="219" y="39"/>
                  </a:lnTo>
                  <a:lnTo>
                    <a:pt x="238" y="45"/>
                  </a:lnTo>
                  <a:lnTo>
                    <a:pt x="257" y="53"/>
                  </a:lnTo>
                  <a:lnTo>
                    <a:pt x="274" y="60"/>
                  </a:lnTo>
                  <a:lnTo>
                    <a:pt x="290" y="68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11" name="Freeform 22">
              <a:extLst>
                <a:ext uri="{FF2B5EF4-FFF2-40B4-BE49-F238E27FC236}">
                  <a16:creationId xmlns:a16="http://schemas.microsoft.com/office/drawing/2014/main" id="{A77AE819-9029-7E4E-AC47-89CFC56E6D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1" y="2256"/>
              <a:ext cx="48" cy="105"/>
            </a:xfrm>
            <a:custGeom>
              <a:avLst/>
              <a:gdLst>
                <a:gd name="T0" fmla="*/ 0 w 142"/>
                <a:gd name="T1" fmla="*/ 15 h 208"/>
                <a:gd name="T2" fmla="*/ 0 w 142"/>
                <a:gd name="T3" fmla="*/ 17 h 208"/>
                <a:gd name="T4" fmla="*/ 0 w 142"/>
                <a:gd name="T5" fmla="*/ 19 h 208"/>
                <a:gd name="T6" fmla="*/ 1 w 142"/>
                <a:gd name="T7" fmla="*/ 21 h 208"/>
                <a:gd name="T8" fmla="*/ 1 w 142"/>
                <a:gd name="T9" fmla="*/ 22 h 208"/>
                <a:gd name="T10" fmla="*/ 2 w 142"/>
                <a:gd name="T11" fmla="*/ 24 h 208"/>
                <a:gd name="T12" fmla="*/ 3 w 142"/>
                <a:gd name="T13" fmla="*/ 25 h 208"/>
                <a:gd name="T14" fmla="*/ 3 w 142"/>
                <a:gd name="T15" fmla="*/ 26 h 208"/>
                <a:gd name="T16" fmla="*/ 4 w 142"/>
                <a:gd name="T17" fmla="*/ 27 h 208"/>
                <a:gd name="T18" fmla="*/ 5 w 142"/>
                <a:gd name="T19" fmla="*/ 27 h 208"/>
                <a:gd name="T20" fmla="*/ 5 w 142"/>
                <a:gd name="T21" fmla="*/ 27 h 208"/>
                <a:gd name="T22" fmla="*/ 5 w 142"/>
                <a:gd name="T23" fmla="*/ 26 h 208"/>
                <a:gd name="T24" fmla="*/ 5 w 142"/>
                <a:gd name="T25" fmla="*/ 25 h 208"/>
                <a:gd name="T26" fmla="*/ 5 w 142"/>
                <a:gd name="T27" fmla="*/ 25 h 208"/>
                <a:gd name="T28" fmla="*/ 5 w 142"/>
                <a:gd name="T29" fmla="*/ 24 h 208"/>
                <a:gd name="T30" fmla="*/ 5 w 142"/>
                <a:gd name="T31" fmla="*/ 24 h 208"/>
                <a:gd name="T32" fmla="*/ 5 w 142"/>
                <a:gd name="T33" fmla="*/ 23 h 208"/>
                <a:gd name="T34" fmla="*/ 4 w 142"/>
                <a:gd name="T35" fmla="*/ 23 h 208"/>
                <a:gd name="T36" fmla="*/ 3 w 142"/>
                <a:gd name="T37" fmla="*/ 22 h 208"/>
                <a:gd name="T38" fmla="*/ 2 w 142"/>
                <a:gd name="T39" fmla="*/ 20 h 208"/>
                <a:gd name="T40" fmla="*/ 2 w 142"/>
                <a:gd name="T41" fmla="*/ 19 h 208"/>
                <a:gd name="T42" fmla="*/ 2 w 142"/>
                <a:gd name="T43" fmla="*/ 17 h 208"/>
                <a:gd name="T44" fmla="*/ 1 w 142"/>
                <a:gd name="T45" fmla="*/ 15 h 208"/>
                <a:gd name="T46" fmla="*/ 1 w 142"/>
                <a:gd name="T47" fmla="*/ 13 h 208"/>
                <a:gd name="T48" fmla="*/ 2 w 142"/>
                <a:gd name="T49" fmla="*/ 10 h 208"/>
                <a:gd name="T50" fmla="*/ 2 w 142"/>
                <a:gd name="T51" fmla="*/ 9 h 208"/>
                <a:gd name="T52" fmla="*/ 2 w 142"/>
                <a:gd name="T53" fmla="*/ 7 h 208"/>
                <a:gd name="T54" fmla="*/ 3 w 142"/>
                <a:gd name="T55" fmla="*/ 6 h 208"/>
                <a:gd name="T56" fmla="*/ 3 w 142"/>
                <a:gd name="T57" fmla="*/ 5 h 208"/>
                <a:gd name="T58" fmla="*/ 4 w 142"/>
                <a:gd name="T59" fmla="*/ 3 h 208"/>
                <a:gd name="T60" fmla="*/ 5 w 142"/>
                <a:gd name="T61" fmla="*/ 2 h 208"/>
                <a:gd name="T62" fmla="*/ 5 w 142"/>
                <a:gd name="T63" fmla="*/ 1 h 208"/>
                <a:gd name="T64" fmla="*/ 5 w 142"/>
                <a:gd name="T65" fmla="*/ 1 h 208"/>
                <a:gd name="T66" fmla="*/ 5 w 142"/>
                <a:gd name="T67" fmla="*/ 0 h 208"/>
                <a:gd name="T68" fmla="*/ 4 w 142"/>
                <a:gd name="T69" fmla="*/ 1 h 208"/>
                <a:gd name="T70" fmla="*/ 4 w 142"/>
                <a:gd name="T71" fmla="*/ 2 h 208"/>
                <a:gd name="T72" fmla="*/ 3 w 142"/>
                <a:gd name="T73" fmla="*/ 4 h 208"/>
                <a:gd name="T74" fmla="*/ 2 w 142"/>
                <a:gd name="T75" fmla="*/ 7 h 208"/>
                <a:gd name="T76" fmla="*/ 1 w 142"/>
                <a:gd name="T77" fmla="*/ 9 h 208"/>
                <a:gd name="T78" fmla="*/ 0 w 142"/>
                <a:gd name="T79" fmla="*/ 12 h 208"/>
                <a:gd name="T80" fmla="*/ 0 w 142"/>
                <a:gd name="T81" fmla="*/ 15 h 20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42"/>
                <a:gd name="T124" fmla="*/ 0 h 208"/>
                <a:gd name="T125" fmla="*/ 142 w 142"/>
                <a:gd name="T126" fmla="*/ 208 h 20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42" h="208">
                  <a:moveTo>
                    <a:pt x="0" y="114"/>
                  </a:moveTo>
                  <a:lnTo>
                    <a:pt x="0" y="131"/>
                  </a:lnTo>
                  <a:lnTo>
                    <a:pt x="6" y="147"/>
                  </a:lnTo>
                  <a:lnTo>
                    <a:pt x="16" y="162"/>
                  </a:lnTo>
                  <a:lnTo>
                    <a:pt x="30" y="175"/>
                  </a:lnTo>
                  <a:lnTo>
                    <a:pt x="48" y="186"/>
                  </a:lnTo>
                  <a:lnTo>
                    <a:pt x="68" y="196"/>
                  </a:lnTo>
                  <a:lnTo>
                    <a:pt x="91" y="203"/>
                  </a:lnTo>
                  <a:lnTo>
                    <a:pt x="114" y="207"/>
                  </a:lnTo>
                  <a:lnTo>
                    <a:pt x="122" y="208"/>
                  </a:lnTo>
                  <a:lnTo>
                    <a:pt x="129" y="206"/>
                  </a:lnTo>
                  <a:lnTo>
                    <a:pt x="135" y="203"/>
                  </a:lnTo>
                  <a:lnTo>
                    <a:pt x="138" y="199"/>
                  </a:lnTo>
                  <a:lnTo>
                    <a:pt x="138" y="194"/>
                  </a:lnTo>
                  <a:lnTo>
                    <a:pt x="136" y="189"/>
                  </a:lnTo>
                  <a:lnTo>
                    <a:pt x="132" y="185"/>
                  </a:lnTo>
                  <a:lnTo>
                    <a:pt x="125" y="183"/>
                  </a:lnTo>
                  <a:lnTo>
                    <a:pt x="101" y="177"/>
                  </a:lnTo>
                  <a:lnTo>
                    <a:pt x="80" y="169"/>
                  </a:lnTo>
                  <a:lnTo>
                    <a:pt x="62" y="158"/>
                  </a:lnTo>
                  <a:lnTo>
                    <a:pt x="49" y="146"/>
                  </a:lnTo>
                  <a:lnTo>
                    <a:pt x="40" y="131"/>
                  </a:lnTo>
                  <a:lnTo>
                    <a:pt x="36" y="115"/>
                  </a:lnTo>
                  <a:lnTo>
                    <a:pt x="36" y="97"/>
                  </a:lnTo>
                  <a:lnTo>
                    <a:pt x="43" y="79"/>
                  </a:lnTo>
                  <a:lnTo>
                    <a:pt x="52" y="66"/>
                  </a:lnTo>
                  <a:lnTo>
                    <a:pt x="64" y="54"/>
                  </a:lnTo>
                  <a:lnTo>
                    <a:pt x="77" y="43"/>
                  </a:lnTo>
                  <a:lnTo>
                    <a:pt x="91" y="33"/>
                  </a:lnTo>
                  <a:lnTo>
                    <a:pt x="104" y="24"/>
                  </a:lnTo>
                  <a:lnTo>
                    <a:pt x="119" y="16"/>
                  </a:lnTo>
                  <a:lnTo>
                    <a:pt x="132" y="8"/>
                  </a:lnTo>
                  <a:lnTo>
                    <a:pt x="142" y="1"/>
                  </a:lnTo>
                  <a:lnTo>
                    <a:pt x="132" y="0"/>
                  </a:lnTo>
                  <a:lnTo>
                    <a:pt x="116" y="5"/>
                  </a:lnTo>
                  <a:lnTo>
                    <a:pt x="94" y="16"/>
                  </a:lnTo>
                  <a:lnTo>
                    <a:pt x="69" y="31"/>
                  </a:lnTo>
                  <a:lnTo>
                    <a:pt x="46" y="50"/>
                  </a:lnTo>
                  <a:lnTo>
                    <a:pt x="24" y="70"/>
                  </a:lnTo>
                  <a:lnTo>
                    <a:pt x="9" y="92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12" name="Freeform 23">
              <a:extLst>
                <a:ext uri="{FF2B5EF4-FFF2-40B4-BE49-F238E27FC236}">
                  <a16:creationId xmlns:a16="http://schemas.microsoft.com/office/drawing/2014/main" id="{50CD997A-B392-854C-9402-9EEAC3727F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5" y="2198"/>
              <a:ext cx="101" cy="136"/>
            </a:xfrm>
            <a:custGeom>
              <a:avLst/>
              <a:gdLst>
                <a:gd name="T0" fmla="*/ 9 w 304"/>
                <a:gd name="T1" fmla="*/ 14 h 272"/>
                <a:gd name="T2" fmla="*/ 10 w 304"/>
                <a:gd name="T3" fmla="*/ 16 h 272"/>
                <a:gd name="T4" fmla="*/ 10 w 304"/>
                <a:gd name="T5" fmla="*/ 18 h 272"/>
                <a:gd name="T6" fmla="*/ 10 w 304"/>
                <a:gd name="T7" fmla="*/ 21 h 272"/>
                <a:gd name="T8" fmla="*/ 10 w 304"/>
                <a:gd name="T9" fmla="*/ 23 h 272"/>
                <a:gd name="T10" fmla="*/ 9 w 304"/>
                <a:gd name="T11" fmla="*/ 25 h 272"/>
                <a:gd name="T12" fmla="*/ 8 w 304"/>
                <a:gd name="T13" fmla="*/ 27 h 272"/>
                <a:gd name="T14" fmla="*/ 7 w 304"/>
                <a:gd name="T15" fmla="*/ 29 h 272"/>
                <a:gd name="T16" fmla="*/ 6 w 304"/>
                <a:gd name="T17" fmla="*/ 31 h 272"/>
                <a:gd name="T18" fmla="*/ 6 w 304"/>
                <a:gd name="T19" fmla="*/ 32 h 272"/>
                <a:gd name="T20" fmla="*/ 6 w 304"/>
                <a:gd name="T21" fmla="*/ 33 h 272"/>
                <a:gd name="T22" fmla="*/ 6 w 304"/>
                <a:gd name="T23" fmla="*/ 34 h 272"/>
                <a:gd name="T24" fmla="*/ 6 w 304"/>
                <a:gd name="T25" fmla="*/ 34 h 272"/>
                <a:gd name="T26" fmla="*/ 6 w 304"/>
                <a:gd name="T27" fmla="*/ 34 h 272"/>
                <a:gd name="T28" fmla="*/ 7 w 304"/>
                <a:gd name="T29" fmla="*/ 33 h 272"/>
                <a:gd name="T30" fmla="*/ 8 w 304"/>
                <a:gd name="T31" fmla="*/ 30 h 272"/>
                <a:gd name="T32" fmla="*/ 9 w 304"/>
                <a:gd name="T33" fmla="*/ 27 h 272"/>
                <a:gd name="T34" fmla="*/ 11 w 304"/>
                <a:gd name="T35" fmla="*/ 24 h 272"/>
                <a:gd name="T36" fmla="*/ 11 w 304"/>
                <a:gd name="T37" fmla="*/ 21 h 272"/>
                <a:gd name="T38" fmla="*/ 11 w 304"/>
                <a:gd name="T39" fmla="*/ 17 h 272"/>
                <a:gd name="T40" fmla="*/ 10 w 304"/>
                <a:gd name="T41" fmla="*/ 14 h 272"/>
                <a:gd name="T42" fmla="*/ 9 w 304"/>
                <a:gd name="T43" fmla="*/ 11 h 272"/>
                <a:gd name="T44" fmla="*/ 8 w 304"/>
                <a:gd name="T45" fmla="*/ 9 h 272"/>
                <a:gd name="T46" fmla="*/ 7 w 304"/>
                <a:gd name="T47" fmla="*/ 7 h 272"/>
                <a:gd name="T48" fmla="*/ 6 w 304"/>
                <a:gd name="T49" fmla="*/ 5 h 272"/>
                <a:gd name="T50" fmla="*/ 5 w 304"/>
                <a:gd name="T51" fmla="*/ 4 h 272"/>
                <a:gd name="T52" fmla="*/ 3 w 304"/>
                <a:gd name="T53" fmla="*/ 2 h 272"/>
                <a:gd name="T54" fmla="*/ 2 w 304"/>
                <a:gd name="T55" fmla="*/ 1 h 272"/>
                <a:gd name="T56" fmla="*/ 1 w 304"/>
                <a:gd name="T57" fmla="*/ 1 h 272"/>
                <a:gd name="T58" fmla="*/ 0 w 304"/>
                <a:gd name="T59" fmla="*/ 1 h 272"/>
                <a:gd name="T60" fmla="*/ 0 w 304"/>
                <a:gd name="T61" fmla="*/ 1 h 272"/>
                <a:gd name="T62" fmla="*/ 1 w 304"/>
                <a:gd name="T63" fmla="*/ 2 h 272"/>
                <a:gd name="T64" fmla="*/ 2 w 304"/>
                <a:gd name="T65" fmla="*/ 3 h 272"/>
                <a:gd name="T66" fmla="*/ 4 w 304"/>
                <a:gd name="T67" fmla="*/ 4 h 272"/>
                <a:gd name="T68" fmla="*/ 5 w 304"/>
                <a:gd name="T69" fmla="*/ 6 h 272"/>
                <a:gd name="T70" fmla="*/ 6 w 304"/>
                <a:gd name="T71" fmla="*/ 8 h 272"/>
                <a:gd name="T72" fmla="*/ 7 w 304"/>
                <a:gd name="T73" fmla="*/ 10 h 272"/>
                <a:gd name="T74" fmla="*/ 9 w 304"/>
                <a:gd name="T75" fmla="*/ 12 h 27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04"/>
                <a:gd name="T115" fmla="*/ 0 h 272"/>
                <a:gd name="T116" fmla="*/ 304 w 304"/>
                <a:gd name="T117" fmla="*/ 272 h 27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04" h="272">
                  <a:moveTo>
                    <a:pt x="246" y="102"/>
                  </a:moveTo>
                  <a:lnTo>
                    <a:pt x="257" y="109"/>
                  </a:lnTo>
                  <a:lnTo>
                    <a:pt x="265" y="117"/>
                  </a:lnTo>
                  <a:lnTo>
                    <a:pt x="271" y="126"/>
                  </a:lnTo>
                  <a:lnTo>
                    <a:pt x="277" y="135"/>
                  </a:lnTo>
                  <a:lnTo>
                    <a:pt x="278" y="144"/>
                  </a:lnTo>
                  <a:lnTo>
                    <a:pt x="278" y="154"/>
                  </a:lnTo>
                  <a:lnTo>
                    <a:pt x="274" y="164"/>
                  </a:lnTo>
                  <a:lnTo>
                    <a:pt x="268" y="173"/>
                  </a:lnTo>
                  <a:lnTo>
                    <a:pt x="258" y="183"/>
                  </a:lnTo>
                  <a:lnTo>
                    <a:pt x="246" y="192"/>
                  </a:lnTo>
                  <a:lnTo>
                    <a:pt x="233" y="200"/>
                  </a:lnTo>
                  <a:lnTo>
                    <a:pt x="219" y="208"/>
                  </a:lnTo>
                  <a:lnTo>
                    <a:pt x="206" y="215"/>
                  </a:lnTo>
                  <a:lnTo>
                    <a:pt x="191" y="224"/>
                  </a:lnTo>
                  <a:lnTo>
                    <a:pt x="177" y="232"/>
                  </a:lnTo>
                  <a:lnTo>
                    <a:pt x="164" y="241"/>
                  </a:lnTo>
                  <a:lnTo>
                    <a:pt x="159" y="244"/>
                  </a:lnTo>
                  <a:lnTo>
                    <a:pt x="157" y="248"/>
                  </a:lnTo>
                  <a:lnTo>
                    <a:pt x="154" y="252"/>
                  </a:lnTo>
                  <a:lnTo>
                    <a:pt x="151" y="256"/>
                  </a:lnTo>
                  <a:lnTo>
                    <a:pt x="149" y="260"/>
                  </a:lnTo>
                  <a:lnTo>
                    <a:pt x="149" y="264"/>
                  </a:lnTo>
                  <a:lnTo>
                    <a:pt x="151" y="268"/>
                  </a:lnTo>
                  <a:lnTo>
                    <a:pt x="155" y="271"/>
                  </a:lnTo>
                  <a:lnTo>
                    <a:pt x="161" y="272"/>
                  </a:lnTo>
                  <a:lnTo>
                    <a:pt x="167" y="272"/>
                  </a:lnTo>
                  <a:lnTo>
                    <a:pt x="172" y="271"/>
                  </a:lnTo>
                  <a:lnTo>
                    <a:pt x="177" y="268"/>
                  </a:lnTo>
                  <a:lnTo>
                    <a:pt x="191" y="257"/>
                  </a:lnTo>
                  <a:lnTo>
                    <a:pt x="207" y="246"/>
                  </a:lnTo>
                  <a:lnTo>
                    <a:pt x="223" y="236"/>
                  </a:lnTo>
                  <a:lnTo>
                    <a:pt x="241" y="226"/>
                  </a:lnTo>
                  <a:lnTo>
                    <a:pt x="257" y="215"/>
                  </a:lnTo>
                  <a:lnTo>
                    <a:pt x="271" y="204"/>
                  </a:lnTo>
                  <a:lnTo>
                    <a:pt x="286" y="192"/>
                  </a:lnTo>
                  <a:lnTo>
                    <a:pt x="296" y="179"/>
                  </a:lnTo>
                  <a:lnTo>
                    <a:pt x="303" y="164"/>
                  </a:lnTo>
                  <a:lnTo>
                    <a:pt x="304" y="149"/>
                  </a:lnTo>
                  <a:lnTo>
                    <a:pt x="300" y="134"/>
                  </a:lnTo>
                  <a:lnTo>
                    <a:pt x="293" y="120"/>
                  </a:lnTo>
                  <a:lnTo>
                    <a:pt x="281" y="106"/>
                  </a:lnTo>
                  <a:lnTo>
                    <a:pt x="267" y="94"/>
                  </a:lnTo>
                  <a:lnTo>
                    <a:pt x="249" y="83"/>
                  </a:lnTo>
                  <a:lnTo>
                    <a:pt x="232" y="73"/>
                  </a:lnTo>
                  <a:lnTo>
                    <a:pt x="219" y="65"/>
                  </a:lnTo>
                  <a:lnTo>
                    <a:pt x="204" y="59"/>
                  </a:lnTo>
                  <a:lnTo>
                    <a:pt x="188" y="52"/>
                  </a:lnTo>
                  <a:lnTo>
                    <a:pt x="172" y="45"/>
                  </a:lnTo>
                  <a:lnTo>
                    <a:pt x="157" y="38"/>
                  </a:lnTo>
                  <a:lnTo>
                    <a:pt x="139" y="31"/>
                  </a:lnTo>
                  <a:lnTo>
                    <a:pt x="122" y="25"/>
                  </a:lnTo>
                  <a:lnTo>
                    <a:pt x="106" y="19"/>
                  </a:lnTo>
                  <a:lnTo>
                    <a:pt x="90" y="14"/>
                  </a:lnTo>
                  <a:lnTo>
                    <a:pt x="74" y="9"/>
                  </a:lnTo>
                  <a:lnTo>
                    <a:pt x="58" y="6"/>
                  </a:lnTo>
                  <a:lnTo>
                    <a:pt x="43" y="3"/>
                  </a:lnTo>
                  <a:lnTo>
                    <a:pt x="30" y="1"/>
                  </a:lnTo>
                  <a:lnTo>
                    <a:pt x="19" y="0"/>
                  </a:lnTo>
                  <a:lnTo>
                    <a:pt x="9" y="1"/>
                  </a:lnTo>
                  <a:lnTo>
                    <a:pt x="0" y="3"/>
                  </a:lnTo>
                  <a:lnTo>
                    <a:pt x="10" y="5"/>
                  </a:lnTo>
                  <a:lnTo>
                    <a:pt x="22" y="8"/>
                  </a:lnTo>
                  <a:lnTo>
                    <a:pt x="35" y="12"/>
                  </a:lnTo>
                  <a:lnTo>
                    <a:pt x="48" y="16"/>
                  </a:lnTo>
                  <a:lnTo>
                    <a:pt x="64" y="21"/>
                  </a:lnTo>
                  <a:lnTo>
                    <a:pt x="80" y="26"/>
                  </a:lnTo>
                  <a:lnTo>
                    <a:pt x="97" y="32"/>
                  </a:lnTo>
                  <a:lnTo>
                    <a:pt x="114" y="38"/>
                  </a:lnTo>
                  <a:lnTo>
                    <a:pt x="132" y="45"/>
                  </a:lnTo>
                  <a:lnTo>
                    <a:pt x="149" y="52"/>
                  </a:lnTo>
                  <a:lnTo>
                    <a:pt x="167" y="60"/>
                  </a:lnTo>
                  <a:lnTo>
                    <a:pt x="184" y="69"/>
                  </a:lnTo>
                  <a:lnTo>
                    <a:pt x="201" y="77"/>
                  </a:lnTo>
                  <a:lnTo>
                    <a:pt x="217" y="85"/>
                  </a:lnTo>
                  <a:lnTo>
                    <a:pt x="232" y="93"/>
                  </a:lnTo>
                  <a:lnTo>
                    <a:pt x="246" y="102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13" name="Freeform 24">
              <a:extLst>
                <a:ext uri="{FF2B5EF4-FFF2-40B4-BE49-F238E27FC236}">
                  <a16:creationId xmlns:a16="http://schemas.microsoft.com/office/drawing/2014/main" id="{810B27C7-032D-A24F-A9F6-F3E593A489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3" y="2357"/>
              <a:ext cx="34" cy="82"/>
            </a:xfrm>
            <a:custGeom>
              <a:avLst/>
              <a:gdLst>
                <a:gd name="T0" fmla="*/ 1 w 103"/>
                <a:gd name="T1" fmla="*/ 2 h 164"/>
                <a:gd name="T2" fmla="*/ 1 w 103"/>
                <a:gd name="T3" fmla="*/ 1 h 164"/>
                <a:gd name="T4" fmla="*/ 1 w 103"/>
                <a:gd name="T5" fmla="*/ 1 h 164"/>
                <a:gd name="T6" fmla="*/ 1 w 103"/>
                <a:gd name="T7" fmla="*/ 1 h 164"/>
                <a:gd name="T8" fmla="*/ 1 w 103"/>
                <a:gd name="T9" fmla="*/ 0 h 164"/>
                <a:gd name="T10" fmla="*/ 0 w 103"/>
                <a:gd name="T11" fmla="*/ 1 h 164"/>
                <a:gd name="T12" fmla="*/ 0 w 103"/>
                <a:gd name="T13" fmla="*/ 1 h 164"/>
                <a:gd name="T14" fmla="*/ 0 w 103"/>
                <a:gd name="T15" fmla="*/ 2 h 164"/>
                <a:gd name="T16" fmla="*/ 0 w 103"/>
                <a:gd name="T17" fmla="*/ 2 h 164"/>
                <a:gd name="T18" fmla="*/ 0 w 103"/>
                <a:gd name="T19" fmla="*/ 5 h 164"/>
                <a:gd name="T20" fmla="*/ 1 w 103"/>
                <a:gd name="T21" fmla="*/ 8 h 164"/>
                <a:gd name="T22" fmla="*/ 1 w 103"/>
                <a:gd name="T23" fmla="*/ 11 h 164"/>
                <a:gd name="T24" fmla="*/ 2 w 103"/>
                <a:gd name="T25" fmla="*/ 14 h 164"/>
                <a:gd name="T26" fmla="*/ 2 w 103"/>
                <a:gd name="T27" fmla="*/ 17 h 164"/>
                <a:gd name="T28" fmla="*/ 3 w 103"/>
                <a:gd name="T29" fmla="*/ 19 h 164"/>
                <a:gd name="T30" fmla="*/ 4 w 103"/>
                <a:gd name="T31" fmla="*/ 21 h 164"/>
                <a:gd name="T32" fmla="*/ 4 w 103"/>
                <a:gd name="T33" fmla="*/ 21 h 164"/>
                <a:gd name="T34" fmla="*/ 4 w 103"/>
                <a:gd name="T35" fmla="*/ 20 h 164"/>
                <a:gd name="T36" fmla="*/ 3 w 103"/>
                <a:gd name="T37" fmla="*/ 18 h 164"/>
                <a:gd name="T38" fmla="*/ 3 w 103"/>
                <a:gd name="T39" fmla="*/ 16 h 164"/>
                <a:gd name="T40" fmla="*/ 3 w 103"/>
                <a:gd name="T41" fmla="*/ 13 h 164"/>
                <a:gd name="T42" fmla="*/ 2 w 103"/>
                <a:gd name="T43" fmla="*/ 10 h 164"/>
                <a:gd name="T44" fmla="*/ 2 w 103"/>
                <a:gd name="T45" fmla="*/ 7 h 164"/>
                <a:gd name="T46" fmla="*/ 2 w 103"/>
                <a:gd name="T47" fmla="*/ 5 h 164"/>
                <a:gd name="T48" fmla="*/ 1 w 103"/>
                <a:gd name="T49" fmla="*/ 2 h 16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3"/>
                <a:gd name="T76" fmla="*/ 0 h 164"/>
                <a:gd name="T77" fmla="*/ 103 w 103"/>
                <a:gd name="T78" fmla="*/ 164 h 16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3" h="164">
                  <a:moveTo>
                    <a:pt x="39" y="12"/>
                  </a:moveTo>
                  <a:lnTo>
                    <a:pt x="37" y="7"/>
                  </a:lnTo>
                  <a:lnTo>
                    <a:pt x="32" y="3"/>
                  </a:lnTo>
                  <a:lnTo>
                    <a:pt x="25" y="1"/>
                  </a:lnTo>
                  <a:lnTo>
                    <a:pt x="18" y="0"/>
                  </a:lnTo>
                  <a:lnTo>
                    <a:pt x="10" y="2"/>
                  </a:lnTo>
                  <a:lnTo>
                    <a:pt x="5" y="5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8" y="37"/>
                  </a:lnTo>
                  <a:lnTo>
                    <a:pt x="19" y="63"/>
                  </a:lnTo>
                  <a:lnTo>
                    <a:pt x="34" y="88"/>
                  </a:lnTo>
                  <a:lnTo>
                    <a:pt x="51" y="112"/>
                  </a:lnTo>
                  <a:lnTo>
                    <a:pt x="68" y="133"/>
                  </a:lnTo>
                  <a:lnTo>
                    <a:pt x="84" y="150"/>
                  </a:lnTo>
                  <a:lnTo>
                    <a:pt x="96" y="161"/>
                  </a:lnTo>
                  <a:lnTo>
                    <a:pt x="103" y="164"/>
                  </a:lnTo>
                  <a:lnTo>
                    <a:pt x="100" y="153"/>
                  </a:lnTo>
                  <a:lnTo>
                    <a:pt x="93" y="139"/>
                  </a:lnTo>
                  <a:lnTo>
                    <a:pt x="84" y="121"/>
                  </a:lnTo>
                  <a:lnTo>
                    <a:pt x="74" y="100"/>
                  </a:lnTo>
                  <a:lnTo>
                    <a:pt x="64" y="78"/>
                  </a:lnTo>
                  <a:lnTo>
                    <a:pt x="54" y="55"/>
                  </a:lnTo>
                  <a:lnTo>
                    <a:pt x="45" y="33"/>
                  </a:lnTo>
                  <a:lnTo>
                    <a:pt x="39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14" name="Freeform 25">
              <a:extLst>
                <a:ext uri="{FF2B5EF4-FFF2-40B4-BE49-F238E27FC236}">
                  <a16:creationId xmlns:a16="http://schemas.microsoft.com/office/drawing/2014/main" id="{5A602D22-D26D-224F-B785-D95FD63C7A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8" y="2313"/>
              <a:ext cx="18" cy="42"/>
            </a:xfrm>
            <a:custGeom>
              <a:avLst/>
              <a:gdLst>
                <a:gd name="T0" fmla="*/ 1 w 54"/>
                <a:gd name="T1" fmla="*/ 2 h 82"/>
                <a:gd name="T2" fmla="*/ 1 w 54"/>
                <a:gd name="T3" fmla="*/ 1 h 82"/>
                <a:gd name="T4" fmla="*/ 1 w 54"/>
                <a:gd name="T5" fmla="*/ 1 h 82"/>
                <a:gd name="T6" fmla="*/ 1 w 54"/>
                <a:gd name="T7" fmla="*/ 0 h 82"/>
                <a:gd name="T8" fmla="*/ 0 w 54"/>
                <a:gd name="T9" fmla="*/ 0 h 82"/>
                <a:gd name="T10" fmla="*/ 0 w 54"/>
                <a:gd name="T11" fmla="*/ 1 h 82"/>
                <a:gd name="T12" fmla="*/ 0 w 54"/>
                <a:gd name="T13" fmla="*/ 1 h 82"/>
                <a:gd name="T14" fmla="*/ 0 w 54"/>
                <a:gd name="T15" fmla="*/ 1 h 82"/>
                <a:gd name="T16" fmla="*/ 0 w 54"/>
                <a:gd name="T17" fmla="*/ 2 h 82"/>
                <a:gd name="T18" fmla="*/ 0 w 54"/>
                <a:gd name="T19" fmla="*/ 3 h 82"/>
                <a:gd name="T20" fmla="*/ 0 w 54"/>
                <a:gd name="T21" fmla="*/ 5 h 82"/>
                <a:gd name="T22" fmla="*/ 0 w 54"/>
                <a:gd name="T23" fmla="*/ 6 h 82"/>
                <a:gd name="T24" fmla="*/ 1 w 54"/>
                <a:gd name="T25" fmla="*/ 8 h 82"/>
                <a:gd name="T26" fmla="*/ 1 w 54"/>
                <a:gd name="T27" fmla="*/ 9 h 82"/>
                <a:gd name="T28" fmla="*/ 1 w 54"/>
                <a:gd name="T29" fmla="*/ 10 h 82"/>
                <a:gd name="T30" fmla="*/ 2 w 54"/>
                <a:gd name="T31" fmla="*/ 11 h 82"/>
                <a:gd name="T32" fmla="*/ 2 w 54"/>
                <a:gd name="T33" fmla="*/ 11 h 82"/>
                <a:gd name="T34" fmla="*/ 2 w 54"/>
                <a:gd name="T35" fmla="*/ 9 h 82"/>
                <a:gd name="T36" fmla="*/ 2 w 54"/>
                <a:gd name="T37" fmla="*/ 6 h 82"/>
                <a:gd name="T38" fmla="*/ 1 w 54"/>
                <a:gd name="T39" fmla="*/ 4 h 82"/>
                <a:gd name="T40" fmla="*/ 1 w 54"/>
                <a:gd name="T41" fmla="*/ 2 h 8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4"/>
                <a:gd name="T64" fmla="*/ 0 h 82"/>
                <a:gd name="T65" fmla="*/ 54 w 54"/>
                <a:gd name="T66" fmla="*/ 82 h 8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4" h="82">
                  <a:moveTo>
                    <a:pt x="28" y="9"/>
                  </a:moveTo>
                  <a:lnTo>
                    <a:pt x="26" y="5"/>
                  </a:lnTo>
                  <a:lnTo>
                    <a:pt x="22" y="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8" y="1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21"/>
                  </a:lnTo>
                  <a:lnTo>
                    <a:pt x="5" y="33"/>
                  </a:lnTo>
                  <a:lnTo>
                    <a:pt x="10" y="45"/>
                  </a:lnTo>
                  <a:lnTo>
                    <a:pt x="18" y="57"/>
                  </a:lnTo>
                  <a:lnTo>
                    <a:pt x="26" y="68"/>
                  </a:lnTo>
                  <a:lnTo>
                    <a:pt x="35" y="76"/>
                  </a:lnTo>
                  <a:lnTo>
                    <a:pt x="45" y="81"/>
                  </a:lnTo>
                  <a:lnTo>
                    <a:pt x="53" y="82"/>
                  </a:lnTo>
                  <a:lnTo>
                    <a:pt x="54" y="66"/>
                  </a:lnTo>
                  <a:lnTo>
                    <a:pt x="47" y="47"/>
                  </a:lnTo>
                  <a:lnTo>
                    <a:pt x="38" y="28"/>
                  </a:lnTo>
                  <a:lnTo>
                    <a:pt x="28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15" name="Freeform 26">
              <a:extLst>
                <a:ext uri="{FF2B5EF4-FFF2-40B4-BE49-F238E27FC236}">
                  <a16:creationId xmlns:a16="http://schemas.microsoft.com/office/drawing/2014/main" id="{82596DFF-7178-F541-9A9F-18BD774E51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3" y="2283"/>
              <a:ext cx="16" cy="24"/>
            </a:xfrm>
            <a:custGeom>
              <a:avLst/>
              <a:gdLst>
                <a:gd name="T0" fmla="*/ 1 w 46"/>
                <a:gd name="T1" fmla="*/ 1 h 47"/>
                <a:gd name="T2" fmla="*/ 1 w 46"/>
                <a:gd name="T3" fmla="*/ 1 h 47"/>
                <a:gd name="T4" fmla="*/ 1 w 46"/>
                <a:gd name="T5" fmla="*/ 1 h 47"/>
                <a:gd name="T6" fmla="*/ 1 w 46"/>
                <a:gd name="T7" fmla="*/ 1 h 47"/>
                <a:gd name="T8" fmla="*/ 1 w 46"/>
                <a:gd name="T9" fmla="*/ 1 h 47"/>
                <a:gd name="T10" fmla="*/ 1 w 46"/>
                <a:gd name="T11" fmla="*/ 1 h 47"/>
                <a:gd name="T12" fmla="*/ 1 w 46"/>
                <a:gd name="T13" fmla="*/ 1 h 47"/>
                <a:gd name="T14" fmla="*/ 1 w 46"/>
                <a:gd name="T15" fmla="*/ 0 h 47"/>
                <a:gd name="T16" fmla="*/ 0 w 46"/>
                <a:gd name="T17" fmla="*/ 0 h 47"/>
                <a:gd name="T18" fmla="*/ 0 w 46"/>
                <a:gd name="T19" fmla="*/ 1 h 47"/>
                <a:gd name="T20" fmla="*/ 0 w 46"/>
                <a:gd name="T21" fmla="*/ 1 h 47"/>
                <a:gd name="T22" fmla="*/ 0 w 46"/>
                <a:gd name="T23" fmla="*/ 1 h 47"/>
                <a:gd name="T24" fmla="*/ 0 w 46"/>
                <a:gd name="T25" fmla="*/ 2 h 47"/>
                <a:gd name="T26" fmla="*/ 0 w 46"/>
                <a:gd name="T27" fmla="*/ 2 h 47"/>
                <a:gd name="T28" fmla="*/ 0 w 46"/>
                <a:gd name="T29" fmla="*/ 3 h 47"/>
                <a:gd name="T30" fmla="*/ 0 w 46"/>
                <a:gd name="T31" fmla="*/ 4 h 47"/>
                <a:gd name="T32" fmla="*/ 1 w 46"/>
                <a:gd name="T33" fmla="*/ 5 h 47"/>
                <a:gd name="T34" fmla="*/ 1 w 46"/>
                <a:gd name="T35" fmla="*/ 5 h 47"/>
                <a:gd name="T36" fmla="*/ 1 w 46"/>
                <a:gd name="T37" fmla="*/ 6 h 47"/>
                <a:gd name="T38" fmla="*/ 2 w 46"/>
                <a:gd name="T39" fmla="*/ 6 h 47"/>
                <a:gd name="T40" fmla="*/ 2 w 46"/>
                <a:gd name="T41" fmla="*/ 6 h 47"/>
                <a:gd name="T42" fmla="*/ 2 w 46"/>
                <a:gd name="T43" fmla="*/ 5 h 47"/>
                <a:gd name="T44" fmla="*/ 2 w 46"/>
                <a:gd name="T45" fmla="*/ 4 h 47"/>
                <a:gd name="T46" fmla="*/ 1 w 46"/>
                <a:gd name="T47" fmla="*/ 2 h 47"/>
                <a:gd name="T48" fmla="*/ 1 w 46"/>
                <a:gd name="T49" fmla="*/ 1 h 4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6"/>
                <a:gd name="T76" fmla="*/ 0 h 47"/>
                <a:gd name="T77" fmla="*/ 46 w 46"/>
                <a:gd name="T78" fmla="*/ 47 h 4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6" h="47">
                  <a:moveTo>
                    <a:pt x="24" y="6"/>
                  </a:moveTo>
                  <a:lnTo>
                    <a:pt x="24" y="7"/>
                  </a:lnTo>
                  <a:lnTo>
                    <a:pt x="23" y="4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1" y="15"/>
                  </a:lnTo>
                  <a:lnTo>
                    <a:pt x="4" y="21"/>
                  </a:lnTo>
                  <a:lnTo>
                    <a:pt x="10" y="28"/>
                  </a:lnTo>
                  <a:lnTo>
                    <a:pt x="17" y="34"/>
                  </a:lnTo>
                  <a:lnTo>
                    <a:pt x="24" y="40"/>
                  </a:lnTo>
                  <a:lnTo>
                    <a:pt x="33" y="44"/>
                  </a:lnTo>
                  <a:lnTo>
                    <a:pt x="40" y="47"/>
                  </a:lnTo>
                  <a:lnTo>
                    <a:pt x="46" y="47"/>
                  </a:lnTo>
                  <a:lnTo>
                    <a:pt x="45" y="37"/>
                  </a:lnTo>
                  <a:lnTo>
                    <a:pt x="39" y="25"/>
                  </a:lnTo>
                  <a:lnTo>
                    <a:pt x="30" y="14"/>
                  </a:lnTo>
                  <a:lnTo>
                    <a:pt x="24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16" name="Freeform 27">
              <a:extLst>
                <a:ext uri="{FF2B5EF4-FFF2-40B4-BE49-F238E27FC236}">
                  <a16:creationId xmlns:a16="http://schemas.microsoft.com/office/drawing/2014/main" id="{2FE8EDCE-4367-7E44-B4C2-AF06D22BA0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0" y="2263"/>
              <a:ext cx="21" cy="16"/>
            </a:xfrm>
            <a:custGeom>
              <a:avLst/>
              <a:gdLst>
                <a:gd name="T0" fmla="*/ 2 w 63"/>
                <a:gd name="T1" fmla="*/ 3 h 31"/>
                <a:gd name="T2" fmla="*/ 2 w 63"/>
                <a:gd name="T3" fmla="*/ 3 h 31"/>
                <a:gd name="T4" fmla="*/ 2 w 63"/>
                <a:gd name="T5" fmla="*/ 3 h 31"/>
                <a:gd name="T6" fmla="*/ 2 w 63"/>
                <a:gd name="T7" fmla="*/ 2 h 31"/>
                <a:gd name="T8" fmla="*/ 2 w 63"/>
                <a:gd name="T9" fmla="*/ 2 h 31"/>
                <a:gd name="T10" fmla="*/ 2 w 63"/>
                <a:gd name="T11" fmla="*/ 1 h 31"/>
                <a:gd name="T12" fmla="*/ 2 w 63"/>
                <a:gd name="T13" fmla="*/ 1 h 31"/>
                <a:gd name="T14" fmla="*/ 2 w 63"/>
                <a:gd name="T15" fmla="*/ 0 h 31"/>
                <a:gd name="T16" fmla="*/ 2 w 63"/>
                <a:gd name="T17" fmla="*/ 0 h 31"/>
                <a:gd name="T18" fmla="*/ 1 w 63"/>
                <a:gd name="T19" fmla="*/ 0 h 31"/>
                <a:gd name="T20" fmla="*/ 1 w 63"/>
                <a:gd name="T21" fmla="*/ 1 h 31"/>
                <a:gd name="T22" fmla="*/ 1 w 63"/>
                <a:gd name="T23" fmla="*/ 1 h 31"/>
                <a:gd name="T24" fmla="*/ 1 w 63"/>
                <a:gd name="T25" fmla="*/ 1 h 31"/>
                <a:gd name="T26" fmla="*/ 0 w 63"/>
                <a:gd name="T27" fmla="*/ 2 h 31"/>
                <a:gd name="T28" fmla="*/ 0 w 63"/>
                <a:gd name="T29" fmla="*/ 3 h 31"/>
                <a:gd name="T30" fmla="*/ 0 w 63"/>
                <a:gd name="T31" fmla="*/ 4 h 31"/>
                <a:gd name="T32" fmla="*/ 0 w 63"/>
                <a:gd name="T33" fmla="*/ 4 h 31"/>
                <a:gd name="T34" fmla="*/ 0 w 63"/>
                <a:gd name="T35" fmla="*/ 4 h 31"/>
                <a:gd name="T36" fmla="*/ 0 w 63"/>
                <a:gd name="T37" fmla="*/ 4 h 31"/>
                <a:gd name="T38" fmla="*/ 1 w 63"/>
                <a:gd name="T39" fmla="*/ 4 h 31"/>
                <a:gd name="T40" fmla="*/ 1 w 63"/>
                <a:gd name="T41" fmla="*/ 4 h 31"/>
                <a:gd name="T42" fmla="*/ 1 w 63"/>
                <a:gd name="T43" fmla="*/ 4 h 31"/>
                <a:gd name="T44" fmla="*/ 1 w 63"/>
                <a:gd name="T45" fmla="*/ 4 h 31"/>
                <a:gd name="T46" fmla="*/ 2 w 63"/>
                <a:gd name="T47" fmla="*/ 4 h 31"/>
                <a:gd name="T48" fmla="*/ 2 w 63"/>
                <a:gd name="T49" fmla="*/ 3 h 3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3"/>
                <a:gd name="T76" fmla="*/ 0 h 31"/>
                <a:gd name="T77" fmla="*/ 63 w 63"/>
                <a:gd name="T78" fmla="*/ 31 h 3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3" h="31">
                  <a:moveTo>
                    <a:pt x="50" y="23"/>
                  </a:moveTo>
                  <a:lnTo>
                    <a:pt x="56" y="21"/>
                  </a:lnTo>
                  <a:lnTo>
                    <a:pt x="62" y="18"/>
                  </a:lnTo>
                  <a:lnTo>
                    <a:pt x="63" y="14"/>
                  </a:lnTo>
                  <a:lnTo>
                    <a:pt x="63" y="10"/>
                  </a:lnTo>
                  <a:lnTo>
                    <a:pt x="61" y="5"/>
                  </a:lnTo>
                  <a:lnTo>
                    <a:pt x="56" y="2"/>
                  </a:lnTo>
                  <a:lnTo>
                    <a:pt x="50" y="0"/>
                  </a:lnTo>
                  <a:lnTo>
                    <a:pt x="43" y="0"/>
                  </a:lnTo>
                  <a:lnTo>
                    <a:pt x="40" y="0"/>
                  </a:lnTo>
                  <a:lnTo>
                    <a:pt x="34" y="1"/>
                  </a:lnTo>
                  <a:lnTo>
                    <a:pt x="26" y="3"/>
                  </a:lnTo>
                  <a:lnTo>
                    <a:pt x="16" y="7"/>
                  </a:lnTo>
                  <a:lnTo>
                    <a:pt x="7" y="13"/>
                  </a:lnTo>
                  <a:lnTo>
                    <a:pt x="3" y="19"/>
                  </a:lnTo>
                  <a:lnTo>
                    <a:pt x="0" y="25"/>
                  </a:lnTo>
                  <a:lnTo>
                    <a:pt x="0" y="27"/>
                  </a:lnTo>
                  <a:lnTo>
                    <a:pt x="4" y="29"/>
                  </a:lnTo>
                  <a:lnTo>
                    <a:pt x="10" y="31"/>
                  </a:lnTo>
                  <a:lnTo>
                    <a:pt x="16" y="31"/>
                  </a:lnTo>
                  <a:lnTo>
                    <a:pt x="21" y="31"/>
                  </a:lnTo>
                  <a:lnTo>
                    <a:pt x="29" y="29"/>
                  </a:lnTo>
                  <a:lnTo>
                    <a:pt x="36" y="28"/>
                  </a:lnTo>
                  <a:lnTo>
                    <a:pt x="43" y="26"/>
                  </a:lnTo>
                  <a:lnTo>
                    <a:pt x="50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17" name="Freeform 28">
              <a:extLst>
                <a:ext uri="{FF2B5EF4-FFF2-40B4-BE49-F238E27FC236}">
                  <a16:creationId xmlns:a16="http://schemas.microsoft.com/office/drawing/2014/main" id="{884F1F97-8866-604D-9A35-3473F550AF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1" y="2237"/>
              <a:ext cx="81" cy="103"/>
            </a:xfrm>
            <a:custGeom>
              <a:avLst/>
              <a:gdLst>
                <a:gd name="T0" fmla="*/ 3 w 245"/>
                <a:gd name="T1" fmla="*/ 4 h 206"/>
                <a:gd name="T2" fmla="*/ 3 w 245"/>
                <a:gd name="T3" fmla="*/ 5 h 206"/>
                <a:gd name="T4" fmla="*/ 2 w 245"/>
                <a:gd name="T5" fmla="*/ 7 h 206"/>
                <a:gd name="T6" fmla="*/ 1 w 245"/>
                <a:gd name="T7" fmla="*/ 8 h 206"/>
                <a:gd name="T8" fmla="*/ 1 w 245"/>
                <a:gd name="T9" fmla="*/ 10 h 206"/>
                <a:gd name="T10" fmla="*/ 1 w 245"/>
                <a:gd name="T11" fmla="*/ 11 h 206"/>
                <a:gd name="T12" fmla="*/ 0 w 245"/>
                <a:gd name="T13" fmla="*/ 13 h 206"/>
                <a:gd name="T14" fmla="*/ 0 w 245"/>
                <a:gd name="T15" fmla="*/ 15 h 206"/>
                <a:gd name="T16" fmla="*/ 0 w 245"/>
                <a:gd name="T17" fmla="*/ 16 h 206"/>
                <a:gd name="T18" fmla="*/ 0 w 245"/>
                <a:gd name="T19" fmla="*/ 19 h 206"/>
                <a:gd name="T20" fmla="*/ 1 w 245"/>
                <a:gd name="T21" fmla="*/ 21 h 206"/>
                <a:gd name="T22" fmla="*/ 1 w 245"/>
                <a:gd name="T23" fmla="*/ 23 h 206"/>
                <a:gd name="T24" fmla="*/ 2 w 245"/>
                <a:gd name="T25" fmla="*/ 24 h 206"/>
                <a:gd name="T26" fmla="*/ 3 w 245"/>
                <a:gd name="T27" fmla="*/ 25 h 206"/>
                <a:gd name="T28" fmla="*/ 4 w 245"/>
                <a:gd name="T29" fmla="*/ 26 h 206"/>
                <a:gd name="T30" fmla="*/ 5 w 245"/>
                <a:gd name="T31" fmla="*/ 26 h 206"/>
                <a:gd name="T32" fmla="*/ 6 w 245"/>
                <a:gd name="T33" fmla="*/ 26 h 206"/>
                <a:gd name="T34" fmla="*/ 6 w 245"/>
                <a:gd name="T35" fmla="*/ 26 h 206"/>
                <a:gd name="T36" fmla="*/ 6 w 245"/>
                <a:gd name="T37" fmla="*/ 26 h 206"/>
                <a:gd name="T38" fmla="*/ 7 w 245"/>
                <a:gd name="T39" fmla="*/ 25 h 206"/>
                <a:gd name="T40" fmla="*/ 7 w 245"/>
                <a:gd name="T41" fmla="*/ 25 h 206"/>
                <a:gd name="T42" fmla="*/ 7 w 245"/>
                <a:gd name="T43" fmla="*/ 24 h 206"/>
                <a:gd name="T44" fmla="*/ 6 w 245"/>
                <a:gd name="T45" fmla="*/ 24 h 206"/>
                <a:gd name="T46" fmla="*/ 6 w 245"/>
                <a:gd name="T47" fmla="*/ 24 h 206"/>
                <a:gd name="T48" fmla="*/ 6 w 245"/>
                <a:gd name="T49" fmla="*/ 24 h 206"/>
                <a:gd name="T50" fmla="*/ 6 w 245"/>
                <a:gd name="T51" fmla="*/ 24 h 206"/>
                <a:gd name="T52" fmla="*/ 5 w 245"/>
                <a:gd name="T53" fmla="*/ 24 h 206"/>
                <a:gd name="T54" fmla="*/ 5 w 245"/>
                <a:gd name="T55" fmla="*/ 24 h 206"/>
                <a:gd name="T56" fmla="*/ 5 w 245"/>
                <a:gd name="T57" fmla="*/ 24 h 206"/>
                <a:gd name="T58" fmla="*/ 4 w 245"/>
                <a:gd name="T59" fmla="*/ 24 h 206"/>
                <a:gd name="T60" fmla="*/ 4 w 245"/>
                <a:gd name="T61" fmla="*/ 24 h 206"/>
                <a:gd name="T62" fmla="*/ 3 w 245"/>
                <a:gd name="T63" fmla="*/ 24 h 206"/>
                <a:gd name="T64" fmla="*/ 3 w 245"/>
                <a:gd name="T65" fmla="*/ 23 h 206"/>
                <a:gd name="T66" fmla="*/ 2 w 245"/>
                <a:gd name="T67" fmla="*/ 23 h 206"/>
                <a:gd name="T68" fmla="*/ 2 w 245"/>
                <a:gd name="T69" fmla="*/ 22 h 206"/>
                <a:gd name="T70" fmla="*/ 1 w 245"/>
                <a:gd name="T71" fmla="*/ 21 h 206"/>
                <a:gd name="T72" fmla="*/ 1 w 245"/>
                <a:gd name="T73" fmla="*/ 19 h 206"/>
                <a:gd name="T74" fmla="*/ 1 w 245"/>
                <a:gd name="T75" fmla="*/ 17 h 206"/>
                <a:gd name="T76" fmla="*/ 1 w 245"/>
                <a:gd name="T77" fmla="*/ 16 h 206"/>
                <a:gd name="T78" fmla="*/ 1 w 245"/>
                <a:gd name="T79" fmla="*/ 14 h 206"/>
                <a:gd name="T80" fmla="*/ 1 w 245"/>
                <a:gd name="T81" fmla="*/ 12 h 206"/>
                <a:gd name="T82" fmla="*/ 2 w 245"/>
                <a:gd name="T83" fmla="*/ 11 h 206"/>
                <a:gd name="T84" fmla="*/ 2 w 245"/>
                <a:gd name="T85" fmla="*/ 9 h 206"/>
                <a:gd name="T86" fmla="*/ 3 w 245"/>
                <a:gd name="T87" fmla="*/ 8 h 206"/>
                <a:gd name="T88" fmla="*/ 4 w 245"/>
                <a:gd name="T89" fmla="*/ 7 h 206"/>
                <a:gd name="T90" fmla="*/ 4 w 245"/>
                <a:gd name="T91" fmla="*/ 6 h 206"/>
                <a:gd name="T92" fmla="*/ 5 w 245"/>
                <a:gd name="T93" fmla="*/ 5 h 206"/>
                <a:gd name="T94" fmla="*/ 6 w 245"/>
                <a:gd name="T95" fmla="*/ 4 h 206"/>
                <a:gd name="T96" fmla="*/ 6 w 245"/>
                <a:gd name="T97" fmla="*/ 3 h 206"/>
                <a:gd name="T98" fmla="*/ 7 w 245"/>
                <a:gd name="T99" fmla="*/ 2 h 206"/>
                <a:gd name="T100" fmla="*/ 8 w 245"/>
                <a:gd name="T101" fmla="*/ 2 h 206"/>
                <a:gd name="T102" fmla="*/ 8 w 245"/>
                <a:gd name="T103" fmla="*/ 1 h 206"/>
                <a:gd name="T104" fmla="*/ 9 w 245"/>
                <a:gd name="T105" fmla="*/ 1 h 206"/>
                <a:gd name="T106" fmla="*/ 9 w 245"/>
                <a:gd name="T107" fmla="*/ 1 h 206"/>
                <a:gd name="T108" fmla="*/ 8 w 245"/>
                <a:gd name="T109" fmla="*/ 0 h 206"/>
                <a:gd name="T110" fmla="*/ 7 w 245"/>
                <a:gd name="T111" fmla="*/ 1 h 206"/>
                <a:gd name="T112" fmla="*/ 7 w 245"/>
                <a:gd name="T113" fmla="*/ 1 h 206"/>
                <a:gd name="T114" fmla="*/ 6 w 245"/>
                <a:gd name="T115" fmla="*/ 2 h 206"/>
                <a:gd name="T116" fmla="*/ 5 w 245"/>
                <a:gd name="T117" fmla="*/ 2 h 206"/>
                <a:gd name="T118" fmla="*/ 4 w 245"/>
                <a:gd name="T119" fmla="*/ 3 h 206"/>
                <a:gd name="T120" fmla="*/ 3 w 245"/>
                <a:gd name="T121" fmla="*/ 4 h 20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45"/>
                <a:gd name="T184" fmla="*/ 0 h 206"/>
                <a:gd name="T185" fmla="*/ 245 w 245"/>
                <a:gd name="T186" fmla="*/ 206 h 20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45" h="206">
                  <a:moveTo>
                    <a:pt x="90" y="31"/>
                  </a:moveTo>
                  <a:lnTo>
                    <a:pt x="72" y="40"/>
                  </a:lnTo>
                  <a:lnTo>
                    <a:pt x="56" y="50"/>
                  </a:lnTo>
                  <a:lnTo>
                    <a:pt x="40" y="62"/>
                  </a:lnTo>
                  <a:lnTo>
                    <a:pt x="27" y="74"/>
                  </a:lnTo>
                  <a:lnTo>
                    <a:pt x="17" y="87"/>
                  </a:lnTo>
                  <a:lnTo>
                    <a:pt x="8" y="100"/>
                  </a:lnTo>
                  <a:lnTo>
                    <a:pt x="3" y="113"/>
                  </a:lnTo>
                  <a:lnTo>
                    <a:pt x="0" y="127"/>
                  </a:lnTo>
                  <a:lnTo>
                    <a:pt x="3" y="149"/>
                  </a:lnTo>
                  <a:lnTo>
                    <a:pt x="14" y="166"/>
                  </a:lnTo>
                  <a:lnTo>
                    <a:pt x="32" y="181"/>
                  </a:lnTo>
                  <a:lnTo>
                    <a:pt x="53" y="192"/>
                  </a:lnTo>
                  <a:lnTo>
                    <a:pt x="80" y="200"/>
                  </a:lnTo>
                  <a:lnTo>
                    <a:pt x="109" y="205"/>
                  </a:lnTo>
                  <a:lnTo>
                    <a:pt x="136" y="206"/>
                  </a:lnTo>
                  <a:lnTo>
                    <a:pt x="164" y="203"/>
                  </a:lnTo>
                  <a:lnTo>
                    <a:pt x="169" y="203"/>
                  </a:lnTo>
                  <a:lnTo>
                    <a:pt x="175" y="201"/>
                  </a:lnTo>
                  <a:lnTo>
                    <a:pt x="180" y="197"/>
                  </a:lnTo>
                  <a:lnTo>
                    <a:pt x="181" y="193"/>
                  </a:lnTo>
                  <a:lnTo>
                    <a:pt x="180" y="191"/>
                  </a:lnTo>
                  <a:lnTo>
                    <a:pt x="175" y="191"/>
                  </a:lnTo>
                  <a:lnTo>
                    <a:pt x="169" y="190"/>
                  </a:lnTo>
                  <a:lnTo>
                    <a:pt x="162" y="190"/>
                  </a:lnTo>
                  <a:lnTo>
                    <a:pt x="154" y="190"/>
                  </a:lnTo>
                  <a:lnTo>
                    <a:pt x="146" y="190"/>
                  </a:lnTo>
                  <a:lnTo>
                    <a:pt x="139" y="190"/>
                  </a:lnTo>
                  <a:lnTo>
                    <a:pt x="135" y="190"/>
                  </a:lnTo>
                  <a:lnTo>
                    <a:pt x="120" y="189"/>
                  </a:lnTo>
                  <a:lnTo>
                    <a:pt x="107" y="188"/>
                  </a:lnTo>
                  <a:lnTo>
                    <a:pt x="93" y="187"/>
                  </a:lnTo>
                  <a:lnTo>
                    <a:pt x="78" y="184"/>
                  </a:lnTo>
                  <a:lnTo>
                    <a:pt x="64" y="181"/>
                  </a:lnTo>
                  <a:lnTo>
                    <a:pt x="49" y="174"/>
                  </a:lnTo>
                  <a:lnTo>
                    <a:pt x="36" y="165"/>
                  </a:lnTo>
                  <a:lnTo>
                    <a:pt x="22" y="152"/>
                  </a:lnTo>
                  <a:lnTo>
                    <a:pt x="19" y="136"/>
                  </a:lnTo>
                  <a:lnTo>
                    <a:pt x="20" y="122"/>
                  </a:lnTo>
                  <a:lnTo>
                    <a:pt x="26" y="108"/>
                  </a:lnTo>
                  <a:lnTo>
                    <a:pt x="35" y="95"/>
                  </a:lnTo>
                  <a:lnTo>
                    <a:pt x="48" y="83"/>
                  </a:lnTo>
                  <a:lnTo>
                    <a:pt x="62" y="71"/>
                  </a:lnTo>
                  <a:lnTo>
                    <a:pt x="78" y="61"/>
                  </a:lnTo>
                  <a:lnTo>
                    <a:pt x="97" y="51"/>
                  </a:lnTo>
                  <a:lnTo>
                    <a:pt x="116" y="42"/>
                  </a:lnTo>
                  <a:lnTo>
                    <a:pt x="136" y="34"/>
                  </a:lnTo>
                  <a:lnTo>
                    <a:pt x="156" y="27"/>
                  </a:lnTo>
                  <a:lnTo>
                    <a:pt x="175" y="21"/>
                  </a:lnTo>
                  <a:lnTo>
                    <a:pt x="196" y="16"/>
                  </a:lnTo>
                  <a:lnTo>
                    <a:pt x="213" y="11"/>
                  </a:lnTo>
                  <a:lnTo>
                    <a:pt x="230" y="8"/>
                  </a:lnTo>
                  <a:lnTo>
                    <a:pt x="245" y="6"/>
                  </a:lnTo>
                  <a:lnTo>
                    <a:pt x="235" y="2"/>
                  </a:lnTo>
                  <a:lnTo>
                    <a:pt x="219" y="0"/>
                  </a:lnTo>
                  <a:lnTo>
                    <a:pt x="200" y="2"/>
                  </a:lnTo>
                  <a:lnTo>
                    <a:pt x="178" y="5"/>
                  </a:lnTo>
                  <a:lnTo>
                    <a:pt x="154" y="10"/>
                  </a:lnTo>
                  <a:lnTo>
                    <a:pt x="130" y="16"/>
                  </a:lnTo>
                  <a:lnTo>
                    <a:pt x="109" y="24"/>
                  </a:lnTo>
                  <a:lnTo>
                    <a:pt x="90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18" name="Freeform 29">
              <a:extLst>
                <a:ext uri="{FF2B5EF4-FFF2-40B4-BE49-F238E27FC236}">
                  <a16:creationId xmlns:a16="http://schemas.microsoft.com/office/drawing/2014/main" id="{88E75B08-A8F7-CD46-B18C-29F85A5A6F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1" y="2236"/>
              <a:ext cx="53" cy="80"/>
            </a:xfrm>
            <a:custGeom>
              <a:avLst/>
              <a:gdLst>
                <a:gd name="T0" fmla="*/ 5 w 159"/>
                <a:gd name="T1" fmla="*/ 7 h 160"/>
                <a:gd name="T2" fmla="*/ 5 w 159"/>
                <a:gd name="T3" fmla="*/ 9 h 160"/>
                <a:gd name="T4" fmla="*/ 5 w 159"/>
                <a:gd name="T5" fmla="*/ 11 h 160"/>
                <a:gd name="T6" fmla="*/ 5 w 159"/>
                <a:gd name="T7" fmla="*/ 12 h 160"/>
                <a:gd name="T8" fmla="*/ 4 w 159"/>
                <a:gd name="T9" fmla="*/ 14 h 160"/>
                <a:gd name="T10" fmla="*/ 3 w 159"/>
                <a:gd name="T11" fmla="*/ 15 h 160"/>
                <a:gd name="T12" fmla="*/ 3 w 159"/>
                <a:gd name="T13" fmla="*/ 16 h 160"/>
                <a:gd name="T14" fmla="*/ 2 w 159"/>
                <a:gd name="T15" fmla="*/ 17 h 160"/>
                <a:gd name="T16" fmla="*/ 1 w 159"/>
                <a:gd name="T17" fmla="*/ 19 h 160"/>
                <a:gd name="T18" fmla="*/ 1 w 159"/>
                <a:gd name="T19" fmla="*/ 19 h 160"/>
                <a:gd name="T20" fmla="*/ 1 w 159"/>
                <a:gd name="T21" fmla="*/ 19 h 160"/>
                <a:gd name="T22" fmla="*/ 1 w 159"/>
                <a:gd name="T23" fmla="*/ 20 h 160"/>
                <a:gd name="T24" fmla="*/ 1 w 159"/>
                <a:gd name="T25" fmla="*/ 20 h 160"/>
                <a:gd name="T26" fmla="*/ 1 w 159"/>
                <a:gd name="T27" fmla="*/ 20 h 160"/>
                <a:gd name="T28" fmla="*/ 2 w 159"/>
                <a:gd name="T29" fmla="*/ 20 h 160"/>
                <a:gd name="T30" fmla="*/ 2 w 159"/>
                <a:gd name="T31" fmla="*/ 20 h 160"/>
                <a:gd name="T32" fmla="*/ 2 w 159"/>
                <a:gd name="T33" fmla="*/ 20 h 160"/>
                <a:gd name="T34" fmla="*/ 3 w 159"/>
                <a:gd name="T35" fmla="*/ 19 h 160"/>
                <a:gd name="T36" fmla="*/ 4 w 159"/>
                <a:gd name="T37" fmla="*/ 18 h 160"/>
                <a:gd name="T38" fmla="*/ 4 w 159"/>
                <a:gd name="T39" fmla="*/ 16 h 160"/>
                <a:gd name="T40" fmla="*/ 5 w 159"/>
                <a:gd name="T41" fmla="*/ 15 h 160"/>
                <a:gd name="T42" fmla="*/ 5 w 159"/>
                <a:gd name="T43" fmla="*/ 13 h 160"/>
                <a:gd name="T44" fmla="*/ 6 w 159"/>
                <a:gd name="T45" fmla="*/ 11 h 160"/>
                <a:gd name="T46" fmla="*/ 6 w 159"/>
                <a:gd name="T47" fmla="*/ 9 h 160"/>
                <a:gd name="T48" fmla="*/ 6 w 159"/>
                <a:gd name="T49" fmla="*/ 7 h 160"/>
                <a:gd name="T50" fmla="*/ 5 w 159"/>
                <a:gd name="T51" fmla="*/ 5 h 160"/>
                <a:gd name="T52" fmla="*/ 5 w 159"/>
                <a:gd name="T53" fmla="*/ 3 h 160"/>
                <a:gd name="T54" fmla="*/ 4 w 159"/>
                <a:gd name="T55" fmla="*/ 2 h 160"/>
                <a:gd name="T56" fmla="*/ 3 w 159"/>
                <a:gd name="T57" fmla="*/ 1 h 160"/>
                <a:gd name="T58" fmla="*/ 2 w 159"/>
                <a:gd name="T59" fmla="*/ 1 h 160"/>
                <a:gd name="T60" fmla="*/ 1 w 159"/>
                <a:gd name="T61" fmla="*/ 0 h 160"/>
                <a:gd name="T62" fmla="*/ 0 w 159"/>
                <a:gd name="T63" fmla="*/ 1 h 160"/>
                <a:gd name="T64" fmla="*/ 0 w 159"/>
                <a:gd name="T65" fmla="*/ 1 h 160"/>
                <a:gd name="T66" fmla="*/ 1 w 159"/>
                <a:gd name="T67" fmla="*/ 2 h 160"/>
                <a:gd name="T68" fmla="*/ 2 w 159"/>
                <a:gd name="T69" fmla="*/ 2 h 160"/>
                <a:gd name="T70" fmla="*/ 2 w 159"/>
                <a:gd name="T71" fmla="*/ 2 h 160"/>
                <a:gd name="T72" fmla="*/ 3 w 159"/>
                <a:gd name="T73" fmla="*/ 3 h 160"/>
                <a:gd name="T74" fmla="*/ 4 w 159"/>
                <a:gd name="T75" fmla="*/ 3 h 160"/>
                <a:gd name="T76" fmla="*/ 4 w 159"/>
                <a:gd name="T77" fmla="*/ 4 h 160"/>
                <a:gd name="T78" fmla="*/ 5 w 159"/>
                <a:gd name="T79" fmla="*/ 5 h 160"/>
                <a:gd name="T80" fmla="*/ 5 w 159"/>
                <a:gd name="T81" fmla="*/ 7 h 16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59"/>
                <a:gd name="T124" fmla="*/ 0 h 160"/>
                <a:gd name="T125" fmla="*/ 159 w 159"/>
                <a:gd name="T126" fmla="*/ 160 h 16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59" h="160">
                  <a:moveTo>
                    <a:pt x="134" y="53"/>
                  </a:moveTo>
                  <a:lnTo>
                    <a:pt x="138" y="70"/>
                  </a:lnTo>
                  <a:lnTo>
                    <a:pt x="135" y="84"/>
                  </a:lnTo>
                  <a:lnTo>
                    <a:pt x="125" y="96"/>
                  </a:lnTo>
                  <a:lnTo>
                    <a:pt x="111" y="107"/>
                  </a:lnTo>
                  <a:lnTo>
                    <a:pt x="93" y="117"/>
                  </a:lnTo>
                  <a:lnTo>
                    <a:pt x="74" y="126"/>
                  </a:lnTo>
                  <a:lnTo>
                    <a:pt x="54" y="136"/>
                  </a:lnTo>
                  <a:lnTo>
                    <a:pt x="37" y="146"/>
                  </a:lnTo>
                  <a:lnTo>
                    <a:pt x="34" y="149"/>
                  </a:lnTo>
                  <a:lnTo>
                    <a:pt x="32" y="151"/>
                  </a:lnTo>
                  <a:lnTo>
                    <a:pt x="32" y="154"/>
                  </a:lnTo>
                  <a:lnTo>
                    <a:pt x="35" y="157"/>
                  </a:lnTo>
                  <a:lnTo>
                    <a:pt x="38" y="159"/>
                  </a:lnTo>
                  <a:lnTo>
                    <a:pt x="43" y="160"/>
                  </a:lnTo>
                  <a:lnTo>
                    <a:pt x="47" y="160"/>
                  </a:lnTo>
                  <a:lnTo>
                    <a:pt x="51" y="159"/>
                  </a:lnTo>
                  <a:lnTo>
                    <a:pt x="73" y="150"/>
                  </a:lnTo>
                  <a:lnTo>
                    <a:pt x="95" y="139"/>
                  </a:lnTo>
                  <a:lnTo>
                    <a:pt x="115" y="128"/>
                  </a:lnTo>
                  <a:lnTo>
                    <a:pt x="134" y="115"/>
                  </a:lnTo>
                  <a:lnTo>
                    <a:pt x="147" y="101"/>
                  </a:lnTo>
                  <a:lnTo>
                    <a:pt x="156" y="85"/>
                  </a:lnTo>
                  <a:lnTo>
                    <a:pt x="159" y="68"/>
                  </a:lnTo>
                  <a:lnTo>
                    <a:pt x="153" y="50"/>
                  </a:lnTo>
                  <a:lnTo>
                    <a:pt x="140" y="36"/>
                  </a:lnTo>
                  <a:lnTo>
                    <a:pt x="122" y="24"/>
                  </a:lnTo>
                  <a:lnTo>
                    <a:pt x="99" y="14"/>
                  </a:lnTo>
                  <a:lnTo>
                    <a:pt x="76" y="7"/>
                  </a:lnTo>
                  <a:lnTo>
                    <a:pt x="51" y="2"/>
                  </a:lnTo>
                  <a:lnTo>
                    <a:pt x="29" y="0"/>
                  </a:lnTo>
                  <a:lnTo>
                    <a:pt x="12" y="1"/>
                  </a:lnTo>
                  <a:lnTo>
                    <a:pt x="0" y="5"/>
                  </a:lnTo>
                  <a:lnTo>
                    <a:pt x="21" y="9"/>
                  </a:lnTo>
                  <a:lnTo>
                    <a:pt x="41" y="12"/>
                  </a:lnTo>
                  <a:lnTo>
                    <a:pt x="60" y="15"/>
                  </a:lnTo>
                  <a:lnTo>
                    <a:pt x="79" y="19"/>
                  </a:lnTo>
                  <a:lnTo>
                    <a:pt x="96" y="24"/>
                  </a:lnTo>
                  <a:lnTo>
                    <a:pt x="112" y="31"/>
                  </a:lnTo>
                  <a:lnTo>
                    <a:pt x="125" y="40"/>
                  </a:lnTo>
                  <a:lnTo>
                    <a:pt x="134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19" name="Freeform 30">
              <a:extLst>
                <a:ext uri="{FF2B5EF4-FFF2-40B4-BE49-F238E27FC236}">
                  <a16:creationId xmlns:a16="http://schemas.microsoft.com/office/drawing/2014/main" id="{71D3F98D-C967-BA4A-94A5-A2F1AE81AC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8" y="2218"/>
              <a:ext cx="133" cy="166"/>
            </a:xfrm>
            <a:custGeom>
              <a:avLst/>
              <a:gdLst>
                <a:gd name="T0" fmla="*/ 5 w 399"/>
                <a:gd name="T1" fmla="*/ 8 h 332"/>
                <a:gd name="T2" fmla="*/ 2 w 399"/>
                <a:gd name="T3" fmla="*/ 13 h 332"/>
                <a:gd name="T4" fmla="*/ 1 w 399"/>
                <a:gd name="T5" fmla="*/ 19 h 332"/>
                <a:gd name="T6" fmla="*/ 0 w 399"/>
                <a:gd name="T7" fmla="*/ 25 h 332"/>
                <a:gd name="T8" fmla="*/ 0 w 399"/>
                <a:gd name="T9" fmla="*/ 30 h 332"/>
                <a:gd name="T10" fmla="*/ 0 w 399"/>
                <a:gd name="T11" fmla="*/ 32 h 332"/>
                <a:gd name="T12" fmla="*/ 1 w 399"/>
                <a:gd name="T13" fmla="*/ 33 h 332"/>
                <a:gd name="T14" fmla="*/ 2 w 399"/>
                <a:gd name="T15" fmla="*/ 35 h 332"/>
                <a:gd name="T16" fmla="*/ 3 w 399"/>
                <a:gd name="T17" fmla="*/ 36 h 332"/>
                <a:gd name="T18" fmla="*/ 4 w 399"/>
                <a:gd name="T19" fmla="*/ 38 h 332"/>
                <a:gd name="T20" fmla="*/ 5 w 399"/>
                <a:gd name="T21" fmla="*/ 39 h 332"/>
                <a:gd name="T22" fmla="*/ 7 w 399"/>
                <a:gd name="T23" fmla="*/ 40 h 332"/>
                <a:gd name="T24" fmla="*/ 9 w 399"/>
                <a:gd name="T25" fmla="*/ 41 h 332"/>
                <a:gd name="T26" fmla="*/ 10 w 399"/>
                <a:gd name="T27" fmla="*/ 41 h 332"/>
                <a:gd name="T28" fmla="*/ 12 w 399"/>
                <a:gd name="T29" fmla="*/ 42 h 332"/>
                <a:gd name="T30" fmla="*/ 13 w 399"/>
                <a:gd name="T31" fmla="*/ 42 h 332"/>
                <a:gd name="T32" fmla="*/ 14 w 399"/>
                <a:gd name="T33" fmla="*/ 42 h 332"/>
                <a:gd name="T34" fmla="*/ 15 w 399"/>
                <a:gd name="T35" fmla="*/ 41 h 332"/>
                <a:gd name="T36" fmla="*/ 15 w 399"/>
                <a:gd name="T37" fmla="*/ 40 h 332"/>
                <a:gd name="T38" fmla="*/ 14 w 399"/>
                <a:gd name="T39" fmla="*/ 39 h 332"/>
                <a:gd name="T40" fmla="*/ 13 w 399"/>
                <a:gd name="T41" fmla="*/ 39 h 332"/>
                <a:gd name="T42" fmla="*/ 12 w 399"/>
                <a:gd name="T43" fmla="*/ 39 h 332"/>
                <a:gd name="T44" fmla="*/ 11 w 399"/>
                <a:gd name="T45" fmla="*/ 39 h 332"/>
                <a:gd name="T46" fmla="*/ 9 w 399"/>
                <a:gd name="T47" fmla="*/ 38 h 332"/>
                <a:gd name="T48" fmla="*/ 8 w 399"/>
                <a:gd name="T49" fmla="*/ 37 h 332"/>
                <a:gd name="T50" fmla="*/ 6 w 399"/>
                <a:gd name="T51" fmla="*/ 37 h 332"/>
                <a:gd name="T52" fmla="*/ 5 w 399"/>
                <a:gd name="T53" fmla="*/ 36 h 332"/>
                <a:gd name="T54" fmla="*/ 3 w 399"/>
                <a:gd name="T55" fmla="*/ 34 h 332"/>
                <a:gd name="T56" fmla="*/ 2 w 399"/>
                <a:gd name="T57" fmla="*/ 32 h 332"/>
                <a:gd name="T58" fmla="*/ 2 w 399"/>
                <a:gd name="T59" fmla="*/ 30 h 332"/>
                <a:gd name="T60" fmla="*/ 1 w 399"/>
                <a:gd name="T61" fmla="*/ 27 h 332"/>
                <a:gd name="T62" fmla="*/ 2 w 399"/>
                <a:gd name="T63" fmla="*/ 22 h 332"/>
                <a:gd name="T64" fmla="*/ 2 w 399"/>
                <a:gd name="T65" fmla="*/ 19 h 332"/>
                <a:gd name="T66" fmla="*/ 3 w 399"/>
                <a:gd name="T67" fmla="*/ 15 h 332"/>
                <a:gd name="T68" fmla="*/ 4 w 399"/>
                <a:gd name="T69" fmla="*/ 13 h 332"/>
                <a:gd name="T70" fmla="*/ 5 w 399"/>
                <a:gd name="T71" fmla="*/ 10 h 332"/>
                <a:gd name="T72" fmla="*/ 7 w 399"/>
                <a:gd name="T73" fmla="*/ 8 h 332"/>
                <a:gd name="T74" fmla="*/ 8 w 399"/>
                <a:gd name="T75" fmla="*/ 5 h 332"/>
                <a:gd name="T76" fmla="*/ 10 w 399"/>
                <a:gd name="T77" fmla="*/ 3 h 332"/>
                <a:gd name="T78" fmla="*/ 12 w 399"/>
                <a:gd name="T79" fmla="*/ 1 h 332"/>
                <a:gd name="T80" fmla="*/ 12 w 399"/>
                <a:gd name="T81" fmla="*/ 0 h 332"/>
                <a:gd name="T82" fmla="*/ 10 w 399"/>
                <a:gd name="T83" fmla="*/ 1 h 332"/>
                <a:gd name="T84" fmla="*/ 8 w 399"/>
                <a:gd name="T85" fmla="*/ 3 h 332"/>
                <a:gd name="T86" fmla="*/ 7 w 399"/>
                <a:gd name="T87" fmla="*/ 5 h 33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99"/>
                <a:gd name="T133" fmla="*/ 0 h 332"/>
                <a:gd name="T134" fmla="*/ 399 w 399"/>
                <a:gd name="T135" fmla="*/ 332 h 33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99" h="332">
                  <a:moveTo>
                    <a:pt x="155" y="45"/>
                  </a:moveTo>
                  <a:lnTo>
                    <a:pt x="125" y="62"/>
                  </a:lnTo>
                  <a:lnTo>
                    <a:pt x="94" y="81"/>
                  </a:lnTo>
                  <a:lnTo>
                    <a:pt x="67" y="101"/>
                  </a:lnTo>
                  <a:lnTo>
                    <a:pt x="42" y="123"/>
                  </a:lnTo>
                  <a:lnTo>
                    <a:pt x="22" y="147"/>
                  </a:lnTo>
                  <a:lnTo>
                    <a:pt x="7" y="172"/>
                  </a:lnTo>
                  <a:lnTo>
                    <a:pt x="0" y="200"/>
                  </a:lnTo>
                  <a:lnTo>
                    <a:pt x="2" y="228"/>
                  </a:lnTo>
                  <a:lnTo>
                    <a:pt x="4" y="235"/>
                  </a:lnTo>
                  <a:lnTo>
                    <a:pt x="9" y="243"/>
                  </a:lnTo>
                  <a:lnTo>
                    <a:pt x="13" y="249"/>
                  </a:lnTo>
                  <a:lnTo>
                    <a:pt x="19" y="256"/>
                  </a:lnTo>
                  <a:lnTo>
                    <a:pt x="26" y="262"/>
                  </a:lnTo>
                  <a:lnTo>
                    <a:pt x="33" y="268"/>
                  </a:lnTo>
                  <a:lnTo>
                    <a:pt x="42" y="273"/>
                  </a:lnTo>
                  <a:lnTo>
                    <a:pt x="51" y="277"/>
                  </a:lnTo>
                  <a:lnTo>
                    <a:pt x="70" y="285"/>
                  </a:lnTo>
                  <a:lnTo>
                    <a:pt x="89" y="292"/>
                  </a:lnTo>
                  <a:lnTo>
                    <a:pt x="107" y="298"/>
                  </a:lnTo>
                  <a:lnTo>
                    <a:pt x="128" y="303"/>
                  </a:lnTo>
                  <a:lnTo>
                    <a:pt x="148" y="308"/>
                  </a:lnTo>
                  <a:lnTo>
                    <a:pt x="168" y="312"/>
                  </a:lnTo>
                  <a:lnTo>
                    <a:pt x="189" y="316"/>
                  </a:lnTo>
                  <a:lnTo>
                    <a:pt x="209" y="319"/>
                  </a:lnTo>
                  <a:lnTo>
                    <a:pt x="231" y="322"/>
                  </a:lnTo>
                  <a:lnTo>
                    <a:pt x="253" y="324"/>
                  </a:lnTo>
                  <a:lnTo>
                    <a:pt x="273" y="326"/>
                  </a:lnTo>
                  <a:lnTo>
                    <a:pt x="295" y="328"/>
                  </a:lnTo>
                  <a:lnTo>
                    <a:pt x="316" y="329"/>
                  </a:lnTo>
                  <a:lnTo>
                    <a:pt x="338" y="330"/>
                  </a:lnTo>
                  <a:lnTo>
                    <a:pt x="358" y="331"/>
                  </a:lnTo>
                  <a:lnTo>
                    <a:pt x="380" y="332"/>
                  </a:lnTo>
                  <a:lnTo>
                    <a:pt x="386" y="332"/>
                  </a:lnTo>
                  <a:lnTo>
                    <a:pt x="392" y="329"/>
                  </a:lnTo>
                  <a:lnTo>
                    <a:pt x="396" y="326"/>
                  </a:lnTo>
                  <a:lnTo>
                    <a:pt x="399" y="321"/>
                  </a:lnTo>
                  <a:lnTo>
                    <a:pt x="399" y="316"/>
                  </a:lnTo>
                  <a:lnTo>
                    <a:pt x="396" y="312"/>
                  </a:lnTo>
                  <a:lnTo>
                    <a:pt x="390" y="309"/>
                  </a:lnTo>
                  <a:lnTo>
                    <a:pt x="385" y="308"/>
                  </a:lnTo>
                  <a:lnTo>
                    <a:pt x="364" y="308"/>
                  </a:lnTo>
                  <a:lnTo>
                    <a:pt x="345" y="308"/>
                  </a:lnTo>
                  <a:lnTo>
                    <a:pt x="325" y="307"/>
                  </a:lnTo>
                  <a:lnTo>
                    <a:pt x="306" y="306"/>
                  </a:lnTo>
                  <a:lnTo>
                    <a:pt x="286" y="305"/>
                  </a:lnTo>
                  <a:lnTo>
                    <a:pt x="266" y="303"/>
                  </a:lnTo>
                  <a:lnTo>
                    <a:pt x="247" y="301"/>
                  </a:lnTo>
                  <a:lnTo>
                    <a:pt x="226" y="299"/>
                  </a:lnTo>
                  <a:lnTo>
                    <a:pt x="208" y="296"/>
                  </a:lnTo>
                  <a:lnTo>
                    <a:pt x="187" y="293"/>
                  </a:lnTo>
                  <a:lnTo>
                    <a:pt x="168" y="289"/>
                  </a:lnTo>
                  <a:lnTo>
                    <a:pt x="150" y="285"/>
                  </a:lnTo>
                  <a:lnTo>
                    <a:pt x="131" y="281"/>
                  </a:lnTo>
                  <a:lnTo>
                    <a:pt x="113" y="275"/>
                  </a:lnTo>
                  <a:lnTo>
                    <a:pt x="94" y="269"/>
                  </a:lnTo>
                  <a:lnTo>
                    <a:pt x="77" y="263"/>
                  </a:lnTo>
                  <a:lnTo>
                    <a:pt x="62" y="256"/>
                  </a:lnTo>
                  <a:lnTo>
                    <a:pt x="51" y="246"/>
                  </a:lnTo>
                  <a:lnTo>
                    <a:pt x="44" y="236"/>
                  </a:lnTo>
                  <a:lnTo>
                    <a:pt x="38" y="224"/>
                  </a:lnTo>
                  <a:lnTo>
                    <a:pt x="38" y="210"/>
                  </a:lnTo>
                  <a:lnTo>
                    <a:pt x="41" y="192"/>
                  </a:lnTo>
                  <a:lnTo>
                    <a:pt x="46" y="173"/>
                  </a:lnTo>
                  <a:lnTo>
                    <a:pt x="52" y="160"/>
                  </a:lnTo>
                  <a:lnTo>
                    <a:pt x="62" y="145"/>
                  </a:lnTo>
                  <a:lnTo>
                    <a:pt x="74" y="132"/>
                  </a:lnTo>
                  <a:lnTo>
                    <a:pt x="84" y="120"/>
                  </a:lnTo>
                  <a:lnTo>
                    <a:pt x="97" y="109"/>
                  </a:lnTo>
                  <a:lnTo>
                    <a:pt x="110" y="98"/>
                  </a:lnTo>
                  <a:lnTo>
                    <a:pt x="125" y="88"/>
                  </a:lnTo>
                  <a:lnTo>
                    <a:pt x="141" y="78"/>
                  </a:lnTo>
                  <a:lnTo>
                    <a:pt x="160" y="67"/>
                  </a:lnTo>
                  <a:lnTo>
                    <a:pt x="179" y="57"/>
                  </a:lnTo>
                  <a:lnTo>
                    <a:pt x="200" y="47"/>
                  </a:lnTo>
                  <a:lnTo>
                    <a:pt x="223" y="37"/>
                  </a:lnTo>
                  <a:lnTo>
                    <a:pt x="248" y="28"/>
                  </a:lnTo>
                  <a:lnTo>
                    <a:pt x="271" y="19"/>
                  </a:lnTo>
                  <a:lnTo>
                    <a:pt x="293" y="12"/>
                  </a:lnTo>
                  <a:lnTo>
                    <a:pt x="313" y="6"/>
                  </a:lnTo>
                  <a:lnTo>
                    <a:pt x="331" y="1"/>
                  </a:lnTo>
                  <a:lnTo>
                    <a:pt x="315" y="0"/>
                  </a:lnTo>
                  <a:lnTo>
                    <a:pt x="295" y="1"/>
                  </a:lnTo>
                  <a:lnTo>
                    <a:pt x="273" y="5"/>
                  </a:lnTo>
                  <a:lnTo>
                    <a:pt x="248" y="10"/>
                  </a:lnTo>
                  <a:lnTo>
                    <a:pt x="223" y="17"/>
                  </a:lnTo>
                  <a:lnTo>
                    <a:pt x="199" y="25"/>
                  </a:lnTo>
                  <a:lnTo>
                    <a:pt x="176" y="35"/>
                  </a:lnTo>
                  <a:lnTo>
                    <a:pt x="155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20" name="Freeform 31">
              <a:extLst>
                <a:ext uri="{FF2B5EF4-FFF2-40B4-BE49-F238E27FC236}">
                  <a16:creationId xmlns:a16="http://schemas.microsoft.com/office/drawing/2014/main" id="{9A1FA991-B9F0-FF4C-A976-047F775FD7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6" y="2213"/>
              <a:ext cx="116" cy="110"/>
            </a:xfrm>
            <a:custGeom>
              <a:avLst/>
              <a:gdLst>
                <a:gd name="T0" fmla="*/ 11 w 348"/>
                <a:gd name="T1" fmla="*/ 8 h 222"/>
                <a:gd name="T2" fmla="*/ 11 w 348"/>
                <a:gd name="T3" fmla="*/ 10 h 222"/>
                <a:gd name="T4" fmla="*/ 12 w 348"/>
                <a:gd name="T5" fmla="*/ 11 h 222"/>
                <a:gd name="T6" fmla="*/ 12 w 348"/>
                <a:gd name="T7" fmla="*/ 13 h 222"/>
                <a:gd name="T8" fmla="*/ 12 w 348"/>
                <a:gd name="T9" fmla="*/ 15 h 222"/>
                <a:gd name="T10" fmla="*/ 12 w 348"/>
                <a:gd name="T11" fmla="*/ 17 h 222"/>
                <a:gd name="T12" fmla="*/ 12 w 348"/>
                <a:gd name="T13" fmla="*/ 18 h 222"/>
                <a:gd name="T14" fmla="*/ 11 w 348"/>
                <a:gd name="T15" fmla="*/ 20 h 222"/>
                <a:gd name="T16" fmla="*/ 11 w 348"/>
                <a:gd name="T17" fmla="*/ 21 h 222"/>
                <a:gd name="T18" fmla="*/ 10 w 348"/>
                <a:gd name="T19" fmla="*/ 22 h 222"/>
                <a:gd name="T20" fmla="*/ 10 w 348"/>
                <a:gd name="T21" fmla="*/ 23 h 222"/>
                <a:gd name="T22" fmla="*/ 9 w 348"/>
                <a:gd name="T23" fmla="*/ 24 h 222"/>
                <a:gd name="T24" fmla="*/ 9 w 348"/>
                <a:gd name="T25" fmla="*/ 25 h 222"/>
                <a:gd name="T26" fmla="*/ 9 w 348"/>
                <a:gd name="T27" fmla="*/ 26 h 222"/>
                <a:gd name="T28" fmla="*/ 9 w 348"/>
                <a:gd name="T29" fmla="*/ 26 h 222"/>
                <a:gd name="T30" fmla="*/ 9 w 348"/>
                <a:gd name="T31" fmla="*/ 26 h 222"/>
                <a:gd name="T32" fmla="*/ 9 w 348"/>
                <a:gd name="T33" fmla="*/ 27 h 222"/>
                <a:gd name="T34" fmla="*/ 9 w 348"/>
                <a:gd name="T35" fmla="*/ 27 h 222"/>
                <a:gd name="T36" fmla="*/ 9 w 348"/>
                <a:gd name="T37" fmla="*/ 27 h 222"/>
                <a:gd name="T38" fmla="*/ 9 w 348"/>
                <a:gd name="T39" fmla="*/ 27 h 222"/>
                <a:gd name="T40" fmla="*/ 10 w 348"/>
                <a:gd name="T41" fmla="*/ 27 h 222"/>
                <a:gd name="T42" fmla="*/ 11 w 348"/>
                <a:gd name="T43" fmla="*/ 25 h 222"/>
                <a:gd name="T44" fmla="*/ 11 w 348"/>
                <a:gd name="T45" fmla="*/ 23 h 222"/>
                <a:gd name="T46" fmla="*/ 12 w 348"/>
                <a:gd name="T47" fmla="*/ 20 h 222"/>
                <a:gd name="T48" fmla="*/ 13 w 348"/>
                <a:gd name="T49" fmla="*/ 18 h 222"/>
                <a:gd name="T50" fmla="*/ 13 w 348"/>
                <a:gd name="T51" fmla="*/ 15 h 222"/>
                <a:gd name="T52" fmla="*/ 13 w 348"/>
                <a:gd name="T53" fmla="*/ 12 h 222"/>
                <a:gd name="T54" fmla="*/ 12 w 348"/>
                <a:gd name="T55" fmla="*/ 10 h 222"/>
                <a:gd name="T56" fmla="*/ 11 w 348"/>
                <a:gd name="T57" fmla="*/ 7 h 222"/>
                <a:gd name="T58" fmla="*/ 11 w 348"/>
                <a:gd name="T59" fmla="*/ 6 h 222"/>
                <a:gd name="T60" fmla="*/ 10 w 348"/>
                <a:gd name="T61" fmla="*/ 5 h 222"/>
                <a:gd name="T62" fmla="*/ 9 w 348"/>
                <a:gd name="T63" fmla="*/ 4 h 222"/>
                <a:gd name="T64" fmla="*/ 8 w 348"/>
                <a:gd name="T65" fmla="*/ 3 h 222"/>
                <a:gd name="T66" fmla="*/ 7 w 348"/>
                <a:gd name="T67" fmla="*/ 2 h 222"/>
                <a:gd name="T68" fmla="*/ 7 w 348"/>
                <a:gd name="T69" fmla="*/ 2 h 222"/>
                <a:gd name="T70" fmla="*/ 6 w 348"/>
                <a:gd name="T71" fmla="*/ 1 h 222"/>
                <a:gd name="T72" fmla="*/ 5 w 348"/>
                <a:gd name="T73" fmla="*/ 0 h 222"/>
                <a:gd name="T74" fmla="*/ 4 w 348"/>
                <a:gd name="T75" fmla="*/ 0 h 222"/>
                <a:gd name="T76" fmla="*/ 3 w 348"/>
                <a:gd name="T77" fmla="*/ 0 h 222"/>
                <a:gd name="T78" fmla="*/ 2 w 348"/>
                <a:gd name="T79" fmla="*/ 0 h 222"/>
                <a:gd name="T80" fmla="*/ 1 w 348"/>
                <a:gd name="T81" fmla="*/ 0 h 222"/>
                <a:gd name="T82" fmla="*/ 1 w 348"/>
                <a:gd name="T83" fmla="*/ 0 h 222"/>
                <a:gd name="T84" fmla="*/ 0 w 348"/>
                <a:gd name="T85" fmla="*/ 0 h 222"/>
                <a:gd name="T86" fmla="*/ 0 w 348"/>
                <a:gd name="T87" fmla="*/ 0 h 222"/>
                <a:gd name="T88" fmla="*/ 0 w 348"/>
                <a:gd name="T89" fmla="*/ 0 h 222"/>
                <a:gd name="T90" fmla="*/ 1 w 348"/>
                <a:gd name="T91" fmla="*/ 0 h 222"/>
                <a:gd name="T92" fmla="*/ 1 w 348"/>
                <a:gd name="T93" fmla="*/ 1 h 222"/>
                <a:gd name="T94" fmla="*/ 2 w 348"/>
                <a:gd name="T95" fmla="*/ 1 h 222"/>
                <a:gd name="T96" fmla="*/ 2 w 348"/>
                <a:gd name="T97" fmla="*/ 1 h 222"/>
                <a:gd name="T98" fmla="*/ 3 w 348"/>
                <a:gd name="T99" fmla="*/ 1 h 222"/>
                <a:gd name="T100" fmla="*/ 4 w 348"/>
                <a:gd name="T101" fmla="*/ 2 h 222"/>
                <a:gd name="T102" fmla="*/ 4 w 348"/>
                <a:gd name="T103" fmla="*/ 2 h 222"/>
                <a:gd name="T104" fmla="*/ 5 w 348"/>
                <a:gd name="T105" fmla="*/ 2 h 222"/>
                <a:gd name="T106" fmla="*/ 6 w 348"/>
                <a:gd name="T107" fmla="*/ 3 h 222"/>
                <a:gd name="T108" fmla="*/ 7 w 348"/>
                <a:gd name="T109" fmla="*/ 3 h 222"/>
                <a:gd name="T110" fmla="*/ 7 w 348"/>
                <a:gd name="T111" fmla="*/ 4 h 222"/>
                <a:gd name="T112" fmla="*/ 8 w 348"/>
                <a:gd name="T113" fmla="*/ 5 h 222"/>
                <a:gd name="T114" fmla="*/ 9 w 348"/>
                <a:gd name="T115" fmla="*/ 5 h 222"/>
                <a:gd name="T116" fmla="*/ 10 w 348"/>
                <a:gd name="T117" fmla="*/ 6 h 222"/>
                <a:gd name="T118" fmla="*/ 10 w 348"/>
                <a:gd name="T119" fmla="*/ 7 h 222"/>
                <a:gd name="T120" fmla="*/ 11 w 348"/>
                <a:gd name="T121" fmla="*/ 8 h 22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48"/>
                <a:gd name="T184" fmla="*/ 0 h 222"/>
                <a:gd name="T185" fmla="*/ 348 w 348"/>
                <a:gd name="T186" fmla="*/ 222 h 22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48" h="222">
                  <a:moveTo>
                    <a:pt x="290" y="69"/>
                  </a:moveTo>
                  <a:lnTo>
                    <a:pt x="306" y="81"/>
                  </a:lnTo>
                  <a:lnTo>
                    <a:pt x="315" y="95"/>
                  </a:lnTo>
                  <a:lnTo>
                    <a:pt x="321" y="110"/>
                  </a:lnTo>
                  <a:lnTo>
                    <a:pt x="321" y="126"/>
                  </a:lnTo>
                  <a:lnTo>
                    <a:pt x="318" y="139"/>
                  </a:lnTo>
                  <a:lnTo>
                    <a:pt x="312" y="150"/>
                  </a:lnTo>
                  <a:lnTo>
                    <a:pt x="302" y="161"/>
                  </a:lnTo>
                  <a:lnTo>
                    <a:pt x="292" y="170"/>
                  </a:lnTo>
                  <a:lnTo>
                    <a:pt x="279" y="180"/>
                  </a:lnTo>
                  <a:lnTo>
                    <a:pt x="265" y="188"/>
                  </a:lnTo>
                  <a:lnTo>
                    <a:pt x="252" y="198"/>
                  </a:lnTo>
                  <a:lnTo>
                    <a:pt x="239" y="207"/>
                  </a:lnTo>
                  <a:lnTo>
                    <a:pt x="236" y="210"/>
                  </a:lnTo>
                  <a:lnTo>
                    <a:pt x="235" y="213"/>
                  </a:lnTo>
                  <a:lnTo>
                    <a:pt x="236" y="216"/>
                  </a:lnTo>
                  <a:lnTo>
                    <a:pt x="239" y="219"/>
                  </a:lnTo>
                  <a:lnTo>
                    <a:pt x="244" y="221"/>
                  </a:lnTo>
                  <a:lnTo>
                    <a:pt x="248" y="222"/>
                  </a:lnTo>
                  <a:lnTo>
                    <a:pt x="254" y="221"/>
                  </a:lnTo>
                  <a:lnTo>
                    <a:pt x="258" y="219"/>
                  </a:lnTo>
                  <a:lnTo>
                    <a:pt x="287" y="206"/>
                  </a:lnTo>
                  <a:lnTo>
                    <a:pt x="310" y="188"/>
                  </a:lnTo>
                  <a:lnTo>
                    <a:pt x="331" y="168"/>
                  </a:lnTo>
                  <a:lnTo>
                    <a:pt x="344" y="147"/>
                  </a:lnTo>
                  <a:lnTo>
                    <a:pt x="348" y="124"/>
                  </a:lnTo>
                  <a:lnTo>
                    <a:pt x="345" y="102"/>
                  </a:lnTo>
                  <a:lnTo>
                    <a:pt x="334" y="81"/>
                  </a:lnTo>
                  <a:lnTo>
                    <a:pt x="310" y="62"/>
                  </a:lnTo>
                  <a:lnTo>
                    <a:pt x="293" y="52"/>
                  </a:lnTo>
                  <a:lnTo>
                    <a:pt x="273" y="43"/>
                  </a:lnTo>
                  <a:lnTo>
                    <a:pt x="249" y="34"/>
                  </a:lnTo>
                  <a:lnTo>
                    <a:pt x="226" y="27"/>
                  </a:lnTo>
                  <a:lnTo>
                    <a:pt x="202" y="21"/>
                  </a:lnTo>
                  <a:lnTo>
                    <a:pt x="176" y="16"/>
                  </a:lnTo>
                  <a:lnTo>
                    <a:pt x="151" y="11"/>
                  </a:lnTo>
                  <a:lnTo>
                    <a:pt x="125" y="7"/>
                  </a:lnTo>
                  <a:lnTo>
                    <a:pt x="102" y="4"/>
                  </a:lnTo>
                  <a:lnTo>
                    <a:pt x="78" y="2"/>
                  </a:lnTo>
                  <a:lnTo>
                    <a:pt x="58" y="0"/>
                  </a:lnTo>
                  <a:lnTo>
                    <a:pt x="39" y="0"/>
                  </a:lnTo>
                  <a:lnTo>
                    <a:pt x="23" y="0"/>
                  </a:lnTo>
                  <a:lnTo>
                    <a:pt x="12" y="1"/>
                  </a:lnTo>
                  <a:lnTo>
                    <a:pt x="4" y="3"/>
                  </a:lnTo>
                  <a:lnTo>
                    <a:pt x="0" y="5"/>
                  </a:lnTo>
                  <a:lnTo>
                    <a:pt x="14" y="7"/>
                  </a:lnTo>
                  <a:lnTo>
                    <a:pt x="30" y="8"/>
                  </a:lnTo>
                  <a:lnTo>
                    <a:pt x="46" y="10"/>
                  </a:lnTo>
                  <a:lnTo>
                    <a:pt x="64" y="12"/>
                  </a:lnTo>
                  <a:lnTo>
                    <a:pt x="83" y="14"/>
                  </a:lnTo>
                  <a:lnTo>
                    <a:pt x="102" y="16"/>
                  </a:lnTo>
                  <a:lnTo>
                    <a:pt x="120" y="19"/>
                  </a:lnTo>
                  <a:lnTo>
                    <a:pt x="141" y="22"/>
                  </a:lnTo>
                  <a:lnTo>
                    <a:pt x="160" y="26"/>
                  </a:lnTo>
                  <a:lnTo>
                    <a:pt x="180" y="30"/>
                  </a:lnTo>
                  <a:lnTo>
                    <a:pt x="200" y="35"/>
                  </a:lnTo>
                  <a:lnTo>
                    <a:pt x="219" y="41"/>
                  </a:lnTo>
                  <a:lnTo>
                    <a:pt x="238" y="47"/>
                  </a:lnTo>
                  <a:lnTo>
                    <a:pt x="257" y="53"/>
                  </a:lnTo>
                  <a:lnTo>
                    <a:pt x="274" y="61"/>
                  </a:lnTo>
                  <a:lnTo>
                    <a:pt x="290" y="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21" name="Freeform 32">
              <a:extLst>
                <a:ext uri="{FF2B5EF4-FFF2-40B4-BE49-F238E27FC236}">
                  <a16:creationId xmlns:a16="http://schemas.microsoft.com/office/drawing/2014/main" id="{FEA9E861-28FF-5648-97ED-5EED860CBD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2" y="2273"/>
              <a:ext cx="48" cy="103"/>
            </a:xfrm>
            <a:custGeom>
              <a:avLst/>
              <a:gdLst>
                <a:gd name="T0" fmla="*/ 0 w 142"/>
                <a:gd name="T1" fmla="*/ 14 h 207"/>
                <a:gd name="T2" fmla="*/ 0 w 142"/>
                <a:gd name="T3" fmla="*/ 16 h 207"/>
                <a:gd name="T4" fmla="*/ 0 w 142"/>
                <a:gd name="T5" fmla="*/ 18 h 207"/>
                <a:gd name="T6" fmla="*/ 1 w 142"/>
                <a:gd name="T7" fmla="*/ 20 h 207"/>
                <a:gd name="T8" fmla="*/ 1 w 142"/>
                <a:gd name="T9" fmla="*/ 21 h 207"/>
                <a:gd name="T10" fmla="*/ 2 w 142"/>
                <a:gd name="T11" fmla="*/ 23 h 207"/>
                <a:gd name="T12" fmla="*/ 3 w 142"/>
                <a:gd name="T13" fmla="*/ 24 h 207"/>
                <a:gd name="T14" fmla="*/ 3 w 142"/>
                <a:gd name="T15" fmla="*/ 25 h 207"/>
                <a:gd name="T16" fmla="*/ 4 w 142"/>
                <a:gd name="T17" fmla="*/ 25 h 207"/>
                <a:gd name="T18" fmla="*/ 5 w 142"/>
                <a:gd name="T19" fmla="*/ 25 h 207"/>
                <a:gd name="T20" fmla="*/ 5 w 142"/>
                <a:gd name="T21" fmla="*/ 25 h 207"/>
                <a:gd name="T22" fmla="*/ 5 w 142"/>
                <a:gd name="T23" fmla="*/ 25 h 207"/>
                <a:gd name="T24" fmla="*/ 5 w 142"/>
                <a:gd name="T25" fmla="*/ 24 h 207"/>
                <a:gd name="T26" fmla="*/ 5 w 142"/>
                <a:gd name="T27" fmla="*/ 24 h 207"/>
                <a:gd name="T28" fmla="*/ 5 w 142"/>
                <a:gd name="T29" fmla="*/ 23 h 207"/>
                <a:gd name="T30" fmla="*/ 5 w 142"/>
                <a:gd name="T31" fmla="*/ 23 h 207"/>
                <a:gd name="T32" fmla="*/ 5 w 142"/>
                <a:gd name="T33" fmla="*/ 22 h 207"/>
                <a:gd name="T34" fmla="*/ 4 w 142"/>
                <a:gd name="T35" fmla="*/ 22 h 207"/>
                <a:gd name="T36" fmla="*/ 3 w 142"/>
                <a:gd name="T37" fmla="*/ 21 h 207"/>
                <a:gd name="T38" fmla="*/ 2 w 142"/>
                <a:gd name="T39" fmla="*/ 19 h 207"/>
                <a:gd name="T40" fmla="*/ 2 w 142"/>
                <a:gd name="T41" fmla="*/ 18 h 207"/>
                <a:gd name="T42" fmla="*/ 2 w 142"/>
                <a:gd name="T43" fmla="*/ 16 h 207"/>
                <a:gd name="T44" fmla="*/ 1 w 142"/>
                <a:gd name="T45" fmla="*/ 14 h 207"/>
                <a:gd name="T46" fmla="*/ 1 w 142"/>
                <a:gd name="T47" fmla="*/ 12 h 207"/>
                <a:gd name="T48" fmla="*/ 2 w 142"/>
                <a:gd name="T49" fmla="*/ 9 h 207"/>
                <a:gd name="T50" fmla="*/ 2 w 142"/>
                <a:gd name="T51" fmla="*/ 8 h 207"/>
                <a:gd name="T52" fmla="*/ 3 w 142"/>
                <a:gd name="T53" fmla="*/ 6 h 207"/>
                <a:gd name="T54" fmla="*/ 3 w 142"/>
                <a:gd name="T55" fmla="*/ 5 h 207"/>
                <a:gd name="T56" fmla="*/ 4 w 142"/>
                <a:gd name="T57" fmla="*/ 3 h 207"/>
                <a:gd name="T58" fmla="*/ 5 w 142"/>
                <a:gd name="T59" fmla="*/ 2 h 207"/>
                <a:gd name="T60" fmla="*/ 5 w 142"/>
                <a:gd name="T61" fmla="*/ 1 h 207"/>
                <a:gd name="T62" fmla="*/ 5 w 142"/>
                <a:gd name="T63" fmla="*/ 0 h 207"/>
                <a:gd name="T64" fmla="*/ 5 w 142"/>
                <a:gd name="T65" fmla="*/ 0 h 207"/>
                <a:gd name="T66" fmla="*/ 5 w 142"/>
                <a:gd name="T67" fmla="*/ 0 h 207"/>
                <a:gd name="T68" fmla="*/ 4 w 142"/>
                <a:gd name="T69" fmla="*/ 1 h 207"/>
                <a:gd name="T70" fmla="*/ 3 w 142"/>
                <a:gd name="T71" fmla="*/ 2 h 207"/>
                <a:gd name="T72" fmla="*/ 2 w 142"/>
                <a:gd name="T73" fmla="*/ 4 h 207"/>
                <a:gd name="T74" fmla="*/ 1 w 142"/>
                <a:gd name="T75" fmla="*/ 6 h 207"/>
                <a:gd name="T76" fmla="*/ 1 w 142"/>
                <a:gd name="T77" fmla="*/ 9 h 207"/>
                <a:gd name="T78" fmla="*/ 0 w 142"/>
                <a:gd name="T79" fmla="*/ 11 h 207"/>
                <a:gd name="T80" fmla="*/ 0 w 142"/>
                <a:gd name="T81" fmla="*/ 14 h 20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42"/>
                <a:gd name="T124" fmla="*/ 0 h 207"/>
                <a:gd name="T125" fmla="*/ 142 w 142"/>
                <a:gd name="T126" fmla="*/ 207 h 20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42" h="207">
                  <a:moveTo>
                    <a:pt x="0" y="113"/>
                  </a:moveTo>
                  <a:lnTo>
                    <a:pt x="0" y="130"/>
                  </a:lnTo>
                  <a:lnTo>
                    <a:pt x="6" y="146"/>
                  </a:lnTo>
                  <a:lnTo>
                    <a:pt x="16" y="161"/>
                  </a:lnTo>
                  <a:lnTo>
                    <a:pt x="31" y="174"/>
                  </a:lnTo>
                  <a:lnTo>
                    <a:pt x="48" y="185"/>
                  </a:lnTo>
                  <a:lnTo>
                    <a:pt x="68" y="195"/>
                  </a:lnTo>
                  <a:lnTo>
                    <a:pt x="92" y="202"/>
                  </a:lnTo>
                  <a:lnTo>
                    <a:pt x="115" y="206"/>
                  </a:lnTo>
                  <a:lnTo>
                    <a:pt x="122" y="207"/>
                  </a:lnTo>
                  <a:lnTo>
                    <a:pt x="129" y="205"/>
                  </a:lnTo>
                  <a:lnTo>
                    <a:pt x="135" y="202"/>
                  </a:lnTo>
                  <a:lnTo>
                    <a:pt x="138" y="198"/>
                  </a:lnTo>
                  <a:lnTo>
                    <a:pt x="138" y="193"/>
                  </a:lnTo>
                  <a:lnTo>
                    <a:pt x="137" y="188"/>
                  </a:lnTo>
                  <a:lnTo>
                    <a:pt x="132" y="184"/>
                  </a:lnTo>
                  <a:lnTo>
                    <a:pt x="125" y="182"/>
                  </a:lnTo>
                  <a:lnTo>
                    <a:pt x="102" y="176"/>
                  </a:lnTo>
                  <a:lnTo>
                    <a:pt x="80" y="168"/>
                  </a:lnTo>
                  <a:lnTo>
                    <a:pt x="63" y="157"/>
                  </a:lnTo>
                  <a:lnTo>
                    <a:pt x="50" y="145"/>
                  </a:lnTo>
                  <a:lnTo>
                    <a:pt x="41" y="130"/>
                  </a:lnTo>
                  <a:lnTo>
                    <a:pt x="37" y="114"/>
                  </a:lnTo>
                  <a:lnTo>
                    <a:pt x="37" y="97"/>
                  </a:lnTo>
                  <a:lnTo>
                    <a:pt x="44" y="79"/>
                  </a:lnTo>
                  <a:lnTo>
                    <a:pt x="54" y="65"/>
                  </a:lnTo>
                  <a:lnTo>
                    <a:pt x="70" y="52"/>
                  </a:lnTo>
                  <a:lnTo>
                    <a:pt x="87" y="40"/>
                  </a:lnTo>
                  <a:lnTo>
                    <a:pt x="106" y="29"/>
                  </a:lnTo>
                  <a:lnTo>
                    <a:pt x="122" y="20"/>
                  </a:lnTo>
                  <a:lnTo>
                    <a:pt x="135" y="11"/>
                  </a:lnTo>
                  <a:lnTo>
                    <a:pt x="142" y="5"/>
                  </a:lnTo>
                  <a:lnTo>
                    <a:pt x="142" y="0"/>
                  </a:lnTo>
                  <a:lnTo>
                    <a:pt x="126" y="4"/>
                  </a:lnTo>
                  <a:lnTo>
                    <a:pt x="106" y="11"/>
                  </a:lnTo>
                  <a:lnTo>
                    <a:pt x="84" y="23"/>
                  </a:lnTo>
                  <a:lnTo>
                    <a:pt x="61" y="37"/>
                  </a:lnTo>
                  <a:lnTo>
                    <a:pt x="39" y="53"/>
                  </a:lnTo>
                  <a:lnTo>
                    <a:pt x="22" y="72"/>
                  </a:lnTo>
                  <a:lnTo>
                    <a:pt x="8" y="93"/>
                  </a:lnTo>
                  <a:lnTo>
                    <a:pt x="0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22" name="Freeform 33">
              <a:extLst>
                <a:ext uri="{FF2B5EF4-FFF2-40B4-BE49-F238E27FC236}">
                  <a16:creationId xmlns:a16="http://schemas.microsoft.com/office/drawing/2014/main" id="{58061BB1-E8D9-164B-80EC-D72BE96462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2" y="2206"/>
              <a:ext cx="101" cy="135"/>
            </a:xfrm>
            <a:custGeom>
              <a:avLst/>
              <a:gdLst>
                <a:gd name="T0" fmla="*/ 9 w 303"/>
                <a:gd name="T1" fmla="*/ 13 h 272"/>
                <a:gd name="T2" fmla="*/ 10 w 303"/>
                <a:gd name="T3" fmla="*/ 15 h 272"/>
                <a:gd name="T4" fmla="*/ 10 w 303"/>
                <a:gd name="T5" fmla="*/ 17 h 272"/>
                <a:gd name="T6" fmla="*/ 10 w 303"/>
                <a:gd name="T7" fmla="*/ 20 h 272"/>
                <a:gd name="T8" fmla="*/ 9 w 303"/>
                <a:gd name="T9" fmla="*/ 22 h 272"/>
                <a:gd name="T10" fmla="*/ 9 w 303"/>
                <a:gd name="T11" fmla="*/ 24 h 272"/>
                <a:gd name="T12" fmla="*/ 8 w 303"/>
                <a:gd name="T13" fmla="*/ 26 h 272"/>
                <a:gd name="T14" fmla="*/ 6 w 303"/>
                <a:gd name="T15" fmla="*/ 28 h 272"/>
                <a:gd name="T16" fmla="*/ 6 w 303"/>
                <a:gd name="T17" fmla="*/ 30 h 272"/>
                <a:gd name="T18" fmla="*/ 6 w 303"/>
                <a:gd name="T19" fmla="*/ 31 h 272"/>
                <a:gd name="T20" fmla="*/ 5 w 303"/>
                <a:gd name="T21" fmla="*/ 32 h 272"/>
                <a:gd name="T22" fmla="*/ 6 w 303"/>
                <a:gd name="T23" fmla="*/ 33 h 272"/>
                <a:gd name="T24" fmla="*/ 6 w 303"/>
                <a:gd name="T25" fmla="*/ 33 h 272"/>
                <a:gd name="T26" fmla="*/ 6 w 303"/>
                <a:gd name="T27" fmla="*/ 33 h 272"/>
                <a:gd name="T28" fmla="*/ 7 w 303"/>
                <a:gd name="T29" fmla="*/ 31 h 272"/>
                <a:gd name="T30" fmla="*/ 8 w 303"/>
                <a:gd name="T31" fmla="*/ 29 h 272"/>
                <a:gd name="T32" fmla="*/ 9 w 303"/>
                <a:gd name="T33" fmla="*/ 26 h 272"/>
                <a:gd name="T34" fmla="*/ 11 w 303"/>
                <a:gd name="T35" fmla="*/ 23 h 272"/>
                <a:gd name="T36" fmla="*/ 11 w 303"/>
                <a:gd name="T37" fmla="*/ 20 h 272"/>
                <a:gd name="T38" fmla="*/ 11 w 303"/>
                <a:gd name="T39" fmla="*/ 16 h 272"/>
                <a:gd name="T40" fmla="*/ 10 w 303"/>
                <a:gd name="T41" fmla="*/ 13 h 272"/>
                <a:gd name="T42" fmla="*/ 9 w 303"/>
                <a:gd name="T43" fmla="*/ 10 h 272"/>
                <a:gd name="T44" fmla="*/ 8 w 303"/>
                <a:gd name="T45" fmla="*/ 8 h 272"/>
                <a:gd name="T46" fmla="*/ 7 w 303"/>
                <a:gd name="T47" fmla="*/ 6 h 272"/>
                <a:gd name="T48" fmla="*/ 6 w 303"/>
                <a:gd name="T49" fmla="*/ 5 h 272"/>
                <a:gd name="T50" fmla="*/ 4 w 303"/>
                <a:gd name="T51" fmla="*/ 3 h 272"/>
                <a:gd name="T52" fmla="*/ 3 w 303"/>
                <a:gd name="T53" fmla="*/ 2 h 272"/>
                <a:gd name="T54" fmla="*/ 2 w 303"/>
                <a:gd name="T55" fmla="*/ 0 h 272"/>
                <a:gd name="T56" fmla="*/ 1 w 303"/>
                <a:gd name="T57" fmla="*/ 0 h 272"/>
                <a:gd name="T58" fmla="*/ 0 w 303"/>
                <a:gd name="T59" fmla="*/ 0 h 272"/>
                <a:gd name="T60" fmla="*/ 0 w 303"/>
                <a:gd name="T61" fmla="*/ 0 h 272"/>
                <a:gd name="T62" fmla="*/ 2 w 303"/>
                <a:gd name="T63" fmla="*/ 2 h 272"/>
                <a:gd name="T64" fmla="*/ 3 w 303"/>
                <a:gd name="T65" fmla="*/ 3 h 272"/>
                <a:gd name="T66" fmla="*/ 4 w 303"/>
                <a:gd name="T67" fmla="*/ 4 h 272"/>
                <a:gd name="T68" fmla="*/ 5 w 303"/>
                <a:gd name="T69" fmla="*/ 6 h 272"/>
                <a:gd name="T70" fmla="*/ 6 w 303"/>
                <a:gd name="T71" fmla="*/ 7 h 272"/>
                <a:gd name="T72" fmla="*/ 8 w 303"/>
                <a:gd name="T73" fmla="*/ 9 h 272"/>
                <a:gd name="T74" fmla="*/ 9 w 303"/>
                <a:gd name="T75" fmla="*/ 11 h 27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03"/>
                <a:gd name="T115" fmla="*/ 0 h 272"/>
                <a:gd name="T116" fmla="*/ 303 w 303"/>
                <a:gd name="T117" fmla="*/ 272 h 27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03" h="272">
                  <a:moveTo>
                    <a:pt x="246" y="102"/>
                  </a:moveTo>
                  <a:lnTo>
                    <a:pt x="256" y="109"/>
                  </a:lnTo>
                  <a:lnTo>
                    <a:pt x="264" y="117"/>
                  </a:lnTo>
                  <a:lnTo>
                    <a:pt x="271" y="126"/>
                  </a:lnTo>
                  <a:lnTo>
                    <a:pt x="275" y="135"/>
                  </a:lnTo>
                  <a:lnTo>
                    <a:pt x="278" y="144"/>
                  </a:lnTo>
                  <a:lnTo>
                    <a:pt x="277" y="154"/>
                  </a:lnTo>
                  <a:lnTo>
                    <a:pt x="274" y="164"/>
                  </a:lnTo>
                  <a:lnTo>
                    <a:pt x="267" y="173"/>
                  </a:lnTo>
                  <a:lnTo>
                    <a:pt x="256" y="183"/>
                  </a:lnTo>
                  <a:lnTo>
                    <a:pt x="245" y="192"/>
                  </a:lnTo>
                  <a:lnTo>
                    <a:pt x="232" y="200"/>
                  </a:lnTo>
                  <a:lnTo>
                    <a:pt x="219" y="209"/>
                  </a:lnTo>
                  <a:lnTo>
                    <a:pt x="204" y="216"/>
                  </a:lnTo>
                  <a:lnTo>
                    <a:pt x="190" y="224"/>
                  </a:lnTo>
                  <a:lnTo>
                    <a:pt x="175" y="232"/>
                  </a:lnTo>
                  <a:lnTo>
                    <a:pt x="162" y="241"/>
                  </a:lnTo>
                  <a:lnTo>
                    <a:pt x="158" y="244"/>
                  </a:lnTo>
                  <a:lnTo>
                    <a:pt x="155" y="248"/>
                  </a:lnTo>
                  <a:lnTo>
                    <a:pt x="152" y="252"/>
                  </a:lnTo>
                  <a:lnTo>
                    <a:pt x="149" y="256"/>
                  </a:lnTo>
                  <a:lnTo>
                    <a:pt x="148" y="260"/>
                  </a:lnTo>
                  <a:lnTo>
                    <a:pt x="148" y="264"/>
                  </a:lnTo>
                  <a:lnTo>
                    <a:pt x="151" y="268"/>
                  </a:lnTo>
                  <a:lnTo>
                    <a:pt x="155" y="271"/>
                  </a:lnTo>
                  <a:lnTo>
                    <a:pt x="161" y="272"/>
                  </a:lnTo>
                  <a:lnTo>
                    <a:pt x="166" y="272"/>
                  </a:lnTo>
                  <a:lnTo>
                    <a:pt x="171" y="271"/>
                  </a:lnTo>
                  <a:lnTo>
                    <a:pt x="175" y="268"/>
                  </a:lnTo>
                  <a:lnTo>
                    <a:pt x="190" y="256"/>
                  </a:lnTo>
                  <a:lnTo>
                    <a:pt x="206" y="246"/>
                  </a:lnTo>
                  <a:lnTo>
                    <a:pt x="222" y="236"/>
                  </a:lnTo>
                  <a:lnTo>
                    <a:pt x="239" y="226"/>
                  </a:lnTo>
                  <a:lnTo>
                    <a:pt x="255" y="216"/>
                  </a:lnTo>
                  <a:lnTo>
                    <a:pt x="271" y="204"/>
                  </a:lnTo>
                  <a:lnTo>
                    <a:pt x="284" y="192"/>
                  </a:lnTo>
                  <a:lnTo>
                    <a:pt x="294" y="179"/>
                  </a:lnTo>
                  <a:lnTo>
                    <a:pt x="301" y="163"/>
                  </a:lnTo>
                  <a:lnTo>
                    <a:pt x="303" y="148"/>
                  </a:lnTo>
                  <a:lnTo>
                    <a:pt x="300" y="133"/>
                  </a:lnTo>
                  <a:lnTo>
                    <a:pt x="293" y="118"/>
                  </a:lnTo>
                  <a:lnTo>
                    <a:pt x="281" y="105"/>
                  </a:lnTo>
                  <a:lnTo>
                    <a:pt x="268" y="92"/>
                  </a:lnTo>
                  <a:lnTo>
                    <a:pt x="251" y="82"/>
                  </a:lnTo>
                  <a:lnTo>
                    <a:pt x="232" y="73"/>
                  </a:lnTo>
                  <a:lnTo>
                    <a:pt x="217" y="67"/>
                  </a:lnTo>
                  <a:lnTo>
                    <a:pt x="201" y="61"/>
                  </a:lnTo>
                  <a:lnTo>
                    <a:pt x="185" y="54"/>
                  </a:lnTo>
                  <a:lnTo>
                    <a:pt x="168" y="47"/>
                  </a:lnTo>
                  <a:lnTo>
                    <a:pt x="151" y="40"/>
                  </a:lnTo>
                  <a:lnTo>
                    <a:pt x="132" y="34"/>
                  </a:lnTo>
                  <a:lnTo>
                    <a:pt x="114" y="27"/>
                  </a:lnTo>
                  <a:lnTo>
                    <a:pt x="97" y="21"/>
                  </a:lnTo>
                  <a:lnTo>
                    <a:pt x="81" y="16"/>
                  </a:lnTo>
                  <a:lnTo>
                    <a:pt x="65" y="11"/>
                  </a:lnTo>
                  <a:lnTo>
                    <a:pt x="49" y="7"/>
                  </a:lnTo>
                  <a:lnTo>
                    <a:pt x="36" y="4"/>
                  </a:lnTo>
                  <a:lnTo>
                    <a:pt x="24" y="1"/>
                  </a:lnTo>
                  <a:lnTo>
                    <a:pt x="14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3" y="7"/>
                  </a:lnTo>
                  <a:lnTo>
                    <a:pt x="27" y="12"/>
                  </a:lnTo>
                  <a:lnTo>
                    <a:pt x="43" y="17"/>
                  </a:lnTo>
                  <a:lnTo>
                    <a:pt x="58" y="22"/>
                  </a:lnTo>
                  <a:lnTo>
                    <a:pt x="74" y="27"/>
                  </a:lnTo>
                  <a:lnTo>
                    <a:pt x="90" y="32"/>
                  </a:lnTo>
                  <a:lnTo>
                    <a:pt x="106" y="38"/>
                  </a:lnTo>
                  <a:lnTo>
                    <a:pt x="122" y="44"/>
                  </a:lnTo>
                  <a:lnTo>
                    <a:pt x="139" y="50"/>
                  </a:lnTo>
                  <a:lnTo>
                    <a:pt x="155" y="57"/>
                  </a:lnTo>
                  <a:lnTo>
                    <a:pt x="171" y="63"/>
                  </a:lnTo>
                  <a:lnTo>
                    <a:pt x="187" y="70"/>
                  </a:lnTo>
                  <a:lnTo>
                    <a:pt x="203" y="78"/>
                  </a:lnTo>
                  <a:lnTo>
                    <a:pt x="217" y="85"/>
                  </a:lnTo>
                  <a:lnTo>
                    <a:pt x="232" y="93"/>
                  </a:lnTo>
                  <a:lnTo>
                    <a:pt x="246" y="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094" name="Group 34">
            <a:extLst>
              <a:ext uri="{FF2B5EF4-FFF2-40B4-BE49-F238E27FC236}">
                <a16:creationId xmlns:a16="http://schemas.microsoft.com/office/drawing/2014/main" id="{5D0F48E5-EF63-6048-81E7-924018C11786}"/>
              </a:ext>
            </a:extLst>
          </p:cNvPr>
          <p:cNvGrpSpPr>
            <a:grpSpLocks/>
          </p:cNvGrpSpPr>
          <p:nvPr/>
        </p:nvGrpSpPr>
        <p:grpSpPr bwMode="auto">
          <a:xfrm>
            <a:off x="5502275" y="2000250"/>
            <a:ext cx="844550" cy="600075"/>
            <a:chOff x="1160" y="2192"/>
            <a:chExt cx="589" cy="440"/>
          </a:xfrm>
        </p:grpSpPr>
        <p:pic>
          <p:nvPicPr>
            <p:cNvPr id="46187" name="Picture 35" descr="31u_bnrz[1]">
              <a:extLst>
                <a:ext uri="{FF2B5EF4-FFF2-40B4-BE49-F238E27FC236}">
                  <a16:creationId xmlns:a16="http://schemas.microsoft.com/office/drawing/2014/main" id="{36704BD8-3944-F746-998B-ED4E81DDA9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349" y="2458"/>
              <a:ext cx="212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188" name="AutoShape 36">
              <a:extLst>
                <a:ext uri="{FF2B5EF4-FFF2-40B4-BE49-F238E27FC236}">
                  <a16:creationId xmlns:a16="http://schemas.microsoft.com/office/drawing/2014/main" id="{396535C4-EEE3-794F-B5E8-93497A3B747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160" y="2192"/>
              <a:ext cx="589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89" name="Freeform 37">
              <a:extLst>
                <a:ext uri="{FF2B5EF4-FFF2-40B4-BE49-F238E27FC236}">
                  <a16:creationId xmlns:a16="http://schemas.microsoft.com/office/drawing/2014/main" id="{F0CD59DF-E276-4C4C-8063-90C17F9B13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3" y="2231"/>
              <a:ext cx="83" cy="102"/>
            </a:xfrm>
            <a:custGeom>
              <a:avLst/>
              <a:gdLst>
                <a:gd name="T0" fmla="*/ 3 w 247"/>
                <a:gd name="T1" fmla="*/ 4 h 203"/>
                <a:gd name="T2" fmla="*/ 3 w 247"/>
                <a:gd name="T3" fmla="*/ 5 h 203"/>
                <a:gd name="T4" fmla="*/ 2 w 247"/>
                <a:gd name="T5" fmla="*/ 6 h 203"/>
                <a:gd name="T6" fmla="*/ 1 w 247"/>
                <a:gd name="T7" fmla="*/ 7 h 203"/>
                <a:gd name="T8" fmla="*/ 1 w 247"/>
                <a:gd name="T9" fmla="*/ 9 h 203"/>
                <a:gd name="T10" fmla="*/ 1 w 247"/>
                <a:gd name="T11" fmla="*/ 10 h 203"/>
                <a:gd name="T12" fmla="*/ 0 w 247"/>
                <a:gd name="T13" fmla="*/ 12 h 203"/>
                <a:gd name="T14" fmla="*/ 0 w 247"/>
                <a:gd name="T15" fmla="*/ 14 h 203"/>
                <a:gd name="T16" fmla="*/ 0 w 247"/>
                <a:gd name="T17" fmla="*/ 16 h 203"/>
                <a:gd name="T18" fmla="*/ 0 w 247"/>
                <a:gd name="T19" fmla="*/ 19 h 203"/>
                <a:gd name="T20" fmla="*/ 1 w 247"/>
                <a:gd name="T21" fmla="*/ 21 h 203"/>
                <a:gd name="T22" fmla="*/ 1 w 247"/>
                <a:gd name="T23" fmla="*/ 23 h 203"/>
                <a:gd name="T24" fmla="*/ 2 w 247"/>
                <a:gd name="T25" fmla="*/ 24 h 203"/>
                <a:gd name="T26" fmla="*/ 3 w 247"/>
                <a:gd name="T27" fmla="*/ 25 h 203"/>
                <a:gd name="T28" fmla="*/ 4 w 247"/>
                <a:gd name="T29" fmla="*/ 26 h 203"/>
                <a:gd name="T30" fmla="*/ 5 w 247"/>
                <a:gd name="T31" fmla="*/ 26 h 203"/>
                <a:gd name="T32" fmla="*/ 6 w 247"/>
                <a:gd name="T33" fmla="*/ 25 h 203"/>
                <a:gd name="T34" fmla="*/ 6 w 247"/>
                <a:gd name="T35" fmla="*/ 25 h 203"/>
                <a:gd name="T36" fmla="*/ 7 w 247"/>
                <a:gd name="T37" fmla="*/ 25 h 203"/>
                <a:gd name="T38" fmla="*/ 7 w 247"/>
                <a:gd name="T39" fmla="*/ 25 h 203"/>
                <a:gd name="T40" fmla="*/ 7 w 247"/>
                <a:gd name="T41" fmla="*/ 24 h 203"/>
                <a:gd name="T42" fmla="*/ 7 w 247"/>
                <a:gd name="T43" fmla="*/ 24 h 203"/>
                <a:gd name="T44" fmla="*/ 6 w 247"/>
                <a:gd name="T45" fmla="*/ 23 h 203"/>
                <a:gd name="T46" fmla="*/ 6 w 247"/>
                <a:gd name="T47" fmla="*/ 23 h 203"/>
                <a:gd name="T48" fmla="*/ 6 w 247"/>
                <a:gd name="T49" fmla="*/ 22 h 203"/>
                <a:gd name="T50" fmla="*/ 5 w 247"/>
                <a:gd name="T51" fmla="*/ 22 h 203"/>
                <a:gd name="T52" fmla="*/ 5 w 247"/>
                <a:gd name="T53" fmla="*/ 22 h 203"/>
                <a:gd name="T54" fmla="*/ 4 w 247"/>
                <a:gd name="T55" fmla="*/ 22 h 203"/>
                <a:gd name="T56" fmla="*/ 4 w 247"/>
                <a:gd name="T57" fmla="*/ 21 h 203"/>
                <a:gd name="T58" fmla="*/ 3 w 247"/>
                <a:gd name="T59" fmla="*/ 21 h 203"/>
                <a:gd name="T60" fmla="*/ 3 w 247"/>
                <a:gd name="T61" fmla="*/ 20 h 203"/>
                <a:gd name="T62" fmla="*/ 2 w 247"/>
                <a:gd name="T63" fmla="*/ 20 h 203"/>
                <a:gd name="T64" fmla="*/ 2 w 247"/>
                <a:gd name="T65" fmla="*/ 19 h 203"/>
                <a:gd name="T66" fmla="*/ 2 w 247"/>
                <a:gd name="T67" fmla="*/ 14 h 203"/>
                <a:gd name="T68" fmla="*/ 2 w 247"/>
                <a:gd name="T69" fmla="*/ 11 h 203"/>
                <a:gd name="T70" fmla="*/ 3 w 247"/>
                <a:gd name="T71" fmla="*/ 8 h 203"/>
                <a:gd name="T72" fmla="*/ 4 w 247"/>
                <a:gd name="T73" fmla="*/ 6 h 203"/>
                <a:gd name="T74" fmla="*/ 6 w 247"/>
                <a:gd name="T75" fmla="*/ 4 h 203"/>
                <a:gd name="T76" fmla="*/ 7 w 247"/>
                <a:gd name="T77" fmla="*/ 3 h 203"/>
                <a:gd name="T78" fmla="*/ 8 w 247"/>
                <a:gd name="T79" fmla="*/ 2 h 203"/>
                <a:gd name="T80" fmla="*/ 9 w 247"/>
                <a:gd name="T81" fmla="*/ 1 h 203"/>
                <a:gd name="T82" fmla="*/ 9 w 247"/>
                <a:gd name="T83" fmla="*/ 1 h 203"/>
                <a:gd name="T84" fmla="*/ 8 w 247"/>
                <a:gd name="T85" fmla="*/ 0 h 203"/>
                <a:gd name="T86" fmla="*/ 7 w 247"/>
                <a:gd name="T87" fmla="*/ 1 h 203"/>
                <a:gd name="T88" fmla="*/ 6 w 247"/>
                <a:gd name="T89" fmla="*/ 1 h 203"/>
                <a:gd name="T90" fmla="*/ 6 w 247"/>
                <a:gd name="T91" fmla="*/ 2 h 203"/>
                <a:gd name="T92" fmla="*/ 5 w 247"/>
                <a:gd name="T93" fmla="*/ 2 h 203"/>
                <a:gd name="T94" fmla="*/ 4 w 247"/>
                <a:gd name="T95" fmla="*/ 3 h 203"/>
                <a:gd name="T96" fmla="*/ 3 w 247"/>
                <a:gd name="T97" fmla="*/ 4 h 20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47"/>
                <a:gd name="T148" fmla="*/ 0 h 203"/>
                <a:gd name="T149" fmla="*/ 247 w 247"/>
                <a:gd name="T150" fmla="*/ 203 h 20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47" h="203">
                  <a:moveTo>
                    <a:pt x="87" y="26"/>
                  </a:moveTo>
                  <a:lnTo>
                    <a:pt x="68" y="34"/>
                  </a:lnTo>
                  <a:lnTo>
                    <a:pt x="52" y="44"/>
                  </a:lnTo>
                  <a:lnTo>
                    <a:pt x="38" y="55"/>
                  </a:lnTo>
                  <a:lnTo>
                    <a:pt x="25" y="67"/>
                  </a:lnTo>
                  <a:lnTo>
                    <a:pt x="14" y="80"/>
                  </a:lnTo>
                  <a:lnTo>
                    <a:pt x="7" y="94"/>
                  </a:lnTo>
                  <a:lnTo>
                    <a:pt x="3" y="109"/>
                  </a:lnTo>
                  <a:lnTo>
                    <a:pt x="0" y="124"/>
                  </a:lnTo>
                  <a:lnTo>
                    <a:pt x="3" y="145"/>
                  </a:lnTo>
                  <a:lnTo>
                    <a:pt x="14" y="163"/>
                  </a:lnTo>
                  <a:lnTo>
                    <a:pt x="32" y="178"/>
                  </a:lnTo>
                  <a:lnTo>
                    <a:pt x="55" y="189"/>
                  </a:lnTo>
                  <a:lnTo>
                    <a:pt x="81" y="198"/>
                  </a:lnTo>
                  <a:lnTo>
                    <a:pt x="109" y="202"/>
                  </a:lnTo>
                  <a:lnTo>
                    <a:pt x="138" y="203"/>
                  </a:lnTo>
                  <a:lnTo>
                    <a:pt x="165" y="200"/>
                  </a:lnTo>
                  <a:lnTo>
                    <a:pt x="171" y="200"/>
                  </a:lnTo>
                  <a:lnTo>
                    <a:pt x="177" y="198"/>
                  </a:lnTo>
                  <a:lnTo>
                    <a:pt x="181" y="195"/>
                  </a:lnTo>
                  <a:lnTo>
                    <a:pt x="183" y="191"/>
                  </a:lnTo>
                  <a:lnTo>
                    <a:pt x="180" y="186"/>
                  </a:lnTo>
                  <a:lnTo>
                    <a:pt x="174" y="182"/>
                  </a:lnTo>
                  <a:lnTo>
                    <a:pt x="167" y="178"/>
                  </a:lnTo>
                  <a:lnTo>
                    <a:pt x="160" y="176"/>
                  </a:lnTo>
                  <a:lnTo>
                    <a:pt x="145" y="173"/>
                  </a:lnTo>
                  <a:lnTo>
                    <a:pt x="131" y="171"/>
                  </a:lnTo>
                  <a:lnTo>
                    <a:pt x="116" y="169"/>
                  </a:lnTo>
                  <a:lnTo>
                    <a:pt x="103" y="167"/>
                  </a:lnTo>
                  <a:lnTo>
                    <a:pt x="90" y="164"/>
                  </a:lnTo>
                  <a:lnTo>
                    <a:pt x="77" y="160"/>
                  </a:lnTo>
                  <a:lnTo>
                    <a:pt x="65" y="154"/>
                  </a:lnTo>
                  <a:lnTo>
                    <a:pt x="54" y="146"/>
                  </a:lnTo>
                  <a:lnTo>
                    <a:pt x="49" y="112"/>
                  </a:lnTo>
                  <a:lnTo>
                    <a:pt x="61" y="84"/>
                  </a:lnTo>
                  <a:lnTo>
                    <a:pt x="84" y="62"/>
                  </a:lnTo>
                  <a:lnTo>
                    <a:pt x="116" y="44"/>
                  </a:lnTo>
                  <a:lnTo>
                    <a:pt x="151" y="30"/>
                  </a:lnTo>
                  <a:lnTo>
                    <a:pt x="187" y="19"/>
                  </a:lnTo>
                  <a:lnTo>
                    <a:pt x="220" y="11"/>
                  </a:lnTo>
                  <a:lnTo>
                    <a:pt x="247" y="4"/>
                  </a:lnTo>
                  <a:lnTo>
                    <a:pt x="231" y="1"/>
                  </a:lnTo>
                  <a:lnTo>
                    <a:pt x="213" y="0"/>
                  </a:lnTo>
                  <a:lnTo>
                    <a:pt x="193" y="2"/>
                  </a:lnTo>
                  <a:lnTo>
                    <a:pt x="171" y="4"/>
                  </a:lnTo>
                  <a:lnTo>
                    <a:pt x="149" y="9"/>
                  </a:lnTo>
                  <a:lnTo>
                    <a:pt x="128" y="14"/>
                  </a:lnTo>
                  <a:lnTo>
                    <a:pt x="106" y="20"/>
                  </a:lnTo>
                  <a:lnTo>
                    <a:pt x="87" y="26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90" name="Freeform 38">
              <a:extLst>
                <a:ext uri="{FF2B5EF4-FFF2-40B4-BE49-F238E27FC236}">
                  <a16:creationId xmlns:a16="http://schemas.microsoft.com/office/drawing/2014/main" id="{9653F492-1B69-2044-8972-5EB447CECA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4" y="2230"/>
              <a:ext cx="52" cy="79"/>
            </a:xfrm>
            <a:custGeom>
              <a:avLst/>
              <a:gdLst>
                <a:gd name="T0" fmla="*/ 5 w 158"/>
                <a:gd name="T1" fmla="*/ 7 h 158"/>
                <a:gd name="T2" fmla="*/ 5 w 158"/>
                <a:gd name="T3" fmla="*/ 9 h 158"/>
                <a:gd name="T4" fmla="*/ 5 w 158"/>
                <a:gd name="T5" fmla="*/ 11 h 158"/>
                <a:gd name="T6" fmla="*/ 5 w 158"/>
                <a:gd name="T7" fmla="*/ 12 h 158"/>
                <a:gd name="T8" fmla="*/ 4 w 158"/>
                <a:gd name="T9" fmla="*/ 14 h 158"/>
                <a:gd name="T10" fmla="*/ 3 w 158"/>
                <a:gd name="T11" fmla="*/ 15 h 158"/>
                <a:gd name="T12" fmla="*/ 3 w 158"/>
                <a:gd name="T13" fmla="*/ 16 h 158"/>
                <a:gd name="T14" fmla="*/ 2 w 158"/>
                <a:gd name="T15" fmla="*/ 17 h 158"/>
                <a:gd name="T16" fmla="*/ 1 w 158"/>
                <a:gd name="T17" fmla="*/ 18 h 158"/>
                <a:gd name="T18" fmla="*/ 1 w 158"/>
                <a:gd name="T19" fmla="*/ 19 h 158"/>
                <a:gd name="T20" fmla="*/ 1 w 158"/>
                <a:gd name="T21" fmla="*/ 19 h 158"/>
                <a:gd name="T22" fmla="*/ 1 w 158"/>
                <a:gd name="T23" fmla="*/ 19 h 158"/>
                <a:gd name="T24" fmla="*/ 1 w 158"/>
                <a:gd name="T25" fmla="*/ 20 h 158"/>
                <a:gd name="T26" fmla="*/ 1 w 158"/>
                <a:gd name="T27" fmla="*/ 20 h 158"/>
                <a:gd name="T28" fmla="*/ 2 w 158"/>
                <a:gd name="T29" fmla="*/ 20 h 158"/>
                <a:gd name="T30" fmla="*/ 2 w 158"/>
                <a:gd name="T31" fmla="*/ 20 h 158"/>
                <a:gd name="T32" fmla="*/ 2 w 158"/>
                <a:gd name="T33" fmla="*/ 20 h 158"/>
                <a:gd name="T34" fmla="*/ 3 w 158"/>
                <a:gd name="T35" fmla="*/ 19 h 158"/>
                <a:gd name="T36" fmla="*/ 3 w 158"/>
                <a:gd name="T37" fmla="*/ 18 h 158"/>
                <a:gd name="T38" fmla="*/ 4 w 158"/>
                <a:gd name="T39" fmla="*/ 16 h 158"/>
                <a:gd name="T40" fmla="*/ 5 w 158"/>
                <a:gd name="T41" fmla="*/ 15 h 158"/>
                <a:gd name="T42" fmla="*/ 5 w 158"/>
                <a:gd name="T43" fmla="*/ 13 h 158"/>
                <a:gd name="T44" fmla="*/ 6 w 158"/>
                <a:gd name="T45" fmla="*/ 11 h 158"/>
                <a:gd name="T46" fmla="*/ 6 w 158"/>
                <a:gd name="T47" fmla="*/ 9 h 158"/>
                <a:gd name="T48" fmla="*/ 5 w 158"/>
                <a:gd name="T49" fmla="*/ 7 h 158"/>
                <a:gd name="T50" fmla="*/ 5 w 158"/>
                <a:gd name="T51" fmla="*/ 5 h 158"/>
                <a:gd name="T52" fmla="*/ 4 w 158"/>
                <a:gd name="T53" fmla="*/ 3 h 158"/>
                <a:gd name="T54" fmla="*/ 4 w 158"/>
                <a:gd name="T55" fmla="*/ 2 h 158"/>
                <a:gd name="T56" fmla="*/ 3 w 158"/>
                <a:gd name="T57" fmla="*/ 1 h 158"/>
                <a:gd name="T58" fmla="*/ 2 w 158"/>
                <a:gd name="T59" fmla="*/ 1 h 158"/>
                <a:gd name="T60" fmla="*/ 1 w 158"/>
                <a:gd name="T61" fmla="*/ 0 h 158"/>
                <a:gd name="T62" fmla="*/ 0 w 158"/>
                <a:gd name="T63" fmla="*/ 0 h 158"/>
                <a:gd name="T64" fmla="*/ 0 w 158"/>
                <a:gd name="T65" fmla="*/ 1 h 158"/>
                <a:gd name="T66" fmla="*/ 1 w 158"/>
                <a:gd name="T67" fmla="*/ 2 h 158"/>
                <a:gd name="T68" fmla="*/ 1 w 158"/>
                <a:gd name="T69" fmla="*/ 2 h 158"/>
                <a:gd name="T70" fmla="*/ 2 w 158"/>
                <a:gd name="T71" fmla="*/ 3 h 158"/>
                <a:gd name="T72" fmla="*/ 3 w 158"/>
                <a:gd name="T73" fmla="*/ 3 h 158"/>
                <a:gd name="T74" fmla="*/ 3 w 158"/>
                <a:gd name="T75" fmla="*/ 4 h 158"/>
                <a:gd name="T76" fmla="*/ 4 w 158"/>
                <a:gd name="T77" fmla="*/ 5 h 158"/>
                <a:gd name="T78" fmla="*/ 4 w 158"/>
                <a:gd name="T79" fmla="*/ 6 h 158"/>
                <a:gd name="T80" fmla="*/ 5 w 158"/>
                <a:gd name="T81" fmla="*/ 7 h 15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58"/>
                <a:gd name="T124" fmla="*/ 0 h 158"/>
                <a:gd name="T125" fmla="*/ 158 w 158"/>
                <a:gd name="T126" fmla="*/ 158 h 15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58" h="158">
                  <a:moveTo>
                    <a:pt x="133" y="52"/>
                  </a:moveTo>
                  <a:lnTo>
                    <a:pt x="139" y="68"/>
                  </a:lnTo>
                  <a:lnTo>
                    <a:pt x="137" y="83"/>
                  </a:lnTo>
                  <a:lnTo>
                    <a:pt x="127" y="95"/>
                  </a:lnTo>
                  <a:lnTo>
                    <a:pt x="113" y="106"/>
                  </a:lnTo>
                  <a:lnTo>
                    <a:pt x="95" y="116"/>
                  </a:lnTo>
                  <a:lnTo>
                    <a:pt x="75" y="126"/>
                  </a:lnTo>
                  <a:lnTo>
                    <a:pt x="55" y="135"/>
                  </a:lnTo>
                  <a:lnTo>
                    <a:pt x="37" y="144"/>
                  </a:lnTo>
                  <a:lnTo>
                    <a:pt x="34" y="147"/>
                  </a:lnTo>
                  <a:lnTo>
                    <a:pt x="33" y="149"/>
                  </a:lnTo>
                  <a:lnTo>
                    <a:pt x="33" y="152"/>
                  </a:lnTo>
                  <a:lnTo>
                    <a:pt x="34" y="155"/>
                  </a:lnTo>
                  <a:lnTo>
                    <a:pt x="39" y="157"/>
                  </a:lnTo>
                  <a:lnTo>
                    <a:pt x="43" y="158"/>
                  </a:lnTo>
                  <a:lnTo>
                    <a:pt x="46" y="158"/>
                  </a:lnTo>
                  <a:lnTo>
                    <a:pt x="50" y="157"/>
                  </a:lnTo>
                  <a:lnTo>
                    <a:pt x="74" y="148"/>
                  </a:lnTo>
                  <a:lnTo>
                    <a:pt x="95" y="138"/>
                  </a:lnTo>
                  <a:lnTo>
                    <a:pt x="116" y="127"/>
                  </a:lnTo>
                  <a:lnTo>
                    <a:pt x="135" y="114"/>
                  </a:lnTo>
                  <a:lnTo>
                    <a:pt x="148" y="100"/>
                  </a:lnTo>
                  <a:lnTo>
                    <a:pt x="156" y="84"/>
                  </a:lnTo>
                  <a:lnTo>
                    <a:pt x="158" y="67"/>
                  </a:lnTo>
                  <a:lnTo>
                    <a:pt x="152" y="49"/>
                  </a:lnTo>
                  <a:lnTo>
                    <a:pt x="139" y="35"/>
                  </a:lnTo>
                  <a:lnTo>
                    <a:pt x="120" y="23"/>
                  </a:lnTo>
                  <a:lnTo>
                    <a:pt x="97" y="14"/>
                  </a:lnTo>
                  <a:lnTo>
                    <a:pt x="71" y="7"/>
                  </a:lnTo>
                  <a:lnTo>
                    <a:pt x="45" y="2"/>
                  </a:lnTo>
                  <a:lnTo>
                    <a:pt x="23" y="0"/>
                  </a:lnTo>
                  <a:lnTo>
                    <a:pt x="7" y="0"/>
                  </a:lnTo>
                  <a:lnTo>
                    <a:pt x="0" y="4"/>
                  </a:lnTo>
                  <a:lnTo>
                    <a:pt x="17" y="9"/>
                  </a:lnTo>
                  <a:lnTo>
                    <a:pt x="36" y="13"/>
                  </a:lnTo>
                  <a:lnTo>
                    <a:pt x="56" y="17"/>
                  </a:lnTo>
                  <a:lnTo>
                    <a:pt x="75" y="21"/>
                  </a:lnTo>
                  <a:lnTo>
                    <a:pt x="94" y="26"/>
                  </a:lnTo>
                  <a:lnTo>
                    <a:pt x="110" y="33"/>
                  </a:lnTo>
                  <a:lnTo>
                    <a:pt x="123" y="41"/>
                  </a:lnTo>
                  <a:lnTo>
                    <a:pt x="133" y="52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91" name="Freeform 39">
              <a:extLst>
                <a:ext uri="{FF2B5EF4-FFF2-40B4-BE49-F238E27FC236}">
                  <a16:creationId xmlns:a16="http://schemas.microsoft.com/office/drawing/2014/main" id="{7DB8C150-6723-AC4C-AB91-CA2503FE0B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2" y="2211"/>
              <a:ext cx="133" cy="166"/>
            </a:xfrm>
            <a:custGeom>
              <a:avLst/>
              <a:gdLst>
                <a:gd name="T0" fmla="*/ 5 w 399"/>
                <a:gd name="T1" fmla="*/ 8 h 331"/>
                <a:gd name="T2" fmla="*/ 2 w 399"/>
                <a:gd name="T3" fmla="*/ 13 h 331"/>
                <a:gd name="T4" fmla="*/ 1 w 399"/>
                <a:gd name="T5" fmla="*/ 19 h 331"/>
                <a:gd name="T6" fmla="*/ 0 w 399"/>
                <a:gd name="T7" fmla="*/ 25 h 331"/>
                <a:gd name="T8" fmla="*/ 0 w 399"/>
                <a:gd name="T9" fmla="*/ 30 h 331"/>
                <a:gd name="T10" fmla="*/ 0 w 399"/>
                <a:gd name="T11" fmla="*/ 31 h 331"/>
                <a:gd name="T12" fmla="*/ 1 w 399"/>
                <a:gd name="T13" fmla="*/ 33 h 331"/>
                <a:gd name="T14" fmla="*/ 1 w 399"/>
                <a:gd name="T15" fmla="*/ 34 h 331"/>
                <a:gd name="T16" fmla="*/ 3 w 399"/>
                <a:gd name="T17" fmla="*/ 36 h 331"/>
                <a:gd name="T18" fmla="*/ 4 w 399"/>
                <a:gd name="T19" fmla="*/ 38 h 331"/>
                <a:gd name="T20" fmla="*/ 5 w 399"/>
                <a:gd name="T21" fmla="*/ 39 h 331"/>
                <a:gd name="T22" fmla="*/ 7 w 399"/>
                <a:gd name="T23" fmla="*/ 40 h 331"/>
                <a:gd name="T24" fmla="*/ 9 w 399"/>
                <a:gd name="T25" fmla="*/ 41 h 331"/>
                <a:gd name="T26" fmla="*/ 10 w 399"/>
                <a:gd name="T27" fmla="*/ 41 h 331"/>
                <a:gd name="T28" fmla="*/ 12 w 399"/>
                <a:gd name="T29" fmla="*/ 41 h 331"/>
                <a:gd name="T30" fmla="*/ 13 w 399"/>
                <a:gd name="T31" fmla="*/ 42 h 331"/>
                <a:gd name="T32" fmla="*/ 14 w 399"/>
                <a:gd name="T33" fmla="*/ 42 h 331"/>
                <a:gd name="T34" fmla="*/ 15 w 399"/>
                <a:gd name="T35" fmla="*/ 41 h 331"/>
                <a:gd name="T36" fmla="*/ 15 w 399"/>
                <a:gd name="T37" fmla="*/ 40 h 331"/>
                <a:gd name="T38" fmla="*/ 14 w 399"/>
                <a:gd name="T39" fmla="*/ 39 h 331"/>
                <a:gd name="T40" fmla="*/ 13 w 399"/>
                <a:gd name="T41" fmla="*/ 38 h 331"/>
                <a:gd name="T42" fmla="*/ 12 w 399"/>
                <a:gd name="T43" fmla="*/ 38 h 331"/>
                <a:gd name="T44" fmla="*/ 11 w 399"/>
                <a:gd name="T45" fmla="*/ 37 h 331"/>
                <a:gd name="T46" fmla="*/ 9 w 399"/>
                <a:gd name="T47" fmla="*/ 37 h 331"/>
                <a:gd name="T48" fmla="*/ 8 w 399"/>
                <a:gd name="T49" fmla="*/ 36 h 331"/>
                <a:gd name="T50" fmla="*/ 6 w 399"/>
                <a:gd name="T51" fmla="*/ 35 h 331"/>
                <a:gd name="T52" fmla="*/ 5 w 399"/>
                <a:gd name="T53" fmla="*/ 34 h 331"/>
                <a:gd name="T54" fmla="*/ 4 w 399"/>
                <a:gd name="T55" fmla="*/ 33 h 331"/>
                <a:gd name="T56" fmla="*/ 3 w 399"/>
                <a:gd name="T57" fmla="*/ 31 h 331"/>
                <a:gd name="T58" fmla="*/ 2 w 399"/>
                <a:gd name="T59" fmla="*/ 29 h 331"/>
                <a:gd name="T60" fmla="*/ 2 w 399"/>
                <a:gd name="T61" fmla="*/ 26 h 331"/>
                <a:gd name="T62" fmla="*/ 2 w 399"/>
                <a:gd name="T63" fmla="*/ 22 h 331"/>
                <a:gd name="T64" fmla="*/ 2 w 399"/>
                <a:gd name="T65" fmla="*/ 19 h 331"/>
                <a:gd name="T66" fmla="*/ 3 w 399"/>
                <a:gd name="T67" fmla="*/ 16 h 331"/>
                <a:gd name="T68" fmla="*/ 4 w 399"/>
                <a:gd name="T69" fmla="*/ 13 h 331"/>
                <a:gd name="T70" fmla="*/ 6 w 399"/>
                <a:gd name="T71" fmla="*/ 10 h 331"/>
                <a:gd name="T72" fmla="*/ 7 w 399"/>
                <a:gd name="T73" fmla="*/ 7 h 331"/>
                <a:gd name="T74" fmla="*/ 9 w 399"/>
                <a:gd name="T75" fmla="*/ 5 h 331"/>
                <a:gd name="T76" fmla="*/ 11 w 399"/>
                <a:gd name="T77" fmla="*/ 3 h 331"/>
                <a:gd name="T78" fmla="*/ 12 w 399"/>
                <a:gd name="T79" fmla="*/ 1 h 331"/>
                <a:gd name="T80" fmla="*/ 12 w 399"/>
                <a:gd name="T81" fmla="*/ 0 h 331"/>
                <a:gd name="T82" fmla="*/ 10 w 399"/>
                <a:gd name="T83" fmla="*/ 1 h 331"/>
                <a:gd name="T84" fmla="*/ 8 w 399"/>
                <a:gd name="T85" fmla="*/ 2 h 331"/>
                <a:gd name="T86" fmla="*/ 6 w 399"/>
                <a:gd name="T87" fmla="*/ 5 h 33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99"/>
                <a:gd name="T133" fmla="*/ 0 h 331"/>
                <a:gd name="T134" fmla="*/ 399 w 399"/>
                <a:gd name="T135" fmla="*/ 331 h 33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99" h="331">
                  <a:moveTo>
                    <a:pt x="155" y="44"/>
                  </a:moveTo>
                  <a:lnTo>
                    <a:pt x="124" y="62"/>
                  </a:lnTo>
                  <a:lnTo>
                    <a:pt x="94" y="80"/>
                  </a:lnTo>
                  <a:lnTo>
                    <a:pt x="66" y="101"/>
                  </a:lnTo>
                  <a:lnTo>
                    <a:pt x="42" y="123"/>
                  </a:lnTo>
                  <a:lnTo>
                    <a:pt x="21" y="146"/>
                  </a:lnTo>
                  <a:lnTo>
                    <a:pt x="7" y="171"/>
                  </a:lnTo>
                  <a:lnTo>
                    <a:pt x="0" y="199"/>
                  </a:lnTo>
                  <a:lnTo>
                    <a:pt x="1" y="227"/>
                  </a:lnTo>
                  <a:lnTo>
                    <a:pt x="4" y="234"/>
                  </a:lnTo>
                  <a:lnTo>
                    <a:pt x="7" y="242"/>
                  </a:lnTo>
                  <a:lnTo>
                    <a:pt x="11" y="248"/>
                  </a:lnTo>
                  <a:lnTo>
                    <a:pt x="17" y="255"/>
                  </a:lnTo>
                  <a:lnTo>
                    <a:pt x="24" y="261"/>
                  </a:lnTo>
                  <a:lnTo>
                    <a:pt x="33" y="267"/>
                  </a:lnTo>
                  <a:lnTo>
                    <a:pt x="40" y="272"/>
                  </a:lnTo>
                  <a:lnTo>
                    <a:pt x="50" y="276"/>
                  </a:lnTo>
                  <a:lnTo>
                    <a:pt x="69" y="284"/>
                  </a:lnTo>
                  <a:lnTo>
                    <a:pt x="88" y="291"/>
                  </a:lnTo>
                  <a:lnTo>
                    <a:pt x="107" y="297"/>
                  </a:lnTo>
                  <a:lnTo>
                    <a:pt x="127" y="302"/>
                  </a:lnTo>
                  <a:lnTo>
                    <a:pt x="148" y="307"/>
                  </a:lnTo>
                  <a:lnTo>
                    <a:pt x="168" y="311"/>
                  </a:lnTo>
                  <a:lnTo>
                    <a:pt x="188" y="315"/>
                  </a:lnTo>
                  <a:lnTo>
                    <a:pt x="209" y="318"/>
                  </a:lnTo>
                  <a:lnTo>
                    <a:pt x="230" y="321"/>
                  </a:lnTo>
                  <a:lnTo>
                    <a:pt x="251" y="323"/>
                  </a:lnTo>
                  <a:lnTo>
                    <a:pt x="272" y="325"/>
                  </a:lnTo>
                  <a:lnTo>
                    <a:pt x="294" y="327"/>
                  </a:lnTo>
                  <a:lnTo>
                    <a:pt x="315" y="328"/>
                  </a:lnTo>
                  <a:lnTo>
                    <a:pt x="336" y="329"/>
                  </a:lnTo>
                  <a:lnTo>
                    <a:pt x="358" y="330"/>
                  </a:lnTo>
                  <a:lnTo>
                    <a:pt x="378" y="331"/>
                  </a:lnTo>
                  <a:lnTo>
                    <a:pt x="386" y="331"/>
                  </a:lnTo>
                  <a:lnTo>
                    <a:pt x="391" y="329"/>
                  </a:lnTo>
                  <a:lnTo>
                    <a:pt x="396" y="325"/>
                  </a:lnTo>
                  <a:lnTo>
                    <a:pt x="399" y="321"/>
                  </a:lnTo>
                  <a:lnTo>
                    <a:pt x="399" y="316"/>
                  </a:lnTo>
                  <a:lnTo>
                    <a:pt x="396" y="312"/>
                  </a:lnTo>
                  <a:lnTo>
                    <a:pt x="390" y="309"/>
                  </a:lnTo>
                  <a:lnTo>
                    <a:pt x="383" y="307"/>
                  </a:lnTo>
                  <a:lnTo>
                    <a:pt x="364" y="304"/>
                  </a:lnTo>
                  <a:lnTo>
                    <a:pt x="345" y="302"/>
                  </a:lnTo>
                  <a:lnTo>
                    <a:pt x="326" y="299"/>
                  </a:lnTo>
                  <a:lnTo>
                    <a:pt x="306" y="297"/>
                  </a:lnTo>
                  <a:lnTo>
                    <a:pt x="287" y="295"/>
                  </a:lnTo>
                  <a:lnTo>
                    <a:pt x="268" y="293"/>
                  </a:lnTo>
                  <a:lnTo>
                    <a:pt x="248" y="291"/>
                  </a:lnTo>
                  <a:lnTo>
                    <a:pt x="229" y="288"/>
                  </a:lnTo>
                  <a:lnTo>
                    <a:pt x="210" y="286"/>
                  </a:lnTo>
                  <a:lnTo>
                    <a:pt x="191" y="283"/>
                  </a:lnTo>
                  <a:lnTo>
                    <a:pt x="172" y="279"/>
                  </a:lnTo>
                  <a:lnTo>
                    <a:pt x="153" y="276"/>
                  </a:lnTo>
                  <a:lnTo>
                    <a:pt x="136" y="271"/>
                  </a:lnTo>
                  <a:lnTo>
                    <a:pt x="117" y="266"/>
                  </a:lnTo>
                  <a:lnTo>
                    <a:pt x="100" y="261"/>
                  </a:lnTo>
                  <a:lnTo>
                    <a:pt x="82" y="254"/>
                  </a:lnTo>
                  <a:lnTo>
                    <a:pt x="68" y="247"/>
                  </a:lnTo>
                  <a:lnTo>
                    <a:pt x="56" y="238"/>
                  </a:lnTo>
                  <a:lnTo>
                    <a:pt x="48" y="228"/>
                  </a:lnTo>
                  <a:lnTo>
                    <a:pt x="43" y="216"/>
                  </a:lnTo>
                  <a:lnTo>
                    <a:pt x="42" y="204"/>
                  </a:lnTo>
                  <a:lnTo>
                    <a:pt x="43" y="189"/>
                  </a:lnTo>
                  <a:lnTo>
                    <a:pt x="48" y="175"/>
                  </a:lnTo>
                  <a:lnTo>
                    <a:pt x="53" y="164"/>
                  </a:lnTo>
                  <a:lnTo>
                    <a:pt x="64" y="149"/>
                  </a:lnTo>
                  <a:lnTo>
                    <a:pt x="75" y="134"/>
                  </a:lnTo>
                  <a:lnTo>
                    <a:pt x="88" y="121"/>
                  </a:lnTo>
                  <a:lnTo>
                    <a:pt x="103" y="109"/>
                  </a:lnTo>
                  <a:lnTo>
                    <a:pt x="117" y="97"/>
                  </a:lnTo>
                  <a:lnTo>
                    <a:pt x="133" y="85"/>
                  </a:lnTo>
                  <a:lnTo>
                    <a:pt x="152" y="73"/>
                  </a:lnTo>
                  <a:lnTo>
                    <a:pt x="171" y="61"/>
                  </a:lnTo>
                  <a:lnTo>
                    <a:pt x="190" y="51"/>
                  </a:lnTo>
                  <a:lnTo>
                    <a:pt x="214" y="42"/>
                  </a:lnTo>
                  <a:lnTo>
                    <a:pt x="242" y="33"/>
                  </a:lnTo>
                  <a:lnTo>
                    <a:pt x="270" y="25"/>
                  </a:lnTo>
                  <a:lnTo>
                    <a:pt x="294" y="18"/>
                  </a:lnTo>
                  <a:lnTo>
                    <a:pt x="315" y="12"/>
                  </a:lnTo>
                  <a:lnTo>
                    <a:pt x="328" y="6"/>
                  </a:lnTo>
                  <a:lnTo>
                    <a:pt x="332" y="2"/>
                  </a:lnTo>
                  <a:lnTo>
                    <a:pt x="317" y="0"/>
                  </a:lnTo>
                  <a:lnTo>
                    <a:pt x="297" y="1"/>
                  </a:lnTo>
                  <a:lnTo>
                    <a:pt x="274" y="4"/>
                  </a:lnTo>
                  <a:lnTo>
                    <a:pt x="249" y="9"/>
                  </a:lnTo>
                  <a:lnTo>
                    <a:pt x="223" y="16"/>
                  </a:lnTo>
                  <a:lnTo>
                    <a:pt x="198" y="24"/>
                  </a:lnTo>
                  <a:lnTo>
                    <a:pt x="175" y="33"/>
                  </a:lnTo>
                  <a:lnTo>
                    <a:pt x="155" y="44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92" name="Freeform 40">
              <a:extLst>
                <a:ext uri="{FF2B5EF4-FFF2-40B4-BE49-F238E27FC236}">
                  <a16:creationId xmlns:a16="http://schemas.microsoft.com/office/drawing/2014/main" id="{B2D547FA-4E39-BB48-AA9D-1CAE0DAC09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9" y="2206"/>
              <a:ext cx="116" cy="110"/>
            </a:xfrm>
            <a:custGeom>
              <a:avLst/>
              <a:gdLst>
                <a:gd name="T0" fmla="*/ 11 w 350"/>
                <a:gd name="T1" fmla="*/ 8 h 221"/>
                <a:gd name="T2" fmla="*/ 11 w 350"/>
                <a:gd name="T3" fmla="*/ 10 h 221"/>
                <a:gd name="T4" fmla="*/ 12 w 350"/>
                <a:gd name="T5" fmla="*/ 11 h 221"/>
                <a:gd name="T6" fmla="*/ 12 w 350"/>
                <a:gd name="T7" fmla="*/ 13 h 221"/>
                <a:gd name="T8" fmla="*/ 12 w 350"/>
                <a:gd name="T9" fmla="*/ 15 h 221"/>
                <a:gd name="T10" fmla="*/ 12 w 350"/>
                <a:gd name="T11" fmla="*/ 17 h 221"/>
                <a:gd name="T12" fmla="*/ 11 w 350"/>
                <a:gd name="T13" fmla="*/ 18 h 221"/>
                <a:gd name="T14" fmla="*/ 11 w 350"/>
                <a:gd name="T15" fmla="*/ 20 h 221"/>
                <a:gd name="T16" fmla="*/ 11 w 350"/>
                <a:gd name="T17" fmla="*/ 21 h 221"/>
                <a:gd name="T18" fmla="*/ 10 w 350"/>
                <a:gd name="T19" fmla="*/ 22 h 221"/>
                <a:gd name="T20" fmla="*/ 10 w 350"/>
                <a:gd name="T21" fmla="*/ 23 h 221"/>
                <a:gd name="T22" fmla="*/ 9 w 350"/>
                <a:gd name="T23" fmla="*/ 24 h 221"/>
                <a:gd name="T24" fmla="*/ 9 w 350"/>
                <a:gd name="T25" fmla="*/ 25 h 221"/>
                <a:gd name="T26" fmla="*/ 9 w 350"/>
                <a:gd name="T27" fmla="*/ 26 h 221"/>
                <a:gd name="T28" fmla="*/ 9 w 350"/>
                <a:gd name="T29" fmla="*/ 26 h 221"/>
                <a:gd name="T30" fmla="*/ 9 w 350"/>
                <a:gd name="T31" fmla="*/ 26 h 221"/>
                <a:gd name="T32" fmla="*/ 9 w 350"/>
                <a:gd name="T33" fmla="*/ 27 h 221"/>
                <a:gd name="T34" fmla="*/ 9 w 350"/>
                <a:gd name="T35" fmla="*/ 27 h 221"/>
                <a:gd name="T36" fmla="*/ 9 w 350"/>
                <a:gd name="T37" fmla="*/ 27 h 221"/>
                <a:gd name="T38" fmla="*/ 9 w 350"/>
                <a:gd name="T39" fmla="*/ 27 h 221"/>
                <a:gd name="T40" fmla="*/ 10 w 350"/>
                <a:gd name="T41" fmla="*/ 27 h 221"/>
                <a:gd name="T42" fmla="*/ 10 w 350"/>
                <a:gd name="T43" fmla="*/ 25 h 221"/>
                <a:gd name="T44" fmla="*/ 11 w 350"/>
                <a:gd name="T45" fmla="*/ 23 h 221"/>
                <a:gd name="T46" fmla="*/ 12 w 350"/>
                <a:gd name="T47" fmla="*/ 21 h 221"/>
                <a:gd name="T48" fmla="*/ 13 w 350"/>
                <a:gd name="T49" fmla="*/ 18 h 221"/>
                <a:gd name="T50" fmla="*/ 13 w 350"/>
                <a:gd name="T51" fmla="*/ 15 h 221"/>
                <a:gd name="T52" fmla="*/ 13 w 350"/>
                <a:gd name="T53" fmla="*/ 12 h 221"/>
                <a:gd name="T54" fmla="*/ 12 w 350"/>
                <a:gd name="T55" fmla="*/ 10 h 221"/>
                <a:gd name="T56" fmla="*/ 11 w 350"/>
                <a:gd name="T57" fmla="*/ 7 h 221"/>
                <a:gd name="T58" fmla="*/ 11 w 350"/>
                <a:gd name="T59" fmla="*/ 6 h 221"/>
                <a:gd name="T60" fmla="*/ 10 w 350"/>
                <a:gd name="T61" fmla="*/ 5 h 221"/>
                <a:gd name="T62" fmla="*/ 9 w 350"/>
                <a:gd name="T63" fmla="*/ 4 h 221"/>
                <a:gd name="T64" fmla="*/ 8 w 350"/>
                <a:gd name="T65" fmla="*/ 3 h 221"/>
                <a:gd name="T66" fmla="*/ 7 w 350"/>
                <a:gd name="T67" fmla="*/ 2 h 221"/>
                <a:gd name="T68" fmla="*/ 7 w 350"/>
                <a:gd name="T69" fmla="*/ 1 h 221"/>
                <a:gd name="T70" fmla="*/ 6 w 350"/>
                <a:gd name="T71" fmla="*/ 1 h 221"/>
                <a:gd name="T72" fmla="*/ 5 w 350"/>
                <a:gd name="T73" fmla="*/ 0 h 221"/>
                <a:gd name="T74" fmla="*/ 4 w 350"/>
                <a:gd name="T75" fmla="*/ 0 h 221"/>
                <a:gd name="T76" fmla="*/ 3 w 350"/>
                <a:gd name="T77" fmla="*/ 0 h 221"/>
                <a:gd name="T78" fmla="*/ 2 w 350"/>
                <a:gd name="T79" fmla="*/ 0 h 221"/>
                <a:gd name="T80" fmla="*/ 2 w 350"/>
                <a:gd name="T81" fmla="*/ 0 h 221"/>
                <a:gd name="T82" fmla="*/ 1 w 350"/>
                <a:gd name="T83" fmla="*/ 0 h 221"/>
                <a:gd name="T84" fmla="*/ 0 w 350"/>
                <a:gd name="T85" fmla="*/ 0 h 221"/>
                <a:gd name="T86" fmla="*/ 0 w 350"/>
                <a:gd name="T87" fmla="*/ 0 h 221"/>
                <a:gd name="T88" fmla="*/ 0 w 350"/>
                <a:gd name="T89" fmla="*/ 0 h 221"/>
                <a:gd name="T90" fmla="*/ 1 w 350"/>
                <a:gd name="T91" fmla="*/ 0 h 221"/>
                <a:gd name="T92" fmla="*/ 1 w 350"/>
                <a:gd name="T93" fmla="*/ 0 h 221"/>
                <a:gd name="T94" fmla="*/ 2 w 350"/>
                <a:gd name="T95" fmla="*/ 1 h 221"/>
                <a:gd name="T96" fmla="*/ 2 w 350"/>
                <a:gd name="T97" fmla="*/ 1 h 221"/>
                <a:gd name="T98" fmla="*/ 3 w 350"/>
                <a:gd name="T99" fmla="*/ 1 h 221"/>
                <a:gd name="T100" fmla="*/ 4 w 350"/>
                <a:gd name="T101" fmla="*/ 2 h 221"/>
                <a:gd name="T102" fmla="*/ 4 w 350"/>
                <a:gd name="T103" fmla="*/ 2 h 221"/>
                <a:gd name="T104" fmla="*/ 5 w 350"/>
                <a:gd name="T105" fmla="*/ 2 h 221"/>
                <a:gd name="T106" fmla="*/ 6 w 350"/>
                <a:gd name="T107" fmla="*/ 3 h 221"/>
                <a:gd name="T108" fmla="*/ 7 w 350"/>
                <a:gd name="T109" fmla="*/ 3 h 221"/>
                <a:gd name="T110" fmla="*/ 7 w 350"/>
                <a:gd name="T111" fmla="*/ 4 h 221"/>
                <a:gd name="T112" fmla="*/ 8 w 350"/>
                <a:gd name="T113" fmla="*/ 4 h 221"/>
                <a:gd name="T114" fmla="*/ 9 w 350"/>
                <a:gd name="T115" fmla="*/ 5 h 221"/>
                <a:gd name="T116" fmla="*/ 9 w 350"/>
                <a:gd name="T117" fmla="*/ 6 h 221"/>
                <a:gd name="T118" fmla="*/ 10 w 350"/>
                <a:gd name="T119" fmla="*/ 7 h 221"/>
                <a:gd name="T120" fmla="*/ 11 w 350"/>
                <a:gd name="T121" fmla="*/ 8 h 22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50"/>
                <a:gd name="T184" fmla="*/ 0 h 221"/>
                <a:gd name="T185" fmla="*/ 350 w 350"/>
                <a:gd name="T186" fmla="*/ 221 h 22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50" h="221">
                  <a:moveTo>
                    <a:pt x="290" y="68"/>
                  </a:moveTo>
                  <a:lnTo>
                    <a:pt x="306" y="80"/>
                  </a:lnTo>
                  <a:lnTo>
                    <a:pt x="316" y="94"/>
                  </a:lnTo>
                  <a:lnTo>
                    <a:pt x="321" y="109"/>
                  </a:lnTo>
                  <a:lnTo>
                    <a:pt x="321" y="125"/>
                  </a:lnTo>
                  <a:lnTo>
                    <a:pt x="318" y="138"/>
                  </a:lnTo>
                  <a:lnTo>
                    <a:pt x="312" y="149"/>
                  </a:lnTo>
                  <a:lnTo>
                    <a:pt x="302" y="160"/>
                  </a:lnTo>
                  <a:lnTo>
                    <a:pt x="292" y="169"/>
                  </a:lnTo>
                  <a:lnTo>
                    <a:pt x="279" y="179"/>
                  </a:lnTo>
                  <a:lnTo>
                    <a:pt x="266" y="187"/>
                  </a:lnTo>
                  <a:lnTo>
                    <a:pt x="253" y="196"/>
                  </a:lnTo>
                  <a:lnTo>
                    <a:pt x="240" y="205"/>
                  </a:lnTo>
                  <a:lnTo>
                    <a:pt x="237" y="209"/>
                  </a:lnTo>
                  <a:lnTo>
                    <a:pt x="237" y="212"/>
                  </a:lnTo>
                  <a:lnTo>
                    <a:pt x="237" y="215"/>
                  </a:lnTo>
                  <a:lnTo>
                    <a:pt x="240" y="218"/>
                  </a:lnTo>
                  <a:lnTo>
                    <a:pt x="244" y="220"/>
                  </a:lnTo>
                  <a:lnTo>
                    <a:pt x="250" y="221"/>
                  </a:lnTo>
                  <a:lnTo>
                    <a:pt x="254" y="220"/>
                  </a:lnTo>
                  <a:lnTo>
                    <a:pt x="258" y="218"/>
                  </a:lnTo>
                  <a:lnTo>
                    <a:pt x="287" y="204"/>
                  </a:lnTo>
                  <a:lnTo>
                    <a:pt x="312" y="187"/>
                  </a:lnTo>
                  <a:lnTo>
                    <a:pt x="331" y="168"/>
                  </a:lnTo>
                  <a:lnTo>
                    <a:pt x="344" y="146"/>
                  </a:lnTo>
                  <a:lnTo>
                    <a:pt x="350" y="124"/>
                  </a:lnTo>
                  <a:lnTo>
                    <a:pt x="347" y="101"/>
                  </a:lnTo>
                  <a:lnTo>
                    <a:pt x="335" y="80"/>
                  </a:lnTo>
                  <a:lnTo>
                    <a:pt x="312" y="61"/>
                  </a:lnTo>
                  <a:lnTo>
                    <a:pt x="295" y="50"/>
                  </a:lnTo>
                  <a:lnTo>
                    <a:pt x="274" y="42"/>
                  </a:lnTo>
                  <a:lnTo>
                    <a:pt x="253" y="34"/>
                  </a:lnTo>
                  <a:lnTo>
                    <a:pt x="228" y="27"/>
                  </a:lnTo>
                  <a:lnTo>
                    <a:pt x="203" y="20"/>
                  </a:lnTo>
                  <a:lnTo>
                    <a:pt x="179" y="15"/>
                  </a:lnTo>
                  <a:lnTo>
                    <a:pt x="152" y="11"/>
                  </a:lnTo>
                  <a:lnTo>
                    <a:pt x="128" y="7"/>
                  </a:lnTo>
                  <a:lnTo>
                    <a:pt x="103" y="4"/>
                  </a:lnTo>
                  <a:lnTo>
                    <a:pt x="81" y="2"/>
                  </a:lnTo>
                  <a:lnTo>
                    <a:pt x="60" y="0"/>
                  </a:lnTo>
                  <a:lnTo>
                    <a:pt x="42" y="0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4" y="2"/>
                  </a:lnTo>
                  <a:lnTo>
                    <a:pt x="0" y="4"/>
                  </a:lnTo>
                  <a:lnTo>
                    <a:pt x="15" y="6"/>
                  </a:lnTo>
                  <a:lnTo>
                    <a:pt x="29" y="7"/>
                  </a:lnTo>
                  <a:lnTo>
                    <a:pt x="47" y="9"/>
                  </a:lnTo>
                  <a:lnTo>
                    <a:pt x="64" y="11"/>
                  </a:lnTo>
                  <a:lnTo>
                    <a:pt x="81" y="14"/>
                  </a:lnTo>
                  <a:lnTo>
                    <a:pt x="102" y="16"/>
                  </a:lnTo>
                  <a:lnTo>
                    <a:pt x="121" y="19"/>
                  </a:lnTo>
                  <a:lnTo>
                    <a:pt x="141" y="22"/>
                  </a:lnTo>
                  <a:lnTo>
                    <a:pt x="160" y="26"/>
                  </a:lnTo>
                  <a:lnTo>
                    <a:pt x="180" y="30"/>
                  </a:lnTo>
                  <a:lnTo>
                    <a:pt x="200" y="34"/>
                  </a:lnTo>
                  <a:lnTo>
                    <a:pt x="219" y="39"/>
                  </a:lnTo>
                  <a:lnTo>
                    <a:pt x="238" y="45"/>
                  </a:lnTo>
                  <a:lnTo>
                    <a:pt x="257" y="53"/>
                  </a:lnTo>
                  <a:lnTo>
                    <a:pt x="274" y="60"/>
                  </a:lnTo>
                  <a:lnTo>
                    <a:pt x="290" y="68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93" name="Freeform 41">
              <a:extLst>
                <a:ext uri="{FF2B5EF4-FFF2-40B4-BE49-F238E27FC236}">
                  <a16:creationId xmlns:a16="http://schemas.microsoft.com/office/drawing/2014/main" id="{2CC979AF-E591-D24F-AA3D-642A1BC1DC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1" y="2256"/>
              <a:ext cx="48" cy="105"/>
            </a:xfrm>
            <a:custGeom>
              <a:avLst/>
              <a:gdLst>
                <a:gd name="T0" fmla="*/ 0 w 142"/>
                <a:gd name="T1" fmla="*/ 15 h 208"/>
                <a:gd name="T2" fmla="*/ 0 w 142"/>
                <a:gd name="T3" fmla="*/ 17 h 208"/>
                <a:gd name="T4" fmla="*/ 0 w 142"/>
                <a:gd name="T5" fmla="*/ 19 h 208"/>
                <a:gd name="T6" fmla="*/ 1 w 142"/>
                <a:gd name="T7" fmla="*/ 21 h 208"/>
                <a:gd name="T8" fmla="*/ 1 w 142"/>
                <a:gd name="T9" fmla="*/ 22 h 208"/>
                <a:gd name="T10" fmla="*/ 2 w 142"/>
                <a:gd name="T11" fmla="*/ 24 h 208"/>
                <a:gd name="T12" fmla="*/ 3 w 142"/>
                <a:gd name="T13" fmla="*/ 25 h 208"/>
                <a:gd name="T14" fmla="*/ 3 w 142"/>
                <a:gd name="T15" fmla="*/ 26 h 208"/>
                <a:gd name="T16" fmla="*/ 4 w 142"/>
                <a:gd name="T17" fmla="*/ 27 h 208"/>
                <a:gd name="T18" fmla="*/ 5 w 142"/>
                <a:gd name="T19" fmla="*/ 27 h 208"/>
                <a:gd name="T20" fmla="*/ 5 w 142"/>
                <a:gd name="T21" fmla="*/ 27 h 208"/>
                <a:gd name="T22" fmla="*/ 5 w 142"/>
                <a:gd name="T23" fmla="*/ 26 h 208"/>
                <a:gd name="T24" fmla="*/ 5 w 142"/>
                <a:gd name="T25" fmla="*/ 25 h 208"/>
                <a:gd name="T26" fmla="*/ 5 w 142"/>
                <a:gd name="T27" fmla="*/ 25 h 208"/>
                <a:gd name="T28" fmla="*/ 5 w 142"/>
                <a:gd name="T29" fmla="*/ 24 h 208"/>
                <a:gd name="T30" fmla="*/ 5 w 142"/>
                <a:gd name="T31" fmla="*/ 24 h 208"/>
                <a:gd name="T32" fmla="*/ 5 w 142"/>
                <a:gd name="T33" fmla="*/ 23 h 208"/>
                <a:gd name="T34" fmla="*/ 4 w 142"/>
                <a:gd name="T35" fmla="*/ 23 h 208"/>
                <a:gd name="T36" fmla="*/ 3 w 142"/>
                <a:gd name="T37" fmla="*/ 22 h 208"/>
                <a:gd name="T38" fmla="*/ 2 w 142"/>
                <a:gd name="T39" fmla="*/ 20 h 208"/>
                <a:gd name="T40" fmla="*/ 2 w 142"/>
                <a:gd name="T41" fmla="*/ 19 h 208"/>
                <a:gd name="T42" fmla="*/ 2 w 142"/>
                <a:gd name="T43" fmla="*/ 17 h 208"/>
                <a:gd name="T44" fmla="*/ 1 w 142"/>
                <a:gd name="T45" fmla="*/ 15 h 208"/>
                <a:gd name="T46" fmla="*/ 1 w 142"/>
                <a:gd name="T47" fmla="*/ 13 h 208"/>
                <a:gd name="T48" fmla="*/ 2 w 142"/>
                <a:gd name="T49" fmla="*/ 10 h 208"/>
                <a:gd name="T50" fmla="*/ 2 w 142"/>
                <a:gd name="T51" fmla="*/ 9 h 208"/>
                <a:gd name="T52" fmla="*/ 2 w 142"/>
                <a:gd name="T53" fmla="*/ 7 h 208"/>
                <a:gd name="T54" fmla="*/ 3 w 142"/>
                <a:gd name="T55" fmla="*/ 6 h 208"/>
                <a:gd name="T56" fmla="*/ 3 w 142"/>
                <a:gd name="T57" fmla="*/ 5 h 208"/>
                <a:gd name="T58" fmla="*/ 4 w 142"/>
                <a:gd name="T59" fmla="*/ 3 h 208"/>
                <a:gd name="T60" fmla="*/ 5 w 142"/>
                <a:gd name="T61" fmla="*/ 2 h 208"/>
                <a:gd name="T62" fmla="*/ 5 w 142"/>
                <a:gd name="T63" fmla="*/ 1 h 208"/>
                <a:gd name="T64" fmla="*/ 5 w 142"/>
                <a:gd name="T65" fmla="*/ 1 h 208"/>
                <a:gd name="T66" fmla="*/ 5 w 142"/>
                <a:gd name="T67" fmla="*/ 0 h 208"/>
                <a:gd name="T68" fmla="*/ 4 w 142"/>
                <a:gd name="T69" fmla="*/ 1 h 208"/>
                <a:gd name="T70" fmla="*/ 4 w 142"/>
                <a:gd name="T71" fmla="*/ 2 h 208"/>
                <a:gd name="T72" fmla="*/ 3 w 142"/>
                <a:gd name="T73" fmla="*/ 4 h 208"/>
                <a:gd name="T74" fmla="*/ 2 w 142"/>
                <a:gd name="T75" fmla="*/ 7 h 208"/>
                <a:gd name="T76" fmla="*/ 1 w 142"/>
                <a:gd name="T77" fmla="*/ 9 h 208"/>
                <a:gd name="T78" fmla="*/ 0 w 142"/>
                <a:gd name="T79" fmla="*/ 12 h 208"/>
                <a:gd name="T80" fmla="*/ 0 w 142"/>
                <a:gd name="T81" fmla="*/ 15 h 20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42"/>
                <a:gd name="T124" fmla="*/ 0 h 208"/>
                <a:gd name="T125" fmla="*/ 142 w 142"/>
                <a:gd name="T126" fmla="*/ 208 h 20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42" h="208">
                  <a:moveTo>
                    <a:pt x="0" y="114"/>
                  </a:moveTo>
                  <a:lnTo>
                    <a:pt x="0" y="131"/>
                  </a:lnTo>
                  <a:lnTo>
                    <a:pt x="6" y="147"/>
                  </a:lnTo>
                  <a:lnTo>
                    <a:pt x="16" y="162"/>
                  </a:lnTo>
                  <a:lnTo>
                    <a:pt x="30" y="175"/>
                  </a:lnTo>
                  <a:lnTo>
                    <a:pt x="48" y="186"/>
                  </a:lnTo>
                  <a:lnTo>
                    <a:pt x="68" y="196"/>
                  </a:lnTo>
                  <a:lnTo>
                    <a:pt x="91" y="203"/>
                  </a:lnTo>
                  <a:lnTo>
                    <a:pt x="114" y="207"/>
                  </a:lnTo>
                  <a:lnTo>
                    <a:pt x="122" y="208"/>
                  </a:lnTo>
                  <a:lnTo>
                    <a:pt x="129" y="206"/>
                  </a:lnTo>
                  <a:lnTo>
                    <a:pt x="135" y="203"/>
                  </a:lnTo>
                  <a:lnTo>
                    <a:pt x="138" y="199"/>
                  </a:lnTo>
                  <a:lnTo>
                    <a:pt x="138" y="194"/>
                  </a:lnTo>
                  <a:lnTo>
                    <a:pt x="136" y="189"/>
                  </a:lnTo>
                  <a:lnTo>
                    <a:pt x="132" y="185"/>
                  </a:lnTo>
                  <a:lnTo>
                    <a:pt x="125" y="183"/>
                  </a:lnTo>
                  <a:lnTo>
                    <a:pt x="101" y="177"/>
                  </a:lnTo>
                  <a:lnTo>
                    <a:pt x="80" y="169"/>
                  </a:lnTo>
                  <a:lnTo>
                    <a:pt x="62" y="158"/>
                  </a:lnTo>
                  <a:lnTo>
                    <a:pt x="49" y="146"/>
                  </a:lnTo>
                  <a:lnTo>
                    <a:pt x="40" y="131"/>
                  </a:lnTo>
                  <a:lnTo>
                    <a:pt x="36" y="115"/>
                  </a:lnTo>
                  <a:lnTo>
                    <a:pt x="36" y="97"/>
                  </a:lnTo>
                  <a:lnTo>
                    <a:pt x="43" y="79"/>
                  </a:lnTo>
                  <a:lnTo>
                    <a:pt x="52" y="66"/>
                  </a:lnTo>
                  <a:lnTo>
                    <a:pt x="64" y="54"/>
                  </a:lnTo>
                  <a:lnTo>
                    <a:pt x="77" y="43"/>
                  </a:lnTo>
                  <a:lnTo>
                    <a:pt x="91" y="33"/>
                  </a:lnTo>
                  <a:lnTo>
                    <a:pt x="104" y="24"/>
                  </a:lnTo>
                  <a:lnTo>
                    <a:pt x="119" y="16"/>
                  </a:lnTo>
                  <a:lnTo>
                    <a:pt x="132" y="8"/>
                  </a:lnTo>
                  <a:lnTo>
                    <a:pt x="142" y="1"/>
                  </a:lnTo>
                  <a:lnTo>
                    <a:pt x="132" y="0"/>
                  </a:lnTo>
                  <a:lnTo>
                    <a:pt x="116" y="5"/>
                  </a:lnTo>
                  <a:lnTo>
                    <a:pt x="94" y="16"/>
                  </a:lnTo>
                  <a:lnTo>
                    <a:pt x="69" y="31"/>
                  </a:lnTo>
                  <a:lnTo>
                    <a:pt x="46" y="50"/>
                  </a:lnTo>
                  <a:lnTo>
                    <a:pt x="24" y="70"/>
                  </a:lnTo>
                  <a:lnTo>
                    <a:pt x="9" y="92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94" name="Freeform 42">
              <a:extLst>
                <a:ext uri="{FF2B5EF4-FFF2-40B4-BE49-F238E27FC236}">
                  <a16:creationId xmlns:a16="http://schemas.microsoft.com/office/drawing/2014/main" id="{38B02061-2C6B-FB47-8751-5ED2186FB0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5" y="2198"/>
              <a:ext cx="101" cy="136"/>
            </a:xfrm>
            <a:custGeom>
              <a:avLst/>
              <a:gdLst>
                <a:gd name="T0" fmla="*/ 9 w 304"/>
                <a:gd name="T1" fmla="*/ 14 h 272"/>
                <a:gd name="T2" fmla="*/ 10 w 304"/>
                <a:gd name="T3" fmla="*/ 16 h 272"/>
                <a:gd name="T4" fmla="*/ 10 w 304"/>
                <a:gd name="T5" fmla="*/ 18 h 272"/>
                <a:gd name="T6" fmla="*/ 10 w 304"/>
                <a:gd name="T7" fmla="*/ 21 h 272"/>
                <a:gd name="T8" fmla="*/ 10 w 304"/>
                <a:gd name="T9" fmla="*/ 23 h 272"/>
                <a:gd name="T10" fmla="*/ 9 w 304"/>
                <a:gd name="T11" fmla="*/ 25 h 272"/>
                <a:gd name="T12" fmla="*/ 8 w 304"/>
                <a:gd name="T13" fmla="*/ 27 h 272"/>
                <a:gd name="T14" fmla="*/ 7 w 304"/>
                <a:gd name="T15" fmla="*/ 29 h 272"/>
                <a:gd name="T16" fmla="*/ 6 w 304"/>
                <a:gd name="T17" fmla="*/ 31 h 272"/>
                <a:gd name="T18" fmla="*/ 6 w 304"/>
                <a:gd name="T19" fmla="*/ 32 h 272"/>
                <a:gd name="T20" fmla="*/ 6 w 304"/>
                <a:gd name="T21" fmla="*/ 33 h 272"/>
                <a:gd name="T22" fmla="*/ 6 w 304"/>
                <a:gd name="T23" fmla="*/ 34 h 272"/>
                <a:gd name="T24" fmla="*/ 6 w 304"/>
                <a:gd name="T25" fmla="*/ 34 h 272"/>
                <a:gd name="T26" fmla="*/ 6 w 304"/>
                <a:gd name="T27" fmla="*/ 34 h 272"/>
                <a:gd name="T28" fmla="*/ 7 w 304"/>
                <a:gd name="T29" fmla="*/ 33 h 272"/>
                <a:gd name="T30" fmla="*/ 8 w 304"/>
                <a:gd name="T31" fmla="*/ 30 h 272"/>
                <a:gd name="T32" fmla="*/ 9 w 304"/>
                <a:gd name="T33" fmla="*/ 27 h 272"/>
                <a:gd name="T34" fmla="*/ 11 w 304"/>
                <a:gd name="T35" fmla="*/ 24 h 272"/>
                <a:gd name="T36" fmla="*/ 11 w 304"/>
                <a:gd name="T37" fmla="*/ 21 h 272"/>
                <a:gd name="T38" fmla="*/ 11 w 304"/>
                <a:gd name="T39" fmla="*/ 17 h 272"/>
                <a:gd name="T40" fmla="*/ 10 w 304"/>
                <a:gd name="T41" fmla="*/ 14 h 272"/>
                <a:gd name="T42" fmla="*/ 9 w 304"/>
                <a:gd name="T43" fmla="*/ 11 h 272"/>
                <a:gd name="T44" fmla="*/ 8 w 304"/>
                <a:gd name="T45" fmla="*/ 9 h 272"/>
                <a:gd name="T46" fmla="*/ 7 w 304"/>
                <a:gd name="T47" fmla="*/ 7 h 272"/>
                <a:gd name="T48" fmla="*/ 6 w 304"/>
                <a:gd name="T49" fmla="*/ 5 h 272"/>
                <a:gd name="T50" fmla="*/ 5 w 304"/>
                <a:gd name="T51" fmla="*/ 4 h 272"/>
                <a:gd name="T52" fmla="*/ 3 w 304"/>
                <a:gd name="T53" fmla="*/ 2 h 272"/>
                <a:gd name="T54" fmla="*/ 2 w 304"/>
                <a:gd name="T55" fmla="*/ 1 h 272"/>
                <a:gd name="T56" fmla="*/ 1 w 304"/>
                <a:gd name="T57" fmla="*/ 1 h 272"/>
                <a:gd name="T58" fmla="*/ 0 w 304"/>
                <a:gd name="T59" fmla="*/ 1 h 272"/>
                <a:gd name="T60" fmla="*/ 0 w 304"/>
                <a:gd name="T61" fmla="*/ 1 h 272"/>
                <a:gd name="T62" fmla="*/ 1 w 304"/>
                <a:gd name="T63" fmla="*/ 2 h 272"/>
                <a:gd name="T64" fmla="*/ 2 w 304"/>
                <a:gd name="T65" fmla="*/ 3 h 272"/>
                <a:gd name="T66" fmla="*/ 4 w 304"/>
                <a:gd name="T67" fmla="*/ 4 h 272"/>
                <a:gd name="T68" fmla="*/ 5 w 304"/>
                <a:gd name="T69" fmla="*/ 6 h 272"/>
                <a:gd name="T70" fmla="*/ 6 w 304"/>
                <a:gd name="T71" fmla="*/ 8 h 272"/>
                <a:gd name="T72" fmla="*/ 7 w 304"/>
                <a:gd name="T73" fmla="*/ 10 h 272"/>
                <a:gd name="T74" fmla="*/ 9 w 304"/>
                <a:gd name="T75" fmla="*/ 12 h 27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04"/>
                <a:gd name="T115" fmla="*/ 0 h 272"/>
                <a:gd name="T116" fmla="*/ 304 w 304"/>
                <a:gd name="T117" fmla="*/ 272 h 27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04" h="272">
                  <a:moveTo>
                    <a:pt x="246" y="102"/>
                  </a:moveTo>
                  <a:lnTo>
                    <a:pt x="257" y="109"/>
                  </a:lnTo>
                  <a:lnTo>
                    <a:pt x="265" y="117"/>
                  </a:lnTo>
                  <a:lnTo>
                    <a:pt x="271" y="126"/>
                  </a:lnTo>
                  <a:lnTo>
                    <a:pt x="277" y="135"/>
                  </a:lnTo>
                  <a:lnTo>
                    <a:pt x="278" y="144"/>
                  </a:lnTo>
                  <a:lnTo>
                    <a:pt x="278" y="154"/>
                  </a:lnTo>
                  <a:lnTo>
                    <a:pt x="274" y="164"/>
                  </a:lnTo>
                  <a:lnTo>
                    <a:pt x="268" y="173"/>
                  </a:lnTo>
                  <a:lnTo>
                    <a:pt x="258" y="183"/>
                  </a:lnTo>
                  <a:lnTo>
                    <a:pt x="246" y="192"/>
                  </a:lnTo>
                  <a:lnTo>
                    <a:pt x="233" y="200"/>
                  </a:lnTo>
                  <a:lnTo>
                    <a:pt x="219" y="208"/>
                  </a:lnTo>
                  <a:lnTo>
                    <a:pt x="206" y="215"/>
                  </a:lnTo>
                  <a:lnTo>
                    <a:pt x="191" y="224"/>
                  </a:lnTo>
                  <a:lnTo>
                    <a:pt x="177" y="232"/>
                  </a:lnTo>
                  <a:lnTo>
                    <a:pt x="164" y="241"/>
                  </a:lnTo>
                  <a:lnTo>
                    <a:pt x="159" y="244"/>
                  </a:lnTo>
                  <a:lnTo>
                    <a:pt x="157" y="248"/>
                  </a:lnTo>
                  <a:lnTo>
                    <a:pt x="154" y="252"/>
                  </a:lnTo>
                  <a:lnTo>
                    <a:pt x="151" y="256"/>
                  </a:lnTo>
                  <a:lnTo>
                    <a:pt x="149" y="260"/>
                  </a:lnTo>
                  <a:lnTo>
                    <a:pt x="149" y="264"/>
                  </a:lnTo>
                  <a:lnTo>
                    <a:pt x="151" y="268"/>
                  </a:lnTo>
                  <a:lnTo>
                    <a:pt x="155" y="271"/>
                  </a:lnTo>
                  <a:lnTo>
                    <a:pt x="161" y="272"/>
                  </a:lnTo>
                  <a:lnTo>
                    <a:pt x="167" y="272"/>
                  </a:lnTo>
                  <a:lnTo>
                    <a:pt x="172" y="271"/>
                  </a:lnTo>
                  <a:lnTo>
                    <a:pt x="177" y="268"/>
                  </a:lnTo>
                  <a:lnTo>
                    <a:pt x="191" y="257"/>
                  </a:lnTo>
                  <a:lnTo>
                    <a:pt x="207" y="246"/>
                  </a:lnTo>
                  <a:lnTo>
                    <a:pt x="223" y="236"/>
                  </a:lnTo>
                  <a:lnTo>
                    <a:pt x="241" y="226"/>
                  </a:lnTo>
                  <a:lnTo>
                    <a:pt x="257" y="215"/>
                  </a:lnTo>
                  <a:lnTo>
                    <a:pt x="271" y="204"/>
                  </a:lnTo>
                  <a:lnTo>
                    <a:pt x="286" y="192"/>
                  </a:lnTo>
                  <a:lnTo>
                    <a:pt x="296" y="179"/>
                  </a:lnTo>
                  <a:lnTo>
                    <a:pt x="303" y="164"/>
                  </a:lnTo>
                  <a:lnTo>
                    <a:pt x="304" y="149"/>
                  </a:lnTo>
                  <a:lnTo>
                    <a:pt x="300" y="134"/>
                  </a:lnTo>
                  <a:lnTo>
                    <a:pt x="293" y="120"/>
                  </a:lnTo>
                  <a:lnTo>
                    <a:pt x="281" y="106"/>
                  </a:lnTo>
                  <a:lnTo>
                    <a:pt x="267" y="94"/>
                  </a:lnTo>
                  <a:lnTo>
                    <a:pt x="249" y="83"/>
                  </a:lnTo>
                  <a:lnTo>
                    <a:pt x="232" y="73"/>
                  </a:lnTo>
                  <a:lnTo>
                    <a:pt x="219" y="65"/>
                  </a:lnTo>
                  <a:lnTo>
                    <a:pt x="204" y="59"/>
                  </a:lnTo>
                  <a:lnTo>
                    <a:pt x="188" y="52"/>
                  </a:lnTo>
                  <a:lnTo>
                    <a:pt x="172" y="45"/>
                  </a:lnTo>
                  <a:lnTo>
                    <a:pt x="157" y="38"/>
                  </a:lnTo>
                  <a:lnTo>
                    <a:pt x="139" y="31"/>
                  </a:lnTo>
                  <a:lnTo>
                    <a:pt x="122" y="25"/>
                  </a:lnTo>
                  <a:lnTo>
                    <a:pt x="106" y="19"/>
                  </a:lnTo>
                  <a:lnTo>
                    <a:pt x="90" y="14"/>
                  </a:lnTo>
                  <a:lnTo>
                    <a:pt x="74" y="9"/>
                  </a:lnTo>
                  <a:lnTo>
                    <a:pt x="58" y="6"/>
                  </a:lnTo>
                  <a:lnTo>
                    <a:pt x="43" y="3"/>
                  </a:lnTo>
                  <a:lnTo>
                    <a:pt x="30" y="1"/>
                  </a:lnTo>
                  <a:lnTo>
                    <a:pt x="19" y="0"/>
                  </a:lnTo>
                  <a:lnTo>
                    <a:pt x="9" y="1"/>
                  </a:lnTo>
                  <a:lnTo>
                    <a:pt x="0" y="3"/>
                  </a:lnTo>
                  <a:lnTo>
                    <a:pt x="10" y="5"/>
                  </a:lnTo>
                  <a:lnTo>
                    <a:pt x="22" y="8"/>
                  </a:lnTo>
                  <a:lnTo>
                    <a:pt x="35" y="12"/>
                  </a:lnTo>
                  <a:lnTo>
                    <a:pt x="48" y="16"/>
                  </a:lnTo>
                  <a:lnTo>
                    <a:pt x="64" y="21"/>
                  </a:lnTo>
                  <a:lnTo>
                    <a:pt x="80" y="26"/>
                  </a:lnTo>
                  <a:lnTo>
                    <a:pt x="97" y="32"/>
                  </a:lnTo>
                  <a:lnTo>
                    <a:pt x="114" y="38"/>
                  </a:lnTo>
                  <a:lnTo>
                    <a:pt x="132" y="45"/>
                  </a:lnTo>
                  <a:lnTo>
                    <a:pt x="149" y="52"/>
                  </a:lnTo>
                  <a:lnTo>
                    <a:pt x="167" y="60"/>
                  </a:lnTo>
                  <a:lnTo>
                    <a:pt x="184" y="69"/>
                  </a:lnTo>
                  <a:lnTo>
                    <a:pt x="201" y="77"/>
                  </a:lnTo>
                  <a:lnTo>
                    <a:pt x="217" y="85"/>
                  </a:lnTo>
                  <a:lnTo>
                    <a:pt x="232" y="93"/>
                  </a:lnTo>
                  <a:lnTo>
                    <a:pt x="246" y="102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95" name="Freeform 43">
              <a:extLst>
                <a:ext uri="{FF2B5EF4-FFF2-40B4-BE49-F238E27FC236}">
                  <a16:creationId xmlns:a16="http://schemas.microsoft.com/office/drawing/2014/main" id="{9E1A33F5-D5B9-B14D-AFA0-71FF773416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3" y="2357"/>
              <a:ext cx="34" cy="82"/>
            </a:xfrm>
            <a:custGeom>
              <a:avLst/>
              <a:gdLst>
                <a:gd name="T0" fmla="*/ 1 w 103"/>
                <a:gd name="T1" fmla="*/ 2 h 164"/>
                <a:gd name="T2" fmla="*/ 1 w 103"/>
                <a:gd name="T3" fmla="*/ 1 h 164"/>
                <a:gd name="T4" fmla="*/ 1 w 103"/>
                <a:gd name="T5" fmla="*/ 1 h 164"/>
                <a:gd name="T6" fmla="*/ 1 w 103"/>
                <a:gd name="T7" fmla="*/ 1 h 164"/>
                <a:gd name="T8" fmla="*/ 1 w 103"/>
                <a:gd name="T9" fmla="*/ 0 h 164"/>
                <a:gd name="T10" fmla="*/ 0 w 103"/>
                <a:gd name="T11" fmla="*/ 1 h 164"/>
                <a:gd name="T12" fmla="*/ 0 w 103"/>
                <a:gd name="T13" fmla="*/ 1 h 164"/>
                <a:gd name="T14" fmla="*/ 0 w 103"/>
                <a:gd name="T15" fmla="*/ 2 h 164"/>
                <a:gd name="T16" fmla="*/ 0 w 103"/>
                <a:gd name="T17" fmla="*/ 2 h 164"/>
                <a:gd name="T18" fmla="*/ 0 w 103"/>
                <a:gd name="T19" fmla="*/ 5 h 164"/>
                <a:gd name="T20" fmla="*/ 1 w 103"/>
                <a:gd name="T21" fmla="*/ 8 h 164"/>
                <a:gd name="T22" fmla="*/ 1 w 103"/>
                <a:gd name="T23" fmla="*/ 11 h 164"/>
                <a:gd name="T24" fmla="*/ 2 w 103"/>
                <a:gd name="T25" fmla="*/ 14 h 164"/>
                <a:gd name="T26" fmla="*/ 2 w 103"/>
                <a:gd name="T27" fmla="*/ 17 h 164"/>
                <a:gd name="T28" fmla="*/ 3 w 103"/>
                <a:gd name="T29" fmla="*/ 19 h 164"/>
                <a:gd name="T30" fmla="*/ 4 w 103"/>
                <a:gd name="T31" fmla="*/ 21 h 164"/>
                <a:gd name="T32" fmla="*/ 4 w 103"/>
                <a:gd name="T33" fmla="*/ 21 h 164"/>
                <a:gd name="T34" fmla="*/ 4 w 103"/>
                <a:gd name="T35" fmla="*/ 20 h 164"/>
                <a:gd name="T36" fmla="*/ 3 w 103"/>
                <a:gd name="T37" fmla="*/ 18 h 164"/>
                <a:gd name="T38" fmla="*/ 3 w 103"/>
                <a:gd name="T39" fmla="*/ 16 h 164"/>
                <a:gd name="T40" fmla="*/ 3 w 103"/>
                <a:gd name="T41" fmla="*/ 13 h 164"/>
                <a:gd name="T42" fmla="*/ 2 w 103"/>
                <a:gd name="T43" fmla="*/ 10 h 164"/>
                <a:gd name="T44" fmla="*/ 2 w 103"/>
                <a:gd name="T45" fmla="*/ 7 h 164"/>
                <a:gd name="T46" fmla="*/ 2 w 103"/>
                <a:gd name="T47" fmla="*/ 5 h 164"/>
                <a:gd name="T48" fmla="*/ 1 w 103"/>
                <a:gd name="T49" fmla="*/ 2 h 16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3"/>
                <a:gd name="T76" fmla="*/ 0 h 164"/>
                <a:gd name="T77" fmla="*/ 103 w 103"/>
                <a:gd name="T78" fmla="*/ 164 h 16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3" h="164">
                  <a:moveTo>
                    <a:pt x="39" y="12"/>
                  </a:moveTo>
                  <a:lnTo>
                    <a:pt x="37" y="7"/>
                  </a:lnTo>
                  <a:lnTo>
                    <a:pt x="32" y="3"/>
                  </a:lnTo>
                  <a:lnTo>
                    <a:pt x="25" y="1"/>
                  </a:lnTo>
                  <a:lnTo>
                    <a:pt x="18" y="0"/>
                  </a:lnTo>
                  <a:lnTo>
                    <a:pt x="10" y="2"/>
                  </a:lnTo>
                  <a:lnTo>
                    <a:pt x="5" y="5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8" y="37"/>
                  </a:lnTo>
                  <a:lnTo>
                    <a:pt x="19" y="63"/>
                  </a:lnTo>
                  <a:lnTo>
                    <a:pt x="34" y="88"/>
                  </a:lnTo>
                  <a:lnTo>
                    <a:pt x="51" y="112"/>
                  </a:lnTo>
                  <a:lnTo>
                    <a:pt x="68" y="133"/>
                  </a:lnTo>
                  <a:lnTo>
                    <a:pt x="84" y="150"/>
                  </a:lnTo>
                  <a:lnTo>
                    <a:pt x="96" y="161"/>
                  </a:lnTo>
                  <a:lnTo>
                    <a:pt x="103" y="164"/>
                  </a:lnTo>
                  <a:lnTo>
                    <a:pt x="100" y="153"/>
                  </a:lnTo>
                  <a:lnTo>
                    <a:pt x="93" y="139"/>
                  </a:lnTo>
                  <a:lnTo>
                    <a:pt x="84" y="121"/>
                  </a:lnTo>
                  <a:lnTo>
                    <a:pt x="74" y="100"/>
                  </a:lnTo>
                  <a:lnTo>
                    <a:pt x="64" y="78"/>
                  </a:lnTo>
                  <a:lnTo>
                    <a:pt x="54" y="55"/>
                  </a:lnTo>
                  <a:lnTo>
                    <a:pt x="45" y="33"/>
                  </a:lnTo>
                  <a:lnTo>
                    <a:pt x="39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96" name="Freeform 44">
              <a:extLst>
                <a:ext uri="{FF2B5EF4-FFF2-40B4-BE49-F238E27FC236}">
                  <a16:creationId xmlns:a16="http://schemas.microsoft.com/office/drawing/2014/main" id="{B9DEF7E5-7DD1-004F-93F1-63BE7F5BE6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8" y="2313"/>
              <a:ext cx="18" cy="42"/>
            </a:xfrm>
            <a:custGeom>
              <a:avLst/>
              <a:gdLst>
                <a:gd name="T0" fmla="*/ 1 w 54"/>
                <a:gd name="T1" fmla="*/ 2 h 82"/>
                <a:gd name="T2" fmla="*/ 1 w 54"/>
                <a:gd name="T3" fmla="*/ 1 h 82"/>
                <a:gd name="T4" fmla="*/ 1 w 54"/>
                <a:gd name="T5" fmla="*/ 1 h 82"/>
                <a:gd name="T6" fmla="*/ 1 w 54"/>
                <a:gd name="T7" fmla="*/ 0 h 82"/>
                <a:gd name="T8" fmla="*/ 0 w 54"/>
                <a:gd name="T9" fmla="*/ 0 h 82"/>
                <a:gd name="T10" fmla="*/ 0 w 54"/>
                <a:gd name="T11" fmla="*/ 1 h 82"/>
                <a:gd name="T12" fmla="*/ 0 w 54"/>
                <a:gd name="T13" fmla="*/ 1 h 82"/>
                <a:gd name="T14" fmla="*/ 0 w 54"/>
                <a:gd name="T15" fmla="*/ 1 h 82"/>
                <a:gd name="T16" fmla="*/ 0 w 54"/>
                <a:gd name="T17" fmla="*/ 2 h 82"/>
                <a:gd name="T18" fmla="*/ 0 w 54"/>
                <a:gd name="T19" fmla="*/ 3 h 82"/>
                <a:gd name="T20" fmla="*/ 0 w 54"/>
                <a:gd name="T21" fmla="*/ 5 h 82"/>
                <a:gd name="T22" fmla="*/ 0 w 54"/>
                <a:gd name="T23" fmla="*/ 6 h 82"/>
                <a:gd name="T24" fmla="*/ 1 w 54"/>
                <a:gd name="T25" fmla="*/ 8 h 82"/>
                <a:gd name="T26" fmla="*/ 1 w 54"/>
                <a:gd name="T27" fmla="*/ 9 h 82"/>
                <a:gd name="T28" fmla="*/ 1 w 54"/>
                <a:gd name="T29" fmla="*/ 10 h 82"/>
                <a:gd name="T30" fmla="*/ 2 w 54"/>
                <a:gd name="T31" fmla="*/ 11 h 82"/>
                <a:gd name="T32" fmla="*/ 2 w 54"/>
                <a:gd name="T33" fmla="*/ 11 h 82"/>
                <a:gd name="T34" fmla="*/ 2 w 54"/>
                <a:gd name="T35" fmla="*/ 9 h 82"/>
                <a:gd name="T36" fmla="*/ 2 w 54"/>
                <a:gd name="T37" fmla="*/ 6 h 82"/>
                <a:gd name="T38" fmla="*/ 1 w 54"/>
                <a:gd name="T39" fmla="*/ 4 h 82"/>
                <a:gd name="T40" fmla="*/ 1 w 54"/>
                <a:gd name="T41" fmla="*/ 2 h 8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4"/>
                <a:gd name="T64" fmla="*/ 0 h 82"/>
                <a:gd name="T65" fmla="*/ 54 w 54"/>
                <a:gd name="T66" fmla="*/ 82 h 8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4" h="82">
                  <a:moveTo>
                    <a:pt x="28" y="9"/>
                  </a:moveTo>
                  <a:lnTo>
                    <a:pt x="26" y="5"/>
                  </a:lnTo>
                  <a:lnTo>
                    <a:pt x="22" y="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8" y="1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21"/>
                  </a:lnTo>
                  <a:lnTo>
                    <a:pt x="5" y="33"/>
                  </a:lnTo>
                  <a:lnTo>
                    <a:pt x="10" y="45"/>
                  </a:lnTo>
                  <a:lnTo>
                    <a:pt x="18" y="57"/>
                  </a:lnTo>
                  <a:lnTo>
                    <a:pt x="26" y="68"/>
                  </a:lnTo>
                  <a:lnTo>
                    <a:pt x="35" y="76"/>
                  </a:lnTo>
                  <a:lnTo>
                    <a:pt x="45" y="81"/>
                  </a:lnTo>
                  <a:lnTo>
                    <a:pt x="53" y="82"/>
                  </a:lnTo>
                  <a:lnTo>
                    <a:pt x="54" y="66"/>
                  </a:lnTo>
                  <a:lnTo>
                    <a:pt x="47" y="47"/>
                  </a:lnTo>
                  <a:lnTo>
                    <a:pt x="38" y="28"/>
                  </a:lnTo>
                  <a:lnTo>
                    <a:pt x="28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97" name="Freeform 45">
              <a:extLst>
                <a:ext uri="{FF2B5EF4-FFF2-40B4-BE49-F238E27FC236}">
                  <a16:creationId xmlns:a16="http://schemas.microsoft.com/office/drawing/2014/main" id="{A22FC42D-0B12-234C-8C4F-41725AEB58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3" y="2283"/>
              <a:ext cx="16" cy="24"/>
            </a:xfrm>
            <a:custGeom>
              <a:avLst/>
              <a:gdLst>
                <a:gd name="T0" fmla="*/ 1 w 46"/>
                <a:gd name="T1" fmla="*/ 1 h 47"/>
                <a:gd name="T2" fmla="*/ 1 w 46"/>
                <a:gd name="T3" fmla="*/ 1 h 47"/>
                <a:gd name="T4" fmla="*/ 1 w 46"/>
                <a:gd name="T5" fmla="*/ 1 h 47"/>
                <a:gd name="T6" fmla="*/ 1 w 46"/>
                <a:gd name="T7" fmla="*/ 1 h 47"/>
                <a:gd name="T8" fmla="*/ 1 w 46"/>
                <a:gd name="T9" fmla="*/ 1 h 47"/>
                <a:gd name="T10" fmla="*/ 1 w 46"/>
                <a:gd name="T11" fmla="*/ 1 h 47"/>
                <a:gd name="T12" fmla="*/ 1 w 46"/>
                <a:gd name="T13" fmla="*/ 1 h 47"/>
                <a:gd name="T14" fmla="*/ 1 w 46"/>
                <a:gd name="T15" fmla="*/ 0 h 47"/>
                <a:gd name="T16" fmla="*/ 0 w 46"/>
                <a:gd name="T17" fmla="*/ 0 h 47"/>
                <a:gd name="T18" fmla="*/ 0 w 46"/>
                <a:gd name="T19" fmla="*/ 1 h 47"/>
                <a:gd name="T20" fmla="*/ 0 w 46"/>
                <a:gd name="T21" fmla="*/ 1 h 47"/>
                <a:gd name="T22" fmla="*/ 0 w 46"/>
                <a:gd name="T23" fmla="*/ 1 h 47"/>
                <a:gd name="T24" fmla="*/ 0 w 46"/>
                <a:gd name="T25" fmla="*/ 2 h 47"/>
                <a:gd name="T26" fmla="*/ 0 w 46"/>
                <a:gd name="T27" fmla="*/ 2 h 47"/>
                <a:gd name="T28" fmla="*/ 0 w 46"/>
                <a:gd name="T29" fmla="*/ 3 h 47"/>
                <a:gd name="T30" fmla="*/ 0 w 46"/>
                <a:gd name="T31" fmla="*/ 4 h 47"/>
                <a:gd name="T32" fmla="*/ 1 w 46"/>
                <a:gd name="T33" fmla="*/ 5 h 47"/>
                <a:gd name="T34" fmla="*/ 1 w 46"/>
                <a:gd name="T35" fmla="*/ 5 h 47"/>
                <a:gd name="T36" fmla="*/ 1 w 46"/>
                <a:gd name="T37" fmla="*/ 6 h 47"/>
                <a:gd name="T38" fmla="*/ 2 w 46"/>
                <a:gd name="T39" fmla="*/ 6 h 47"/>
                <a:gd name="T40" fmla="*/ 2 w 46"/>
                <a:gd name="T41" fmla="*/ 6 h 47"/>
                <a:gd name="T42" fmla="*/ 2 w 46"/>
                <a:gd name="T43" fmla="*/ 5 h 47"/>
                <a:gd name="T44" fmla="*/ 2 w 46"/>
                <a:gd name="T45" fmla="*/ 4 h 47"/>
                <a:gd name="T46" fmla="*/ 1 w 46"/>
                <a:gd name="T47" fmla="*/ 2 h 47"/>
                <a:gd name="T48" fmla="*/ 1 w 46"/>
                <a:gd name="T49" fmla="*/ 1 h 4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6"/>
                <a:gd name="T76" fmla="*/ 0 h 47"/>
                <a:gd name="T77" fmla="*/ 46 w 46"/>
                <a:gd name="T78" fmla="*/ 47 h 4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6" h="47">
                  <a:moveTo>
                    <a:pt x="24" y="6"/>
                  </a:moveTo>
                  <a:lnTo>
                    <a:pt x="24" y="7"/>
                  </a:lnTo>
                  <a:lnTo>
                    <a:pt x="23" y="4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1" y="15"/>
                  </a:lnTo>
                  <a:lnTo>
                    <a:pt x="4" y="21"/>
                  </a:lnTo>
                  <a:lnTo>
                    <a:pt x="10" y="28"/>
                  </a:lnTo>
                  <a:lnTo>
                    <a:pt x="17" y="34"/>
                  </a:lnTo>
                  <a:lnTo>
                    <a:pt x="24" y="40"/>
                  </a:lnTo>
                  <a:lnTo>
                    <a:pt x="33" y="44"/>
                  </a:lnTo>
                  <a:lnTo>
                    <a:pt x="40" y="47"/>
                  </a:lnTo>
                  <a:lnTo>
                    <a:pt x="46" y="47"/>
                  </a:lnTo>
                  <a:lnTo>
                    <a:pt x="45" y="37"/>
                  </a:lnTo>
                  <a:lnTo>
                    <a:pt x="39" y="25"/>
                  </a:lnTo>
                  <a:lnTo>
                    <a:pt x="30" y="14"/>
                  </a:lnTo>
                  <a:lnTo>
                    <a:pt x="24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98" name="Freeform 46">
              <a:extLst>
                <a:ext uri="{FF2B5EF4-FFF2-40B4-BE49-F238E27FC236}">
                  <a16:creationId xmlns:a16="http://schemas.microsoft.com/office/drawing/2014/main" id="{42B16912-1F2F-6646-A26C-CBF0DB3DC8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0" y="2263"/>
              <a:ext cx="21" cy="16"/>
            </a:xfrm>
            <a:custGeom>
              <a:avLst/>
              <a:gdLst>
                <a:gd name="T0" fmla="*/ 2 w 63"/>
                <a:gd name="T1" fmla="*/ 3 h 31"/>
                <a:gd name="T2" fmla="*/ 2 w 63"/>
                <a:gd name="T3" fmla="*/ 3 h 31"/>
                <a:gd name="T4" fmla="*/ 2 w 63"/>
                <a:gd name="T5" fmla="*/ 3 h 31"/>
                <a:gd name="T6" fmla="*/ 2 w 63"/>
                <a:gd name="T7" fmla="*/ 2 h 31"/>
                <a:gd name="T8" fmla="*/ 2 w 63"/>
                <a:gd name="T9" fmla="*/ 2 h 31"/>
                <a:gd name="T10" fmla="*/ 2 w 63"/>
                <a:gd name="T11" fmla="*/ 1 h 31"/>
                <a:gd name="T12" fmla="*/ 2 w 63"/>
                <a:gd name="T13" fmla="*/ 1 h 31"/>
                <a:gd name="T14" fmla="*/ 2 w 63"/>
                <a:gd name="T15" fmla="*/ 0 h 31"/>
                <a:gd name="T16" fmla="*/ 2 w 63"/>
                <a:gd name="T17" fmla="*/ 0 h 31"/>
                <a:gd name="T18" fmla="*/ 1 w 63"/>
                <a:gd name="T19" fmla="*/ 0 h 31"/>
                <a:gd name="T20" fmla="*/ 1 w 63"/>
                <a:gd name="T21" fmla="*/ 1 h 31"/>
                <a:gd name="T22" fmla="*/ 1 w 63"/>
                <a:gd name="T23" fmla="*/ 1 h 31"/>
                <a:gd name="T24" fmla="*/ 1 w 63"/>
                <a:gd name="T25" fmla="*/ 1 h 31"/>
                <a:gd name="T26" fmla="*/ 0 w 63"/>
                <a:gd name="T27" fmla="*/ 2 h 31"/>
                <a:gd name="T28" fmla="*/ 0 w 63"/>
                <a:gd name="T29" fmla="*/ 3 h 31"/>
                <a:gd name="T30" fmla="*/ 0 w 63"/>
                <a:gd name="T31" fmla="*/ 4 h 31"/>
                <a:gd name="T32" fmla="*/ 0 w 63"/>
                <a:gd name="T33" fmla="*/ 4 h 31"/>
                <a:gd name="T34" fmla="*/ 0 w 63"/>
                <a:gd name="T35" fmla="*/ 4 h 31"/>
                <a:gd name="T36" fmla="*/ 0 w 63"/>
                <a:gd name="T37" fmla="*/ 4 h 31"/>
                <a:gd name="T38" fmla="*/ 1 w 63"/>
                <a:gd name="T39" fmla="*/ 4 h 31"/>
                <a:gd name="T40" fmla="*/ 1 w 63"/>
                <a:gd name="T41" fmla="*/ 4 h 31"/>
                <a:gd name="T42" fmla="*/ 1 w 63"/>
                <a:gd name="T43" fmla="*/ 4 h 31"/>
                <a:gd name="T44" fmla="*/ 1 w 63"/>
                <a:gd name="T45" fmla="*/ 4 h 31"/>
                <a:gd name="T46" fmla="*/ 2 w 63"/>
                <a:gd name="T47" fmla="*/ 4 h 31"/>
                <a:gd name="T48" fmla="*/ 2 w 63"/>
                <a:gd name="T49" fmla="*/ 3 h 3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3"/>
                <a:gd name="T76" fmla="*/ 0 h 31"/>
                <a:gd name="T77" fmla="*/ 63 w 63"/>
                <a:gd name="T78" fmla="*/ 31 h 3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3" h="31">
                  <a:moveTo>
                    <a:pt x="50" y="23"/>
                  </a:moveTo>
                  <a:lnTo>
                    <a:pt x="56" y="21"/>
                  </a:lnTo>
                  <a:lnTo>
                    <a:pt x="62" y="18"/>
                  </a:lnTo>
                  <a:lnTo>
                    <a:pt x="63" y="14"/>
                  </a:lnTo>
                  <a:lnTo>
                    <a:pt x="63" y="10"/>
                  </a:lnTo>
                  <a:lnTo>
                    <a:pt x="61" y="5"/>
                  </a:lnTo>
                  <a:lnTo>
                    <a:pt x="56" y="2"/>
                  </a:lnTo>
                  <a:lnTo>
                    <a:pt x="50" y="0"/>
                  </a:lnTo>
                  <a:lnTo>
                    <a:pt x="43" y="0"/>
                  </a:lnTo>
                  <a:lnTo>
                    <a:pt x="40" y="0"/>
                  </a:lnTo>
                  <a:lnTo>
                    <a:pt x="34" y="1"/>
                  </a:lnTo>
                  <a:lnTo>
                    <a:pt x="26" y="3"/>
                  </a:lnTo>
                  <a:lnTo>
                    <a:pt x="16" y="7"/>
                  </a:lnTo>
                  <a:lnTo>
                    <a:pt x="7" y="13"/>
                  </a:lnTo>
                  <a:lnTo>
                    <a:pt x="3" y="19"/>
                  </a:lnTo>
                  <a:lnTo>
                    <a:pt x="0" y="25"/>
                  </a:lnTo>
                  <a:lnTo>
                    <a:pt x="0" y="27"/>
                  </a:lnTo>
                  <a:lnTo>
                    <a:pt x="4" y="29"/>
                  </a:lnTo>
                  <a:lnTo>
                    <a:pt x="10" y="31"/>
                  </a:lnTo>
                  <a:lnTo>
                    <a:pt x="16" y="31"/>
                  </a:lnTo>
                  <a:lnTo>
                    <a:pt x="21" y="31"/>
                  </a:lnTo>
                  <a:lnTo>
                    <a:pt x="29" y="29"/>
                  </a:lnTo>
                  <a:lnTo>
                    <a:pt x="36" y="28"/>
                  </a:lnTo>
                  <a:lnTo>
                    <a:pt x="43" y="26"/>
                  </a:lnTo>
                  <a:lnTo>
                    <a:pt x="50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99" name="Freeform 47">
              <a:extLst>
                <a:ext uri="{FF2B5EF4-FFF2-40B4-BE49-F238E27FC236}">
                  <a16:creationId xmlns:a16="http://schemas.microsoft.com/office/drawing/2014/main" id="{871C5D51-6FEB-A046-BB30-952FF16A0A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1" y="2237"/>
              <a:ext cx="81" cy="103"/>
            </a:xfrm>
            <a:custGeom>
              <a:avLst/>
              <a:gdLst>
                <a:gd name="T0" fmla="*/ 3 w 245"/>
                <a:gd name="T1" fmla="*/ 4 h 206"/>
                <a:gd name="T2" fmla="*/ 3 w 245"/>
                <a:gd name="T3" fmla="*/ 5 h 206"/>
                <a:gd name="T4" fmla="*/ 2 w 245"/>
                <a:gd name="T5" fmla="*/ 7 h 206"/>
                <a:gd name="T6" fmla="*/ 1 w 245"/>
                <a:gd name="T7" fmla="*/ 8 h 206"/>
                <a:gd name="T8" fmla="*/ 1 w 245"/>
                <a:gd name="T9" fmla="*/ 10 h 206"/>
                <a:gd name="T10" fmla="*/ 1 w 245"/>
                <a:gd name="T11" fmla="*/ 11 h 206"/>
                <a:gd name="T12" fmla="*/ 0 w 245"/>
                <a:gd name="T13" fmla="*/ 13 h 206"/>
                <a:gd name="T14" fmla="*/ 0 w 245"/>
                <a:gd name="T15" fmla="*/ 15 h 206"/>
                <a:gd name="T16" fmla="*/ 0 w 245"/>
                <a:gd name="T17" fmla="*/ 16 h 206"/>
                <a:gd name="T18" fmla="*/ 0 w 245"/>
                <a:gd name="T19" fmla="*/ 19 h 206"/>
                <a:gd name="T20" fmla="*/ 1 w 245"/>
                <a:gd name="T21" fmla="*/ 21 h 206"/>
                <a:gd name="T22" fmla="*/ 1 w 245"/>
                <a:gd name="T23" fmla="*/ 23 h 206"/>
                <a:gd name="T24" fmla="*/ 2 w 245"/>
                <a:gd name="T25" fmla="*/ 24 h 206"/>
                <a:gd name="T26" fmla="*/ 3 w 245"/>
                <a:gd name="T27" fmla="*/ 25 h 206"/>
                <a:gd name="T28" fmla="*/ 4 w 245"/>
                <a:gd name="T29" fmla="*/ 26 h 206"/>
                <a:gd name="T30" fmla="*/ 5 w 245"/>
                <a:gd name="T31" fmla="*/ 26 h 206"/>
                <a:gd name="T32" fmla="*/ 6 w 245"/>
                <a:gd name="T33" fmla="*/ 26 h 206"/>
                <a:gd name="T34" fmla="*/ 6 w 245"/>
                <a:gd name="T35" fmla="*/ 26 h 206"/>
                <a:gd name="T36" fmla="*/ 6 w 245"/>
                <a:gd name="T37" fmla="*/ 26 h 206"/>
                <a:gd name="T38" fmla="*/ 7 w 245"/>
                <a:gd name="T39" fmla="*/ 25 h 206"/>
                <a:gd name="T40" fmla="*/ 7 w 245"/>
                <a:gd name="T41" fmla="*/ 25 h 206"/>
                <a:gd name="T42" fmla="*/ 7 w 245"/>
                <a:gd name="T43" fmla="*/ 24 h 206"/>
                <a:gd name="T44" fmla="*/ 6 w 245"/>
                <a:gd name="T45" fmla="*/ 24 h 206"/>
                <a:gd name="T46" fmla="*/ 6 w 245"/>
                <a:gd name="T47" fmla="*/ 24 h 206"/>
                <a:gd name="T48" fmla="*/ 6 w 245"/>
                <a:gd name="T49" fmla="*/ 24 h 206"/>
                <a:gd name="T50" fmla="*/ 6 w 245"/>
                <a:gd name="T51" fmla="*/ 24 h 206"/>
                <a:gd name="T52" fmla="*/ 5 w 245"/>
                <a:gd name="T53" fmla="*/ 24 h 206"/>
                <a:gd name="T54" fmla="*/ 5 w 245"/>
                <a:gd name="T55" fmla="*/ 24 h 206"/>
                <a:gd name="T56" fmla="*/ 5 w 245"/>
                <a:gd name="T57" fmla="*/ 24 h 206"/>
                <a:gd name="T58" fmla="*/ 4 w 245"/>
                <a:gd name="T59" fmla="*/ 24 h 206"/>
                <a:gd name="T60" fmla="*/ 4 w 245"/>
                <a:gd name="T61" fmla="*/ 24 h 206"/>
                <a:gd name="T62" fmla="*/ 3 w 245"/>
                <a:gd name="T63" fmla="*/ 24 h 206"/>
                <a:gd name="T64" fmla="*/ 3 w 245"/>
                <a:gd name="T65" fmla="*/ 23 h 206"/>
                <a:gd name="T66" fmla="*/ 2 w 245"/>
                <a:gd name="T67" fmla="*/ 23 h 206"/>
                <a:gd name="T68" fmla="*/ 2 w 245"/>
                <a:gd name="T69" fmla="*/ 22 h 206"/>
                <a:gd name="T70" fmla="*/ 1 w 245"/>
                <a:gd name="T71" fmla="*/ 21 h 206"/>
                <a:gd name="T72" fmla="*/ 1 w 245"/>
                <a:gd name="T73" fmla="*/ 19 h 206"/>
                <a:gd name="T74" fmla="*/ 1 w 245"/>
                <a:gd name="T75" fmla="*/ 17 h 206"/>
                <a:gd name="T76" fmla="*/ 1 w 245"/>
                <a:gd name="T77" fmla="*/ 16 h 206"/>
                <a:gd name="T78" fmla="*/ 1 w 245"/>
                <a:gd name="T79" fmla="*/ 14 h 206"/>
                <a:gd name="T80" fmla="*/ 1 w 245"/>
                <a:gd name="T81" fmla="*/ 12 h 206"/>
                <a:gd name="T82" fmla="*/ 2 w 245"/>
                <a:gd name="T83" fmla="*/ 11 h 206"/>
                <a:gd name="T84" fmla="*/ 2 w 245"/>
                <a:gd name="T85" fmla="*/ 9 h 206"/>
                <a:gd name="T86" fmla="*/ 3 w 245"/>
                <a:gd name="T87" fmla="*/ 8 h 206"/>
                <a:gd name="T88" fmla="*/ 4 w 245"/>
                <a:gd name="T89" fmla="*/ 7 h 206"/>
                <a:gd name="T90" fmla="*/ 4 w 245"/>
                <a:gd name="T91" fmla="*/ 6 h 206"/>
                <a:gd name="T92" fmla="*/ 5 w 245"/>
                <a:gd name="T93" fmla="*/ 5 h 206"/>
                <a:gd name="T94" fmla="*/ 6 w 245"/>
                <a:gd name="T95" fmla="*/ 4 h 206"/>
                <a:gd name="T96" fmla="*/ 6 w 245"/>
                <a:gd name="T97" fmla="*/ 3 h 206"/>
                <a:gd name="T98" fmla="*/ 7 w 245"/>
                <a:gd name="T99" fmla="*/ 2 h 206"/>
                <a:gd name="T100" fmla="*/ 8 w 245"/>
                <a:gd name="T101" fmla="*/ 2 h 206"/>
                <a:gd name="T102" fmla="*/ 8 w 245"/>
                <a:gd name="T103" fmla="*/ 1 h 206"/>
                <a:gd name="T104" fmla="*/ 9 w 245"/>
                <a:gd name="T105" fmla="*/ 1 h 206"/>
                <a:gd name="T106" fmla="*/ 9 w 245"/>
                <a:gd name="T107" fmla="*/ 1 h 206"/>
                <a:gd name="T108" fmla="*/ 8 w 245"/>
                <a:gd name="T109" fmla="*/ 0 h 206"/>
                <a:gd name="T110" fmla="*/ 7 w 245"/>
                <a:gd name="T111" fmla="*/ 1 h 206"/>
                <a:gd name="T112" fmla="*/ 7 w 245"/>
                <a:gd name="T113" fmla="*/ 1 h 206"/>
                <a:gd name="T114" fmla="*/ 6 w 245"/>
                <a:gd name="T115" fmla="*/ 2 h 206"/>
                <a:gd name="T116" fmla="*/ 5 w 245"/>
                <a:gd name="T117" fmla="*/ 2 h 206"/>
                <a:gd name="T118" fmla="*/ 4 w 245"/>
                <a:gd name="T119" fmla="*/ 3 h 206"/>
                <a:gd name="T120" fmla="*/ 3 w 245"/>
                <a:gd name="T121" fmla="*/ 4 h 20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45"/>
                <a:gd name="T184" fmla="*/ 0 h 206"/>
                <a:gd name="T185" fmla="*/ 245 w 245"/>
                <a:gd name="T186" fmla="*/ 206 h 20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45" h="206">
                  <a:moveTo>
                    <a:pt x="90" y="31"/>
                  </a:moveTo>
                  <a:lnTo>
                    <a:pt x="72" y="40"/>
                  </a:lnTo>
                  <a:lnTo>
                    <a:pt x="56" y="50"/>
                  </a:lnTo>
                  <a:lnTo>
                    <a:pt x="40" y="62"/>
                  </a:lnTo>
                  <a:lnTo>
                    <a:pt x="27" y="74"/>
                  </a:lnTo>
                  <a:lnTo>
                    <a:pt x="17" y="87"/>
                  </a:lnTo>
                  <a:lnTo>
                    <a:pt x="8" y="100"/>
                  </a:lnTo>
                  <a:lnTo>
                    <a:pt x="3" y="113"/>
                  </a:lnTo>
                  <a:lnTo>
                    <a:pt x="0" y="127"/>
                  </a:lnTo>
                  <a:lnTo>
                    <a:pt x="3" y="149"/>
                  </a:lnTo>
                  <a:lnTo>
                    <a:pt x="14" y="166"/>
                  </a:lnTo>
                  <a:lnTo>
                    <a:pt x="32" y="181"/>
                  </a:lnTo>
                  <a:lnTo>
                    <a:pt x="53" y="192"/>
                  </a:lnTo>
                  <a:lnTo>
                    <a:pt x="80" y="200"/>
                  </a:lnTo>
                  <a:lnTo>
                    <a:pt x="109" y="205"/>
                  </a:lnTo>
                  <a:lnTo>
                    <a:pt x="136" y="206"/>
                  </a:lnTo>
                  <a:lnTo>
                    <a:pt x="164" y="203"/>
                  </a:lnTo>
                  <a:lnTo>
                    <a:pt x="169" y="203"/>
                  </a:lnTo>
                  <a:lnTo>
                    <a:pt x="175" y="201"/>
                  </a:lnTo>
                  <a:lnTo>
                    <a:pt x="180" y="197"/>
                  </a:lnTo>
                  <a:lnTo>
                    <a:pt x="181" y="193"/>
                  </a:lnTo>
                  <a:lnTo>
                    <a:pt x="180" y="191"/>
                  </a:lnTo>
                  <a:lnTo>
                    <a:pt x="175" y="191"/>
                  </a:lnTo>
                  <a:lnTo>
                    <a:pt x="169" y="190"/>
                  </a:lnTo>
                  <a:lnTo>
                    <a:pt x="162" y="190"/>
                  </a:lnTo>
                  <a:lnTo>
                    <a:pt x="154" y="190"/>
                  </a:lnTo>
                  <a:lnTo>
                    <a:pt x="146" y="190"/>
                  </a:lnTo>
                  <a:lnTo>
                    <a:pt x="139" y="190"/>
                  </a:lnTo>
                  <a:lnTo>
                    <a:pt x="135" y="190"/>
                  </a:lnTo>
                  <a:lnTo>
                    <a:pt x="120" y="189"/>
                  </a:lnTo>
                  <a:lnTo>
                    <a:pt x="107" y="188"/>
                  </a:lnTo>
                  <a:lnTo>
                    <a:pt x="93" y="187"/>
                  </a:lnTo>
                  <a:lnTo>
                    <a:pt x="78" y="184"/>
                  </a:lnTo>
                  <a:lnTo>
                    <a:pt x="64" y="181"/>
                  </a:lnTo>
                  <a:lnTo>
                    <a:pt x="49" y="174"/>
                  </a:lnTo>
                  <a:lnTo>
                    <a:pt x="36" y="165"/>
                  </a:lnTo>
                  <a:lnTo>
                    <a:pt x="22" y="152"/>
                  </a:lnTo>
                  <a:lnTo>
                    <a:pt x="19" y="136"/>
                  </a:lnTo>
                  <a:lnTo>
                    <a:pt x="20" y="122"/>
                  </a:lnTo>
                  <a:lnTo>
                    <a:pt x="26" y="108"/>
                  </a:lnTo>
                  <a:lnTo>
                    <a:pt x="35" y="95"/>
                  </a:lnTo>
                  <a:lnTo>
                    <a:pt x="48" y="83"/>
                  </a:lnTo>
                  <a:lnTo>
                    <a:pt x="62" y="71"/>
                  </a:lnTo>
                  <a:lnTo>
                    <a:pt x="78" y="61"/>
                  </a:lnTo>
                  <a:lnTo>
                    <a:pt x="97" y="51"/>
                  </a:lnTo>
                  <a:lnTo>
                    <a:pt x="116" y="42"/>
                  </a:lnTo>
                  <a:lnTo>
                    <a:pt x="136" y="34"/>
                  </a:lnTo>
                  <a:lnTo>
                    <a:pt x="156" y="27"/>
                  </a:lnTo>
                  <a:lnTo>
                    <a:pt x="175" y="21"/>
                  </a:lnTo>
                  <a:lnTo>
                    <a:pt x="196" y="16"/>
                  </a:lnTo>
                  <a:lnTo>
                    <a:pt x="213" y="11"/>
                  </a:lnTo>
                  <a:lnTo>
                    <a:pt x="230" y="8"/>
                  </a:lnTo>
                  <a:lnTo>
                    <a:pt x="245" y="6"/>
                  </a:lnTo>
                  <a:lnTo>
                    <a:pt x="235" y="2"/>
                  </a:lnTo>
                  <a:lnTo>
                    <a:pt x="219" y="0"/>
                  </a:lnTo>
                  <a:lnTo>
                    <a:pt x="200" y="2"/>
                  </a:lnTo>
                  <a:lnTo>
                    <a:pt x="178" y="5"/>
                  </a:lnTo>
                  <a:lnTo>
                    <a:pt x="154" y="10"/>
                  </a:lnTo>
                  <a:lnTo>
                    <a:pt x="130" y="16"/>
                  </a:lnTo>
                  <a:lnTo>
                    <a:pt x="109" y="24"/>
                  </a:lnTo>
                  <a:lnTo>
                    <a:pt x="90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00" name="Freeform 48">
              <a:extLst>
                <a:ext uri="{FF2B5EF4-FFF2-40B4-BE49-F238E27FC236}">
                  <a16:creationId xmlns:a16="http://schemas.microsoft.com/office/drawing/2014/main" id="{3939497B-F3D2-EE41-A761-2F2CC0A489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1" y="2236"/>
              <a:ext cx="53" cy="80"/>
            </a:xfrm>
            <a:custGeom>
              <a:avLst/>
              <a:gdLst>
                <a:gd name="T0" fmla="*/ 5 w 159"/>
                <a:gd name="T1" fmla="*/ 7 h 160"/>
                <a:gd name="T2" fmla="*/ 5 w 159"/>
                <a:gd name="T3" fmla="*/ 9 h 160"/>
                <a:gd name="T4" fmla="*/ 5 w 159"/>
                <a:gd name="T5" fmla="*/ 11 h 160"/>
                <a:gd name="T6" fmla="*/ 5 w 159"/>
                <a:gd name="T7" fmla="*/ 12 h 160"/>
                <a:gd name="T8" fmla="*/ 4 w 159"/>
                <a:gd name="T9" fmla="*/ 14 h 160"/>
                <a:gd name="T10" fmla="*/ 3 w 159"/>
                <a:gd name="T11" fmla="*/ 15 h 160"/>
                <a:gd name="T12" fmla="*/ 3 w 159"/>
                <a:gd name="T13" fmla="*/ 16 h 160"/>
                <a:gd name="T14" fmla="*/ 2 w 159"/>
                <a:gd name="T15" fmla="*/ 17 h 160"/>
                <a:gd name="T16" fmla="*/ 1 w 159"/>
                <a:gd name="T17" fmla="*/ 19 h 160"/>
                <a:gd name="T18" fmla="*/ 1 w 159"/>
                <a:gd name="T19" fmla="*/ 19 h 160"/>
                <a:gd name="T20" fmla="*/ 1 w 159"/>
                <a:gd name="T21" fmla="*/ 19 h 160"/>
                <a:gd name="T22" fmla="*/ 1 w 159"/>
                <a:gd name="T23" fmla="*/ 20 h 160"/>
                <a:gd name="T24" fmla="*/ 1 w 159"/>
                <a:gd name="T25" fmla="*/ 20 h 160"/>
                <a:gd name="T26" fmla="*/ 1 w 159"/>
                <a:gd name="T27" fmla="*/ 20 h 160"/>
                <a:gd name="T28" fmla="*/ 2 w 159"/>
                <a:gd name="T29" fmla="*/ 20 h 160"/>
                <a:gd name="T30" fmla="*/ 2 w 159"/>
                <a:gd name="T31" fmla="*/ 20 h 160"/>
                <a:gd name="T32" fmla="*/ 2 w 159"/>
                <a:gd name="T33" fmla="*/ 20 h 160"/>
                <a:gd name="T34" fmla="*/ 3 w 159"/>
                <a:gd name="T35" fmla="*/ 19 h 160"/>
                <a:gd name="T36" fmla="*/ 4 w 159"/>
                <a:gd name="T37" fmla="*/ 18 h 160"/>
                <a:gd name="T38" fmla="*/ 4 w 159"/>
                <a:gd name="T39" fmla="*/ 16 h 160"/>
                <a:gd name="T40" fmla="*/ 5 w 159"/>
                <a:gd name="T41" fmla="*/ 15 h 160"/>
                <a:gd name="T42" fmla="*/ 5 w 159"/>
                <a:gd name="T43" fmla="*/ 13 h 160"/>
                <a:gd name="T44" fmla="*/ 6 w 159"/>
                <a:gd name="T45" fmla="*/ 11 h 160"/>
                <a:gd name="T46" fmla="*/ 6 w 159"/>
                <a:gd name="T47" fmla="*/ 9 h 160"/>
                <a:gd name="T48" fmla="*/ 6 w 159"/>
                <a:gd name="T49" fmla="*/ 7 h 160"/>
                <a:gd name="T50" fmla="*/ 5 w 159"/>
                <a:gd name="T51" fmla="*/ 5 h 160"/>
                <a:gd name="T52" fmla="*/ 5 w 159"/>
                <a:gd name="T53" fmla="*/ 3 h 160"/>
                <a:gd name="T54" fmla="*/ 4 w 159"/>
                <a:gd name="T55" fmla="*/ 2 h 160"/>
                <a:gd name="T56" fmla="*/ 3 w 159"/>
                <a:gd name="T57" fmla="*/ 1 h 160"/>
                <a:gd name="T58" fmla="*/ 2 w 159"/>
                <a:gd name="T59" fmla="*/ 1 h 160"/>
                <a:gd name="T60" fmla="*/ 1 w 159"/>
                <a:gd name="T61" fmla="*/ 0 h 160"/>
                <a:gd name="T62" fmla="*/ 0 w 159"/>
                <a:gd name="T63" fmla="*/ 1 h 160"/>
                <a:gd name="T64" fmla="*/ 0 w 159"/>
                <a:gd name="T65" fmla="*/ 1 h 160"/>
                <a:gd name="T66" fmla="*/ 1 w 159"/>
                <a:gd name="T67" fmla="*/ 2 h 160"/>
                <a:gd name="T68" fmla="*/ 2 w 159"/>
                <a:gd name="T69" fmla="*/ 2 h 160"/>
                <a:gd name="T70" fmla="*/ 2 w 159"/>
                <a:gd name="T71" fmla="*/ 2 h 160"/>
                <a:gd name="T72" fmla="*/ 3 w 159"/>
                <a:gd name="T73" fmla="*/ 3 h 160"/>
                <a:gd name="T74" fmla="*/ 4 w 159"/>
                <a:gd name="T75" fmla="*/ 3 h 160"/>
                <a:gd name="T76" fmla="*/ 4 w 159"/>
                <a:gd name="T77" fmla="*/ 4 h 160"/>
                <a:gd name="T78" fmla="*/ 5 w 159"/>
                <a:gd name="T79" fmla="*/ 5 h 160"/>
                <a:gd name="T80" fmla="*/ 5 w 159"/>
                <a:gd name="T81" fmla="*/ 7 h 16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59"/>
                <a:gd name="T124" fmla="*/ 0 h 160"/>
                <a:gd name="T125" fmla="*/ 159 w 159"/>
                <a:gd name="T126" fmla="*/ 160 h 16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59" h="160">
                  <a:moveTo>
                    <a:pt x="134" y="53"/>
                  </a:moveTo>
                  <a:lnTo>
                    <a:pt x="138" y="70"/>
                  </a:lnTo>
                  <a:lnTo>
                    <a:pt x="135" y="84"/>
                  </a:lnTo>
                  <a:lnTo>
                    <a:pt x="125" y="96"/>
                  </a:lnTo>
                  <a:lnTo>
                    <a:pt x="111" y="107"/>
                  </a:lnTo>
                  <a:lnTo>
                    <a:pt x="93" y="117"/>
                  </a:lnTo>
                  <a:lnTo>
                    <a:pt x="74" y="126"/>
                  </a:lnTo>
                  <a:lnTo>
                    <a:pt x="54" y="136"/>
                  </a:lnTo>
                  <a:lnTo>
                    <a:pt x="37" y="146"/>
                  </a:lnTo>
                  <a:lnTo>
                    <a:pt x="34" y="149"/>
                  </a:lnTo>
                  <a:lnTo>
                    <a:pt x="32" y="151"/>
                  </a:lnTo>
                  <a:lnTo>
                    <a:pt x="32" y="154"/>
                  </a:lnTo>
                  <a:lnTo>
                    <a:pt x="35" y="157"/>
                  </a:lnTo>
                  <a:lnTo>
                    <a:pt x="38" y="159"/>
                  </a:lnTo>
                  <a:lnTo>
                    <a:pt x="43" y="160"/>
                  </a:lnTo>
                  <a:lnTo>
                    <a:pt x="47" y="160"/>
                  </a:lnTo>
                  <a:lnTo>
                    <a:pt x="51" y="159"/>
                  </a:lnTo>
                  <a:lnTo>
                    <a:pt x="73" y="150"/>
                  </a:lnTo>
                  <a:lnTo>
                    <a:pt x="95" y="139"/>
                  </a:lnTo>
                  <a:lnTo>
                    <a:pt x="115" y="128"/>
                  </a:lnTo>
                  <a:lnTo>
                    <a:pt x="134" y="115"/>
                  </a:lnTo>
                  <a:lnTo>
                    <a:pt x="147" y="101"/>
                  </a:lnTo>
                  <a:lnTo>
                    <a:pt x="156" y="85"/>
                  </a:lnTo>
                  <a:lnTo>
                    <a:pt x="159" y="68"/>
                  </a:lnTo>
                  <a:lnTo>
                    <a:pt x="153" y="50"/>
                  </a:lnTo>
                  <a:lnTo>
                    <a:pt x="140" y="36"/>
                  </a:lnTo>
                  <a:lnTo>
                    <a:pt x="122" y="24"/>
                  </a:lnTo>
                  <a:lnTo>
                    <a:pt x="99" y="14"/>
                  </a:lnTo>
                  <a:lnTo>
                    <a:pt x="76" y="7"/>
                  </a:lnTo>
                  <a:lnTo>
                    <a:pt x="51" y="2"/>
                  </a:lnTo>
                  <a:lnTo>
                    <a:pt x="29" y="0"/>
                  </a:lnTo>
                  <a:lnTo>
                    <a:pt x="12" y="1"/>
                  </a:lnTo>
                  <a:lnTo>
                    <a:pt x="0" y="5"/>
                  </a:lnTo>
                  <a:lnTo>
                    <a:pt x="21" y="9"/>
                  </a:lnTo>
                  <a:lnTo>
                    <a:pt x="41" y="12"/>
                  </a:lnTo>
                  <a:lnTo>
                    <a:pt x="60" y="15"/>
                  </a:lnTo>
                  <a:lnTo>
                    <a:pt x="79" y="19"/>
                  </a:lnTo>
                  <a:lnTo>
                    <a:pt x="96" y="24"/>
                  </a:lnTo>
                  <a:lnTo>
                    <a:pt x="112" y="31"/>
                  </a:lnTo>
                  <a:lnTo>
                    <a:pt x="125" y="40"/>
                  </a:lnTo>
                  <a:lnTo>
                    <a:pt x="134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01" name="Freeform 49">
              <a:extLst>
                <a:ext uri="{FF2B5EF4-FFF2-40B4-BE49-F238E27FC236}">
                  <a16:creationId xmlns:a16="http://schemas.microsoft.com/office/drawing/2014/main" id="{811B0758-0D41-FE4B-AE31-2DE65C6787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8" y="2218"/>
              <a:ext cx="133" cy="166"/>
            </a:xfrm>
            <a:custGeom>
              <a:avLst/>
              <a:gdLst>
                <a:gd name="T0" fmla="*/ 5 w 399"/>
                <a:gd name="T1" fmla="*/ 8 h 332"/>
                <a:gd name="T2" fmla="*/ 2 w 399"/>
                <a:gd name="T3" fmla="*/ 13 h 332"/>
                <a:gd name="T4" fmla="*/ 1 w 399"/>
                <a:gd name="T5" fmla="*/ 19 h 332"/>
                <a:gd name="T6" fmla="*/ 0 w 399"/>
                <a:gd name="T7" fmla="*/ 25 h 332"/>
                <a:gd name="T8" fmla="*/ 0 w 399"/>
                <a:gd name="T9" fmla="*/ 30 h 332"/>
                <a:gd name="T10" fmla="*/ 0 w 399"/>
                <a:gd name="T11" fmla="*/ 32 h 332"/>
                <a:gd name="T12" fmla="*/ 1 w 399"/>
                <a:gd name="T13" fmla="*/ 33 h 332"/>
                <a:gd name="T14" fmla="*/ 2 w 399"/>
                <a:gd name="T15" fmla="*/ 35 h 332"/>
                <a:gd name="T16" fmla="*/ 3 w 399"/>
                <a:gd name="T17" fmla="*/ 36 h 332"/>
                <a:gd name="T18" fmla="*/ 4 w 399"/>
                <a:gd name="T19" fmla="*/ 38 h 332"/>
                <a:gd name="T20" fmla="*/ 5 w 399"/>
                <a:gd name="T21" fmla="*/ 39 h 332"/>
                <a:gd name="T22" fmla="*/ 7 w 399"/>
                <a:gd name="T23" fmla="*/ 40 h 332"/>
                <a:gd name="T24" fmla="*/ 9 w 399"/>
                <a:gd name="T25" fmla="*/ 41 h 332"/>
                <a:gd name="T26" fmla="*/ 10 w 399"/>
                <a:gd name="T27" fmla="*/ 41 h 332"/>
                <a:gd name="T28" fmla="*/ 12 w 399"/>
                <a:gd name="T29" fmla="*/ 42 h 332"/>
                <a:gd name="T30" fmla="*/ 13 w 399"/>
                <a:gd name="T31" fmla="*/ 42 h 332"/>
                <a:gd name="T32" fmla="*/ 14 w 399"/>
                <a:gd name="T33" fmla="*/ 42 h 332"/>
                <a:gd name="T34" fmla="*/ 15 w 399"/>
                <a:gd name="T35" fmla="*/ 41 h 332"/>
                <a:gd name="T36" fmla="*/ 15 w 399"/>
                <a:gd name="T37" fmla="*/ 40 h 332"/>
                <a:gd name="T38" fmla="*/ 14 w 399"/>
                <a:gd name="T39" fmla="*/ 39 h 332"/>
                <a:gd name="T40" fmla="*/ 13 w 399"/>
                <a:gd name="T41" fmla="*/ 39 h 332"/>
                <a:gd name="T42" fmla="*/ 12 w 399"/>
                <a:gd name="T43" fmla="*/ 39 h 332"/>
                <a:gd name="T44" fmla="*/ 11 w 399"/>
                <a:gd name="T45" fmla="*/ 39 h 332"/>
                <a:gd name="T46" fmla="*/ 9 w 399"/>
                <a:gd name="T47" fmla="*/ 38 h 332"/>
                <a:gd name="T48" fmla="*/ 8 w 399"/>
                <a:gd name="T49" fmla="*/ 37 h 332"/>
                <a:gd name="T50" fmla="*/ 6 w 399"/>
                <a:gd name="T51" fmla="*/ 37 h 332"/>
                <a:gd name="T52" fmla="*/ 5 w 399"/>
                <a:gd name="T53" fmla="*/ 36 h 332"/>
                <a:gd name="T54" fmla="*/ 3 w 399"/>
                <a:gd name="T55" fmla="*/ 34 h 332"/>
                <a:gd name="T56" fmla="*/ 2 w 399"/>
                <a:gd name="T57" fmla="*/ 32 h 332"/>
                <a:gd name="T58" fmla="*/ 2 w 399"/>
                <a:gd name="T59" fmla="*/ 30 h 332"/>
                <a:gd name="T60" fmla="*/ 1 w 399"/>
                <a:gd name="T61" fmla="*/ 27 h 332"/>
                <a:gd name="T62" fmla="*/ 2 w 399"/>
                <a:gd name="T63" fmla="*/ 22 h 332"/>
                <a:gd name="T64" fmla="*/ 2 w 399"/>
                <a:gd name="T65" fmla="*/ 19 h 332"/>
                <a:gd name="T66" fmla="*/ 3 w 399"/>
                <a:gd name="T67" fmla="*/ 15 h 332"/>
                <a:gd name="T68" fmla="*/ 4 w 399"/>
                <a:gd name="T69" fmla="*/ 13 h 332"/>
                <a:gd name="T70" fmla="*/ 5 w 399"/>
                <a:gd name="T71" fmla="*/ 10 h 332"/>
                <a:gd name="T72" fmla="*/ 7 w 399"/>
                <a:gd name="T73" fmla="*/ 8 h 332"/>
                <a:gd name="T74" fmla="*/ 8 w 399"/>
                <a:gd name="T75" fmla="*/ 5 h 332"/>
                <a:gd name="T76" fmla="*/ 10 w 399"/>
                <a:gd name="T77" fmla="*/ 3 h 332"/>
                <a:gd name="T78" fmla="*/ 12 w 399"/>
                <a:gd name="T79" fmla="*/ 1 h 332"/>
                <a:gd name="T80" fmla="*/ 12 w 399"/>
                <a:gd name="T81" fmla="*/ 0 h 332"/>
                <a:gd name="T82" fmla="*/ 10 w 399"/>
                <a:gd name="T83" fmla="*/ 1 h 332"/>
                <a:gd name="T84" fmla="*/ 8 w 399"/>
                <a:gd name="T85" fmla="*/ 3 h 332"/>
                <a:gd name="T86" fmla="*/ 7 w 399"/>
                <a:gd name="T87" fmla="*/ 5 h 33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99"/>
                <a:gd name="T133" fmla="*/ 0 h 332"/>
                <a:gd name="T134" fmla="*/ 399 w 399"/>
                <a:gd name="T135" fmla="*/ 332 h 33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99" h="332">
                  <a:moveTo>
                    <a:pt x="155" y="45"/>
                  </a:moveTo>
                  <a:lnTo>
                    <a:pt x="125" y="62"/>
                  </a:lnTo>
                  <a:lnTo>
                    <a:pt x="94" y="81"/>
                  </a:lnTo>
                  <a:lnTo>
                    <a:pt x="67" y="101"/>
                  </a:lnTo>
                  <a:lnTo>
                    <a:pt x="42" y="123"/>
                  </a:lnTo>
                  <a:lnTo>
                    <a:pt x="22" y="147"/>
                  </a:lnTo>
                  <a:lnTo>
                    <a:pt x="7" y="172"/>
                  </a:lnTo>
                  <a:lnTo>
                    <a:pt x="0" y="200"/>
                  </a:lnTo>
                  <a:lnTo>
                    <a:pt x="2" y="228"/>
                  </a:lnTo>
                  <a:lnTo>
                    <a:pt x="4" y="235"/>
                  </a:lnTo>
                  <a:lnTo>
                    <a:pt x="9" y="243"/>
                  </a:lnTo>
                  <a:lnTo>
                    <a:pt x="13" y="249"/>
                  </a:lnTo>
                  <a:lnTo>
                    <a:pt x="19" y="256"/>
                  </a:lnTo>
                  <a:lnTo>
                    <a:pt x="26" y="262"/>
                  </a:lnTo>
                  <a:lnTo>
                    <a:pt x="33" y="268"/>
                  </a:lnTo>
                  <a:lnTo>
                    <a:pt x="42" y="273"/>
                  </a:lnTo>
                  <a:lnTo>
                    <a:pt x="51" y="277"/>
                  </a:lnTo>
                  <a:lnTo>
                    <a:pt x="70" y="285"/>
                  </a:lnTo>
                  <a:lnTo>
                    <a:pt x="89" y="292"/>
                  </a:lnTo>
                  <a:lnTo>
                    <a:pt x="107" y="298"/>
                  </a:lnTo>
                  <a:lnTo>
                    <a:pt x="128" y="303"/>
                  </a:lnTo>
                  <a:lnTo>
                    <a:pt x="148" y="308"/>
                  </a:lnTo>
                  <a:lnTo>
                    <a:pt x="168" y="312"/>
                  </a:lnTo>
                  <a:lnTo>
                    <a:pt x="189" y="316"/>
                  </a:lnTo>
                  <a:lnTo>
                    <a:pt x="209" y="319"/>
                  </a:lnTo>
                  <a:lnTo>
                    <a:pt x="231" y="322"/>
                  </a:lnTo>
                  <a:lnTo>
                    <a:pt x="253" y="324"/>
                  </a:lnTo>
                  <a:lnTo>
                    <a:pt x="273" y="326"/>
                  </a:lnTo>
                  <a:lnTo>
                    <a:pt x="295" y="328"/>
                  </a:lnTo>
                  <a:lnTo>
                    <a:pt x="316" y="329"/>
                  </a:lnTo>
                  <a:lnTo>
                    <a:pt x="338" y="330"/>
                  </a:lnTo>
                  <a:lnTo>
                    <a:pt x="358" y="331"/>
                  </a:lnTo>
                  <a:lnTo>
                    <a:pt x="380" y="332"/>
                  </a:lnTo>
                  <a:lnTo>
                    <a:pt x="386" y="332"/>
                  </a:lnTo>
                  <a:lnTo>
                    <a:pt x="392" y="329"/>
                  </a:lnTo>
                  <a:lnTo>
                    <a:pt x="396" y="326"/>
                  </a:lnTo>
                  <a:lnTo>
                    <a:pt x="399" y="321"/>
                  </a:lnTo>
                  <a:lnTo>
                    <a:pt x="399" y="316"/>
                  </a:lnTo>
                  <a:lnTo>
                    <a:pt x="396" y="312"/>
                  </a:lnTo>
                  <a:lnTo>
                    <a:pt x="390" y="309"/>
                  </a:lnTo>
                  <a:lnTo>
                    <a:pt x="385" y="308"/>
                  </a:lnTo>
                  <a:lnTo>
                    <a:pt x="364" y="308"/>
                  </a:lnTo>
                  <a:lnTo>
                    <a:pt x="345" y="308"/>
                  </a:lnTo>
                  <a:lnTo>
                    <a:pt x="325" y="307"/>
                  </a:lnTo>
                  <a:lnTo>
                    <a:pt x="306" y="306"/>
                  </a:lnTo>
                  <a:lnTo>
                    <a:pt x="286" y="305"/>
                  </a:lnTo>
                  <a:lnTo>
                    <a:pt x="266" y="303"/>
                  </a:lnTo>
                  <a:lnTo>
                    <a:pt x="247" y="301"/>
                  </a:lnTo>
                  <a:lnTo>
                    <a:pt x="226" y="299"/>
                  </a:lnTo>
                  <a:lnTo>
                    <a:pt x="208" y="296"/>
                  </a:lnTo>
                  <a:lnTo>
                    <a:pt x="187" y="293"/>
                  </a:lnTo>
                  <a:lnTo>
                    <a:pt x="168" y="289"/>
                  </a:lnTo>
                  <a:lnTo>
                    <a:pt x="150" y="285"/>
                  </a:lnTo>
                  <a:lnTo>
                    <a:pt x="131" y="281"/>
                  </a:lnTo>
                  <a:lnTo>
                    <a:pt x="113" y="275"/>
                  </a:lnTo>
                  <a:lnTo>
                    <a:pt x="94" y="269"/>
                  </a:lnTo>
                  <a:lnTo>
                    <a:pt x="77" y="263"/>
                  </a:lnTo>
                  <a:lnTo>
                    <a:pt x="62" y="256"/>
                  </a:lnTo>
                  <a:lnTo>
                    <a:pt x="51" y="246"/>
                  </a:lnTo>
                  <a:lnTo>
                    <a:pt x="44" y="236"/>
                  </a:lnTo>
                  <a:lnTo>
                    <a:pt x="38" y="224"/>
                  </a:lnTo>
                  <a:lnTo>
                    <a:pt x="38" y="210"/>
                  </a:lnTo>
                  <a:lnTo>
                    <a:pt x="41" y="192"/>
                  </a:lnTo>
                  <a:lnTo>
                    <a:pt x="46" y="173"/>
                  </a:lnTo>
                  <a:lnTo>
                    <a:pt x="52" y="160"/>
                  </a:lnTo>
                  <a:lnTo>
                    <a:pt x="62" y="145"/>
                  </a:lnTo>
                  <a:lnTo>
                    <a:pt x="74" y="132"/>
                  </a:lnTo>
                  <a:lnTo>
                    <a:pt x="84" y="120"/>
                  </a:lnTo>
                  <a:lnTo>
                    <a:pt x="97" y="109"/>
                  </a:lnTo>
                  <a:lnTo>
                    <a:pt x="110" y="98"/>
                  </a:lnTo>
                  <a:lnTo>
                    <a:pt x="125" y="88"/>
                  </a:lnTo>
                  <a:lnTo>
                    <a:pt x="141" y="78"/>
                  </a:lnTo>
                  <a:lnTo>
                    <a:pt x="160" y="67"/>
                  </a:lnTo>
                  <a:lnTo>
                    <a:pt x="179" y="57"/>
                  </a:lnTo>
                  <a:lnTo>
                    <a:pt x="200" y="47"/>
                  </a:lnTo>
                  <a:lnTo>
                    <a:pt x="223" y="37"/>
                  </a:lnTo>
                  <a:lnTo>
                    <a:pt x="248" y="28"/>
                  </a:lnTo>
                  <a:lnTo>
                    <a:pt x="271" y="19"/>
                  </a:lnTo>
                  <a:lnTo>
                    <a:pt x="293" y="12"/>
                  </a:lnTo>
                  <a:lnTo>
                    <a:pt x="313" y="6"/>
                  </a:lnTo>
                  <a:lnTo>
                    <a:pt x="331" y="1"/>
                  </a:lnTo>
                  <a:lnTo>
                    <a:pt x="315" y="0"/>
                  </a:lnTo>
                  <a:lnTo>
                    <a:pt x="295" y="1"/>
                  </a:lnTo>
                  <a:lnTo>
                    <a:pt x="273" y="5"/>
                  </a:lnTo>
                  <a:lnTo>
                    <a:pt x="248" y="10"/>
                  </a:lnTo>
                  <a:lnTo>
                    <a:pt x="223" y="17"/>
                  </a:lnTo>
                  <a:lnTo>
                    <a:pt x="199" y="25"/>
                  </a:lnTo>
                  <a:lnTo>
                    <a:pt x="176" y="35"/>
                  </a:lnTo>
                  <a:lnTo>
                    <a:pt x="155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02" name="Freeform 50">
              <a:extLst>
                <a:ext uri="{FF2B5EF4-FFF2-40B4-BE49-F238E27FC236}">
                  <a16:creationId xmlns:a16="http://schemas.microsoft.com/office/drawing/2014/main" id="{290C5F66-F0ED-EC43-9C66-0786CB7A1D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6" y="2213"/>
              <a:ext cx="116" cy="110"/>
            </a:xfrm>
            <a:custGeom>
              <a:avLst/>
              <a:gdLst>
                <a:gd name="T0" fmla="*/ 11 w 348"/>
                <a:gd name="T1" fmla="*/ 8 h 222"/>
                <a:gd name="T2" fmla="*/ 11 w 348"/>
                <a:gd name="T3" fmla="*/ 10 h 222"/>
                <a:gd name="T4" fmla="*/ 12 w 348"/>
                <a:gd name="T5" fmla="*/ 11 h 222"/>
                <a:gd name="T6" fmla="*/ 12 w 348"/>
                <a:gd name="T7" fmla="*/ 13 h 222"/>
                <a:gd name="T8" fmla="*/ 12 w 348"/>
                <a:gd name="T9" fmla="*/ 15 h 222"/>
                <a:gd name="T10" fmla="*/ 12 w 348"/>
                <a:gd name="T11" fmla="*/ 17 h 222"/>
                <a:gd name="T12" fmla="*/ 12 w 348"/>
                <a:gd name="T13" fmla="*/ 18 h 222"/>
                <a:gd name="T14" fmla="*/ 11 w 348"/>
                <a:gd name="T15" fmla="*/ 20 h 222"/>
                <a:gd name="T16" fmla="*/ 11 w 348"/>
                <a:gd name="T17" fmla="*/ 21 h 222"/>
                <a:gd name="T18" fmla="*/ 10 w 348"/>
                <a:gd name="T19" fmla="*/ 22 h 222"/>
                <a:gd name="T20" fmla="*/ 10 w 348"/>
                <a:gd name="T21" fmla="*/ 23 h 222"/>
                <a:gd name="T22" fmla="*/ 9 w 348"/>
                <a:gd name="T23" fmla="*/ 24 h 222"/>
                <a:gd name="T24" fmla="*/ 9 w 348"/>
                <a:gd name="T25" fmla="*/ 25 h 222"/>
                <a:gd name="T26" fmla="*/ 9 w 348"/>
                <a:gd name="T27" fmla="*/ 26 h 222"/>
                <a:gd name="T28" fmla="*/ 9 w 348"/>
                <a:gd name="T29" fmla="*/ 26 h 222"/>
                <a:gd name="T30" fmla="*/ 9 w 348"/>
                <a:gd name="T31" fmla="*/ 26 h 222"/>
                <a:gd name="T32" fmla="*/ 9 w 348"/>
                <a:gd name="T33" fmla="*/ 27 h 222"/>
                <a:gd name="T34" fmla="*/ 9 w 348"/>
                <a:gd name="T35" fmla="*/ 27 h 222"/>
                <a:gd name="T36" fmla="*/ 9 w 348"/>
                <a:gd name="T37" fmla="*/ 27 h 222"/>
                <a:gd name="T38" fmla="*/ 9 w 348"/>
                <a:gd name="T39" fmla="*/ 27 h 222"/>
                <a:gd name="T40" fmla="*/ 10 w 348"/>
                <a:gd name="T41" fmla="*/ 27 h 222"/>
                <a:gd name="T42" fmla="*/ 11 w 348"/>
                <a:gd name="T43" fmla="*/ 25 h 222"/>
                <a:gd name="T44" fmla="*/ 11 w 348"/>
                <a:gd name="T45" fmla="*/ 23 h 222"/>
                <a:gd name="T46" fmla="*/ 12 w 348"/>
                <a:gd name="T47" fmla="*/ 20 h 222"/>
                <a:gd name="T48" fmla="*/ 13 w 348"/>
                <a:gd name="T49" fmla="*/ 18 h 222"/>
                <a:gd name="T50" fmla="*/ 13 w 348"/>
                <a:gd name="T51" fmla="*/ 15 h 222"/>
                <a:gd name="T52" fmla="*/ 13 w 348"/>
                <a:gd name="T53" fmla="*/ 12 h 222"/>
                <a:gd name="T54" fmla="*/ 12 w 348"/>
                <a:gd name="T55" fmla="*/ 10 h 222"/>
                <a:gd name="T56" fmla="*/ 11 w 348"/>
                <a:gd name="T57" fmla="*/ 7 h 222"/>
                <a:gd name="T58" fmla="*/ 11 w 348"/>
                <a:gd name="T59" fmla="*/ 6 h 222"/>
                <a:gd name="T60" fmla="*/ 10 w 348"/>
                <a:gd name="T61" fmla="*/ 5 h 222"/>
                <a:gd name="T62" fmla="*/ 9 w 348"/>
                <a:gd name="T63" fmla="*/ 4 h 222"/>
                <a:gd name="T64" fmla="*/ 8 w 348"/>
                <a:gd name="T65" fmla="*/ 3 h 222"/>
                <a:gd name="T66" fmla="*/ 7 w 348"/>
                <a:gd name="T67" fmla="*/ 2 h 222"/>
                <a:gd name="T68" fmla="*/ 7 w 348"/>
                <a:gd name="T69" fmla="*/ 2 h 222"/>
                <a:gd name="T70" fmla="*/ 6 w 348"/>
                <a:gd name="T71" fmla="*/ 1 h 222"/>
                <a:gd name="T72" fmla="*/ 5 w 348"/>
                <a:gd name="T73" fmla="*/ 0 h 222"/>
                <a:gd name="T74" fmla="*/ 4 w 348"/>
                <a:gd name="T75" fmla="*/ 0 h 222"/>
                <a:gd name="T76" fmla="*/ 3 w 348"/>
                <a:gd name="T77" fmla="*/ 0 h 222"/>
                <a:gd name="T78" fmla="*/ 2 w 348"/>
                <a:gd name="T79" fmla="*/ 0 h 222"/>
                <a:gd name="T80" fmla="*/ 1 w 348"/>
                <a:gd name="T81" fmla="*/ 0 h 222"/>
                <a:gd name="T82" fmla="*/ 1 w 348"/>
                <a:gd name="T83" fmla="*/ 0 h 222"/>
                <a:gd name="T84" fmla="*/ 0 w 348"/>
                <a:gd name="T85" fmla="*/ 0 h 222"/>
                <a:gd name="T86" fmla="*/ 0 w 348"/>
                <a:gd name="T87" fmla="*/ 0 h 222"/>
                <a:gd name="T88" fmla="*/ 0 w 348"/>
                <a:gd name="T89" fmla="*/ 0 h 222"/>
                <a:gd name="T90" fmla="*/ 1 w 348"/>
                <a:gd name="T91" fmla="*/ 0 h 222"/>
                <a:gd name="T92" fmla="*/ 1 w 348"/>
                <a:gd name="T93" fmla="*/ 1 h 222"/>
                <a:gd name="T94" fmla="*/ 2 w 348"/>
                <a:gd name="T95" fmla="*/ 1 h 222"/>
                <a:gd name="T96" fmla="*/ 2 w 348"/>
                <a:gd name="T97" fmla="*/ 1 h 222"/>
                <a:gd name="T98" fmla="*/ 3 w 348"/>
                <a:gd name="T99" fmla="*/ 1 h 222"/>
                <a:gd name="T100" fmla="*/ 4 w 348"/>
                <a:gd name="T101" fmla="*/ 2 h 222"/>
                <a:gd name="T102" fmla="*/ 4 w 348"/>
                <a:gd name="T103" fmla="*/ 2 h 222"/>
                <a:gd name="T104" fmla="*/ 5 w 348"/>
                <a:gd name="T105" fmla="*/ 2 h 222"/>
                <a:gd name="T106" fmla="*/ 6 w 348"/>
                <a:gd name="T107" fmla="*/ 3 h 222"/>
                <a:gd name="T108" fmla="*/ 7 w 348"/>
                <a:gd name="T109" fmla="*/ 3 h 222"/>
                <a:gd name="T110" fmla="*/ 7 w 348"/>
                <a:gd name="T111" fmla="*/ 4 h 222"/>
                <a:gd name="T112" fmla="*/ 8 w 348"/>
                <a:gd name="T113" fmla="*/ 5 h 222"/>
                <a:gd name="T114" fmla="*/ 9 w 348"/>
                <a:gd name="T115" fmla="*/ 5 h 222"/>
                <a:gd name="T116" fmla="*/ 10 w 348"/>
                <a:gd name="T117" fmla="*/ 6 h 222"/>
                <a:gd name="T118" fmla="*/ 10 w 348"/>
                <a:gd name="T119" fmla="*/ 7 h 222"/>
                <a:gd name="T120" fmla="*/ 11 w 348"/>
                <a:gd name="T121" fmla="*/ 8 h 22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48"/>
                <a:gd name="T184" fmla="*/ 0 h 222"/>
                <a:gd name="T185" fmla="*/ 348 w 348"/>
                <a:gd name="T186" fmla="*/ 222 h 22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48" h="222">
                  <a:moveTo>
                    <a:pt x="290" y="69"/>
                  </a:moveTo>
                  <a:lnTo>
                    <a:pt x="306" y="81"/>
                  </a:lnTo>
                  <a:lnTo>
                    <a:pt x="315" y="95"/>
                  </a:lnTo>
                  <a:lnTo>
                    <a:pt x="321" y="110"/>
                  </a:lnTo>
                  <a:lnTo>
                    <a:pt x="321" y="126"/>
                  </a:lnTo>
                  <a:lnTo>
                    <a:pt x="318" y="139"/>
                  </a:lnTo>
                  <a:lnTo>
                    <a:pt x="312" y="150"/>
                  </a:lnTo>
                  <a:lnTo>
                    <a:pt x="302" y="161"/>
                  </a:lnTo>
                  <a:lnTo>
                    <a:pt x="292" y="170"/>
                  </a:lnTo>
                  <a:lnTo>
                    <a:pt x="279" y="180"/>
                  </a:lnTo>
                  <a:lnTo>
                    <a:pt x="265" y="188"/>
                  </a:lnTo>
                  <a:lnTo>
                    <a:pt x="252" y="198"/>
                  </a:lnTo>
                  <a:lnTo>
                    <a:pt x="239" y="207"/>
                  </a:lnTo>
                  <a:lnTo>
                    <a:pt x="236" y="210"/>
                  </a:lnTo>
                  <a:lnTo>
                    <a:pt x="235" y="213"/>
                  </a:lnTo>
                  <a:lnTo>
                    <a:pt x="236" y="216"/>
                  </a:lnTo>
                  <a:lnTo>
                    <a:pt x="239" y="219"/>
                  </a:lnTo>
                  <a:lnTo>
                    <a:pt x="244" y="221"/>
                  </a:lnTo>
                  <a:lnTo>
                    <a:pt x="248" y="222"/>
                  </a:lnTo>
                  <a:lnTo>
                    <a:pt x="254" y="221"/>
                  </a:lnTo>
                  <a:lnTo>
                    <a:pt x="258" y="219"/>
                  </a:lnTo>
                  <a:lnTo>
                    <a:pt x="287" y="206"/>
                  </a:lnTo>
                  <a:lnTo>
                    <a:pt x="310" y="188"/>
                  </a:lnTo>
                  <a:lnTo>
                    <a:pt x="331" y="168"/>
                  </a:lnTo>
                  <a:lnTo>
                    <a:pt x="344" y="147"/>
                  </a:lnTo>
                  <a:lnTo>
                    <a:pt x="348" y="124"/>
                  </a:lnTo>
                  <a:lnTo>
                    <a:pt x="345" y="102"/>
                  </a:lnTo>
                  <a:lnTo>
                    <a:pt x="334" y="81"/>
                  </a:lnTo>
                  <a:lnTo>
                    <a:pt x="310" y="62"/>
                  </a:lnTo>
                  <a:lnTo>
                    <a:pt x="293" y="52"/>
                  </a:lnTo>
                  <a:lnTo>
                    <a:pt x="273" y="43"/>
                  </a:lnTo>
                  <a:lnTo>
                    <a:pt x="249" y="34"/>
                  </a:lnTo>
                  <a:lnTo>
                    <a:pt x="226" y="27"/>
                  </a:lnTo>
                  <a:lnTo>
                    <a:pt x="202" y="21"/>
                  </a:lnTo>
                  <a:lnTo>
                    <a:pt x="176" y="16"/>
                  </a:lnTo>
                  <a:lnTo>
                    <a:pt x="151" y="11"/>
                  </a:lnTo>
                  <a:lnTo>
                    <a:pt x="125" y="7"/>
                  </a:lnTo>
                  <a:lnTo>
                    <a:pt x="102" y="4"/>
                  </a:lnTo>
                  <a:lnTo>
                    <a:pt x="78" y="2"/>
                  </a:lnTo>
                  <a:lnTo>
                    <a:pt x="58" y="0"/>
                  </a:lnTo>
                  <a:lnTo>
                    <a:pt x="39" y="0"/>
                  </a:lnTo>
                  <a:lnTo>
                    <a:pt x="23" y="0"/>
                  </a:lnTo>
                  <a:lnTo>
                    <a:pt x="12" y="1"/>
                  </a:lnTo>
                  <a:lnTo>
                    <a:pt x="4" y="3"/>
                  </a:lnTo>
                  <a:lnTo>
                    <a:pt x="0" y="5"/>
                  </a:lnTo>
                  <a:lnTo>
                    <a:pt x="14" y="7"/>
                  </a:lnTo>
                  <a:lnTo>
                    <a:pt x="30" y="8"/>
                  </a:lnTo>
                  <a:lnTo>
                    <a:pt x="46" y="10"/>
                  </a:lnTo>
                  <a:lnTo>
                    <a:pt x="64" y="12"/>
                  </a:lnTo>
                  <a:lnTo>
                    <a:pt x="83" y="14"/>
                  </a:lnTo>
                  <a:lnTo>
                    <a:pt x="102" y="16"/>
                  </a:lnTo>
                  <a:lnTo>
                    <a:pt x="120" y="19"/>
                  </a:lnTo>
                  <a:lnTo>
                    <a:pt x="141" y="22"/>
                  </a:lnTo>
                  <a:lnTo>
                    <a:pt x="160" y="26"/>
                  </a:lnTo>
                  <a:lnTo>
                    <a:pt x="180" y="30"/>
                  </a:lnTo>
                  <a:lnTo>
                    <a:pt x="200" y="35"/>
                  </a:lnTo>
                  <a:lnTo>
                    <a:pt x="219" y="41"/>
                  </a:lnTo>
                  <a:lnTo>
                    <a:pt x="238" y="47"/>
                  </a:lnTo>
                  <a:lnTo>
                    <a:pt x="257" y="53"/>
                  </a:lnTo>
                  <a:lnTo>
                    <a:pt x="274" y="61"/>
                  </a:lnTo>
                  <a:lnTo>
                    <a:pt x="290" y="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03" name="Freeform 51">
              <a:extLst>
                <a:ext uri="{FF2B5EF4-FFF2-40B4-BE49-F238E27FC236}">
                  <a16:creationId xmlns:a16="http://schemas.microsoft.com/office/drawing/2014/main" id="{54989276-B499-9446-B8F7-F4E553D02E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2" y="2273"/>
              <a:ext cx="48" cy="103"/>
            </a:xfrm>
            <a:custGeom>
              <a:avLst/>
              <a:gdLst>
                <a:gd name="T0" fmla="*/ 0 w 142"/>
                <a:gd name="T1" fmla="*/ 14 h 207"/>
                <a:gd name="T2" fmla="*/ 0 w 142"/>
                <a:gd name="T3" fmla="*/ 16 h 207"/>
                <a:gd name="T4" fmla="*/ 0 w 142"/>
                <a:gd name="T5" fmla="*/ 18 h 207"/>
                <a:gd name="T6" fmla="*/ 1 w 142"/>
                <a:gd name="T7" fmla="*/ 20 h 207"/>
                <a:gd name="T8" fmla="*/ 1 w 142"/>
                <a:gd name="T9" fmla="*/ 21 h 207"/>
                <a:gd name="T10" fmla="*/ 2 w 142"/>
                <a:gd name="T11" fmla="*/ 23 h 207"/>
                <a:gd name="T12" fmla="*/ 3 w 142"/>
                <a:gd name="T13" fmla="*/ 24 h 207"/>
                <a:gd name="T14" fmla="*/ 3 w 142"/>
                <a:gd name="T15" fmla="*/ 25 h 207"/>
                <a:gd name="T16" fmla="*/ 4 w 142"/>
                <a:gd name="T17" fmla="*/ 25 h 207"/>
                <a:gd name="T18" fmla="*/ 5 w 142"/>
                <a:gd name="T19" fmla="*/ 25 h 207"/>
                <a:gd name="T20" fmla="*/ 5 w 142"/>
                <a:gd name="T21" fmla="*/ 25 h 207"/>
                <a:gd name="T22" fmla="*/ 5 w 142"/>
                <a:gd name="T23" fmla="*/ 25 h 207"/>
                <a:gd name="T24" fmla="*/ 5 w 142"/>
                <a:gd name="T25" fmla="*/ 24 h 207"/>
                <a:gd name="T26" fmla="*/ 5 w 142"/>
                <a:gd name="T27" fmla="*/ 24 h 207"/>
                <a:gd name="T28" fmla="*/ 5 w 142"/>
                <a:gd name="T29" fmla="*/ 23 h 207"/>
                <a:gd name="T30" fmla="*/ 5 w 142"/>
                <a:gd name="T31" fmla="*/ 23 h 207"/>
                <a:gd name="T32" fmla="*/ 5 w 142"/>
                <a:gd name="T33" fmla="*/ 22 h 207"/>
                <a:gd name="T34" fmla="*/ 4 w 142"/>
                <a:gd name="T35" fmla="*/ 22 h 207"/>
                <a:gd name="T36" fmla="*/ 3 w 142"/>
                <a:gd name="T37" fmla="*/ 21 h 207"/>
                <a:gd name="T38" fmla="*/ 2 w 142"/>
                <a:gd name="T39" fmla="*/ 19 h 207"/>
                <a:gd name="T40" fmla="*/ 2 w 142"/>
                <a:gd name="T41" fmla="*/ 18 h 207"/>
                <a:gd name="T42" fmla="*/ 2 w 142"/>
                <a:gd name="T43" fmla="*/ 16 h 207"/>
                <a:gd name="T44" fmla="*/ 1 w 142"/>
                <a:gd name="T45" fmla="*/ 14 h 207"/>
                <a:gd name="T46" fmla="*/ 1 w 142"/>
                <a:gd name="T47" fmla="*/ 12 h 207"/>
                <a:gd name="T48" fmla="*/ 2 w 142"/>
                <a:gd name="T49" fmla="*/ 9 h 207"/>
                <a:gd name="T50" fmla="*/ 2 w 142"/>
                <a:gd name="T51" fmla="*/ 8 h 207"/>
                <a:gd name="T52" fmla="*/ 3 w 142"/>
                <a:gd name="T53" fmla="*/ 6 h 207"/>
                <a:gd name="T54" fmla="*/ 3 w 142"/>
                <a:gd name="T55" fmla="*/ 5 h 207"/>
                <a:gd name="T56" fmla="*/ 4 w 142"/>
                <a:gd name="T57" fmla="*/ 3 h 207"/>
                <a:gd name="T58" fmla="*/ 5 w 142"/>
                <a:gd name="T59" fmla="*/ 2 h 207"/>
                <a:gd name="T60" fmla="*/ 5 w 142"/>
                <a:gd name="T61" fmla="*/ 1 h 207"/>
                <a:gd name="T62" fmla="*/ 5 w 142"/>
                <a:gd name="T63" fmla="*/ 0 h 207"/>
                <a:gd name="T64" fmla="*/ 5 w 142"/>
                <a:gd name="T65" fmla="*/ 0 h 207"/>
                <a:gd name="T66" fmla="*/ 5 w 142"/>
                <a:gd name="T67" fmla="*/ 0 h 207"/>
                <a:gd name="T68" fmla="*/ 4 w 142"/>
                <a:gd name="T69" fmla="*/ 1 h 207"/>
                <a:gd name="T70" fmla="*/ 3 w 142"/>
                <a:gd name="T71" fmla="*/ 2 h 207"/>
                <a:gd name="T72" fmla="*/ 2 w 142"/>
                <a:gd name="T73" fmla="*/ 4 h 207"/>
                <a:gd name="T74" fmla="*/ 1 w 142"/>
                <a:gd name="T75" fmla="*/ 6 h 207"/>
                <a:gd name="T76" fmla="*/ 1 w 142"/>
                <a:gd name="T77" fmla="*/ 9 h 207"/>
                <a:gd name="T78" fmla="*/ 0 w 142"/>
                <a:gd name="T79" fmla="*/ 11 h 207"/>
                <a:gd name="T80" fmla="*/ 0 w 142"/>
                <a:gd name="T81" fmla="*/ 14 h 20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42"/>
                <a:gd name="T124" fmla="*/ 0 h 207"/>
                <a:gd name="T125" fmla="*/ 142 w 142"/>
                <a:gd name="T126" fmla="*/ 207 h 20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42" h="207">
                  <a:moveTo>
                    <a:pt x="0" y="113"/>
                  </a:moveTo>
                  <a:lnTo>
                    <a:pt x="0" y="130"/>
                  </a:lnTo>
                  <a:lnTo>
                    <a:pt x="6" y="146"/>
                  </a:lnTo>
                  <a:lnTo>
                    <a:pt x="16" y="161"/>
                  </a:lnTo>
                  <a:lnTo>
                    <a:pt x="31" y="174"/>
                  </a:lnTo>
                  <a:lnTo>
                    <a:pt x="48" y="185"/>
                  </a:lnTo>
                  <a:lnTo>
                    <a:pt x="68" y="195"/>
                  </a:lnTo>
                  <a:lnTo>
                    <a:pt x="92" y="202"/>
                  </a:lnTo>
                  <a:lnTo>
                    <a:pt x="115" y="206"/>
                  </a:lnTo>
                  <a:lnTo>
                    <a:pt x="122" y="207"/>
                  </a:lnTo>
                  <a:lnTo>
                    <a:pt x="129" y="205"/>
                  </a:lnTo>
                  <a:lnTo>
                    <a:pt x="135" y="202"/>
                  </a:lnTo>
                  <a:lnTo>
                    <a:pt x="138" y="198"/>
                  </a:lnTo>
                  <a:lnTo>
                    <a:pt x="138" y="193"/>
                  </a:lnTo>
                  <a:lnTo>
                    <a:pt x="137" y="188"/>
                  </a:lnTo>
                  <a:lnTo>
                    <a:pt x="132" y="184"/>
                  </a:lnTo>
                  <a:lnTo>
                    <a:pt x="125" y="182"/>
                  </a:lnTo>
                  <a:lnTo>
                    <a:pt x="102" y="176"/>
                  </a:lnTo>
                  <a:lnTo>
                    <a:pt x="80" y="168"/>
                  </a:lnTo>
                  <a:lnTo>
                    <a:pt x="63" y="157"/>
                  </a:lnTo>
                  <a:lnTo>
                    <a:pt x="50" y="145"/>
                  </a:lnTo>
                  <a:lnTo>
                    <a:pt x="41" y="130"/>
                  </a:lnTo>
                  <a:lnTo>
                    <a:pt x="37" y="114"/>
                  </a:lnTo>
                  <a:lnTo>
                    <a:pt x="37" y="97"/>
                  </a:lnTo>
                  <a:lnTo>
                    <a:pt x="44" y="79"/>
                  </a:lnTo>
                  <a:lnTo>
                    <a:pt x="54" y="65"/>
                  </a:lnTo>
                  <a:lnTo>
                    <a:pt x="70" y="52"/>
                  </a:lnTo>
                  <a:lnTo>
                    <a:pt x="87" y="40"/>
                  </a:lnTo>
                  <a:lnTo>
                    <a:pt x="106" y="29"/>
                  </a:lnTo>
                  <a:lnTo>
                    <a:pt x="122" y="20"/>
                  </a:lnTo>
                  <a:lnTo>
                    <a:pt x="135" y="11"/>
                  </a:lnTo>
                  <a:lnTo>
                    <a:pt x="142" y="5"/>
                  </a:lnTo>
                  <a:lnTo>
                    <a:pt x="142" y="0"/>
                  </a:lnTo>
                  <a:lnTo>
                    <a:pt x="126" y="4"/>
                  </a:lnTo>
                  <a:lnTo>
                    <a:pt x="106" y="11"/>
                  </a:lnTo>
                  <a:lnTo>
                    <a:pt x="84" y="23"/>
                  </a:lnTo>
                  <a:lnTo>
                    <a:pt x="61" y="37"/>
                  </a:lnTo>
                  <a:lnTo>
                    <a:pt x="39" y="53"/>
                  </a:lnTo>
                  <a:lnTo>
                    <a:pt x="22" y="72"/>
                  </a:lnTo>
                  <a:lnTo>
                    <a:pt x="8" y="93"/>
                  </a:lnTo>
                  <a:lnTo>
                    <a:pt x="0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04" name="Freeform 52">
              <a:extLst>
                <a:ext uri="{FF2B5EF4-FFF2-40B4-BE49-F238E27FC236}">
                  <a16:creationId xmlns:a16="http://schemas.microsoft.com/office/drawing/2014/main" id="{90472E99-F1D3-FD48-B07F-4AEF11E6C8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2" y="2206"/>
              <a:ext cx="101" cy="135"/>
            </a:xfrm>
            <a:custGeom>
              <a:avLst/>
              <a:gdLst>
                <a:gd name="T0" fmla="*/ 9 w 303"/>
                <a:gd name="T1" fmla="*/ 13 h 272"/>
                <a:gd name="T2" fmla="*/ 10 w 303"/>
                <a:gd name="T3" fmla="*/ 15 h 272"/>
                <a:gd name="T4" fmla="*/ 10 w 303"/>
                <a:gd name="T5" fmla="*/ 17 h 272"/>
                <a:gd name="T6" fmla="*/ 10 w 303"/>
                <a:gd name="T7" fmla="*/ 20 h 272"/>
                <a:gd name="T8" fmla="*/ 9 w 303"/>
                <a:gd name="T9" fmla="*/ 22 h 272"/>
                <a:gd name="T10" fmla="*/ 9 w 303"/>
                <a:gd name="T11" fmla="*/ 24 h 272"/>
                <a:gd name="T12" fmla="*/ 8 w 303"/>
                <a:gd name="T13" fmla="*/ 26 h 272"/>
                <a:gd name="T14" fmla="*/ 6 w 303"/>
                <a:gd name="T15" fmla="*/ 28 h 272"/>
                <a:gd name="T16" fmla="*/ 6 w 303"/>
                <a:gd name="T17" fmla="*/ 30 h 272"/>
                <a:gd name="T18" fmla="*/ 6 w 303"/>
                <a:gd name="T19" fmla="*/ 31 h 272"/>
                <a:gd name="T20" fmla="*/ 5 w 303"/>
                <a:gd name="T21" fmla="*/ 32 h 272"/>
                <a:gd name="T22" fmla="*/ 6 w 303"/>
                <a:gd name="T23" fmla="*/ 33 h 272"/>
                <a:gd name="T24" fmla="*/ 6 w 303"/>
                <a:gd name="T25" fmla="*/ 33 h 272"/>
                <a:gd name="T26" fmla="*/ 6 w 303"/>
                <a:gd name="T27" fmla="*/ 33 h 272"/>
                <a:gd name="T28" fmla="*/ 7 w 303"/>
                <a:gd name="T29" fmla="*/ 31 h 272"/>
                <a:gd name="T30" fmla="*/ 8 w 303"/>
                <a:gd name="T31" fmla="*/ 29 h 272"/>
                <a:gd name="T32" fmla="*/ 9 w 303"/>
                <a:gd name="T33" fmla="*/ 26 h 272"/>
                <a:gd name="T34" fmla="*/ 11 w 303"/>
                <a:gd name="T35" fmla="*/ 23 h 272"/>
                <a:gd name="T36" fmla="*/ 11 w 303"/>
                <a:gd name="T37" fmla="*/ 20 h 272"/>
                <a:gd name="T38" fmla="*/ 11 w 303"/>
                <a:gd name="T39" fmla="*/ 16 h 272"/>
                <a:gd name="T40" fmla="*/ 10 w 303"/>
                <a:gd name="T41" fmla="*/ 13 h 272"/>
                <a:gd name="T42" fmla="*/ 9 w 303"/>
                <a:gd name="T43" fmla="*/ 10 h 272"/>
                <a:gd name="T44" fmla="*/ 8 w 303"/>
                <a:gd name="T45" fmla="*/ 8 h 272"/>
                <a:gd name="T46" fmla="*/ 7 w 303"/>
                <a:gd name="T47" fmla="*/ 6 h 272"/>
                <a:gd name="T48" fmla="*/ 6 w 303"/>
                <a:gd name="T49" fmla="*/ 5 h 272"/>
                <a:gd name="T50" fmla="*/ 4 w 303"/>
                <a:gd name="T51" fmla="*/ 3 h 272"/>
                <a:gd name="T52" fmla="*/ 3 w 303"/>
                <a:gd name="T53" fmla="*/ 2 h 272"/>
                <a:gd name="T54" fmla="*/ 2 w 303"/>
                <a:gd name="T55" fmla="*/ 0 h 272"/>
                <a:gd name="T56" fmla="*/ 1 w 303"/>
                <a:gd name="T57" fmla="*/ 0 h 272"/>
                <a:gd name="T58" fmla="*/ 0 w 303"/>
                <a:gd name="T59" fmla="*/ 0 h 272"/>
                <a:gd name="T60" fmla="*/ 0 w 303"/>
                <a:gd name="T61" fmla="*/ 0 h 272"/>
                <a:gd name="T62" fmla="*/ 2 w 303"/>
                <a:gd name="T63" fmla="*/ 2 h 272"/>
                <a:gd name="T64" fmla="*/ 3 w 303"/>
                <a:gd name="T65" fmla="*/ 3 h 272"/>
                <a:gd name="T66" fmla="*/ 4 w 303"/>
                <a:gd name="T67" fmla="*/ 4 h 272"/>
                <a:gd name="T68" fmla="*/ 5 w 303"/>
                <a:gd name="T69" fmla="*/ 6 h 272"/>
                <a:gd name="T70" fmla="*/ 6 w 303"/>
                <a:gd name="T71" fmla="*/ 7 h 272"/>
                <a:gd name="T72" fmla="*/ 8 w 303"/>
                <a:gd name="T73" fmla="*/ 9 h 272"/>
                <a:gd name="T74" fmla="*/ 9 w 303"/>
                <a:gd name="T75" fmla="*/ 11 h 27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03"/>
                <a:gd name="T115" fmla="*/ 0 h 272"/>
                <a:gd name="T116" fmla="*/ 303 w 303"/>
                <a:gd name="T117" fmla="*/ 272 h 27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03" h="272">
                  <a:moveTo>
                    <a:pt x="246" y="102"/>
                  </a:moveTo>
                  <a:lnTo>
                    <a:pt x="256" y="109"/>
                  </a:lnTo>
                  <a:lnTo>
                    <a:pt x="264" y="117"/>
                  </a:lnTo>
                  <a:lnTo>
                    <a:pt x="271" y="126"/>
                  </a:lnTo>
                  <a:lnTo>
                    <a:pt x="275" y="135"/>
                  </a:lnTo>
                  <a:lnTo>
                    <a:pt x="278" y="144"/>
                  </a:lnTo>
                  <a:lnTo>
                    <a:pt x="277" y="154"/>
                  </a:lnTo>
                  <a:lnTo>
                    <a:pt x="274" y="164"/>
                  </a:lnTo>
                  <a:lnTo>
                    <a:pt x="267" y="173"/>
                  </a:lnTo>
                  <a:lnTo>
                    <a:pt x="256" y="183"/>
                  </a:lnTo>
                  <a:lnTo>
                    <a:pt x="245" y="192"/>
                  </a:lnTo>
                  <a:lnTo>
                    <a:pt x="232" y="200"/>
                  </a:lnTo>
                  <a:lnTo>
                    <a:pt x="219" y="209"/>
                  </a:lnTo>
                  <a:lnTo>
                    <a:pt x="204" y="216"/>
                  </a:lnTo>
                  <a:lnTo>
                    <a:pt x="190" y="224"/>
                  </a:lnTo>
                  <a:lnTo>
                    <a:pt x="175" y="232"/>
                  </a:lnTo>
                  <a:lnTo>
                    <a:pt x="162" y="241"/>
                  </a:lnTo>
                  <a:lnTo>
                    <a:pt x="158" y="244"/>
                  </a:lnTo>
                  <a:lnTo>
                    <a:pt x="155" y="248"/>
                  </a:lnTo>
                  <a:lnTo>
                    <a:pt x="152" y="252"/>
                  </a:lnTo>
                  <a:lnTo>
                    <a:pt x="149" y="256"/>
                  </a:lnTo>
                  <a:lnTo>
                    <a:pt x="148" y="260"/>
                  </a:lnTo>
                  <a:lnTo>
                    <a:pt x="148" y="264"/>
                  </a:lnTo>
                  <a:lnTo>
                    <a:pt x="151" y="268"/>
                  </a:lnTo>
                  <a:lnTo>
                    <a:pt x="155" y="271"/>
                  </a:lnTo>
                  <a:lnTo>
                    <a:pt x="161" y="272"/>
                  </a:lnTo>
                  <a:lnTo>
                    <a:pt x="166" y="272"/>
                  </a:lnTo>
                  <a:lnTo>
                    <a:pt x="171" y="271"/>
                  </a:lnTo>
                  <a:lnTo>
                    <a:pt x="175" y="268"/>
                  </a:lnTo>
                  <a:lnTo>
                    <a:pt x="190" y="256"/>
                  </a:lnTo>
                  <a:lnTo>
                    <a:pt x="206" y="246"/>
                  </a:lnTo>
                  <a:lnTo>
                    <a:pt x="222" y="236"/>
                  </a:lnTo>
                  <a:lnTo>
                    <a:pt x="239" y="226"/>
                  </a:lnTo>
                  <a:lnTo>
                    <a:pt x="255" y="216"/>
                  </a:lnTo>
                  <a:lnTo>
                    <a:pt x="271" y="204"/>
                  </a:lnTo>
                  <a:lnTo>
                    <a:pt x="284" y="192"/>
                  </a:lnTo>
                  <a:lnTo>
                    <a:pt x="294" y="179"/>
                  </a:lnTo>
                  <a:lnTo>
                    <a:pt x="301" y="163"/>
                  </a:lnTo>
                  <a:lnTo>
                    <a:pt x="303" y="148"/>
                  </a:lnTo>
                  <a:lnTo>
                    <a:pt x="300" y="133"/>
                  </a:lnTo>
                  <a:lnTo>
                    <a:pt x="293" y="118"/>
                  </a:lnTo>
                  <a:lnTo>
                    <a:pt x="281" y="105"/>
                  </a:lnTo>
                  <a:lnTo>
                    <a:pt x="268" y="92"/>
                  </a:lnTo>
                  <a:lnTo>
                    <a:pt x="251" y="82"/>
                  </a:lnTo>
                  <a:lnTo>
                    <a:pt x="232" y="73"/>
                  </a:lnTo>
                  <a:lnTo>
                    <a:pt x="217" y="67"/>
                  </a:lnTo>
                  <a:lnTo>
                    <a:pt x="201" y="61"/>
                  </a:lnTo>
                  <a:lnTo>
                    <a:pt x="185" y="54"/>
                  </a:lnTo>
                  <a:lnTo>
                    <a:pt x="168" y="47"/>
                  </a:lnTo>
                  <a:lnTo>
                    <a:pt x="151" y="40"/>
                  </a:lnTo>
                  <a:lnTo>
                    <a:pt x="132" y="34"/>
                  </a:lnTo>
                  <a:lnTo>
                    <a:pt x="114" y="27"/>
                  </a:lnTo>
                  <a:lnTo>
                    <a:pt x="97" y="21"/>
                  </a:lnTo>
                  <a:lnTo>
                    <a:pt x="81" y="16"/>
                  </a:lnTo>
                  <a:lnTo>
                    <a:pt x="65" y="11"/>
                  </a:lnTo>
                  <a:lnTo>
                    <a:pt x="49" y="7"/>
                  </a:lnTo>
                  <a:lnTo>
                    <a:pt x="36" y="4"/>
                  </a:lnTo>
                  <a:lnTo>
                    <a:pt x="24" y="1"/>
                  </a:lnTo>
                  <a:lnTo>
                    <a:pt x="14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3" y="7"/>
                  </a:lnTo>
                  <a:lnTo>
                    <a:pt x="27" y="12"/>
                  </a:lnTo>
                  <a:lnTo>
                    <a:pt x="43" y="17"/>
                  </a:lnTo>
                  <a:lnTo>
                    <a:pt x="58" y="22"/>
                  </a:lnTo>
                  <a:lnTo>
                    <a:pt x="74" y="27"/>
                  </a:lnTo>
                  <a:lnTo>
                    <a:pt x="90" y="32"/>
                  </a:lnTo>
                  <a:lnTo>
                    <a:pt x="106" y="38"/>
                  </a:lnTo>
                  <a:lnTo>
                    <a:pt x="122" y="44"/>
                  </a:lnTo>
                  <a:lnTo>
                    <a:pt x="139" y="50"/>
                  </a:lnTo>
                  <a:lnTo>
                    <a:pt x="155" y="57"/>
                  </a:lnTo>
                  <a:lnTo>
                    <a:pt x="171" y="63"/>
                  </a:lnTo>
                  <a:lnTo>
                    <a:pt x="187" y="70"/>
                  </a:lnTo>
                  <a:lnTo>
                    <a:pt x="203" y="78"/>
                  </a:lnTo>
                  <a:lnTo>
                    <a:pt x="217" y="85"/>
                  </a:lnTo>
                  <a:lnTo>
                    <a:pt x="232" y="93"/>
                  </a:lnTo>
                  <a:lnTo>
                    <a:pt x="246" y="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095" name="Group 53">
            <a:extLst>
              <a:ext uri="{FF2B5EF4-FFF2-40B4-BE49-F238E27FC236}">
                <a16:creationId xmlns:a16="http://schemas.microsoft.com/office/drawing/2014/main" id="{386EE999-844B-294C-8B47-AE84DD30E7AC}"/>
              </a:ext>
            </a:extLst>
          </p:cNvPr>
          <p:cNvGrpSpPr>
            <a:grpSpLocks/>
          </p:cNvGrpSpPr>
          <p:nvPr/>
        </p:nvGrpSpPr>
        <p:grpSpPr bwMode="auto">
          <a:xfrm>
            <a:off x="6442075" y="2627313"/>
            <a:ext cx="635000" cy="588962"/>
            <a:chOff x="2870" y="1518"/>
            <a:chExt cx="292" cy="320"/>
          </a:xfrm>
        </p:grpSpPr>
        <p:graphicFrame>
          <p:nvGraphicFramePr>
            <p:cNvPr id="46185" name="Object 4">
              <a:extLst>
                <a:ext uri="{FF2B5EF4-FFF2-40B4-BE49-F238E27FC236}">
                  <a16:creationId xmlns:a16="http://schemas.microsoft.com/office/drawing/2014/main" id="{E0D78263-0352-7C49-950A-A9DB9B422E3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4" imgW="825500" imgH="838200" progId="MS_ClipArt_Gallery.2">
                    <p:embed/>
                  </p:oleObj>
                </mc:Choice>
                <mc:Fallback>
                  <p:oleObj name="Clip" r:id="rId4" imgW="825500" imgH="838200" progId="MS_ClipArt_Gallery.2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0" y="1518"/>
                          <a:ext cx="272" cy="2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186" name="Object 5">
              <a:extLst>
                <a:ext uri="{FF2B5EF4-FFF2-40B4-BE49-F238E27FC236}">
                  <a16:creationId xmlns:a16="http://schemas.microsoft.com/office/drawing/2014/main" id="{02338479-3858-3549-964B-F1B0B5432C3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6" imgW="1270000" imgH="1193800" progId="MS_ClipArt_Gallery.2">
                    <p:embed/>
                  </p:oleObj>
                </mc:Choice>
                <mc:Fallback>
                  <p:oleObj name="Clip" r:id="rId6" imgW="1270000" imgH="1193800" progId="MS_ClipArt_Gallery.2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3" y="1602"/>
                          <a:ext cx="249" cy="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6096" name="Freeform 56">
            <a:extLst>
              <a:ext uri="{FF2B5EF4-FFF2-40B4-BE49-F238E27FC236}">
                <a16:creationId xmlns:a16="http://schemas.microsoft.com/office/drawing/2014/main" id="{C7C3DD54-2644-DC42-BB09-65837008F4F4}"/>
              </a:ext>
            </a:extLst>
          </p:cNvPr>
          <p:cNvSpPr>
            <a:spLocks/>
          </p:cNvSpPr>
          <p:nvPr/>
        </p:nvSpPr>
        <p:spPr bwMode="auto">
          <a:xfrm>
            <a:off x="6837363" y="2466975"/>
            <a:ext cx="869950" cy="225425"/>
          </a:xfrm>
          <a:custGeom>
            <a:avLst/>
            <a:gdLst>
              <a:gd name="T0" fmla="*/ 0 w 548"/>
              <a:gd name="T1" fmla="*/ 2147483647 h 142"/>
              <a:gd name="T2" fmla="*/ 0 w 548"/>
              <a:gd name="T3" fmla="*/ 0 h 142"/>
              <a:gd name="T4" fmla="*/ 2147483647 w 548"/>
              <a:gd name="T5" fmla="*/ 0 h 142"/>
              <a:gd name="T6" fmla="*/ 0 60000 65536"/>
              <a:gd name="T7" fmla="*/ 0 60000 65536"/>
              <a:gd name="T8" fmla="*/ 0 60000 65536"/>
              <a:gd name="T9" fmla="*/ 0 w 548"/>
              <a:gd name="T10" fmla="*/ 0 h 142"/>
              <a:gd name="T11" fmla="*/ 548 w 548"/>
              <a:gd name="T12" fmla="*/ 142 h 1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48" h="142">
                <a:moveTo>
                  <a:pt x="0" y="142"/>
                </a:moveTo>
                <a:lnTo>
                  <a:pt x="0" y="0"/>
                </a:lnTo>
                <a:lnTo>
                  <a:pt x="548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7" name="Line 57">
            <a:extLst>
              <a:ext uri="{FF2B5EF4-FFF2-40B4-BE49-F238E27FC236}">
                <a16:creationId xmlns:a16="http://schemas.microsoft.com/office/drawing/2014/main" id="{6EBE7548-C272-514F-9F2C-DBD544D2C4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1863" y="2466975"/>
            <a:ext cx="8239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8" name="Line 58">
            <a:extLst>
              <a:ext uri="{FF2B5EF4-FFF2-40B4-BE49-F238E27FC236}">
                <a16:creationId xmlns:a16="http://schemas.microsoft.com/office/drawing/2014/main" id="{3A6DD870-74F9-B740-9FF2-0FF6FDD83C7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3775" y="2543175"/>
            <a:ext cx="644525" cy="225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9" name="Line 59">
            <a:extLst>
              <a:ext uri="{FF2B5EF4-FFF2-40B4-BE49-F238E27FC236}">
                <a16:creationId xmlns:a16="http://schemas.microsoft.com/office/drawing/2014/main" id="{DDC9FE1F-A38D-024C-9D5E-9238F8801C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61188" y="2559050"/>
            <a:ext cx="644525" cy="225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0" name="Line 60">
            <a:extLst>
              <a:ext uri="{FF2B5EF4-FFF2-40B4-BE49-F238E27FC236}">
                <a16:creationId xmlns:a16="http://schemas.microsoft.com/office/drawing/2014/main" id="{14E50A26-C912-0A44-AC23-C428DCAE21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59625" y="2890838"/>
            <a:ext cx="644525" cy="225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1" name="Line 61">
            <a:extLst>
              <a:ext uri="{FF2B5EF4-FFF2-40B4-BE49-F238E27FC236}">
                <a16:creationId xmlns:a16="http://schemas.microsoft.com/office/drawing/2014/main" id="{F351CA28-718E-1342-AA42-B995FF99FC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15175" y="2711450"/>
            <a:ext cx="644525" cy="225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6102" name="Group 62">
            <a:extLst>
              <a:ext uri="{FF2B5EF4-FFF2-40B4-BE49-F238E27FC236}">
                <a16:creationId xmlns:a16="http://schemas.microsoft.com/office/drawing/2014/main" id="{869EB7F4-7F6D-504B-B5D3-9AFE021BB803}"/>
              </a:ext>
            </a:extLst>
          </p:cNvPr>
          <p:cNvGrpSpPr>
            <a:grpSpLocks/>
          </p:cNvGrpSpPr>
          <p:nvPr/>
        </p:nvGrpSpPr>
        <p:grpSpPr bwMode="auto">
          <a:xfrm>
            <a:off x="6686550" y="2295525"/>
            <a:ext cx="282575" cy="304800"/>
            <a:chOff x="1255" y="3461"/>
            <a:chExt cx="178" cy="192"/>
          </a:xfrm>
        </p:grpSpPr>
        <p:sp>
          <p:nvSpPr>
            <p:cNvPr id="46183" name="Oval 63">
              <a:extLst>
                <a:ext uri="{FF2B5EF4-FFF2-40B4-BE49-F238E27FC236}">
                  <a16:creationId xmlns:a16="http://schemas.microsoft.com/office/drawing/2014/main" id="{4CE4D943-C5B5-5D4A-9A7D-B45F071590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4" y="3494"/>
              <a:ext cx="151" cy="1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6184" name="Text Box 64">
              <a:extLst>
                <a:ext uri="{FF2B5EF4-FFF2-40B4-BE49-F238E27FC236}">
                  <a16:creationId xmlns:a16="http://schemas.microsoft.com/office/drawing/2014/main" id="{77407EF1-75DD-DF4A-9B8E-A0EA6A7DF8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5" y="3461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/>
                <a:t>1</a:t>
              </a:r>
            </a:p>
          </p:txBody>
        </p:sp>
      </p:grpSp>
      <p:grpSp>
        <p:nvGrpSpPr>
          <p:cNvPr id="46103" name="Group 65">
            <a:extLst>
              <a:ext uri="{FF2B5EF4-FFF2-40B4-BE49-F238E27FC236}">
                <a16:creationId xmlns:a16="http://schemas.microsoft.com/office/drawing/2014/main" id="{4D746723-6649-5140-9D9D-70AC0EC6896B}"/>
              </a:ext>
            </a:extLst>
          </p:cNvPr>
          <p:cNvGrpSpPr>
            <a:grpSpLocks/>
          </p:cNvGrpSpPr>
          <p:nvPr/>
        </p:nvGrpSpPr>
        <p:grpSpPr bwMode="auto">
          <a:xfrm>
            <a:off x="7258050" y="2492375"/>
            <a:ext cx="282575" cy="304800"/>
            <a:chOff x="1851" y="2490"/>
            <a:chExt cx="178" cy="192"/>
          </a:xfrm>
        </p:grpSpPr>
        <p:sp>
          <p:nvSpPr>
            <p:cNvPr id="46181" name="Oval 66">
              <a:extLst>
                <a:ext uri="{FF2B5EF4-FFF2-40B4-BE49-F238E27FC236}">
                  <a16:creationId xmlns:a16="http://schemas.microsoft.com/office/drawing/2014/main" id="{B34083B4-590F-414C-B988-F2E6B7D116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1" y="2514"/>
              <a:ext cx="151" cy="1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6182" name="Text Box 67">
              <a:extLst>
                <a:ext uri="{FF2B5EF4-FFF2-40B4-BE49-F238E27FC236}">
                  <a16:creationId xmlns:a16="http://schemas.microsoft.com/office/drawing/2014/main" id="{912DBC34-6F5A-9D49-97C2-F2275C68BF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1" y="2490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/>
                <a:t>2</a:t>
              </a:r>
            </a:p>
          </p:txBody>
        </p:sp>
      </p:grpSp>
      <p:grpSp>
        <p:nvGrpSpPr>
          <p:cNvPr id="46104" name="Group 68">
            <a:extLst>
              <a:ext uri="{FF2B5EF4-FFF2-40B4-BE49-F238E27FC236}">
                <a16:creationId xmlns:a16="http://schemas.microsoft.com/office/drawing/2014/main" id="{595E4958-2A6E-DA48-A9CD-E60F3F731A93}"/>
              </a:ext>
            </a:extLst>
          </p:cNvPr>
          <p:cNvGrpSpPr>
            <a:grpSpLocks/>
          </p:cNvGrpSpPr>
          <p:nvPr/>
        </p:nvGrpSpPr>
        <p:grpSpPr bwMode="auto">
          <a:xfrm>
            <a:off x="6180138" y="2509838"/>
            <a:ext cx="282575" cy="304800"/>
            <a:chOff x="1851" y="2490"/>
            <a:chExt cx="178" cy="192"/>
          </a:xfrm>
        </p:grpSpPr>
        <p:sp>
          <p:nvSpPr>
            <p:cNvPr id="46179" name="Oval 69">
              <a:extLst>
                <a:ext uri="{FF2B5EF4-FFF2-40B4-BE49-F238E27FC236}">
                  <a16:creationId xmlns:a16="http://schemas.microsoft.com/office/drawing/2014/main" id="{653FDE29-AA97-624F-8F55-51F24DD625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1" y="2514"/>
              <a:ext cx="151" cy="1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6180" name="Text Box 70">
              <a:extLst>
                <a:ext uri="{FF2B5EF4-FFF2-40B4-BE49-F238E27FC236}">
                  <a16:creationId xmlns:a16="http://schemas.microsoft.com/office/drawing/2014/main" id="{0F59275F-6DBC-6F44-BAF0-5100DA7D43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1" y="2490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/>
                <a:t>2</a:t>
              </a:r>
            </a:p>
          </p:txBody>
        </p:sp>
      </p:grpSp>
      <p:grpSp>
        <p:nvGrpSpPr>
          <p:cNvPr id="46105" name="Group 71">
            <a:extLst>
              <a:ext uri="{FF2B5EF4-FFF2-40B4-BE49-F238E27FC236}">
                <a16:creationId xmlns:a16="http://schemas.microsoft.com/office/drawing/2014/main" id="{0351D020-F285-614A-A478-1BABE1FE6B16}"/>
              </a:ext>
            </a:extLst>
          </p:cNvPr>
          <p:cNvGrpSpPr>
            <a:grpSpLocks/>
          </p:cNvGrpSpPr>
          <p:nvPr/>
        </p:nvGrpSpPr>
        <p:grpSpPr bwMode="auto">
          <a:xfrm>
            <a:off x="7200900" y="2735263"/>
            <a:ext cx="282575" cy="304800"/>
            <a:chOff x="1851" y="2490"/>
            <a:chExt cx="178" cy="192"/>
          </a:xfrm>
        </p:grpSpPr>
        <p:sp>
          <p:nvSpPr>
            <p:cNvPr id="46177" name="Oval 72">
              <a:extLst>
                <a:ext uri="{FF2B5EF4-FFF2-40B4-BE49-F238E27FC236}">
                  <a16:creationId xmlns:a16="http://schemas.microsoft.com/office/drawing/2014/main" id="{C60CA226-9D7A-0840-9A57-660095F76A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1" y="2514"/>
              <a:ext cx="151" cy="1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6178" name="Text Box 73">
              <a:extLst>
                <a:ext uri="{FF2B5EF4-FFF2-40B4-BE49-F238E27FC236}">
                  <a16:creationId xmlns:a16="http://schemas.microsoft.com/office/drawing/2014/main" id="{E8ED7763-F04C-494E-8628-280B45B3EB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1" y="2490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/>
                <a:t>3</a:t>
              </a:r>
            </a:p>
          </p:txBody>
        </p:sp>
      </p:grpSp>
      <p:grpSp>
        <p:nvGrpSpPr>
          <p:cNvPr id="46106" name="Group 74">
            <a:extLst>
              <a:ext uri="{FF2B5EF4-FFF2-40B4-BE49-F238E27FC236}">
                <a16:creationId xmlns:a16="http://schemas.microsoft.com/office/drawing/2014/main" id="{CE90791C-FCB3-DB43-9680-77965D9BFC57}"/>
              </a:ext>
            </a:extLst>
          </p:cNvPr>
          <p:cNvGrpSpPr>
            <a:grpSpLocks/>
          </p:cNvGrpSpPr>
          <p:nvPr/>
        </p:nvGrpSpPr>
        <p:grpSpPr bwMode="auto">
          <a:xfrm>
            <a:off x="7489825" y="2827338"/>
            <a:ext cx="282575" cy="304800"/>
            <a:chOff x="1851" y="2490"/>
            <a:chExt cx="178" cy="192"/>
          </a:xfrm>
        </p:grpSpPr>
        <p:sp>
          <p:nvSpPr>
            <p:cNvPr id="46175" name="Oval 75">
              <a:extLst>
                <a:ext uri="{FF2B5EF4-FFF2-40B4-BE49-F238E27FC236}">
                  <a16:creationId xmlns:a16="http://schemas.microsoft.com/office/drawing/2014/main" id="{CBF2A45A-54DC-FE45-81F4-FB3F0723A9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1" y="2514"/>
              <a:ext cx="151" cy="1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6176" name="Text Box 76">
              <a:extLst>
                <a:ext uri="{FF2B5EF4-FFF2-40B4-BE49-F238E27FC236}">
                  <a16:creationId xmlns:a16="http://schemas.microsoft.com/office/drawing/2014/main" id="{6B4109CD-468C-C346-897D-75B067E721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1" y="2490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/>
                <a:t>4</a:t>
              </a:r>
            </a:p>
          </p:txBody>
        </p:sp>
      </p:grpSp>
      <p:sp>
        <p:nvSpPr>
          <p:cNvPr id="46107" name="Text Box 77">
            <a:extLst>
              <a:ext uri="{FF2B5EF4-FFF2-40B4-BE49-F238E27FC236}">
                <a16:creationId xmlns:a16="http://schemas.microsoft.com/office/drawing/2014/main" id="{A61C8692-3FCE-0742-BC98-DBA505762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8038" y="3689350"/>
            <a:ext cx="3962400" cy="259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i="1" u="sng" dirty="0">
                <a:solidFill>
                  <a:srgbClr val="FF0000"/>
                </a:solidFill>
              </a:rPr>
              <a:t>Active Scanning</a:t>
            </a:r>
            <a:r>
              <a:rPr lang="en-US" altLang="en-US" sz="1600" dirty="0">
                <a:solidFill>
                  <a:srgbClr val="FF0000"/>
                </a:solidFill>
              </a:rPr>
              <a:t>: </a:t>
            </a:r>
          </a:p>
          <a:p>
            <a:pPr eaLnBrk="1" hangingPunct="1">
              <a:buFontTx/>
              <a:buAutoNum type="arabicParenBoth"/>
            </a:pPr>
            <a:r>
              <a:rPr lang="en-US" altLang="en-US" sz="1800" dirty="0"/>
              <a:t>Probe Request frame broadcast from H1</a:t>
            </a:r>
          </a:p>
          <a:p>
            <a:pPr eaLnBrk="1" hangingPunct="1">
              <a:buFontTx/>
              <a:buAutoNum type="arabicParenBoth"/>
            </a:pPr>
            <a:r>
              <a:rPr lang="en-US" altLang="en-US" sz="1800" dirty="0"/>
              <a:t>Probes response frame sent from APs</a:t>
            </a:r>
          </a:p>
          <a:p>
            <a:pPr eaLnBrk="1" hangingPunct="1">
              <a:buFontTx/>
              <a:buAutoNum type="arabicParenBoth"/>
            </a:pPr>
            <a:r>
              <a:rPr lang="en-US" altLang="en-US" sz="1800" dirty="0"/>
              <a:t>Association Request frame sent: H1 to selected AP </a:t>
            </a:r>
          </a:p>
          <a:p>
            <a:pPr eaLnBrk="1" hangingPunct="1">
              <a:buFontTx/>
              <a:buAutoNum type="arabicParenBoth"/>
            </a:pPr>
            <a:r>
              <a:rPr lang="en-US" altLang="en-US" sz="1800" dirty="0"/>
              <a:t>Association Response frame sent: selected AP to H1</a:t>
            </a:r>
          </a:p>
        </p:txBody>
      </p:sp>
      <p:sp>
        <p:nvSpPr>
          <p:cNvPr id="46108" name="Oval 80">
            <a:extLst>
              <a:ext uri="{FF2B5EF4-FFF2-40B4-BE49-F238E27FC236}">
                <a16:creationId xmlns:a16="http://schemas.microsoft.com/office/drawing/2014/main" id="{BCCFB84F-82AE-264B-8F90-112CED4F5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213" y="1484313"/>
            <a:ext cx="2335212" cy="2224087"/>
          </a:xfrm>
          <a:prstGeom prst="ellipse">
            <a:avLst/>
          </a:prstGeom>
          <a:solidFill>
            <a:srgbClr val="00CCFF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6109" name="Oval 81">
            <a:extLst>
              <a:ext uri="{FF2B5EF4-FFF2-40B4-BE49-F238E27FC236}">
                <a16:creationId xmlns:a16="http://schemas.microsoft.com/office/drawing/2014/main" id="{65C61B82-41B5-FC46-8870-443DA27A2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25" y="1419225"/>
            <a:ext cx="2335213" cy="2224088"/>
          </a:xfrm>
          <a:prstGeom prst="ellipse">
            <a:avLst/>
          </a:prstGeom>
          <a:solidFill>
            <a:srgbClr val="00CCFF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6110" name="Text Box 82">
            <a:extLst>
              <a:ext uri="{FF2B5EF4-FFF2-40B4-BE49-F238E27FC236}">
                <a16:creationId xmlns:a16="http://schemas.microsoft.com/office/drawing/2014/main" id="{DD2D1D76-0D43-EE4F-87E8-0C927482B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8063" y="2354263"/>
            <a:ext cx="6238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AP 2</a:t>
            </a:r>
          </a:p>
        </p:txBody>
      </p:sp>
      <p:sp>
        <p:nvSpPr>
          <p:cNvPr id="46111" name="Text Box 83">
            <a:extLst>
              <a:ext uri="{FF2B5EF4-FFF2-40B4-BE49-F238E27FC236}">
                <a16:creationId xmlns:a16="http://schemas.microsoft.com/office/drawing/2014/main" id="{C6D21855-E4F0-F143-9F44-7E406CFD6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9913" y="2190750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6112" name="Text Box 84">
            <a:extLst>
              <a:ext uri="{FF2B5EF4-FFF2-40B4-BE49-F238E27FC236}">
                <a16:creationId xmlns:a16="http://schemas.microsoft.com/office/drawing/2014/main" id="{C6A96011-6E30-5143-BDAF-3DDB31547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100" y="2324100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AP 1</a:t>
            </a:r>
          </a:p>
        </p:txBody>
      </p:sp>
      <p:sp>
        <p:nvSpPr>
          <p:cNvPr id="46113" name="Text Box 85">
            <a:extLst>
              <a:ext uri="{FF2B5EF4-FFF2-40B4-BE49-F238E27FC236}">
                <a16:creationId xmlns:a16="http://schemas.microsoft.com/office/drawing/2014/main" id="{40AD570A-D6C3-E747-931E-B901B04FF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5038" y="3206750"/>
            <a:ext cx="431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H1</a:t>
            </a:r>
          </a:p>
        </p:txBody>
      </p:sp>
      <p:sp>
        <p:nvSpPr>
          <p:cNvPr id="46114" name="Text Box 86">
            <a:extLst>
              <a:ext uri="{FF2B5EF4-FFF2-40B4-BE49-F238E27FC236}">
                <a16:creationId xmlns:a16="http://schemas.microsoft.com/office/drawing/2014/main" id="{06075A52-843B-3C47-8818-C527813D1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6513" y="3009900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6115" name="Text Box 87">
            <a:extLst>
              <a:ext uri="{FF2B5EF4-FFF2-40B4-BE49-F238E27FC236}">
                <a16:creationId xmlns:a16="http://schemas.microsoft.com/office/drawing/2014/main" id="{B5232197-BC9C-6741-A7A4-E86D7C5CB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5613" y="1541463"/>
            <a:ext cx="766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BBS 2</a:t>
            </a:r>
          </a:p>
        </p:txBody>
      </p:sp>
      <p:sp>
        <p:nvSpPr>
          <p:cNvPr id="46116" name="Text Box 88">
            <a:extLst>
              <a:ext uri="{FF2B5EF4-FFF2-40B4-BE49-F238E27FC236}">
                <a16:creationId xmlns:a16="http://schemas.microsoft.com/office/drawing/2014/main" id="{67103AA4-8ADD-FD46-93FD-B5FFD5150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9513" y="1490663"/>
            <a:ext cx="735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BBS 1</a:t>
            </a:r>
          </a:p>
        </p:txBody>
      </p:sp>
      <p:grpSp>
        <p:nvGrpSpPr>
          <p:cNvPr id="46117" name="Group 89">
            <a:extLst>
              <a:ext uri="{FF2B5EF4-FFF2-40B4-BE49-F238E27FC236}">
                <a16:creationId xmlns:a16="http://schemas.microsoft.com/office/drawing/2014/main" id="{067420D9-1386-BB46-9A90-84885836ADEA}"/>
              </a:ext>
            </a:extLst>
          </p:cNvPr>
          <p:cNvGrpSpPr>
            <a:grpSpLocks/>
          </p:cNvGrpSpPr>
          <p:nvPr/>
        </p:nvGrpSpPr>
        <p:grpSpPr bwMode="auto">
          <a:xfrm>
            <a:off x="3054350" y="2039938"/>
            <a:ext cx="842963" cy="600075"/>
            <a:chOff x="1160" y="2192"/>
            <a:chExt cx="589" cy="440"/>
          </a:xfrm>
        </p:grpSpPr>
        <p:pic>
          <p:nvPicPr>
            <p:cNvPr id="46157" name="Picture 90" descr="31u_bnrz[1]">
              <a:extLst>
                <a:ext uri="{FF2B5EF4-FFF2-40B4-BE49-F238E27FC236}">
                  <a16:creationId xmlns:a16="http://schemas.microsoft.com/office/drawing/2014/main" id="{0F04EAF0-DDDE-F34C-A802-9D3E40120A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349" y="2458"/>
              <a:ext cx="212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158" name="AutoShape 91">
              <a:extLst>
                <a:ext uri="{FF2B5EF4-FFF2-40B4-BE49-F238E27FC236}">
                  <a16:creationId xmlns:a16="http://schemas.microsoft.com/office/drawing/2014/main" id="{28098F3A-5DCC-FC4E-B315-C48BF600FC98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160" y="2192"/>
              <a:ext cx="589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59" name="Freeform 92">
              <a:extLst>
                <a:ext uri="{FF2B5EF4-FFF2-40B4-BE49-F238E27FC236}">
                  <a16:creationId xmlns:a16="http://schemas.microsoft.com/office/drawing/2014/main" id="{4A8E130F-5BAC-AE4E-9AA3-3DA57A902B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3" y="2231"/>
              <a:ext cx="83" cy="102"/>
            </a:xfrm>
            <a:custGeom>
              <a:avLst/>
              <a:gdLst>
                <a:gd name="T0" fmla="*/ 3 w 247"/>
                <a:gd name="T1" fmla="*/ 4 h 203"/>
                <a:gd name="T2" fmla="*/ 3 w 247"/>
                <a:gd name="T3" fmla="*/ 5 h 203"/>
                <a:gd name="T4" fmla="*/ 2 w 247"/>
                <a:gd name="T5" fmla="*/ 6 h 203"/>
                <a:gd name="T6" fmla="*/ 1 w 247"/>
                <a:gd name="T7" fmla="*/ 7 h 203"/>
                <a:gd name="T8" fmla="*/ 1 w 247"/>
                <a:gd name="T9" fmla="*/ 9 h 203"/>
                <a:gd name="T10" fmla="*/ 1 w 247"/>
                <a:gd name="T11" fmla="*/ 10 h 203"/>
                <a:gd name="T12" fmla="*/ 0 w 247"/>
                <a:gd name="T13" fmla="*/ 12 h 203"/>
                <a:gd name="T14" fmla="*/ 0 w 247"/>
                <a:gd name="T15" fmla="*/ 14 h 203"/>
                <a:gd name="T16" fmla="*/ 0 w 247"/>
                <a:gd name="T17" fmla="*/ 16 h 203"/>
                <a:gd name="T18" fmla="*/ 0 w 247"/>
                <a:gd name="T19" fmla="*/ 19 h 203"/>
                <a:gd name="T20" fmla="*/ 1 w 247"/>
                <a:gd name="T21" fmla="*/ 21 h 203"/>
                <a:gd name="T22" fmla="*/ 1 w 247"/>
                <a:gd name="T23" fmla="*/ 23 h 203"/>
                <a:gd name="T24" fmla="*/ 2 w 247"/>
                <a:gd name="T25" fmla="*/ 24 h 203"/>
                <a:gd name="T26" fmla="*/ 3 w 247"/>
                <a:gd name="T27" fmla="*/ 25 h 203"/>
                <a:gd name="T28" fmla="*/ 4 w 247"/>
                <a:gd name="T29" fmla="*/ 26 h 203"/>
                <a:gd name="T30" fmla="*/ 5 w 247"/>
                <a:gd name="T31" fmla="*/ 26 h 203"/>
                <a:gd name="T32" fmla="*/ 6 w 247"/>
                <a:gd name="T33" fmla="*/ 25 h 203"/>
                <a:gd name="T34" fmla="*/ 6 w 247"/>
                <a:gd name="T35" fmla="*/ 25 h 203"/>
                <a:gd name="T36" fmla="*/ 7 w 247"/>
                <a:gd name="T37" fmla="*/ 25 h 203"/>
                <a:gd name="T38" fmla="*/ 7 w 247"/>
                <a:gd name="T39" fmla="*/ 25 h 203"/>
                <a:gd name="T40" fmla="*/ 7 w 247"/>
                <a:gd name="T41" fmla="*/ 24 h 203"/>
                <a:gd name="T42" fmla="*/ 7 w 247"/>
                <a:gd name="T43" fmla="*/ 24 h 203"/>
                <a:gd name="T44" fmla="*/ 6 w 247"/>
                <a:gd name="T45" fmla="*/ 23 h 203"/>
                <a:gd name="T46" fmla="*/ 6 w 247"/>
                <a:gd name="T47" fmla="*/ 23 h 203"/>
                <a:gd name="T48" fmla="*/ 6 w 247"/>
                <a:gd name="T49" fmla="*/ 22 h 203"/>
                <a:gd name="T50" fmla="*/ 5 w 247"/>
                <a:gd name="T51" fmla="*/ 22 h 203"/>
                <a:gd name="T52" fmla="*/ 5 w 247"/>
                <a:gd name="T53" fmla="*/ 22 h 203"/>
                <a:gd name="T54" fmla="*/ 4 w 247"/>
                <a:gd name="T55" fmla="*/ 22 h 203"/>
                <a:gd name="T56" fmla="*/ 4 w 247"/>
                <a:gd name="T57" fmla="*/ 21 h 203"/>
                <a:gd name="T58" fmla="*/ 3 w 247"/>
                <a:gd name="T59" fmla="*/ 21 h 203"/>
                <a:gd name="T60" fmla="*/ 3 w 247"/>
                <a:gd name="T61" fmla="*/ 20 h 203"/>
                <a:gd name="T62" fmla="*/ 2 w 247"/>
                <a:gd name="T63" fmla="*/ 20 h 203"/>
                <a:gd name="T64" fmla="*/ 2 w 247"/>
                <a:gd name="T65" fmla="*/ 19 h 203"/>
                <a:gd name="T66" fmla="*/ 2 w 247"/>
                <a:gd name="T67" fmla="*/ 14 h 203"/>
                <a:gd name="T68" fmla="*/ 2 w 247"/>
                <a:gd name="T69" fmla="*/ 11 h 203"/>
                <a:gd name="T70" fmla="*/ 3 w 247"/>
                <a:gd name="T71" fmla="*/ 8 h 203"/>
                <a:gd name="T72" fmla="*/ 4 w 247"/>
                <a:gd name="T73" fmla="*/ 6 h 203"/>
                <a:gd name="T74" fmla="*/ 6 w 247"/>
                <a:gd name="T75" fmla="*/ 4 h 203"/>
                <a:gd name="T76" fmla="*/ 7 w 247"/>
                <a:gd name="T77" fmla="*/ 3 h 203"/>
                <a:gd name="T78" fmla="*/ 8 w 247"/>
                <a:gd name="T79" fmla="*/ 2 h 203"/>
                <a:gd name="T80" fmla="*/ 9 w 247"/>
                <a:gd name="T81" fmla="*/ 1 h 203"/>
                <a:gd name="T82" fmla="*/ 9 w 247"/>
                <a:gd name="T83" fmla="*/ 1 h 203"/>
                <a:gd name="T84" fmla="*/ 8 w 247"/>
                <a:gd name="T85" fmla="*/ 0 h 203"/>
                <a:gd name="T86" fmla="*/ 7 w 247"/>
                <a:gd name="T87" fmla="*/ 1 h 203"/>
                <a:gd name="T88" fmla="*/ 6 w 247"/>
                <a:gd name="T89" fmla="*/ 1 h 203"/>
                <a:gd name="T90" fmla="*/ 6 w 247"/>
                <a:gd name="T91" fmla="*/ 2 h 203"/>
                <a:gd name="T92" fmla="*/ 5 w 247"/>
                <a:gd name="T93" fmla="*/ 2 h 203"/>
                <a:gd name="T94" fmla="*/ 4 w 247"/>
                <a:gd name="T95" fmla="*/ 3 h 203"/>
                <a:gd name="T96" fmla="*/ 3 w 247"/>
                <a:gd name="T97" fmla="*/ 4 h 20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47"/>
                <a:gd name="T148" fmla="*/ 0 h 203"/>
                <a:gd name="T149" fmla="*/ 247 w 247"/>
                <a:gd name="T150" fmla="*/ 203 h 20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47" h="203">
                  <a:moveTo>
                    <a:pt x="87" y="26"/>
                  </a:moveTo>
                  <a:lnTo>
                    <a:pt x="68" y="34"/>
                  </a:lnTo>
                  <a:lnTo>
                    <a:pt x="52" y="44"/>
                  </a:lnTo>
                  <a:lnTo>
                    <a:pt x="38" y="55"/>
                  </a:lnTo>
                  <a:lnTo>
                    <a:pt x="25" y="67"/>
                  </a:lnTo>
                  <a:lnTo>
                    <a:pt x="14" y="80"/>
                  </a:lnTo>
                  <a:lnTo>
                    <a:pt x="7" y="94"/>
                  </a:lnTo>
                  <a:lnTo>
                    <a:pt x="3" y="109"/>
                  </a:lnTo>
                  <a:lnTo>
                    <a:pt x="0" y="124"/>
                  </a:lnTo>
                  <a:lnTo>
                    <a:pt x="3" y="145"/>
                  </a:lnTo>
                  <a:lnTo>
                    <a:pt x="14" y="163"/>
                  </a:lnTo>
                  <a:lnTo>
                    <a:pt x="32" y="178"/>
                  </a:lnTo>
                  <a:lnTo>
                    <a:pt x="55" y="189"/>
                  </a:lnTo>
                  <a:lnTo>
                    <a:pt x="81" y="198"/>
                  </a:lnTo>
                  <a:lnTo>
                    <a:pt x="109" y="202"/>
                  </a:lnTo>
                  <a:lnTo>
                    <a:pt x="138" y="203"/>
                  </a:lnTo>
                  <a:lnTo>
                    <a:pt x="165" y="200"/>
                  </a:lnTo>
                  <a:lnTo>
                    <a:pt x="171" y="200"/>
                  </a:lnTo>
                  <a:lnTo>
                    <a:pt x="177" y="198"/>
                  </a:lnTo>
                  <a:lnTo>
                    <a:pt x="181" y="195"/>
                  </a:lnTo>
                  <a:lnTo>
                    <a:pt x="183" y="191"/>
                  </a:lnTo>
                  <a:lnTo>
                    <a:pt x="180" y="186"/>
                  </a:lnTo>
                  <a:lnTo>
                    <a:pt x="174" y="182"/>
                  </a:lnTo>
                  <a:lnTo>
                    <a:pt x="167" y="178"/>
                  </a:lnTo>
                  <a:lnTo>
                    <a:pt x="160" y="176"/>
                  </a:lnTo>
                  <a:lnTo>
                    <a:pt x="145" y="173"/>
                  </a:lnTo>
                  <a:lnTo>
                    <a:pt x="131" y="171"/>
                  </a:lnTo>
                  <a:lnTo>
                    <a:pt x="116" y="169"/>
                  </a:lnTo>
                  <a:lnTo>
                    <a:pt x="103" y="167"/>
                  </a:lnTo>
                  <a:lnTo>
                    <a:pt x="90" y="164"/>
                  </a:lnTo>
                  <a:lnTo>
                    <a:pt x="77" y="160"/>
                  </a:lnTo>
                  <a:lnTo>
                    <a:pt x="65" y="154"/>
                  </a:lnTo>
                  <a:lnTo>
                    <a:pt x="54" y="146"/>
                  </a:lnTo>
                  <a:lnTo>
                    <a:pt x="49" y="112"/>
                  </a:lnTo>
                  <a:lnTo>
                    <a:pt x="61" y="84"/>
                  </a:lnTo>
                  <a:lnTo>
                    <a:pt x="84" y="62"/>
                  </a:lnTo>
                  <a:lnTo>
                    <a:pt x="116" y="44"/>
                  </a:lnTo>
                  <a:lnTo>
                    <a:pt x="151" y="30"/>
                  </a:lnTo>
                  <a:lnTo>
                    <a:pt x="187" y="19"/>
                  </a:lnTo>
                  <a:lnTo>
                    <a:pt x="220" y="11"/>
                  </a:lnTo>
                  <a:lnTo>
                    <a:pt x="247" y="4"/>
                  </a:lnTo>
                  <a:lnTo>
                    <a:pt x="231" y="1"/>
                  </a:lnTo>
                  <a:lnTo>
                    <a:pt x="213" y="0"/>
                  </a:lnTo>
                  <a:lnTo>
                    <a:pt x="193" y="2"/>
                  </a:lnTo>
                  <a:lnTo>
                    <a:pt x="171" y="4"/>
                  </a:lnTo>
                  <a:lnTo>
                    <a:pt x="149" y="9"/>
                  </a:lnTo>
                  <a:lnTo>
                    <a:pt x="128" y="14"/>
                  </a:lnTo>
                  <a:lnTo>
                    <a:pt x="106" y="20"/>
                  </a:lnTo>
                  <a:lnTo>
                    <a:pt x="87" y="26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60" name="Freeform 93">
              <a:extLst>
                <a:ext uri="{FF2B5EF4-FFF2-40B4-BE49-F238E27FC236}">
                  <a16:creationId xmlns:a16="http://schemas.microsoft.com/office/drawing/2014/main" id="{3B46A7B5-126B-D140-98C2-A634D4F8FD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4" y="2230"/>
              <a:ext cx="52" cy="79"/>
            </a:xfrm>
            <a:custGeom>
              <a:avLst/>
              <a:gdLst>
                <a:gd name="T0" fmla="*/ 5 w 158"/>
                <a:gd name="T1" fmla="*/ 7 h 158"/>
                <a:gd name="T2" fmla="*/ 5 w 158"/>
                <a:gd name="T3" fmla="*/ 9 h 158"/>
                <a:gd name="T4" fmla="*/ 5 w 158"/>
                <a:gd name="T5" fmla="*/ 11 h 158"/>
                <a:gd name="T6" fmla="*/ 5 w 158"/>
                <a:gd name="T7" fmla="*/ 12 h 158"/>
                <a:gd name="T8" fmla="*/ 4 w 158"/>
                <a:gd name="T9" fmla="*/ 14 h 158"/>
                <a:gd name="T10" fmla="*/ 3 w 158"/>
                <a:gd name="T11" fmla="*/ 15 h 158"/>
                <a:gd name="T12" fmla="*/ 3 w 158"/>
                <a:gd name="T13" fmla="*/ 16 h 158"/>
                <a:gd name="T14" fmla="*/ 2 w 158"/>
                <a:gd name="T15" fmla="*/ 17 h 158"/>
                <a:gd name="T16" fmla="*/ 1 w 158"/>
                <a:gd name="T17" fmla="*/ 18 h 158"/>
                <a:gd name="T18" fmla="*/ 1 w 158"/>
                <a:gd name="T19" fmla="*/ 19 h 158"/>
                <a:gd name="T20" fmla="*/ 1 w 158"/>
                <a:gd name="T21" fmla="*/ 19 h 158"/>
                <a:gd name="T22" fmla="*/ 1 w 158"/>
                <a:gd name="T23" fmla="*/ 19 h 158"/>
                <a:gd name="T24" fmla="*/ 1 w 158"/>
                <a:gd name="T25" fmla="*/ 20 h 158"/>
                <a:gd name="T26" fmla="*/ 1 w 158"/>
                <a:gd name="T27" fmla="*/ 20 h 158"/>
                <a:gd name="T28" fmla="*/ 2 w 158"/>
                <a:gd name="T29" fmla="*/ 20 h 158"/>
                <a:gd name="T30" fmla="*/ 2 w 158"/>
                <a:gd name="T31" fmla="*/ 20 h 158"/>
                <a:gd name="T32" fmla="*/ 2 w 158"/>
                <a:gd name="T33" fmla="*/ 20 h 158"/>
                <a:gd name="T34" fmla="*/ 3 w 158"/>
                <a:gd name="T35" fmla="*/ 19 h 158"/>
                <a:gd name="T36" fmla="*/ 3 w 158"/>
                <a:gd name="T37" fmla="*/ 18 h 158"/>
                <a:gd name="T38" fmla="*/ 4 w 158"/>
                <a:gd name="T39" fmla="*/ 16 h 158"/>
                <a:gd name="T40" fmla="*/ 5 w 158"/>
                <a:gd name="T41" fmla="*/ 15 h 158"/>
                <a:gd name="T42" fmla="*/ 5 w 158"/>
                <a:gd name="T43" fmla="*/ 13 h 158"/>
                <a:gd name="T44" fmla="*/ 6 w 158"/>
                <a:gd name="T45" fmla="*/ 11 h 158"/>
                <a:gd name="T46" fmla="*/ 6 w 158"/>
                <a:gd name="T47" fmla="*/ 9 h 158"/>
                <a:gd name="T48" fmla="*/ 5 w 158"/>
                <a:gd name="T49" fmla="*/ 7 h 158"/>
                <a:gd name="T50" fmla="*/ 5 w 158"/>
                <a:gd name="T51" fmla="*/ 5 h 158"/>
                <a:gd name="T52" fmla="*/ 4 w 158"/>
                <a:gd name="T53" fmla="*/ 3 h 158"/>
                <a:gd name="T54" fmla="*/ 4 w 158"/>
                <a:gd name="T55" fmla="*/ 2 h 158"/>
                <a:gd name="T56" fmla="*/ 3 w 158"/>
                <a:gd name="T57" fmla="*/ 1 h 158"/>
                <a:gd name="T58" fmla="*/ 2 w 158"/>
                <a:gd name="T59" fmla="*/ 1 h 158"/>
                <a:gd name="T60" fmla="*/ 1 w 158"/>
                <a:gd name="T61" fmla="*/ 0 h 158"/>
                <a:gd name="T62" fmla="*/ 0 w 158"/>
                <a:gd name="T63" fmla="*/ 0 h 158"/>
                <a:gd name="T64" fmla="*/ 0 w 158"/>
                <a:gd name="T65" fmla="*/ 1 h 158"/>
                <a:gd name="T66" fmla="*/ 1 w 158"/>
                <a:gd name="T67" fmla="*/ 2 h 158"/>
                <a:gd name="T68" fmla="*/ 1 w 158"/>
                <a:gd name="T69" fmla="*/ 2 h 158"/>
                <a:gd name="T70" fmla="*/ 2 w 158"/>
                <a:gd name="T71" fmla="*/ 3 h 158"/>
                <a:gd name="T72" fmla="*/ 3 w 158"/>
                <a:gd name="T73" fmla="*/ 3 h 158"/>
                <a:gd name="T74" fmla="*/ 3 w 158"/>
                <a:gd name="T75" fmla="*/ 4 h 158"/>
                <a:gd name="T76" fmla="*/ 4 w 158"/>
                <a:gd name="T77" fmla="*/ 5 h 158"/>
                <a:gd name="T78" fmla="*/ 4 w 158"/>
                <a:gd name="T79" fmla="*/ 6 h 158"/>
                <a:gd name="T80" fmla="*/ 5 w 158"/>
                <a:gd name="T81" fmla="*/ 7 h 15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58"/>
                <a:gd name="T124" fmla="*/ 0 h 158"/>
                <a:gd name="T125" fmla="*/ 158 w 158"/>
                <a:gd name="T126" fmla="*/ 158 h 15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58" h="158">
                  <a:moveTo>
                    <a:pt x="133" y="52"/>
                  </a:moveTo>
                  <a:lnTo>
                    <a:pt x="139" y="68"/>
                  </a:lnTo>
                  <a:lnTo>
                    <a:pt x="137" y="83"/>
                  </a:lnTo>
                  <a:lnTo>
                    <a:pt x="127" y="95"/>
                  </a:lnTo>
                  <a:lnTo>
                    <a:pt x="113" y="106"/>
                  </a:lnTo>
                  <a:lnTo>
                    <a:pt x="95" y="116"/>
                  </a:lnTo>
                  <a:lnTo>
                    <a:pt x="75" y="126"/>
                  </a:lnTo>
                  <a:lnTo>
                    <a:pt x="55" y="135"/>
                  </a:lnTo>
                  <a:lnTo>
                    <a:pt x="37" y="144"/>
                  </a:lnTo>
                  <a:lnTo>
                    <a:pt x="34" y="147"/>
                  </a:lnTo>
                  <a:lnTo>
                    <a:pt x="33" y="149"/>
                  </a:lnTo>
                  <a:lnTo>
                    <a:pt x="33" y="152"/>
                  </a:lnTo>
                  <a:lnTo>
                    <a:pt x="34" y="155"/>
                  </a:lnTo>
                  <a:lnTo>
                    <a:pt x="39" y="157"/>
                  </a:lnTo>
                  <a:lnTo>
                    <a:pt x="43" y="158"/>
                  </a:lnTo>
                  <a:lnTo>
                    <a:pt x="46" y="158"/>
                  </a:lnTo>
                  <a:lnTo>
                    <a:pt x="50" y="157"/>
                  </a:lnTo>
                  <a:lnTo>
                    <a:pt x="74" y="148"/>
                  </a:lnTo>
                  <a:lnTo>
                    <a:pt x="95" y="138"/>
                  </a:lnTo>
                  <a:lnTo>
                    <a:pt x="116" y="127"/>
                  </a:lnTo>
                  <a:lnTo>
                    <a:pt x="135" y="114"/>
                  </a:lnTo>
                  <a:lnTo>
                    <a:pt x="148" y="100"/>
                  </a:lnTo>
                  <a:lnTo>
                    <a:pt x="156" y="84"/>
                  </a:lnTo>
                  <a:lnTo>
                    <a:pt x="158" y="67"/>
                  </a:lnTo>
                  <a:lnTo>
                    <a:pt x="152" y="49"/>
                  </a:lnTo>
                  <a:lnTo>
                    <a:pt x="139" y="35"/>
                  </a:lnTo>
                  <a:lnTo>
                    <a:pt x="120" y="23"/>
                  </a:lnTo>
                  <a:lnTo>
                    <a:pt x="97" y="14"/>
                  </a:lnTo>
                  <a:lnTo>
                    <a:pt x="71" y="7"/>
                  </a:lnTo>
                  <a:lnTo>
                    <a:pt x="45" y="2"/>
                  </a:lnTo>
                  <a:lnTo>
                    <a:pt x="23" y="0"/>
                  </a:lnTo>
                  <a:lnTo>
                    <a:pt x="7" y="0"/>
                  </a:lnTo>
                  <a:lnTo>
                    <a:pt x="0" y="4"/>
                  </a:lnTo>
                  <a:lnTo>
                    <a:pt x="17" y="9"/>
                  </a:lnTo>
                  <a:lnTo>
                    <a:pt x="36" y="13"/>
                  </a:lnTo>
                  <a:lnTo>
                    <a:pt x="56" y="17"/>
                  </a:lnTo>
                  <a:lnTo>
                    <a:pt x="75" y="21"/>
                  </a:lnTo>
                  <a:lnTo>
                    <a:pt x="94" y="26"/>
                  </a:lnTo>
                  <a:lnTo>
                    <a:pt x="110" y="33"/>
                  </a:lnTo>
                  <a:lnTo>
                    <a:pt x="123" y="41"/>
                  </a:lnTo>
                  <a:lnTo>
                    <a:pt x="133" y="52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61" name="Freeform 94">
              <a:extLst>
                <a:ext uri="{FF2B5EF4-FFF2-40B4-BE49-F238E27FC236}">
                  <a16:creationId xmlns:a16="http://schemas.microsoft.com/office/drawing/2014/main" id="{C9E12666-554B-4A4C-8AA6-9CC5490930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2" y="2211"/>
              <a:ext cx="133" cy="166"/>
            </a:xfrm>
            <a:custGeom>
              <a:avLst/>
              <a:gdLst>
                <a:gd name="T0" fmla="*/ 5 w 399"/>
                <a:gd name="T1" fmla="*/ 8 h 331"/>
                <a:gd name="T2" fmla="*/ 2 w 399"/>
                <a:gd name="T3" fmla="*/ 13 h 331"/>
                <a:gd name="T4" fmla="*/ 1 w 399"/>
                <a:gd name="T5" fmla="*/ 19 h 331"/>
                <a:gd name="T6" fmla="*/ 0 w 399"/>
                <a:gd name="T7" fmla="*/ 25 h 331"/>
                <a:gd name="T8" fmla="*/ 0 w 399"/>
                <a:gd name="T9" fmla="*/ 30 h 331"/>
                <a:gd name="T10" fmla="*/ 0 w 399"/>
                <a:gd name="T11" fmla="*/ 31 h 331"/>
                <a:gd name="T12" fmla="*/ 1 w 399"/>
                <a:gd name="T13" fmla="*/ 33 h 331"/>
                <a:gd name="T14" fmla="*/ 1 w 399"/>
                <a:gd name="T15" fmla="*/ 34 h 331"/>
                <a:gd name="T16" fmla="*/ 3 w 399"/>
                <a:gd name="T17" fmla="*/ 36 h 331"/>
                <a:gd name="T18" fmla="*/ 4 w 399"/>
                <a:gd name="T19" fmla="*/ 38 h 331"/>
                <a:gd name="T20" fmla="*/ 5 w 399"/>
                <a:gd name="T21" fmla="*/ 39 h 331"/>
                <a:gd name="T22" fmla="*/ 7 w 399"/>
                <a:gd name="T23" fmla="*/ 40 h 331"/>
                <a:gd name="T24" fmla="*/ 9 w 399"/>
                <a:gd name="T25" fmla="*/ 41 h 331"/>
                <a:gd name="T26" fmla="*/ 10 w 399"/>
                <a:gd name="T27" fmla="*/ 41 h 331"/>
                <a:gd name="T28" fmla="*/ 12 w 399"/>
                <a:gd name="T29" fmla="*/ 41 h 331"/>
                <a:gd name="T30" fmla="*/ 13 w 399"/>
                <a:gd name="T31" fmla="*/ 42 h 331"/>
                <a:gd name="T32" fmla="*/ 14 w 399"/>
                <a:gd name="T33" fmla="*/ 42 h 331"/>
                <a:gd name="T34" fmla="*/ 15 w 399"/>
                <a:gd name="T35" fmla="*/ 41 h 331"/>
                <a:gd name="T36" fmla="*/ 15 w 399"/>
                <a:gd name="T37" fmla="*/ 40 h 331"/>
                <a:gd name="T38" fmla="*/ 14 w 399"/>
                <a:gd name="T39" fmla="*/ 39 h 331"/>
                <a:gd name="T40" fmla="*/ 13 w 399"/>
                <a:gd name="T41" fmla="*/ 38 h 331"/>
                <a:gd name="T42" fmla="*/ 12 w 399"/>
                <a:gd name="T43" fmla="*/ 38 h 331"/>
                <a:gd name="T44" fmla="*/ 11 w 399"/>
                <a:gd name="T45" fmla="*/ 37 h 331"/>
                <a:gd name="T46" fmla="*/ 9 w 399"/>
                <a:gd name="T47" fmla="*/ 37 h 331"/>
                <a:gd name="T48" fmla="*/ 8 w 399"/>
                <a:gd name="T49" fmla="*/ 36 h 331"/>
                <a:gd name="T50" fmla="*/ 6 w 399"/>
                <a:gd name="T51" fmla="*/ 35 h 331"/>
                <a:gd name="T52" fmla="*/ 5 w 399"/>
                <a:gd name="T53" fmla="*/ 34 h 331"/>
                <a:gd name="T54" fmla="*/ 4 w 399"/>
                <a:gd name="T55" fmla="*/ 33 h 331"/>
                <a:gd name="T56" fmla="*/ 3 w 399"/>
                <a:gd name="T57" fmla="*/ 31 h 331"/>
                <a:gd name="T58" fmla="*/ 2 w 399"/>
                <a:gd name="T59" fmla="*/ 29 h 331"/>
                <a:gd name="T60" fmla="*/ 2 w 399"/>
                <a:gd name="T61" fmla="*/ 26 h 331"/>
                <a:gd name="T62" fmla="*/ 2 w 399"/>
                <a:gd name="T63" fmla="*/ 22 h 331"/>
                <a:gd name="T64" fmla="*/ 2 w 399"/>
                <a:gd name="T65" fmla="*/ 19 h 331"/>
                <a:gd name="T66" fmla="*/ 3 w 399"/>
                <a:gd name="T67" fmla="*/ 16 h 331"/>
                <a:gd name="T68" fmla="*/ 4 w 399"/>
                <a:gd name="T69" fmla="*/ 13 h 331"/>
                <a:gd name="T70" fmla="*/ 6 w 399"/>
                <a:gd name="T71" fmla="*/ 10 h 331"/>
                <a:gd name="T72" fmla="*/ 7 w 399"/>
                <a:gd name="T73" fmla="*/ 7 h 331"/>
                <a:gd name="T74" fmla="*/ 9 w 399"/>
                <a:gd name="T75" fmla="*/ 5 h 331"/>
                <a:gd name="T76" fmla="*/ 11 w 399"/>
                <a:gd name="T77" fmla="*/ 3 h 331"/>
                <a:gd name="T78" fmla="*/ 12 w 399"/>
                <a:gd name="T79" fmla="*/ 1 h 331"/>
                <a:gd name="T80" fmla="*/ 12 w 399"/>
                <a:gd name="T81" fmla="*/ 0 h 331"/>
                <a:gd name="T82" fmla="*/ 10 w 399"/>
                <a:gd name="T83" fmla="*/ 1 h 331"/>
                <a:gd name="T84" fmla="*/ 8 w 399"/>
                <a:gd name="T85" fmla="*/ 2 h 331"/>
                <a:gd name="T86" fmla="*/ 6 w 399"/>
                <a:gd name="T87" fmla="*/ 5 h 33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99"/>
                <a:gd name="T133" fmla="*/ 0 h 331"/>
                <a:gd name="T134" fmla="*/ 399 w 399"/>
                <a:gd name="T135" fmla="*/ 331 h 33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99" h="331">
                  <a:moveTo>
                    <a:pt x="155" y="44"/>
                  </a:moveTo>
                  <a:lnTo>
                    <a:pt x="124" y="62"/>
                  </a:lnTo>
                  <a:lnTo>
                    <a:pt x="94" y="80"/>
                  </a:lnTo>
                  <a:lnTo>
                    <a:pt x="66" y="101"/>
                  </a:lnTo>
                  <a:lnTo>
                    <a:pt x="42" y="123"/>
                  </a:lnTo>
                  <a:lnTo>
                    <a:pt x="21" y="146"/>
                  </a:lnTo>
                  <a:lnTo>
                    <a:pt x="7" y="171"/>
                  </a:lnTo>
                  <a:lnTo>
                    <a:pt x="0" y="199"/>
                  </a:lnTo>
                  <a:lnTo>
                    <a:pt x="1" y="227"/>
                  </a:lnTo>
                  <a:lnTo>
                    <a:pt x="4" y="234"/>
                  </a:lnTo>
                  <a:lnTo>
                    <a:pt x="7" y="242"/>
                  </a:lnTo>
                  <a:lnTo>
                    <a:pt x="11" y="248"/>
                  </a:lnTo>
                  <a:lnTo>
                    <a:pt x="17" y="255"/>
                  </a:lnTo>
                  <a:lnTo>
                    <a:pt x="24" y="261"/>
                  </a:lnTo>
                  <a:lnTo>
                    <a:pt x="33" y="267"/>
                  </a:lnTo>
                  <a:lnTo>
                    <a:pt x="40" y="272"/>
                  </a:lnTo>
                  <a:lnTo>
                    <a:pt x="50" y="276"/>
                  </a:lnTo>
                  <a:lnTo>
                    <a:pt x="69" y="284"/>
                  </a:lnTo>
                  <a:lnTo>
                    <a:pt x="88" y="291"/>
                  </a:lnTo>
                  <a:lnTo>
                    <a:pt x="107" y="297"/>
                  </a:lnTo>
                  <a:lnTo>
                    <a:pt x="127" y="302"/>
                  </a:lnTo>
                  <a:lnTo>
                    <a:pt x="148" y="307"/>
                  </a:lnTo>
                  <a:lnTo>
                    <a:pt x="168" y="311"/>
                  </a:lnTo>
                  <a:lnTo>
                    <a:pt x="188" y="315"/>
                  </a:lnTo>
                  <a:lnTo>
                    <a:pt x="209" y="318"/>
                  </a:lnTo>
                  <a:lnTo>
                    <a:pt x="230" y="321"/>
                  </a:lnTo>
                  <a:lnTo>
                    <a:pt x="251" y="323"/>
                  </a:lnTo>
                  <a:lnTo>
                    <a:pt x="272" y="325"/>
                  </a:lnTo>
                  <a:lnTo>
                    <a:pt x="294" y="327"/>
                  </a:lnTo>
                  <a:lnTo>
                    <a:pt x="315" y="328"/>
                  </a:lnTo>
                  <a:lnTo>
                    <a:pt x="336" y="329"/>
                  </a:lnTo>
                  <a:lnTo>
                    <a:pt x="358" y="330"/>
                  </a:lnTo>
                  <a:lnTo>
                    <a:pt x="378" y="331"/>
                  </a:lnTo>
                  <a:lnTo>
                    <a:pt x="386" y="331"/>
                  </a:lnTo>
                  <a:lnTo>
                    <a:pt x="391" y="329"/>
                  </a:lnTo>
                  <a:lnTo>
                    <a:pt x="396" y="325"/>
                  </a:lnTo>
                  <a:lnTo>
                    <a:pt x="399" y="321"/>
                  </a:lnTo>
                  <a:lnTo>
                    <a:pt x="399" y="316"/>
                  </a:lnTo>
                  <a:lnTo>
                    <a:pt x="396" y="312"/>
                  </a:lnTo>
                  <a:lnTo>
                    <a:pt x="390" y="309"/>
                  </a:lnTo>
                  <a:lnTo>
                    <a:pt x="383" y="307"/>
                  </a:lnTo>
                  <a:lnTo>
                    <a:pt x="364" y="304"/>
                  </a:lnTo>
                  <a:lnTo>
                    <a:pt x="345" y="302"/>
                  </a:lnTo>
                  <a:lnTo>
                    <a:pt x="326" y="299"/>
                  </a:lnTo>
                  <a:lnTo>
                    <a:pt x="306" y="297"/>
                  </a:lnTo>
                  <a:lnTo>
                    <a:pt x="287" y="295"/>
                  </a:lnTo>
                  <a:lnTo>
                    <a:pt x="268" y="293"/>
                  </a:lnTo>
                  <a:lnTo>
                    <a:pt x="248" y="291"/>
                  </a:lnTo>
                  <a:lnTo>
                    <a:pt x="229" y="288"/>
                  </a:lnTo>
                  <a:lnTo>
                    <a:pt x="210" y="286"/>
                  </a:lnTo>
                  <a:lnTo>
                    <a:pt x="191" y="283"/>
                  </a:lnTo>
                  <a:lnTo>
                    <a:pt x="172" y="279"/>
                  </a:lnTo>
                  <a:lnTo>
                    <a:pt x="153" y="276"/>
                  </a:lnTo>
                  <a:lnTo>
                    <a:pt x="136" y="271"/>
                  </a:lnTo>
                  <a:lnTo>
                    <a:pt x="117" y="266"/>
                  </a:lnTo>
                  <a:lnTo>
                    <a:pt x="100" y="261"/>
                  </a:lnTo>
                  <a:lnTo>
                    <a:pt x="82" y="254"/>
                  </a:lnTo>
                  <a:lnTo>
                    <a:pt x="68" y="247"/>
                  </a:lnTo>
                  <a:lnTo>
                    <a:pt x="56" y="238"/>
                  </a:lnTo>
                  <a:lnTo>
                    <a:pt x="48" y="228"/>
                  </a:lnTo>
                  <a:lnTo>
                    <a:pt x="43" y="216"/>
                  </a:lnTo>
                  <a:lnTo>
                    <a:pt x="42" y="204"/>
                  </a:lnTo>
                  <a:lnTo>
                    <a:pt x="43" y="189"/>
                  </a:lnTo>
                  <a:lnTo>
                    <a:pt x="48" y="175"/>
                  </a:lnTo>
                  <a:lnTo>
                    <a:pt x="53" y="164"/>
                  </a:lnTo>
                  <a:lnTo>
                    <a:pt x="64" y="149"/>
                  </a:lnTo>
                  <a:lnTo>
                    <a:pt x="75" y="134"/>
                  </a:lnTo>
                  <a:lnTo>
                    <a:pt x="88" y="121"/>
                  </a:lnTo>
                  <a:lnTo>
                    <a:pt x="103" y="109"/>
                  </a:lnTo>
                  <a:lnTo>
                    <a:pt x="117" y="97"/>
                  </a:lnTo>
                  <a:lnTo>
                    <a:pt x="133" y="85"/>
                  </a:lnTo>
                  <a:lnTo>
                    <a:pt x="152" y="73"/>
                  </a:lnTo>
                  <a:lnTo>
                    <a:pt x="171" y="61"/>
                  </a:lnTo>
                  <a:lnTo>
                    <a:pt x="190" y="51"/>
                  </a:lnTo>
                  <a:lnTo>
                    <a:pt x="214" y="42"/>
                  </a:lnTo>
                  <a:lnTo>
                    <a:pt x="242" y="33"/>
                  </a:lnTo>
                  <a:lnTo>
                    <a:pt x="270" y="25"/>
                  </a:lnTo>
                  <a:lnTo>
                    <a:pt x="294" y="18"/>
                  </a:lnTo>
                  <a:lnTo>
                    <a:pt x="315" y="12"/>
                  </a:lnTo>
                  <a:lnTo>
                    <a:pt x="328" y="6"/>
                  </a:lnTo>
                  <a:lnTo>
                    <a:pt x="332" y="2"/>
                  </a:lnTo>
                  <a:lnTo>
                    <a:pt x="317" y="0"/>
                  </a:lnTo>
                  <a:lnTo>
                    <a:pt x="297" y="1"/>
                  </a:lnTo>
                  <a:lnTo>
                    <a:pt x="274" y="4"/>
                  </a:lnTo>
                  <a:lnTo>
                    <a:pt x="249" y="9"/>
                  </a:lnTo>
                  <a:lnTo>
                    <a:pt x="223" y="16"/>
                  </a:lnTo>
                  <a:lnTo>
                    <a:pt x="198" y="24"/>
                  </a:lnTo>
                  <a:lnTo>
                    <a:pt x="175" y="33"/>
                  </a:lnTo>
                  <a:lnTo>
                    <a:pt x="155" y="44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62" name="Freeform 95">
              <a:extLst>
                <a:ext uri="{FF2B5EF4-FFF2-40B4-BE49-F238E27FC236}">
                  <a16:creationId xmlns:a16="http://schemas.microsoft.com/office/drawing/2014/main" id="{04A7DE86-4589-3F40-A06D-FA73511241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9" y="2206"/>
              <a:ext cx="116" cy="110"/>
            </a:xfrm>
            <a:custGeom>
              <a:avLst/>
              <a:gdLst>
                <a:gd name="T0" fmla="*/ 11 w 350"/>
                <a:gd name="T1" fmla="*/ 8 h 221"/>
                <a:gd name="T2" fmla="*/ 11 w 350"/>
                <a:gd name="T3" fmla="*/ 10 h 221"/>
                <a:gd name="T4" fmla="*/ 12 w 350"/>
                <a:gd name="T5" fmla="*/ 11 h 221"/>
                <a:gd name="T6" fmla="*/ 12 w 350"/>
                <a:gd name="T7" fmla="*/ 13 h 221"/>
                <a:gd name="T8" fmla="*/ 12 w 350"/>
                <a:gd name="T9" fmla="*/ 15 h 221"/>
                <a:gd name="T10" fmla="*/ 12 w 350"/>
                <a:gd name="T11" fmla="*/ 17 h 221"/>
                <a:gd name="T12" fmla="*/ 11 w 350"/>
                <a:gd name="T13" fmla="*/ 18 h 221"/>
                <a:gd name="T14" fmla="*/ 11 w 350"/>
                <a:gd name="T15" fmla="*/ 20 h 221"/>
                <a:gd name="T16" fmla="*/ 11 w 350"/>
                <a:gd name="T17" fmla="*/ 21 h 221"/>
                <a:gd name="T18" fmla="*/ 10 w 350"/>
                <a:gd name="T19" fmla="*/ 22 h 221"/>
                <a:gd name="T20" fmla="*/ 10 w 350"/>
                <a:gd name="T21" fmla="*/ 23 h 221"/>
                <a:gd name="T22" fmla="*/ 9 w 350"/>
                <a:gd name="T23" fmla="*/ 24 h 221"/>
                <a:gd name="T24" fmla="*/ 9 w 350"/>
                <a:gd name="T25" fmla="*/ 25 h 221"/>
                <a:gd name="T26" fmla="*/ 9 w 350"/>
                <a:gd name="T27" fmla="*/ 26 h 221"/>
                <a:gd name="T28" fmla="*/ 9 w 350"/>
                <a:gd name="T29" fmla="*/ 26 h 221"/>
                <a:gd name="T30" fmla="*/ 9 w 350"/>
                <a:gd name="T31" fmla="*/ 26 h 221"/>
                <a:gd name="T32" fmla="*/ 9 w 350"/>
                <a:gd name="T33" fmla="*/ 27 h 221"/>
                <a:gd name="T34" fmla="*/ 9 w 350"/>
                <a:gd name="T35" fmla="*/ 27 h 221"/>
                <a:gd name="T36" fmla="*/ 9 w 350"/>
                <a:gd name="T37" fmla="*/ 27 h 221"/>
                <a:gd name="T38" fmla="*/ 9 w 350"/>
                <a:gd name="T39" fmla="*/ 27 h 221"/>
                <a:gd name="T40" fmla="*/ 10 w 350"/>
                <a:gd name="T41" fmla="*/ 27 h 221"/>
                <a:gd name="T42" fmla="*/ 10 w 350"/>
                <a:gd name="T43" fmla="*/ 25 h 221"/>
                <a:gd name="T44" fmla="*/ 11 w 350"/>
                <a:gd name="T45" fmla="*/ 23 h 221"/>
                <a:gd name="T46" fmla="*/ 12 w 350"/>
                <a:gd name="T47" fmla="*/ 21 h 221"/>
                <a:gd name="T48" fmla="*/ 13 w 350"/>
                <a:gd name="T49" fmla="*/ 18 h 221"/>
                <a:gd name="T50" fmla="*/ 13 w 350"/>
                <a:gd name="T51" fmla="*/ 15 h 221"/>
                <a:gd name="T52" fmla="*/ 13 w 350"/>
                <a:gd name="T53" fmla="*/ 12 h 221"/>
                <a:gd name="T54" fmla="*/ 12 w 350"/>
                <a:gd name="T55" fmla="*/ 10 h 221"/>
                <a:gd name="T56" fmla="*/ 11 w 350"/>
                <a:gd name="T57" fmla="*/ 7 h 221"/>
                <a:gd name="T58" fmla="*/ 11 w 350"/>
                <a:gd name="T59" fmla="*/ 6 h 221"/>
                <a:gd name="T60" fmla="*/ 10 w 350"/>
                <a:gd name="T61" fmla="*/ 5 h 221"/>
                <a:gd name="T62" fmla="*/ 9 w 350"/>
                <a:gd name="T63" fmla="*/ 4 h 221"/>
                <a:gd name="T64" fmla="*/ 8 w 350"/>
                <a:gd name="T65" fmla="*/ 3 h 221"/>
                <a:gd name="T66" fmla="*/ 7 w 350"/>
                <a:gd name="T67" fmla="*/ 2 h 221"/>
                <a:gd name="T68" fmla="*/ 7 w 350"/>
                <a:gd name="T69" fmla="*/ 1 h 221"/>
                <a:gd name="T70" fmla="*/ 6 w 350"/>
                <a:gd name="T71" fmla="*/ 1 h 221"/>
                <a:gd name="T72" fmla="*/ 5 w 350"/>
                <a:gd name="T73" fmla="*/ 0 h 221"/>
                <a:gd name="T74" fmla="*/ 4 w 350"/>
                <a:gd name="T75" fmla="*/ 0 h 221"/>
                <a:gd name="T76" fmla="*/ 3 w 350"/>
                <a:gd name="T77" fmla="*/ 0 h 221"/>
                <a:gd name="T78" fmla="*/ 2 w 350"/>
                <a:gd name="T79" fmla="*/ 0 h 221"/>
                <a:gd name="T80" fmla="*/ 2 w 350"/>
                <a:gd name="T81" fmla="*/ 0 h 221"/>
                <a:gd name="T82" fmla="*/ 1 w 350"/>
                <a:gd name="T83" fmla="*/ 0 h 221"/>
                <a:gd name="T84" fmla="*/ 0 w 350"/>
                <a:gd name="T85" fmla="*/ 0 h 221"/>
                <a:gd name="T86" fmla="*/ 0 w 350"/>
                <a:gd name="T87" fmla="*/ 0 h 221"/>
                <a:gd name="T88" fmla="*/ 0 w 350"/>
                <a:gd name="T89" fmla="*/ 0 h 221"/>
                <a:gd name="T90" fmla="*/ 1 w 350"/>
                <a:gd name="T91" fmla="*/ 0 h 221"/>
                <a:gd name="T92" fmla="*/ 1 w 350"/>
                <a:gd name="T93" fmla="*/ 0 h 221"/>
                <a:gd name="T94" fmla="*/ 2 w 350"/>
                <a:gd name="T95" fmla="*/ 1 h 221"/>
                <a:gd name="T96" fmla="*/ 2 w 350"/>
                <a:gd name="T97" fmla="*/ 1 h 221"/>
                <a:gd name="T98" fmla="*/ 3 w 350"/>
                <a:gd name="T99" fmla="*/ 1 h 221"/>
                <a:gd name="T100" fmla="*/ 4 w 350"/>
                <a:gd name="T101" fmla="*/ 2 h 221"/>
                <a:gd name="T102" fmla="*/ 4 w 350"/>
                <a:gd name="T103" fmla="*/ 2 h 221"/>
                <a:gd name="T104" fmla="*/ 5 w 350"/>
                <a:gd name="T105" fmla="*/ 2 h 221"/>
                <a:gd name="T106" fmla="*/ 6 w 350"/>
                <a:gd name="T107" fmla="*/ 3 h 221"/>
                <a:gd name="T108" fmla="*/ 7 w 350"/>
                <a:gd name="T109" fmla="*/ 3 h 221"/>
                <a:gd name="T110" fmla="*/ 7 w 350"/>
                <a:gd name="T111" fmla="*/ 4 h 221"/>
                <a:gd name="T112" fmla="*/ 8 w 350"/>
                <a:gd name="T113" fmla="*/ 4 h 221"/>
                <a:gd name="T114" fmla="*/ 9 w 350"/>
                <a:gd name="T115" fmla="*/ 5 h 221"/>
                <a:gd name="T116" fmla="*/ 9 w 350"/>
                <a:gd name="T117" fmla="*/ 6 h 221"/>
                <a:gd name="T118" fmla="*/ 10 w 350"/>
                <a:gd name="T119" fmla="*/ 7 h 221"/>
                <a:gd name="T120" fmla="*/ 11 w 350"/>
                <a:gd name="T121" fmla="*/ 8 h 22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50"/>
                <a:gd name="T184" fmla="*/ 0 h 221"/>
                <a:gd name="T185" fmla="*/ 350 w 350"/>
                <a:gd name="T186" fmla="*/ 221 h 22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50" h="221">
                  <a:moveTo>
                    <a:pt x="290" y="68"/>
                  </a:moveTo>
                  <a:lnTo>
                    <a:pt x="306" y="80"/>
                  </a:lnTo>
                  <a:lnTo>
                    <a:pt x="316" y="94"/>
                  </a:lnTo>
                  <a:lnTo>
                    <a:pt x="321" y="109"/>
                  </a:lnTo>
                  <a:lnTo>
                    <a:pt x="321" y="125"/>
                  </a:lnTo>
                  <a:lnTo>
                    <a:pt x="318" y="138"/>
                  </a:lnTo>
                  <a:lnTo>
                    <a:pt x="312" y="149"/>
                  </a:lnTo>
                  <a:lnTo>
                    <a:pt x="302" y="160"/>
                  </a:lnTo>
                  <a:lnTo>
                    <a:pt x="292" y="169"/>
                  </a:lnTo>
                  <a:lnTo>
                    <a:pt x="279" y="179"/>
                  </a:lnTo>
                  <a:lnTo>
                    <a:pt x="266" y="187"/>
                  </a:lnTo>
                  <a:lnTo>
                    <a:pt x="253" y="196"/>
                  </a:lnTo>
                  <a:lnTo>
                    <a:pt x="240" y="205"/>
                  </a:lnTo>
                  <a:lnTo>
                    <a:pt x="237" y="209"/>
                  </a:lnTo>
                  <a:lnTo>
                    <a:pt x="237" y="212"/>
                  </a:lnTo>
                  <a:lnTo>
                    <a:pt x="237" y="215"/>
                  </a:lnTo>
                  <a:lnTo>
                    <a:pt x="240" y="218"/>
                  </a:lnTo>
                  <a:lnTo>
                    <a:pt x="244" y="220"/>
                  </a:lnTo>
                  <a:lnTo>
                    <a:pt x="250" y="221"/>
                  </a:lnTo>
                  <a:lnTo>
                    <a:pt x="254" y="220"/>
                  </a:lnTo>
                  <a:lnTo>
                    <a:pt x="258" y="218"/>
                  </a:lnTo>
                  <a:lnTo>
                    <a:pt x="287" y="204"/>
                  </a:lnTo>
                  <a:lnTo>
                    <a:pt x="312" y="187"/>
                  </a:lnTo>
                  <a:lnTo>
                    <a:pt x="331" y="168"/>
                  </a:lnTo>
                  <a:lnTo>
                    <a:pt x="344" y="146"/>
                  </a:lnTo>
                  <a:lnTo>
                    <a:pt x="350" y="124"/>
                  </a:lnTo>
                  <a:lnTo>
                    <a:pt x="347" y="101"/>
                  </a:lnTo>
                  <a:lnTo>
                    <a:pt x="335" y="80"/>
                  </a:lnTo>
                  <a:lnTo>
                    <a:pt x="312" y="61"/>
                  </a:lnTo>
                  <a:lnTo>
                    <a:pt x="295" y="50"/>
                  </a:lnTo>
                  <a:lnTo>
                    <a:pt x="274" y="42"/>
                  </a:lnTo>
                  <a:lnTo>
                    <a:pt x="253" y="34"/>
                  </a:lnTo>
                  <a:lnTo>
                    <a:pt x="228" y="27"/>
                  </a:lnTo>
                  <a:lnTo>
                    <a:pt x="203" y="20"/>
                  </a:lnTo>
                  <a:lnTo>
                    <a:pt x="179" y="15"/>
                  </a:lnTo>
                  <a:lnTo>
                    <a:pt x="152" y="11"/>
                  </a:lnTo>
                  <a:lnTo>
                    <a:pt x="128" y="7"/>
                  </a:lnTo>
                  <a:lnTo>
                    <a:pt x="103" y="4"/>
                  </a:lnTo>
                  <a:lnTo>
                    <a:pt x="81" y="2"/>
                  </a:lnTo>
                  <a:lnTo>
                    <a:pt x="60" y="0"/>
                  </a:lnTo>
                  <a:lnTo>
                    <a:pt x="42" y="0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4" y="2"/>
                  </a:lnTo>
                  <a:lnTo>
                    <a:pt x="0" y="4"/>
                  </a:lnTo>
                  <a:lnTo>
                    <a:pt x="15" y="6"/>
                  </a:lnTo>
                  <a:lnTo>
                    <a:pt x="29" y="7"/>
                  </a:lnTo>
                  <a:lnTo>
                    <a:pt x="47" y="9"/>
                  </a:lnTo>
                  <a:lnTo>
                    <a:pt x="64" y="11"/>
                  </a:lnTo>
                  <a:lnTo>
                    <a:pt x="81" y="14"/>
                  </a:lnTo>
                  <a:lnTo>
                    <a:pt x="102" y="16"/>
                  </a:lnTo>
                  <a:lnTo>
                    <a:pt x="121" y="19"/>
                  </a:lnTo>
                  <a:lnTo>
                    <a:pt x="141" y="22"/>
                  </a:lnTo>
                  <a:lnTo>
                    <a:pt x="160" y="26"/>
                  </a:lnTo>
                  <a:lnTo>
                    <a:pt x="180" y="30"/>
                  </a:lnTo>
                  <a:lnTo>
                    <a:pt x="200" y="34"/>
                  </a:lnTo>
                  <a:lnTo>
                    <a:pt x="219" y="39"/>
                  </a:lnTo>
                  <a:lnTo>
                    <a:pt x="238" y="45"/>
                  </a:lnTo>
                  <a:lnTo>
                    <a:pt x="257" y="53"/>
                  </a:lnTo>
                  <a:lnTo>
                    <a:pt x="274" y="60"/>
                  </a:lnTo>
                  <a:lnTo>
                    <a:pt x="290" y="68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63" name="Freeform 96">
              <a:extLst>
                <a:ext uri="{FF2B5EF4-FFF2-40B4-BE49-F238E27FC236}">
                  <a16:creationId xmlns:a16="http://schemas.microsoft.com/office/drawing/2014/main" id="{50A09C32-1F94-1D4D-8DE1-8442A0E4BF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1" y="2256"/>
              <a:ext cx="48" cy="105"/>
            </a:xfrm>
            <a:custGeom>
              <a:avLst/>
              <a:gdLst>
                <a:gd name="T0" fmla="*/ 0 w 142"/>
                <a:gd name="T1" fmla="*/ 15 h 208"/>
                <a:gd name="T2" fmla="*/ 0 w 142"/>
                <a:gd name="T3" fmla="*/ 17 h 208"/>
                <a:gd name="T4" fmla="*/ 0 w 142"/>
                <a:gd name="T5" fmla="*/ 19 h 208"/>
                <a:gd name="T6" fmla="*/ 1 w 142"/>
                <a:gd name="T7" fmla="*/ 21 h 208"/>
                <a:gd name="T8" fmla="*/ 1 w 142"/>
                <a:gd name="T9" fmla="*/ 22 h 208"/>
                <a:gd name="T10" fmla="*/ 2 w 142"/>
                <a:gd name="T11" fmla="*/ 24 h 208"/>
                <a:gd name="T12" fmla="*/ 3 w 142"/>
                <a:gd name="T13" fmla="*/ 25 h 208"/>
                <a:gd name="T14" fmla="*/ 3 w 142"/>
                <a:gd name="T15" fmla="*/ 26 h 208"/>
                <a:gd name="T16" fmla="*/ 4 w 142"/>
                <a:gd name="T17" fmla="*/ 27 h 208"/>
                <a:gd name="T18" fmla="*/ 5 w 142"/>
                <a:gd name="T19" fmla="*/ 27 h 208"/>
                <a:gd name="T20" fmla="*/ 5 w 142"/>
                <a:gd name="T21" fmla="*/ 27 h 208"/>
                <a:gd name="T22" fmla="*/ 5 w 142"/>
                <a:gd name="T23" fmla="*/ 26 h 208"/>
                <a:gd name="T24" fmla="*/ 5 w 142"/>
                <a:gd name="T25" fmla="*/ 25 h 208"/>
                <a:gd name="T26" fmla="*/ 5 w 142"/>
                <a:gd name="T27" fmla="*/ 25 h 208"/>
                <a:gd name="T28" fmla="*/ 5 w 142"/>
                <a:gd name="T29" fmla="*/ 24 h 208"/>
                <a:gd name="T30" fmla="*/ 5 w 142"/>
                <a:gd name="T31" fmla="*/ 24 h 208"/>
                <a:gd name="T32" fmla="*/ 5 w 142"/>
                <a:gd name="T33" fmla="*/ 23 h 208"/>
                <a:gd name="T34" fmla="*/ 4 w 142"/>
                <a:gd name="T35" fmla="*/ 23 h 208"/>
                <a:gd name="T36" fmla="*/ 3 w 142"/>
                <a:gd name="T37" fmla="*/ 22 h 208"/>
                <a:gd name="T38" fmla="*/ 2 w 142"/>
                <a:gd name="T39" fmla="*/ 20 h 208"/>
                <a:gd name="T40" fmla="*/ 2 w 142"/>
                <a:gd name="T41" fmla="*/ 19 h 208"/>
                <a:gd name="T42" fmla="*/ 2 w 142"/>
                <a:gd name="T43" fmla="*/ 17 h 208"/>
                <a:gd name="T44" fmla="*/ 1 w 142"/>
                <a:gd name="T45" fmla="*/ 15 h 208"/>
                <a:gd name="T46" fmla="*/ 1 w 142"/>
                <a:gd name="T47" fmla="*/ 13 h 208"/>
                <a:gd name="T48" fmla="*/ 2 w 142"/>
                <a:gd name="T49" fmla="*/ 10 h 208"/>
                <a:gd name="T50" fmla="*/ 2 w 142"/>
                <a:gd name="T51" fmla="*/ 9 h 208"/>
                <a:gd name="T52" fmla="*/ 2 w 142"/>
                <a:gd name="T53" fmla="*/ 7 h 208"/>
                <a:gd name="T54" fmla="*/ 3 w 142"/>
                <a:gd name="T55" fmla="*/ 6 h 208"/>
                <a:gd name="T56" fmla="*/ 3 w 142"/>
                <a:gd name="T57" fmla="*/ 5 h 208"/>
                <a:gd name="T58" fmla="*/ 4 w 142"/>
                <a:gd name="T59" fmla="*/ 3 h 208"/>
                <a:gd name="T60" fmla="*/ 5 w 142"/>
                <a:gd name="T61" fmla="*/ 2 h 208"/>
                <a:gd name="T62" fmla="*/ 5 w 142"/>
                <a:gd name="T63" fmla="*/ 1 h 208"/>
                <a:gd name="T64" fmla="*/ 5 w 142"/>
                <a:gd name="T65" fmla="*/ 1 h 208"/>
                <a:gd name="T66" fmla="*/ 5 w 142"/>
                <a:gd name="T67" fmla="*/ 0 h 208"/>
                <a:gd name="T68" fmla="*/ 4 w 142"/>
                <a:gd name="T69" fmla="*/ 1 h 208"/>
                <a:gd name="T70" fmla="*/ 4 w 142"/>
                <a:gd name="T71" fmla="*/ 2 h 208"/>
                <a:gd name="T72" fmla="*/ 3 w 142"/>
                <a:gd name="T73" fmla="*/ 4 h 208"/>
                <a:gd name="T74" fmla="*/ 2 w 142"/>
                <a:gd name="T75" fmla="*/ 7 h 208"/>
                <a:gd name="T76" fmla="*/ 1 w 142"/>
                <a:gd name="T77" fmla="*/ 9 h 208"/>
                <a:gd name="T78" fmla="*/ 0 w 142"/>
                <a:gd name="T79" fmla="*/ 12 h 208"/>
                <a:gd name="T80" fmla="*/ 0 w 142"/>
                <a:gd name="T81" fmla="*/ 15 h 20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42"/>
                <a:gd name="T124" fmla="*/ 0 h 208"/>
                <a:gd name="T125" fmla="*/ 142 w 142"/>
                <a:gd name="T126" fmla="*/ 208 h 20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42" h="208">
                  <a:moveTo>
                    <a:pt x="0" y="114"/>
                  </a:moveTo>
                  <a:lnTo>
                    <a:pt x="0" y="131"/>
                  </a:lnTo>
                  <a:lnTo>
                    <a:pt x="6" y="147"/>
                  </a:lnTo>
                  <a:lnTo>
                    <a:pt x="16" y="162"/>
                  </a:lnTo>
                  <a:lnTo>
                    <a:pt x="30" y="175"/>
                  </a:lnTo>
                  <a:lnTo>
                    <a:pt x="48" y="186"/>
                  </a:lnTo>
                  <a:lnTo>
                    <a:pt x="68" y="196"/>
                  </a:lnTo>
                  <a:lnTo>
                    <a:pt x="91" y="203"/>
                  </a:lnTo>
                  <a:lnTo>
                    <a:pt x="114" y="207"/>
                  </a:lnTo>
                  <a:lnTo>
                    <a:pt x="122" y="208"/>
                  </a:lnTo>
                  <a:lnTo>
                    <a:pt x="129" y="206"/>
                  </a:lnTo>
                  <a:lnTo>
                    <a:pt x="135" y="203"/>
                  </a:lnTo>
                  <a:lnTo>
                    <a:pt x="138" y="199"/>
                  </a:lnTo>
                  <a:lnTo>
                    <a:pt x="138" y="194"/>
                  </a:lnTo>
                  <a:lnTo>
                    <a:pt x="136" y="189"/>
                  </a:lnTo>
                  <a:lnTo>
                    <a:pt x="132" y="185"/>
                  </a:lnTo>
                  <a:lnTo>
                    <a:pt x="125" y="183"/>
                  </a:lnTo>
                  <a:lnTo>
                    <a:pt x="101" y="177"/>
                  </a:lnTo>
                  <a:lnTo>
                    <a:pt x="80" y="169"/>
                  </a:lnTo>
                  <a:lnTo>
                    <a:pt x="62" y="158"/>
                  </a:lnTo>
                  <a:lnTo>
                    <a:pt x="49" y="146"/>
                  </a:lnTo>
                  <a:lnTo>
                    <a:pt x="40" y="131"/>
                  </a:lnTo>
                  <a:lnTo>
                    <a:pt x="36" y="115"/>
                  </a:lnTo>
                  <a:lnTo>
                    <a:pt x="36" y="97"/>
                  </a:lnTo>
                  <a:lnTo>
                    <a:pt x="43" y="79"/>
                  </a:lnTo>
                  <a:lnTo>
                    <a:pt x="52" y="66"/>
                  </a:lnTo>
                  <a:lnTo>
                    <a:pt x="64" y="54"/>
                  </a:lnTo>
                  <a:lnTo>
                    <a:pt x="77" y="43"/>
                  </a:lnTo>
                  <a:lnTo>
                    <a:pt x="91" y="33"/>
                  </a:lnTo>
                  <a:lnTo>
                    <a:pt x="104" y="24"/>
                  </a:lnTo>
                  <a:lnTo>
                    <a:pt x="119" y="16"/>
                  </a:lnTo>
                  <a:lnTo>
                    <a:pt x="132" y="8"/>
                  </a:lnTo>
                  <a:lnTo>
                    <a:pt x="142" y="1"/>
                  </a:lnTo>
                  <a:lnTo>
                    <a:pt x="132" y="0"/>
                  </a:lnTo>
                  <a:lnTo>
                    <a:pt x="116" y="5"/>
                  </a:lnTo>
                  <a:lnTo>
                    <a:pt x="94" y="16"/>
                  </a:lnTo>
                  <a:lnTo>
                    <a:pt x="69" y="31"/>
                  </a:lnTo>
                  <a:lnTo>
                    <a:pt x="46" y="50"/>
                  </a:lnTo>
                  <a:lnTo>
                    <a:pt x="24" y="70"/>
                  </a:lnTo>
                  <a:lnTo>
                    <a:pt x="9" y="92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64" name="Freeform 97">
              <a:extLst>
                <a:ext uri="{FF2B5EF4-FFF2-40B4-BE49-F238E27FC236}">
                  <a16:creationId xmlns:a16="http://schemas.microsoft.com/office/drawing/2014/main" id="{78390103-8D53-EE41-A2BF-1BDBB5B5D8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5" y="2198"/>
              <a:ext cx="101" cy="136"/>
            </a:xfrm>
            <a:custGeom>
              <a:avLst/>
              <a:gdLst>
                <a:gd name="T0" fmla="*/ 9 w 304"/>
                <a:gd name="T1" fmla="*/ 14 h 272"/>
                <a:gd name="T2" fmla="*/ 10 w 304"/>
                <a:gd name="T3" fmla="*/ 16 h 272"/>
                <a:gd name="T4" fmla="*/ 10 w 304"/>
                <a:gd name="T5" fmla="*/ 18 h 272"/>
                <a:gd name="T6" fmla="*/ 10 w 304"/>
                <a:gd name="T7" fmla="*/ 21 h 272"/>
                <a:gd name="T8" fmla="*/ 10 w 304"/>
                <a:gd name="T9" fmla="*/ 23 h 272"/>
                <a:gd name="T10" fmla="*/ 9 w 304"/>
                <a:gd name="T11" fmla="*/ 25 h 272"/>
                <a:gd name="T12" fmla="*/ 8 w 304"/>
                <a:gd name="T13" fmla="*/ 27 h 272"/>
                <a:gd name="T14" fmla="*/ 7 w 304"/>
                <a:gd name="T15" fmla="*/ 29 h 272"/>
                <a:gd name="T16" fmla="*/ 6 w 304"/>
                <a:gd name="T17" fmla="*/ 31 h 272"/>
                <a:gd name="T18" fmla="*/ 6 w 304"/>
                <a:gd name="T19" fmla="*/ 32 h 272"/>
                <a:gd name="T20" fmla="*/ 6 w 304"/>
                <a:gd name="T21" fmla="*/ 33 h 272"/>
                <a:gd name="T22" fmla="*/ 6 w 304"/>
                <a:gd name="T23" fmla="*/ 34 h 272"/>
                <a:gd name="T24" fmla="*/ 6 w 304"/>
                <a:gd name="T25" fmla="*/ 34 h 272"/>
                <a:gd name="T26" fmla="*/ 6 w 304"/>
                <a:gd name="T27" fmla="*/ 34 h 272"/>
                <a:gd name="T28" fmla="*/ 7 w 304"/>
                <a:gd name="T29" fmla="*/ 33 h 272"/>
                <a:gd name="T30" fmla="*/ 8 w 304"/>
                <a:gd name="T31" fmla="*/ 30 h 272"/>
                <a:gd name="T32" fmla="*/ 9 w 304"/>
                <a:gd name="T33" fmla="*/ 27 h 272"/>
                <a:gd name="T34" fmla="*/ 11 w 304"/>
                <a:gd name="T35" fmla="*/ 24 h 272"/>
                <a:gd name="T36" fmla="*/ 11 w 304"/>
                <a:gd name="T37" fmla="*/ 21 h 272"/>
                <a:gd name="T38" fmla="*/ 11 w 304"/>
                <a:gd name="T39" fmla="*/ 17 h 272"/>
                <a:gd name="T40" fmla="*/ 10 w 304"/>
                <a:gd name="T41" fmla="*/ 14 h 272"/>
                <a:gd name="T42" fmla="*/ 9 w 304"/>
                <a:gd name="T43" fmla="*/ 11 h 272"/>
                <a:gd name="T44" fmla="*/ 8 w 304"/>
                <a:gd name="T45" fmla="*/ 9 h 272"/>
                <a:gd name="T46" fmla="*/ 7 w 304"/>
                <a:gd name="T47" fmla="*/ 7 h 272"/>
                <a:gd name="T48" fmla="*/ 6 w 304"/>
                <a:gd name="T49" fmla="*/ 5 h 272"/>
                <a:gd name="T50" fmla="*/ 5 w 304"/>
                <a:gd name="T51" fmla="*/ 4 h 272"/>
                <a:gd name="T52" fmla="*/ 3 w 304"/>
                <a:gd name="T53" fmla="*/ 2 h 272"/>
                <a:gd name="T54" fmla="*/ 2 w 304"/>
                <a:gd name="T55" fmla="*/ 1 h 272"/>
                <a:gd name="T56" fmla="*/ 1 w 304"/>
                <a:gd name="T57" fmla="*/ 1 h 272"/>
                <a:gd name="T58" fmla="*/ 0 w 304"/>
                <a:gd name="T59" fmla="*/ 1 h 272"/>
                <a:gd name="T60" fmla="*/ 0 w 304"/>
                <a:gd name="T61" fmla="*/ 1 h 272"/>
                <a:gd name="T62" fmla="*/ 1 w 304"/>
                <a:gd name="T63" fmla="*/ 2 h 272"/>
                <a:gd name="T64" fmla="*/ 2 w 304"/>
                <a:gd name="T65" fmla="*/ 3 h 272"/>
                <a:gd name="T66" fmla="*/ 4 w 304"/>
                <a:gd name="T67" fmla="*/ 4 h 272"/>
                <a:gd name="T68" fmla="*/ 5 w 304"/>
                <a:gd name="T69" fmla="*/ 6 h 272"/>
                <a:gd name="T70" fmla="*/ 6 w 304"/>
                <a:gd name="T71" fmla="*/ 8 h 272"/>
                <a:gd name="T72" fmla="*/ 7 w 304"/>
                <a:gd name="T73" fmla="*/ 10 h 272"/>
                <a:gd name="T74" fmla="*/ 9 w 304"/>
                <a:gd name="T75" fmla="*/ 12 h 27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04"/>
                <a:gd name="T115" fmla="*/ 0 h 272"/>
                <a:gd name="T116" fmla="*/ 304 w 304"/>
                <a:gd name="T117" fmla="*/ 272 h 27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04" h="272">
                  <a:moveTo>
                    <a:pt x="246" y="102"/>
                  </a:moveTo>
                  <a:lnTo>
                    <a:pt x="257" y="109"/>
                  </a:lnTo>
                  <a:lnTo>
                    <a:pt x="265" y="117"/>
                  </a:lnTo>
                  <a:lnTo>
                    <a:pt x="271" y="126"/>
                  </a:lnTo>
                  <a:lnTo>
                    <a:pt x="277" y="135"/>
                  </a:lnTo>
                  <a:lnTo>
                    <a:pt x="278" y="144"/>
                  </a:lnTo>
                  <a:lnTo>
                    <a:pt x="278" y="154"/>
                  </a:lnTo>
                  <a:lnTo>
                    <a:pt x="274" y="164"/>
                  </a:lnTo>
                  <a:lnTo>
                    <a:pt x="268" y="173"/>
                  </a:lnTo>
                  <a:lnTo>
                    <a:pt x="258" y="183"/>
                  </a:lnTo>
                  <a:lnTo>
                    <a:pt x="246" y="192"/>
                  </a:lnTo>
                  <a:lnTo>
                    <a:pt x="233" y="200"/>
                  </a:lnTo>
                  <a:lnTo>
                    <a:pt x="219" y="208"/>
                  </a:lnTo>
                  <a:lnTo>
                    <a:pt x="206" y="215"/>
                  </a:lnTo>
                  <a:lnTo>
                    <a:pt x="191" y="224"/>
                  </a:lnTo>
                  <a:lnTo>
                    <a:pt x="177" y="232"/>
                  </a:lnTo>
                  <a:lnTo>
                    <a:pt x="164" y="241"/>
                  </a:lnTo>
                  <a:lnTo>
                    <a:pt x="159" y="244"/>
                  </a:lnTo>
                  <a:lnTo>
                    <a:pt x="157" y="248"/>
                  </a:lnTo>
                  <a:lnTo>
                    <a:pt x="154" y="252"/>
                  </a:lnTo>
                  <a:lnTo>
                    <a:pt x="151" y="256"/>
                  </a:lnTo>
                  <a:lnTo>
                    <a:pt x="149" y="260"/>
                  </a:lnTo>
                  <a:lnTo>
                    <a:pt x="149" y="264"/>
                  </a:lnTo>
                  <a:lnTo>
                    <a:pt x="151" y="268"/>
                  </a:lnTo>
                  <a:lnTo>
                    <a:pt x="155" y="271"/>
                  </a:lnTo>
                  <a:lnTo>
                    <a:pt x="161" y="272"/>
                  </a:lnTo>
                  <a:lnTo>
                    <a:pt x="167" y="272"/>
                  </a:lnTo>
                  <a:lnTo>
                    <a:pt x="172" y="271"/>
                  </a:lnTo>
                  <a:lnTo>
                    <a:pt x="177" y="268"/>
                  </a:lnTo>
                  <a:lnTo>
                    <a:pt x="191" y="257"/>
                  </a:lnTo>
                  <a:lnTo>
                    <a:pt x="207" y="246"/>
                  </a:lnTo>
                  <a:lnTo>
                    <a:pt x="223" y="236"/>
                  </a:lnTo>
                  <a:lnTo>
                    <a:pt x="241" y="226"/>
                  </a:lnTo>
                  <a:lnTo>
                    <a:pt x="257" y="215"/>
                  </a:lnTo>
                  <a:lnTo>
                    <a:pt x="271" y="204"/>
                  </a:lnTo>
                  <a:lnTo>
                    <a:pt x="286" y="192"/>
                  </a:lnTo>
                  <a:lnTo>
                    <a:pt x="296" y="179"/>
                  </a:lnTo>
                  <a:lnTo>
                    <a:pt x="303" y="164"/>
                  </a:lnTo>
                  <a:lnTo>
                    <a:pt x="304" y="149"/>
                  </a:lnTo>
                  <a:lnTo>
                    <a:pt x="300" y="134"/>
                  </a:lnTo>
                  <a:lnTo>
                    <a:pt x="293" y="120"/>
                  </a:lnTo>
                  <a:lnTo>
                    <a:pt x="281" y="106"/>
                  </a:lnTo>
                  <a:lnTo>
                    <a:pt x="267" y="94"/>
                  </a:lnTo>
                  <a:lnTo>
                    <a:pt x="249" y="83"/>
                  </a:lnTo>
                  <a:lnTo>
                    <a:pt x="232" y="73"/>
                  </a:lnTo>
                  <a:lnTo>
                    <a:pt x="219" y="65"/>
                  </a:lnTo>
                  <a:lnTo>
                    <a:pt x="204" y="59"/>
                  </a:lnTo>
                  <a:lnTo>
                    <a:pt x="188" y="52"/>
                  </a:lnTo>
                  <a:lnTo>
                    <a:pt x="172" y="45"/>
                  </a:lnTo>
                  <a:lnTo>
                    <a:pt x="157" y="38"/>
                  </a:lnTo>
                  <a:lnTo>
                    <a:pt x="139" y="31"/>
                  </a:lnTo>
                  <a:lnTo>
                    <a:pt x="122" y="25"/>
                  </a:lnTo>
                  <a:lnTo>
                    <a:pt x="106" y="19"/>
                  </a:lnTo>
                  <a:lnTo>
                    <a:pt x="90" y="14"/>
                  </a:lnTo>
                  <a:lnTo>
                    <a:pt x="74" y="9"/>
                  </a:lnTo>
                  <a:lnTo>
                    <a:pt x="58" y="6"/>
                  </a:lnTo>
                  <a:lnTo>
                    <a:pt x="43" y="3"/>
                  </a:lnTo>
                  <a:lnTo>
                    <a:pt x="30" y="1"/>
                  </a:lnTo>
                  <a:lnTo>
                    <a:pt x="19" y="0"/>
                  </a:lnTo>
                  <a:lnTo>
                    <a:pt x="9" y="1"/>
                  </a:lnTo>
                  <a:lnTo>
                    <a:pt x="0" y="3"/>
                  </a:lnTo>
                  <a:lnTo>
                    <a:pt x="10" y="5"/>
                  </a:lnTo>
                  <a:lnTo>
                    <a:pt x="22" y="8"/>
                  </a:lnTo>
                  <a:lnTo>
                    <a:pt x="35" y="12"/>
                  </a:lnTo>
                  <a:lnTo>
                    <a:pt x="48" y="16"/>
                  </a:lnTo>
                  <a:lnTo>
                    <a:pt x="64" y="21"/>
                  </a:lnTo>
                  <a:lnTo>
                    <a:pt x="80" y="26"/>
                  </a:lnTo>
                  <a:lnTo>
                    <a:pt x="97" y="32"/>
                  </a:lnTo>
                  <a:lnTo>
                    <a:pt x="114" y="38"/>
                  </a:lnTo>
                  <a:lnTo>
                    <a:pt x="132" y="45"/>
                  </a:lnTo>
                  <a:lnTo>
                    <a:pt x="149" y="52"/>
                  </a:lnTo>
                  <a:lnTo>
                    <a:pt x="167" y="60"/>
                  </a:lnTo>
                  <a:lnTo>
                    <a:pt x="184" y="69"/>
                  </a:lnTo>
                  <a:lnTo>
                    <a:pt x="201" y="77"/>
                  </a:lnTo>
                  <a:lnTo>
                    <a:pt x="217" y="85"/>
                  </a:lnTo>
                  <a:lnTo>
                    <a:pt x="232" y="93"/>
                  </a:lnTo>
                  <a:lnTo>
                    <a:pt x="246" y="102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65" name="Freeform 98">
              <a:extLst>
                <a:ext uri="{FF2B5EF4-FFF2-40B4-BE49-F238E27FC236}">
                  <a16:creationId xmlns:a16="http://schemas.microsoft.com/office/drawing/2014/main" id="{AF605B87-8E74-1448-AEBB-F21AC4FED4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3" y="2357"/>
              <a:ext cx="34" cy="82"/>
            </a:xfrm>
            <a:custGeom>
              <a:avLst/>
              <a:gdLst>
                <a:gd name="T0" fmla="*/ 1 w 103"/>
                <a:gd name="T1" fmla="*/ 2 h 164"/>
                <a:gd name="T2" fmla="*/ 1 w 103"/>
                <a:gd name="T3" fmla="*/ 1 h 164"/>
                <a:gd name="T4" fmla="*/ 1 w 103"/>
                <a:gd name="T5" fmla="*/ 1 h 164"/>
                <a:gd name="T6" fmla="*/ 1 w 103"/>
                <a:gd name="T7" fmla="*/ 1 h 164"/>
                <a:gd name="T8" fmla="*/ 1 w 103"/>
                <a:gd name="T9" fmla="*/ 0 h 164"/>
                <a:gd name="T10" fmla="*/ 0 w 103"/>
                <a:gd name="T11" fmla="*/ 1 h 164"/>
                <a:gd name="T12" fmla="*/ 0 w 103"/>
                <a:gd name="T13" fmla="*/ 1 h 164"/>
                <a:gd name="T14" fmla="*/ 0 w 103"/>
                <a:gd name="T15" fmla="*/ 2 h 164"/>
                <a:gd name="T16" fmla="*/ 0 w 103"/>
                <a:gd name="T17" fmla="*/ 2 h 164"/>
                <a:gd name="T18" fmla="*/ 0 w 103"/>
                <a:gd name="T19" fmla="*/ 5 h 164"/>
                <a:gd name="T20" fmla="*/ 1 w 103"/>
                <a:gd name="T21" fmla="*/ 8 h 164"/>
                <a:gd name="T22" fmla="*/ 1 w 103"/>
                <a:gd name="T23" fmla="*/ 11 h 164"/>
                <a:gd name="T24" fmla="*/ 2 w 103"/>
                <a:gd name="T25" fmla="*/ 14 h 164"/>
                <a:gd name="T26" fmla="*/ 2 w 103"/>
                <a:gd name="T27" fmla="*/ 17 h 164"/>
                <a:gd name="T28" fmla="*/ 3 w 103"/>
                <a:gd name="T29" fmla="*/ 19 h 164"/>
                <a:gd name="T30" fmla="*/ 4 w 103"/>
                <a:gd name="T31" fmla="*/ 21 h 164"/>
                <a:gd name="T32" fmla="*/ 4 w 103"/>
                <a:gd name="T33" fmla="*/ 21 h 164"/>
                <a:gd name="T34" fmla="*/ 4 w 103"/>
                <a:gd name="T35" fmla="*/ 20 h 164"/>
                <a:gd name="T36" fmla="*/ 3 w 103"/>
                <a:gd name="T37" fmla="*/ 18 h 164"/>
                <a:gd name="T38" fmla="*/ 3 w 103"/>
                <a:gd name="T39" fmla="*/ 16 h 164"/>
                <a:gd name="T40" fmla="*/ 3 w 103"/>
                <a:gd name="T41" fmla="*/ 13 h 164"/>
                <a:gd name="T42" fmla="*/ 2 w 103"/>
                <a:gd name="T43" fmla="*/ 10 h 164"/>
                <a:gd name="T44" fmla="*/ 2 w 103"/>
                <a:gd name="T45" fmla="*/ 7 h 164"/>
                <a:gd name="T46" fmla="*/ 2 w 103"/>
                <a:gd name="T47" fmla="*/ 5 h 164"/>
                <a:gd name="T48" fmla="*/ 1 w 103"/>
                <a:gd name="T49" fmla="*/ 2 h 16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3"/>
                <a:gd name="T76" fmla="*/ 0 h 164"/>
                <a:gd name="T77" fmla="*/ 103 w 103"/>
                <a:gd name="T78" fmla="*/ 164 h 16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3" h="164">
                  <a:moveTo>
                    <a:pt x="39" y="12"/>
                  </a:moveTo>
                  <a:lnTo>
                    <a:pt x="37" y="7"/>
                  </a:lnTo>
                  <a:lnTo>
                    <a:pt x="32" y="3"/>
                  </a:lnTo>
                  <a:lnTo>
                    <a:pt x="25" y="1"/>
                  </a:lnTo>
                  <a:lnTo>
                    <a:pt x="18" y="0"/>
                  </a:lnTo>
                  <a:lnTo>
                    <a:pt x="10" y="2"/>
                  </a:lnTo>
                  <a:lnTo>
                    <a:pt x="5" y="5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8" y="37"/>
                  </a:lnTo>
                  <a:lnTo>
                    <a:pt x="19" y="63"/>
                  </a:lnTo>
                  <a:lnTo>
                    <a:pt x="34" y="88"/>
                  </a:lnTo>
                  <a:lnTo>
                    <a:pt x="51" y="112"/>
                  </a:lnTo>
                  <a:lnTo>
                    <a:pt x="68" y="133"/>
                  </a:lnTo>
                  <a:lnTo>
                    <a:pt x="84" y="150"/>
                  </a:lnTo>
                  <a:lnTo>
                    <a:pt x="96" y="161"/>
                  </a:lnTo>
                  <a:lnTo>
                    <a:pt x="103" y="164"/>
                  </a:lnTo>
                  <a:lnTo>
                    <a:pt x="100" y="153"/>
                  </a:lnTo>
                  <a:lnTo>
                    <a:pt x="93" y="139"/>
                  </a:lnTo>
                  <a:lnTo>
                    <a:pt x="84" y="121"/>
                  </a:lnTo>
                  <a:lnTo>
                    <a:pt x="74" y="100"/>
                  </a:lnTo>
                  <a:lnTo>
                    <a:pt x="64" y="78"/>
                  </a:lnTo>
                  <a:lnTo>
                    <a:pt x="54" y="55"/>
                  </a:lnTo>
                  <a:lnTo>
                    <a:pt x="45" y="33"/>
                  </a:lnTo>
                  <a:lnTo>
                    <a:pt x="39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66" name="Freeform 99">
              <a:extLst>
                <a:ext uri="{FF2B5EF4-FFF2-40B4-BE49-F238E27FC236}">
                  <a16:creationId xmlns:a16="http://schemas.microsoft.com/office/drawing/2014/main" id="{52CF839D-16F9-2640-81C4-CF6CE266FC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8" y="2313"/>
              <a:ext cx="18" cy="42"/>
            </a:xfrm>
            <a:custGeom>
              <a:avLst/>
              <a:gdLst>
                <a:gd name="T0" fmla="*/ 1 w 54"/>
                <a:gd name="T1" fmla="*/ 2 h 82"/>
                <a:gd name="T2" fmla="*/ 1 w 54"/>
                <a:gd name="T3" fmla="*/ 1 h 82"/>
                <a:gd name="T4" fmla="*/ 1 w 54"/>
                <a:gd name="T5" fmla="*/ 1 h 82"/>
                <a:gd name="T6" fmla="*/ 1 w 54"/>
                <a:gd name="T7" fmla="*/ 0 h 82"/>
                <a:gd name="T8" fmla="*/ 0 w 54"/>
                <a:gd name="T9" fmla="*/ 0 h 82"/>
                <a:gd name="T10" fmla="*/ 0 w 54"/>
                <a:gd name="T11" fmla="*/ 1 h 82"/>
                <a:gd name="T12" fmla="*/ 0 w 54"/>
                <a:gd name="T13" fmla="*/ 1 h 82"/>
                <a:gd name="T14" fmla="*/ 0 w 54"/>
                <a:gd name="T15" fmla="*/ 1 h 82"/>
                <a:gd name="T16" fmla="*/ 0 w 54"/>
                <a:gd name="T17" fmla="*/ 2 h 82"/>
                <a:gd name="T18" fmla="*/ 0 w 54"/>
                <a:gd name="T19" fmla="*/ 3 h 82"/>
                <a:gd name="T20" fmla="*/ 0 w 54"/>
                <a:gd name="T21" fmla="*/ 5 h 82"/>
                <a:gd name="T22" fmla="*/ 0 w 54"/>
                <a:gd name="T23" fmla="*/ 6 h 82"/>
                <a:gd name="T24" fmla="*/ 1 w 54"/>
                <a:gd name="T25" fmla="*/ 8 h 82"/>
                <a:gd name="T26" fmla="*/ 1 w 54"/>
                <a:gd name="T27" fmla="*/ 9 h 82"/>
                <a:gd name="T28" fmla="*/ 1 w 54"/>
                <a:gd name="T29" fmla="*/ 10 h 82"/>
                <a:gd name="T30" fmla="*/ 2 w 54"/>
                <a:gd name="T31" fmla="*/ 11 h 82"/>
                <a:gd name="T32" fmla="*/ 2 w 54"/>
                <a:gd name="T33" fmla="*/ 11 h 82"/>
                <a:gd name="T34" fmla="*/ 2 w 54"/>
                <a:gd name="T35" fmla="*/ 9 h 82"/>
                <a:gd name="T36" fmla="*/ 2 w 54"/>
                <a:gd name="T37" fmla="*/ 6 h 82"/>
                <a:gd name="T38" fmla="*/ 1 w 54"/>
                <a:gd name="T39" fmla="*/ 4 h 82"/>
                <a:gd name="T40" fmla="*/ 1 w 54"/>
                <a:gd name="T41" fmla="*/ 2 h 8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4"/>
                <a:gd name="T64" fmla="*/ 0 h 82"/>
                <a:gd name="T65" fmla="*/ 54 w 54"/>
                <a:gd name="T66" fmla="*/ 82 h 8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4" h="82">
                  <a:moveTo>
                    <a:pt x="28" y="9"/>
                  </a:moveTo>
                  <a:lnTo>
                    <a:pt x="26" y="5"/>
                  </a:lnTo>
                  <a:lnTo>
                    <a:pt x="22" y="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8" y="1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21"/>
                  </a:lnTo>
                  <a:lnTo>
                    <a:pt x="5" y="33"/>
                  </a:lnTo>
                  <a:lnTo>
                    <a:pt x="10" y="45"/>
                  </a:lnTo>
                  <a:lnTo>
                    <a:pt x="18" y="57"/>
                  </a:lnTo>
                  <a:lnTo>
                    <a:pt x="26" y="68"/>
                  </a:lnTo>
                  <a:lnTo>
                    <a:pt x="35" y="76"/>
                  </a:lnTo>
                  <a:lnTo>
                    <a:pt x="45" y="81"/>
                  </a:lnTo>
                  <a:lnTo>
                    <a:pt x="53" y="82"/>
                  </a:lnTo>
                  <a:lnTo>
                    <a:pt x="54" y="66"/>
                  </a:lnTo>
                  <a:lnTo>
                    <a:pt x="47" y="47"/>
                  </a:lnTo>
                  <a:lnTo>
                    <a:pt x="38" y="28"/>
                  </a:lnTo>
                  <a:lnTo>
                    <a:pt x="28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67" name="Freeform 100">
              <a:extLst>
                <a:ext uri="{FF2B5EF4-FFF2-40B4-BE49-F238E27FC236}">
                  <a16:creationId xmlns:a16="http://schemas.microsoft.com/office/drawing/2014/main" id="{04DE2301-12BD-A047-A2F2-0C3D16BF5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3" y="2283"/>
              <a:ext cx="16" cy="24"/>
            </a:xfrm>
            <a:custGeom>
              <a:avLst/>
              <a:gdLst>
                <a:gd name="T0" fmla="*/ 1 w 46"/>
                <a:gd name="T1" fmla="*/ 1 h 47"/>
                <a:gd name="T2" fmla="*/ 1 w 46"/>
                <a:gd name="T3" fmla="*/ 1 h 47"/>
                <a:gd name="T4" fmla="*/ 1 w 46"/>
                <a:gd name="T5" fmla="*/ 1 h 47"/>
                <a:gd name="T6" fmla="*/ 1 w 46"/>
                <a:gd name="T7" fmla="*/ 1 h 47"/>
                <a:gd name="T8" fmla="*/ 1 w 46"/>
                <a:gd name="T9" fmla="*/ 1 h 47"/>
                <a:gd name="T10" fmla="*/ 1 w 46"/>
                <a:gd name="T11" fmla="*/ 1 h 47"/>
                <a:gd name="T12" fmla="*/ 1 w 46"/>
                <a:gd name="T13" fmla="*/ 1 h 47"/>
                <a:gd name="T14" fmla="*/ 1 w 46"/>
                <a:gd name="T15" fmla="*/ 0 h 47"/>
                <a:gd name="T16" fmla="*/ 0 w 46"/>
                <a:gd name="T17" fmla="*/ 0 h 47"/>
                <a:gd name="T18" fmla="*/ 0 w 46"/>
                <a:gd name="T19" fmla="*/ 1 h 47"/>
                <a:gd name="T20" fmla="*/ 0 w 46"/>
                <a:gd name="T21" fmla="*/ 1 h 47"/>
                <a:gd name="T22" fmla="*/ 0 w 46"/>
                <a:gd name="T23" fmla="*/ 1 h 47"/>
                <a:gd name="T24" fmla="*/ 0 w 46"/>
                <a:gd name="T25" fmla="*/ 2 h 47"/>
                <a:gd name="T26" fmla="*/ 0 w 46"/>
                <a:gd name="T27" fmla="*/ 2 h 47"/>
                <a:gd name="T28" fmla="*/ 0 w 46"/>
                <a:gd name="T29" fmla="*/ 3 h 47"/>
                <a:gd name="T30" fmla="*/ 0 w 46"/>
                <a:gd name="T31" fmla="*/ 4 h 47"/>
                <a:gd name="T32" fmla="*/ 1 w 46"/>
                <a:gd name="T33" fmla="*/ 5 h 47"/>
                <a:gd name="T34" fmla="*/ 1 w 46"/>
                <a:gd name="T35" fmla="*/ 5 h 47"/>
                <a:gd name="T36" fmla="*/ 1 w 46"/>
                <a:gd name="T37" fmla="*/ 6 h 47"/>
                <a:gd name="T38" fmla="*/ 2 w 46"/>
                <a:gd name="T39" fmla="*/ 6 h 47"/>
                <a:gd name="T40" fmla="*/ 2 w 46"/>
                <a:gd name="T41" fmla="*/ 6 h 47"/>
                <a:gd name="T42" fmla="*/ 2 w 46"/>
                <a:gd name="T43" fmla="*/ 5 h 47"/>
                <a:gd name="T44" fmla="*/ 2 w 46"/>
                <a:gd name="T45" fmla="*/ 4 h 47"/>
                <a:gd name="T46" fmla="*/ 1 w 46"/>
                <a:gd name="T47" fmla="*/ 2 h 47"/>
                <a:gd name="T48" fmla="*/ 1 w 46"/>
                <a:gd name="T49" fmla="*/ 1 h 4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6"/>
                <a:gd name="T76" fmla="*/ 0 h 47"/>
                <a:gd name="T77" fmla="*/ 46 w 46"/>
                <a:gd name="T78" fmla="*/ 47 h 4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6" h="47">
                  <a:moveTo>
                    <a:pt x="24" y="6"/>
                  </a:moveTo>
                  <a:lnTo>
                    <a:pt x="24" y="7"/>
                  </a:lnTo>
                  <a:lnTo>
                    <a:pt x="23" y="4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1" y="15"/>
                  </a:lnTo>
                  <a:lnTo>
                    <a:pt x="4" y="21"/>
                  </a:lnTo>
                  <a:lnTo>
                    <a:pt x="10" y="28"/>
                  </a:lnTo>
                  <a:lnTo>
                    <a:pt x="17" y="34"/>
                  </a:lnTo>
                  <a:lnTo>
                    <a:pt x="24" y="40"/>
                  </a:lnTo>
                  <a:lnTo>
                    <a:pt x="33" y="44"/>
                  </a:lnTo>
                  <a:lnTo>
                    <a:pt x="40" y="47"/>
                  </a:lnTo>
                  <a:lnTo>
                    <a:pt x="46" y="47"/>
                  </a:lnTo>
                  <a:lnTo>
                    <a:pt x="45" y="37"/>
                  </a:lnTo>
                  <a:lnTo>
                    <a:pt x="39" y="25"/>
                  </a:lnTo>
                  <a:lnTo>
                    <a:pt x="30" y="14"/>
                  </a:lnTo>
                  <a:lnTo>
                    <a:pt x="24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68" name="Freeform 101">
              <a:extLst>
                <a:ext uri="{FF2B5EF4-FFF2-40B4-BE49-F238E27FC236}">
                  <a16:creationId xmlns:a16="http://schemas.microsoft.com/office/drawing/2014/main" id="{29BDB4CE-A1BC-D744-9FCB-3ED6C7837A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0" y="2263"/>
              <a:ext cx="21" cy="16"/>
            </a:xfrm>
            <a:custGeom>
              <a:avLst/>
              <a:gdLst>
                <a:gd name="T0" fmla="*/ 2 w 63"/>
                <a:gd name="T1" fmla="*/ 3 h 31"/>
                <a:gd name="T2" fmla="*/ 2 w 63"/>
                <a:gd name="T3" fmla="*/ 3 h 31"/>
                <a:gd name="T4" fmla="*/ 2 w 63"/>
                <a:gd name="T5" fmla="*/ 3 h 31"/>
                <a:gd name="T6" fmla="*/ 2 w 63"/>
                <a:gd name="T7" fmla="*/ 2 h 31"/>
                <a:gd name="T8" fmla="*/ 2 w 63"/>
                <a:gd name="T9" fmla="*/ 2 h 31"/>
                <a:gd name="T10" fmla="*/ 2 w 63"/>
                <a:gd name="T11" fmla="*/ 1 h 31"/>
                <a:gd name="T12" fmla="*/ 2 w 63"/>
                <a:gd name="T13" fmla="*/ 1 h 31"/>
                <a:gd name="T14" fmla="*/ 2 w 63"/>
                <a:gd name="T15" fmla="*/ 0 h 31"/>
                <a:gd name="T16" fmla="*/ 2 w 63"/>
                <a:gd name="T17" fmla="*/ 0 h 31"/>
                <a:gd name="T18" fmla="*/ 1 w 63"/>
                <a:gd name="T19" fmla="*/ 0 h 31"/>
                <a:gd name="T20" fmla="*/ 1 w 63"/>
                <a:gd name="T21" fmla="*/ 1 h 31"/>
                <a:gd name="T22" fmla="*/ 1 w 63"/>
                <a:gd name="T23" fmla="*/ 1 h 31"/>
                <a:gd name="T24" fmla="*/ 1 w 63"/>
                <a:gd name="T25" fmla="*/ 1 h 31"/>
                <a:gd name="T26" fmla="*/ 0 w 63"/>
                <a:gd name="T27" fmla="*/ 2 h 31"/>
                <a:gd name="T28" fmla="*/ 0 w 63"/>
                <a:gd name="T29" fmla="*/ 3 h 31"/>
                <a:gd name="T30" fmla="*/ 0 w 63"/>
                <a:gd name="T31" fmla="*/ 4 h 31"/>
                <a:gd name="T32" fmla="*/ 0 w 63"/>
                <a:gd name="T33" fmla="*/ 4 h 31"/>
                <a:gd name="T34" fmla="*/ 0 w 63"/>
                <a:gd name="T35" fmla="*/ 4 h 31"/>
                <a:gd name="T36" fmla="*/ 0 w 63"/>
                <a:gd name="T37" fmla="*/ 4 h 31"/>
                <a:gd name="T38" fmla="*/ 1 w 63"/>
                <a:gd name="T39" fmla="*/ 4 h 31"/>
                <a:gd name="T40" fmla="*/ 1 w 63"/>
                <a:gd name="T41" fmla="*/ 4 h 31"/>
                <a:gd name="T42" fmla="*/ 1 w 63"/>
                <a:gd name="T43" fmla="*/ 4 h 31"/>
                <a:gd name="T44" fmla="*/ 1 w 63"/>
                <a:gd name="T45" fmla="*/ 4 h 31"/>
                <a:gd name="T46" fmla="*/ 2 w 63"/>
                <a:gd name="T47" fmla="*/ 4 h 31"/>
                <a:gd name="T48" fmla="*/ 2 w 63"/>
                <a:gd name="T49" fmla="*/ 3 h 3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3"/>
                <a:gd name="T76" fmla="*/ 0 h 31"/>
                <a:gd name="T77" fmla="*/ 63 w 63"/>
                <a:gd name="T78" fmla="*/ 31 h 3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3" h="31">
                  <a:moveTo>
                    <a:pt x="50" y="23"/>
                  </a:moveTo>
                  <a:lnTo>
                    <a:pt x="56" y="21"/>
                  </a:lnTo>
                  <a:lnTo>
                    <a:pt x="62" y="18"/>
                  </a:lnTo>
                  <a:lnTo>
                    <a:pt x="63" y="14"/>
                  </a:lnTo>
                  <a:lnTo>
                    <a:pt x="63" y="10"/>
                  </a:lnTo>
                  <a:lnTo>
                    <a:pt x="61" y="5"/>
                  </a:lnTo>
                  <a:lnTo>
                    <a:pt x="56" y="2"/>
                  </a:lnTo>
                  <a:lnTo>
                    <a:pt x="50" y="0"/>
                  </a:lnTo>
                  <a:lnTo>
                    <a:pt x="43" y="0"/>
                  </a:lnTo>
                  <a:lnTo>
                    <a:pt x="40" y="0"/>
                  </a:lnTo>
                  <a:lnTo>
                    <a:pt x="34" y="1"/>
                  </a:lnTo>
                  <a:lnTo>
                    <a:pt x="26" y="3"/>
                  </a:lnTo>
                  <a:lnTo>
                    <a:pt x="16" y="7"/>
                  </a:lnTo>
                  <a:lnTo>
                    <a:pt x="7" y="13"/>
                  </a:lnTo>
                  <a:lnTo>
                    <a:pt x="3" y="19"/>
                  </a:lnTo>
                  <a:lnTo>
                    <a:pt x="0" y="25"/>
                  </a:lnTo>
                  <a:lnTo>
                    <a:pt x="0" y="27"/>
                  </a:lnTo>
                  <a:lnTo>
                    <a:pt x="4" y="29"/>
                  </a:lnTo>
                  <a:lnTo>
                    <a:pt x="10" y="31"/>
                  </a:lnTo>
                  <a:lnTo>
                    <a:pt x="16" y="31"/>
                  </a:lnTo>
                  <a:lnTo>
                    <a:pt x="21" y="31"/>
                  </a:lnTo>
                  <a:lnTo>
                    <a:pt x="29" y="29"/>
                  </a:lnTo>
                  <a:lnTo>
                    <a:pt x="36" y="28"/>
                  </a:lnTo>
                  <a:lnTo>
                    <a:pt x="43" y="26"/>
                  </a:lnTo>
                  <a:lnTo>
                    <a:pt x="50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69" name="Freeform 102">
              <a:extLst>
                <a:ext uri="{FF2B5EF4-FFF2-40B4-BE49-F238E27FC236}">
                  <a16:creationId xmlns:a16="http://schemas.microsoft.com/office/drawing/2014/main" id="{301CAE0A-D454-3943-8769-2F662EF7FF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1" y="2237"/>
              <a:ext cx="81" cy="103"/>
            </a:xfrm>
            <a:custGeom>
              <a:avLst/>
              <a:gdLst>
                <a:gd name="T0" fmla="*/ 3 w 245"/>
                <a:gd name="T1" fmla="*/ 4 h 206"/>
                <a:gd name="T2" fmla="*/ 3 w 245"/>
                <a:gd name="T3" fmla="*/ 5 h 206"/>
                <a:gd name="T4" fmla="*/ 2 w 245"/>
                <a:gd name="T5" fmla="*/ 7 h 206"/>
                <a:gd name="T6" fmla="*/ 1 w 245"/>
                <a:gd name="T7" fmla="*/ 8 h 206"/>
                <a:gd name="T8" fmla="*/ 1 w 245"/>
                <a:gd name="T9" fmla="*/ 10 h 206"/>
                <a:gd name="T10" fmla="*/ 1 w 245"/>
                <a:gd name="T11" fmla="*/ 11 h 206"/>
                <a:gd name="T12" fmla="*/ 0 w 245"/>
                <a:gd name="T13" fmla="*/ 13 h 206"/>
                <a:gd name="T14" fmla="*/ 0 w 245"/>
                <a:gd name="T15" fmla="*/ 15 h 206"/>
                <a:gd name="T16" fmla="*/ 0 w 245"/>
                <a:gd name="T17" fmla="*/ 16 h 206"/>
                <a:gd name="T18" fmla="*/ 0 w 245"/>
                <a:gd name="T19" fmla="*/ 19 h 206"/>
                <a:gd name="T20" fmla="*/ 1 w 245"/>
                <a:gd name="T21" fmla="*/ 21 h 206"/>
                <a:gd name="T22" fmla="*/ 1 w 245"/>
                <a:gd name="T23" fmla="*/ 23 h 206"/>
                <a:gd name="T24" fmla="*/ 2 w 245"/>
                <a:gd name="T25" fmla="*/ 24 h 206"/>
                <a:gd name="T26" fmla="*/ 3 w 245"/>
                <a:gd name="T27" fmla="*/ 25 h 206"/>
                <a:gd name="T28" fmla="*/ 4 w 245"/>
                <a:gd name="T29" fmla="*/ 26 h 206"/>
                <a:gd name="T30" fmla="*/ 5 w 245"/>
                <a:gd name="T31" fmla="*/ 26 h 206"/>
                <a:gd name="T32" fmla="*/ 6 w 245"/>
                <a:gd name="T33" fmla="*/ 26 h 206"/>
                <a:gd name="T34" fmla="*/ 6 w 245"/>
                <a:gd name="T35" fmla="*/ 26 h 206"/>
                <a:gd name="T36" fmla="*/ 6 w 245"/>
                <a:gd name="T37" fmla="*/ 26 h 206"/>
                <a:gd name="T38" fmla="*/ 7 w 245"/>
                <a:gd name="T39" fmla="*/ 25 h 206"/>
                <a:gd name="T40" fmla="*/ 7 w 245"/>
                <a:gd name="T41" fmla="*/ 25 h 206"/>
                <a:gd name="T42" fmla="*/ 7 w 245"/>
                <a:gd name="T43" fmla="*/ 24 h 206"/>
                <a:gd name="T44" fmla="*/ 6 w 245"/>
                <a:gd name="T45" fmla="*/ 24 h 206"/>
                <a:gd name="T46" fmla="*/ 6 w 245"/>
                <a:gd name="T47" fmla="*/ 24 h 206"/>
                <a:gd name="T48" fmla="*/ 6 w 245"/>
                <a:gd name="T49" fmla="*/ 24 h 206"/>
                <a:gd name="T50" fmla="*/ 6 w 245"/>
                <a:gd name="T51" fmla="*/ 24 h 206"/>
                <a:gd name="T52" fmla="*/ 5 w 245"/>
                <a:gd name="T53" fmla="*/ 24 h 206"/>
                <a:gd name="T54" fmla="*/ 5 w 245"/>
                <a:gd name="T55" fmla="*/ 24 h 206"/>
                <a:gd name="T56" fmla="*/ 5 w 245"/>
                <a:gd name="T57" fmla="*/ 24 h 206"/>
                <a:gd name="T58" fmla="*/ 4 w 245"/>
                <a:gd name="T59" fmla="*/ 24 h 206"/>
                <a:gd name="T60" fmla="*/ 4 w 245"/>
                <a:gd name="T61" fmla="*/ 24 h 206"/>
                <a:gd name="T62" fmla="*/ 3 w 245"/>
                <a:gd name="T63" fmla="*/ 24 h 206"/>
                <a:gd name="T64" fmla="*/ 3 w 245"/>
                <a:gd name="T65" fmla="*/ 23 h 206"/>
                <a:gd name="T66" fmla="*/ 2 w 245"/>
                <a:gd name="T67" fmla="*/ 23 h 206"/>
                <a:gd name="T68" fmla="*/ 2 w 245"/>
                <a:gd name="T69" fmla="*/ 22 h 206"/>
                <a:gd name="T70" fmla="*/ 1 w 245"/>
                <a:gd name="T71" fmla="*/ 21 h 206"/>
                <a:gd name="T72" fmla="*/ 1 w 245"/>
                <a:gd name="T73" fmla="*/ 19 h 206"/>
                <a:gd name="T74" fmla="*/ 1 w 245"/>
                <a:gd name="T75" fmla="*/ 17 h 206"/>
                <a:gd name="T76" fmla="*/ 1 w 245"/>
                <a:gd name="T77" fmla="*/ 16 h 206"/>
                <a:gd name="T78" fmla="*/ 1 w 245"/>
                <a:gd name="T79" fmla="*/ 14 h 206"/>
                <a:gd name="T80" fmla="*/ 1 w 245"/>
                <a:gd name="T81" fmla="*/ 12 h 206"/>
                <a:gd name="T82" fmla="*/ 2 w 245"/>
                <a:gd name="T83" fmla="*/ 11 h 206"/>
                <a:gd name="T84" fmla="*/ 2 w 245"/>
                <a:gd name="T85" fmla="*/ 9 h 206"/>
                <a:gd name="T86" fmla="*/ 3 w 245"/>
                <a:gd name="T87" fmla="*/ 8 h 206"/>
                <a:gd name="T88" fmla="*/ 4 w 245"/>
                <a:gd name="T89" fmla="*/ 7 h 206"/>
                <a:gd name="T90" fmla="*/ 4 w 245"/>
                <a:gd name="T91" fmla="*/ 6 h 206"/>
                <a:gd name="T92" fmla="*/ 5 w 245"/>
                <a:gd name="T93" fmla="*/ 5 h 206"/>
                <a:gd name="T94" fmla="*/ 6 w 245"/>
                <a:gd name="T95" fmla="*/ 4 h 206"/>
                <a:gd name="T96" fmla="*/ 6 w 245"/>
                <a:gd name="T97" fmla="*/ 3 h 206"/>
                <a:gd name="T98" fmla="*/ 7 w 245"/>
                <a:gd name="T99" fmla="*/ 2 h 206"/>
                <a:gd name="T100" fmla="*/ 8 w 245"/>
                <a:gd name="T101" fmla="*/ 2 h 206"/>
                <a:gd name="T102" fmla="*/ 8 w 245"/>
                <a:gd name="T103" fmla="*/ 1 h 206"/>
                <a:gd name="T104" fmla="*/ 9 w 245"/>
                <a:gd name="T105" fmla="*/ 1 h 206"/>
                <a:gd name="T106" fmla="*/ 9 w 245"/>
                <a:gd name="T107" fmla="*/ 1 h 206"/>
                <a:gd name="T108" fmla="*/ 8 w 245"/>
                <a:gd name="T109" fmla="*/ 0 h 206"/>
                <a:gd name="T110" fmla="*/ 7 w 245"/>
                <a:gd name="T111" fmla="*/ 1 h 206"/>
                <a:gd name="T112" fmla="*/ 7 w 245"/>
                <a:gd name="T113" fmla="*/ 1 h 206"/>
                <a:gd name="T114" fmla="*/ 6 w 245"/>
                <a:gd name="T115" fmla="*/ 2 h 206"/>
                <a:gd name="T116" fmla="*/ 5 w 245"/>
                <a:gd name="T117" fmla="*/ 2 h 206"/>
                <a:gd name="T118" fmla="*/ 4 w 245"/>
                <a:gd name="T119" fmla="*/ 3 h 206"/>
                <a:gd name="T120" fmla="*/ 3 w 245"/>
                <a:gd name="T121" fmla="*/ 4 h 20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45"/>
                <a:gd name="T184" fmla="*/ 0 h 206"/>
                <a:gd name="T185" fmla="*/ 245 w 245"/>
                <a:gd name="T186" fmla="*/ 206 h 20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45" h="206">
                  <a:moveTo>
                    <a:pt x="90" y="31"/>
                  </a:moveTo>
                  <a:lnTo>
                    <a:pt x="72" y="40"/>
                  </a:lnTo>
                  <a:lnTo>
                    <a:pt x="56" y="50"/>
                  </a:lnTo>
                  <a:lnTo>
                    <a:pt x="40" y="62"/>
                  </a:lnTo>
                  <a:lnTo>
                    <a:pt x="27" y="74"/>
                  </a:lnTo>
                  <a:lnTo>
                    <a:pt x="17" y="87"/>
                  </a:lnTo>
                  <a:lnTo>
                    <a:pt x="8" y="100"/>
                  </a:lnTo>
                  <a:lnTo>
                    <a:pt x="3" y="113"/>
                  </a:lnTo>
                  <a:lnTo>
                    <a:pt x="0" y="127"/>
                  </a:lnTo>
                  <a:lnTo>
                    <a:pt x="3" y="149"/>
                  </a:lnTo>
                  <a:lnTo>
                    <a:pt x="14" y="166"/>
                  </a:lnTo>
                  <a:lnTo>
                    <a:pt x="32" y="181"/>
                  </a:lnTo>
                  <a:lnTo>
                    <a:pt x="53" y="192"/>
                  </a:lnTo>
                  <a:lnTo>
                    <a:pt x="80" y="200"/>
                  </a:lnTo>
                  <a:lnTo>
                    <a:pt x="109" y="205"/>
                  </a:lnTo>
                  <a:lnTo>
                    <a:pt x="136" y="206"/>
                  </a:lnTo>
                  <a:lnTo>
                    <a:pt x="164" y="203"/>
                  </a:lnTo>
                  <a:lnTo>
                    <a:pt x="169" y="203"/>
                  </a:lnTo>
                  <a:lnTo>
                    <a:pt x="175" y="201"/>
                  </a:lnTo>
                  <a:lnTo>
                    <a:pt x="180" y="197"/>
                  </a:lnTo>
                  <a:lnTo>
                    <a:pt x="181" y="193"/>
                  </a:lnTo>
                  <a:lnTo>
                    <a:pt x="180" y="191"/>
                  </a:lnTo>
                  <a:lnTo>
                    <a:pt x="175" y="191"/>
                  </a:lnTo>
                  <a:lnTo>
                    <a:pt x="169" y="190"/>
                  </a:lnTo>
                  <a:lnTo>
                    <a:pt x="162" y="190"/>
                  </a:lnTo>
                  <a:lnTo>
                    <a:pt x="154" y="190"/>
                  </a:lnTo>
                  <a:lnTo>
                    <a:pt x="146" y="190"/>
                  </a:lnTo>
                  <a:lnTo>
                    <a:pt x="139" y="190"/>
                  </a:lnTo>
                  <a:lnTo>
                    <a:pt x="135" y="190"/>
                  </a:lnTo>
                  <a:lnTo>
                    <a:pt x="120" y="189"/>
                  </a:lnTo>
                  <a:lnTo>
                    <a:pt x="107" y="188"/>
                  </a:lnTo>
                  <a:lnTo>
                    <a:pt x="93" y="187"/>
                  </a:lnTo>
                  <a:lnTo>
                    <a:pt x="78" y="184"/>
                  </a:lnTo>
                  <a:lnTo>
                    <a:pt x="64" y="181"/>
                  </a:lnTo>
                  <a:lnTo>
                    <a:pt x="49" y="174"/>
                  </a:lnTo>
                  <a:lnTo>
                    <a:pt x="36" y="165"/>
                  </a:lnTo>
                  <a:lnTo>
                    <a:pt x="22" y="152"/>
                  </a:lnTo>
                  <a:lnTo>
                    <a:pt x="19" y="136"/>
                  </a:lnTo>
                  <a:lnTo>
                    <a:pt x="20" y="122"/>
                  </a:lnTo>
                  <a:lnTo>
                    <a:pt x="26" y="108"/>
                  </a:lnTo>
                  <a:lnTo>
                    <a:pt x="35" y="95"/>
                  </a:lnTo>
                  <a:lnTo>
                    <a:pt x="48" y="83"/>
                  </a:lnTo>
                  <a:lnTo>
                    <a:pt x="62" y="71"/>
                  </a:lnTo>
                  <a:lnTo>
                    <a:pt x="78" y="61"/>
                  </a:lnTo>
                  <a:lnTo>
                    <a:pt x="97" y="51"/>
                  </a:lnTo>
                  <a:lnTo>
                    <a:pt x="116" y="42"/>
                  </a:lnTo>
                  <a:lnTo>
                    <a:pt x="136" y="34"/>
                  </a:lnTo>
                  <a:lnTo>
                    <a:pt x="156" y="27"/>
                  </a:lnTo>
                  <a:lnTo>
                    <a:pt x="175" y="21"/>
                  </a:lnTo>
                  <a:lnTo>
                    <a:pt x="196" y="16"/>
                  </a:lnTo>
                  <a:lnTo>
                    <a:pt x="213" y="11"/>
                  </a:lnTo>
                  <a:lnTo>
                    <a:pt x="230" y="8"/>
                  </a:lnTo>
                  <a:lnTo>
                    <a:pt x="245" y="6"/>
                  </a:lnTo>
                  <a:lnTo>
                    <a:pt x="235" y="2"/>
                  </a:lnTo>
                  <a:lnTo>
                    <a:pt x="219" y="0"/>
                  </a:lnTo>
                  <a:lnTo>
                    <a:pt x="200" y="2"/>
                  </a:lnTo>
                  <a:lnTo>
                    <a:pt x="178" y="5"/>
                  </a:lnTo>
                  <a:lnTo>
                    <a:pt x="154" y="10"/>
                  </a:lnTo>
                  <a:lnTo>
                    <a:pt x="130" y="16"/>
                  </a:lnTo>
                  <a:lnTo>
                    <a:pt x="109" y="24"/>
                  </a:lnTo>
                  <a:lnTo>
                    <a:pt x="90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70" name="Freeform 103">
              <a:extLst>
                <a:ext uri="{FF2B5EF4-FFF2-40B4-BE49-F238E27FC236}">
                  <a16:creationId xmlns:a16="http://schemas.microsoft.com/office/drawing/2014/main" id="{BB51C428-F0FC-AD48-B7A3-771FD5DE75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1" y="2236"/>
              <a:ext cx="53" cy="80"/>
            </a:xfrm>
            <a:custGeom>
              <a:avLst/>
              <a:gdLst>
                <a:gd name="T0" fmla="*/ 5 w 159"/>
                <a:gd name="T1" fmla="*/ 7 h 160"/>
                <a:gd name="T2" fmla="*/ 5 w 159"/>
                <a:gd name="T3" fmla="*/ 9 h 160"/>
                <a:gd name="T4" fmla="*/ 5 w 159"/>
                <a:gd name="T5" fmla="*/ 11 h 160"/>
                <a:gd name="T6" fmla="*/ 5 w 159"/>
                <a:gd name="T7" fmla="*/ 12 h 160"/>
                <a:gd name="T8" fmla="*/ 4 w 159"/>
                <a:gd name="T9" fmla="*/ 14 h 160"/>
                <a:gd name="T10" fmla="*/ 3 w 159"/>
                <a:gd name="T11" fmla="*/ 15 h 160"/>
                <a:gd name="T12" fmla="*/ 3 w 159"/>
                <a:gd name="T13" fmla="*/ 16 h 160"/>
                <a:gd name="T14" fmla="*/ 2 w 159"/>
                <a:gd name="T15" fmla="*/ 17 h 160"/>
                <a:gd name="T16" fmla="*/ 1 w 159"/>
                <a:gd name="T17" fmla="*/ 19 h 160"/>
                <a:gd name="T18" fmla="*/ 1 w 159"/>
                <a:gd name="T19" fmla="*/ 19 h 160"/>
                <a:gd name="T20" fmla="*/ 1 w 159"/>
                <a:gd name="T21" fmla="*/ 19 h 160"/>
                <a:gd name="T22" fmla="*/ 1 w 159"/>
                <a:gd name="T23" fmla="*/ 20 h 160"/>
                <a:gd name="T24" fmla="*/ 1 w 159"/>
                <a:gd name="T25" fmla="*/ 20 h 160"/>
                <a:gd name="T26" fmla="*/ 1 w 159"/>
                <a:gd name="T27" fmla="*/ 20 h 160"/>
                <a:gd name="T28" fmla="*/ 2 w 159"/>
                <a:gd name="T29" fmla="*/ 20 h 160"/>
                <a:gd name="T30" fmla="*/ 2 w 159"/>
                <a:gd name="T31" fmla="*/ 20 h 160"/>
                <a:gd name="T32" fmla="*/ 2 w 159"/>
                <a:gd name="T33" fmla="*/ 20 h 160"/>
                <a:gd name="T34" fmla="*/ 3 w 159"/>
                <a:gd name="T35" fmla="*/ 19 h 160"/>
                <a:gd name="T36" fmla="*/ 4 w 159"/>
                <a:gd name="T37" fmla="*/ 18 h 160"/>
                <a:gd name="T38" fmla="*/ 4 w 159"/>
                <a:gd name="T39" fmla="*/ 16 h 160"/>
                <a:gd name="T40" fmla="*/ 5 w 159"/>
                <a:gd name="T41" fmla="*/ 15 h 160"/>
                <a:gd name="T42" fmla="*/ 5 w 159"/>
                <a:gd name="T43" fmla="*/ 13 h 160"/>
                <a:gd name="T44" fmla="*/ 6 w 159"/>
                <a:gd name="T45" fmla="*/ 11 h 160"/>
                <a:gd name="T46" fmla="*/ 6 w 159"/>
                <a:gd name="T47" fmla="*/ 9 h 160"/>
                <a:gd name="T48" fmla="*/ 6 w 159"/>
                <a:gd name="T49" fmla="*/ 7 h 160"/>
                <a:gd name="T50" fmla="*/ 5 w 159"/>
                <a:gd name="T51" fmla="*/ 5 h 160"/>
                <a:gd name="T52" fmla="*/ 5 w 159"/>
                <a:gd name="T53" fmla="*/ 3 h 160"/>
                <a:gd name="T54" fmla="*/ 4 w 159"/>
                <a:gd name="T55" fmla="*/ 2 h 160"/>
                <a:gd name="T56" fmla="*/ 3 w 159"/>
                <a:gd name="T57" fmla="*/ 1 h 160"/>
                <a:gd name="T58" fmla="*/ 2 w 159"/>
                <a:gd name="T59" fmla="*/ 1 h 160"/>
                <a:gd name="T60" fmla="*/ 1 w 159"/>
                <a:gd name="T61" fmla="*/ 0 h 160"/>
                <a:gd name="T62" fmla="*/ 0 w 159"/>
                <a:gd name="T63" fmla="*/ 1 h 160"/>
                <a:gd name="T64" fmla="*/ 0 w 159"/>
                <a:gd name="T65" fmla="*/ 1 h 160"/>
                <a:gd name="T66" fmla="*/ 1 w 159"/>
                <a:gd name="T67" fmla="*/ 2 h 160"/>
                <a:gd name="T68" fmla="*/ 2 w 159"/>
                <a:gd name="T69" fmla="*/ 2 h 160"/>
                <a:gd name="T70" fmla="*/ 2 w 159"/>
                <a:gd name="T71" fmla="*/ 2 h 160"/>
                <a:gd name="T72" fmla="*/ 3 w 159"/>
                <a:gd name="T73" fmla="*/ 3 h 160"/>
                <a:gd name="T74" fmla="*/ 4 w 159"/>
                <a:gd name="T75" fmla="*/ 3 h 160"/>
                <a:gd name="T76" fmla="*/ 4 w 159"/>
                <a:gd name="T77" fmla="*/ 4 h 160"/>
                <a:gd name="T78" fmla="*/ 5 w 159"/>
                <a:gd name="T79" fmla="*/ 5 h 160"/>
                <a:gd name="T80" fmla="*/ 5 w 159"/>
                <a:gd name="T81" fmla="*/ 7 h 16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59"/>
                <a:gd name="T124" fmla="*/ 0 h 160"/>
                <a:gd name="T125" fmla="*/ 159 w 159"/>
                <a:gd name="T126" fmla="*/ 160 h 16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59" h="160">
                  <a:moveTo>
                    <a:pt x="134" y="53"/>
                  </a:moveTo>
                  <a:lnTo>
                    <a:pt x="138" y="70"/>
                  </a:lnTo>
                  <a:lnTo>
                    <a:pt x="135" y="84"/>
                  </a:lnTo>
                  <a:lnTo>
                    <a:pt x="125" y="96"/>
                  </a:lnTo>
                  <a:lnTo>
                    <a:pt x="111" y="107"/>
                  </a:lnTo>
                  <a:lnTo>
                    <a:pt x="93" y="117"/>
                  </a:lnTo>
                  <a:lnTo>
                    <a:pt x="74" y="126"/>
                  </a:lnTo>
                  <a:lnTo>
                    <a:pt x="54" y="136"/>
                  </a:lnTo>
                  <a:lnTo>
                    <a:pt x="37" y="146"/>
                  </a:lnTo>
                  <a:lnTo>
                    <a:pt x="34" y="149"/>
                  </a:lnTo>
                  <a:lnTo>
                    <a:pt x="32" y="151"/>
                  </a:lnTo>
                  <a:lnTo>
                    <a:pt x="32" y="154"/>
                  </a:lnTo>
                  <a:lnTo>
                    <a:pt x="35" y="157"/>
                  </a:lnTo>
                  <a:lnTo>
                    <a:pt x="38" y="159"/>
                  </a:lnTo>
                  <a:lnTo>
                    <a:pt x="43" y="160"/>
                  </a:lnTo>
                  <a:lnTo>
                    <a:pt x="47" y="160"/>
                  </a:lnTo>
                  <a:lnTo>
                    <a:pt x="51" y="159"/>
                  </a:lnTo>
                  <a:lnTo>
                    <a:pt x="73" y="150"/>
                  </a:lnTo>
                  <a:lnTo>
                    <a:pt x="95" y="139"/>
                  </a:lnTo>
                  <a:lnTo>
                    <a:pt x="115" y="128"/>
                  </a:lnTo>
                  <a:lnTo>
                    <a:pt x="134" y="115"/>
                  </a:lnTo>
                  <a:lnTo>
                    <a:pt x="147" y="101"/>
                  </a:lnTo>
                  <a:lnTo>
                    <a:pt x="156" y="85"/>
                  </a:lnTo>
                  <a:lnTo>
                    <a:pt x="159" y="68"/>
                  </a:lnTo>
                  <a:lnTo>
                    <a:pt x="153" y="50"/>
                  </a:lnTo>
                  <a:lnTo>
                    <a:pt x="140" y="36"/>
                  </a:lnTo>
                  <a:lnTo>
                    <a:pt x="122" y="24"/>
                  </a:lnTo>
                  <a:lnTo>
                    <a:pt x="99" y="14"/>
                  </a:lnTo>
                  <a:lnTo>
                    <a:pt x="76" y="7"/>
                  </a:lnTo>
                  <a:lnTo>
                    <a:pt x="51" y="2"/>
                  </a:lnTo>
                  <a:lnTo>
                    <a:pt x="29" y="0"/>
                  </a:lnTo>
                  <a:lnTo>
                    <a:pt x="12" y="1"/>
                  </a:lnTo>
                  <a:lnTo>
                    <a:pt x="0" y="5"/>
                  </a:lnTo>
                  <a:lnTo>
                    <a:pt x="21" y="9"/>
                  </a:lnTo>
                  <a:lnTo>
                    <a:pt x="41" y="12"/>
                  </a:lnTo>
                  <a:lnTo>
                    <a:pt x="60" y="15"/>
                  </a:lnTo>
                  <a:lnTo>
                    <a:pt x="79" y="19"/>
                  </a:lnTo>
                  <a:lnTo>
                    <a:pt x="96" y="24"/>
                  </a:lnTo>
                  <a:lnTo>
                    <a:pt x="112" y="31"/>
                  </a:lnTo>
                  <a:lnTo>
                    <a:pt x="125" y="40"/>
                  </a:lnTo>
                  <a:lnTo>
                    <a:pt x="134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71" name="Freeform 104">
              <a:extLst>
                <a:ext uri="{FF2B5EF4-FFF2-40B4-BE49-F238E27FC236}">
                  <a16:creationId xmlns:a16="http://schemas.microsoft.com/office/drawing/2014/main" id="{947130DA-EE69-E043-94D1-37D5F26CC49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8" y="2218"/>
              <a:ext cx="133" cy="166"/>
            </a:xfrm>
            <a:custGeom>
              <a:avLst/>
              <a:gdLst>
                <a:gd name="T0" fmla="*/ 5 w 399"/>
                <a:gd name="T1" fmla="*/ 8 h 332"/>
                <a:gd name="T2" fmla="*/ 2 w 399"/>
                <a:gd name="T3" fmla="*/ 13 h 332"/>
                <a:gd name="T4" fmla="*/ 1 w 399"/>
                <a:gd name="T5" fmla="*/ 19 h 332"/>
                <a:gd name="T6" fmla="*/ 0 w 399"/>
                <a:gd name="T7" fmla="*/ 25 h 332"/>
                <a:gd name="T8" fmla="*/ 0 w 399"/>
                <a:gd name="T9" fmla="*/ 30 h 332"/>
                <a:gd name="T10" fmla="*/ 0 w 399"/>
                <a:gd name="T11" fmla="*/ 32 h 332"/>
                <a:gd name="T12" fmla="*/ 1 w 399"/>
                <a:gd name="T13" fmla="*/ 33 h 332"/>
                <a:gd name="T14" fmla="*/ 2 w 399"/>
                <a:gd name="T15" fmla="*/ 35 h 332"/>
                <a:gd name="T16" fmla="*/ 3 w 399"/>
                <a:gd name="T17" fmla="*/ 36 h 332"/>
                <a:gd name="T18" fmla="*/ 4 w 399"/>
                <a:gd name="T19" fmla="*/ 38 h 332"/>
                <a:gd name="T20" fmla="*/ 5 w 399"/>
                <a:gd name="T21" fmla="*/ 39 h 332"/>
                <a:gd name="T22" fmla="*/ 7 w 399"/>
                <a:gd name="T23" fmla="*/ 40 h 332"/>
                <a:gd name="T24" fmla="*/ 9 w 399"/>
                <a:gd name="T25" fmla="*/ 41 h 332"/>
                <a:gd name="T26" fmla="*/ 10 w 399"/>
                <a:gd name="T27" fmla="*/ 41 h 332"/>
                <a:gd name="T28" fmla="*/ 12 w 399"/>
                <a:gd name="T29" fmla="*/ 42 h 332"/>
                <a:gd name="T30" fmla="*/ 13 w 399"/>
                <a:gd name="T31" fmla="*/ 42 h 332"/>
                <a:gd name="T32" fmla="*/ 14 w 399"/>
                <a:gd name="T33" fmla="*/ 42 h 332"/>
                <a:gd name="T34" fmla="*/ 15 w 399"/>
                <a:gd name="T35" fmla="*/ 41 h 332"/>
                <a:gd name="T36" fmla="*/ 15 w 399"/>
                <a:gd name="T37" fmla="*/ 40 h 332"/>
                <a:gd name="T38" fmla="*/ 14 w 399"/>
                <a:gd name="T39" fmla="*/ 39 h 332"/>
                <a:gd name="T40" fmla="*/ 13 w 399"/>
                <a:gd name="T41" fmla="*/ 39 h 332"/>
                <a:gd name="T42" fmla="*/ 12 w 399"/>
                <a:gd name="T43" fmla="*/ 39 h 332"/>
                <a:gd name="T44" fmla="*/ 11 w 399"/>
                <a:gd name="T45" fmla="*/ 39 h 332"/>
                <a:gd name="T46" fmla="*/ 9 w 399"/>
                <a:gd name="T47" fmla="*/ 38 h 332"/>
                <a:gd name="T48" fmla="*/ 8 w 399"/>
                <a:gd name="T49" fmla="*/ 37 h 332"/>
                <a:gd name="T50" fmla="*/ 6 w 399"/>
                <a:gd name="T51" fmla="*/ 37 h 332"/>
                <a:gd name="T52" fmla="*/ 5 w 399"/>
                <a:gd name="T53" fmla="*/ 36 h 332"/>
                <a:gd name="T54" fmla="*/ 3 w 399"/>
                <a:gd name="T55" fmla="*/ 34 h 332"/>
                <a:gd name="T56" fmla="*/ 2 w 399"/>
                <a:gd name="T57" fmla="*/ 32 h 332"/>
                <a:gd name="T58" fmla="*/ 2 w 399"/>
                <a:gd name="T59" fmla="*/ 30 h 332"/>
                <a:gd name="T60" fmla="*/ 1 w 399"/>
                <a:gd name="T61" fmla="*/ 27 h 332"/>
                <a:gd name="T62" fmla="*/ 2 w 399"/>
                <a:gd name="T63" fmla="*/ 22 h 332"/>
                <a:gd name="T64" fmla="*/ 2 w 399"/>
                <a:gd name="T65" fmla="*/ 19 h 332"/>
                <a:gd name="T66" fmla="*/ 3 w 399"/>
                <a:gd name="T67" fmla="*/ 15 h 332"/>
                <a:gd name="T68" fmla="*/ 4 w 399"/>
                <a:gd name="T69" fmla="*/ 13 h 332"/>
                <a:gd name="T70" fmla="*/ 5 w 399"/>
                <a:gd name="T71" fmla="*/ 10 h 332"/>
                <a:gd name="T72" fmla="*/ 7 w 399"/>
                <a:gd name="T73" fmla="*/ 8 h 332"/>
                <a:gd name="T74" fmla="*/ 8 w 399"/>
                <a:gd name="T75" fmla="*/ 5 h 332"/>
                <a:gd name="T76" fmla="*/ 10 w 399"/>
                <a:gd name="T77" fmla="*/ 3 h 332"/>
                <a:gd name="T78" fmla="*/ 12 w 399"/>
                <a:gd name="T79" fmla="*/ 1 h 332"/>
                <a:gd name="T80" fmla="*/ 12 w 399"/>
                <a:gd name="T81" fmla="*/ 0 h 332"/>
                <a:gd name="T82" fmla="*/ 10 w 399"/>
                <a:gd name="T83" fmla="*/ 1 h 332"/>
                <a:gd name="T84" fmla="*/ 8 w 399"/>
                <a:gd name="T85" fmla="*/ 3 h 332"/>
                <a:gd name="T86" fmla="*/ 7 w 399"/>
                <a:gd name="T87" fmla="*/ 5 h 33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99"/>
                <a:gd name="T133" fmla="*/ 0 h 332"/>
                <a:gd name="T134" fmla="*/ 399 w 399"/>
                <a:gd name="T135" fmla="*/ 332 h 33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99" h="332">
                  <a:moveTo>
                    <a:pt x="155" y="45"/>
                  </a:moveTo>
                  <a:lnTo>
                    <a:pt x="125" y="62"/>
                  </a:lnTo>
                  <a:lnTo>
                    <a:pt x="94" y="81"/>
                  </a:lnTo>
                  <a:lnTo>
                    <a:pt x="67" y="101"/>
                  </a:lnTo>
                  <a:lnTo>
                    <a:pt x="42" y="123"/>
                  </a:lnTo>
                  <a:lnTo>
                    <a:pt x="22" y="147"/>
                  </a:lnTo>
                  <a:lnTo>
                    <a:pt x="7" y="172"/>
                  </a:lnTo>
                  <a:lnTo>
                    <a:pt x="0" y="200"/>
                  </a:lnTo>
                  <a:lnTo>
                    <a:pt x="2" y="228"/>
                  </a:lnTo>
                  <a:lnTo>
                    <a:pt x="4" y="235"/>
                  </a:lnTo>
                  <a:lnTo>
                    <a:pt x="9" y="243"/>
                  </a:lnTo>
                  <a:lnTo>
                    <a:pt x="13" y="249"/>
                  </a:lnTo>
                  <a:lnTo>
                    <a:pt x="19" y="256"/>
                  </a:lnTo>
                  <a:lnTo>
                    <a:pt x="26" y="262"/>
                  </a:lnTo>
                  <a:lnTo>
                    <a:pt x="33" y="268"/>
                  </a:lnTo>
                  <a:lnTo>
                    <a:pt x="42" y="273"/>
                  </a:lnTo>
                  <a:lnTo>
                    <a:pt x="51" y="277"/>
                  </a:lnTo>
                  <a:lnTo>
                    <a:pt x="70" y="285"/>
                  </a:lnTo>
                  <a:lnTo>
                    <a:pt x="89" y="292"/>
                  </a:lnTo>
                  <a:lnTo>
                    <a:pt x="107" y="298"/>
                  </a:lnTo>
                  <a:lnTo>
                    <a:pt x="128" y="303"/>
                  </a:lnTo>
                  <a:lnTo>
                    <a:pt x="148" y="308"/>
                  </a:lnTo>
                  <a:lnTo>
                    <a:pt x="168" y="312"/>
                  </a:lnTo>
                  <a:lnTo>
                    <a:pt x="189" y="316"/>
                  </a:lnTo>
                  <a:lnTo>
                    <a:pt x="209" y="319"/>
                  </a:lnTo>
                  <a:lnTo>
                    <a:pt x="231" y="322"/>
                  </a:lnTo>
                  <a:lnTo>
                    <a:pt x="253" y="324"/>
                  </a:lnTo>
                  <a:lnTo>
                    <a:pt x="273" y="326"/>
                  </a:lnTo>
                  <a:lnTo>
                    <a:pt x="295" y="328"/>
                  </a:lnTo>
                  <a:lnTo>
                    <a:pt x="316" y="329"/>
                  </a:lnTo>
                  <a:lnTo>
                    <a:pt x="338" y="330"/>
                  </a:lnTo>
                  <a:lnTo>
                    <a:pt x="358" y="331"/>
                  </a:lnTo>
                  <a:lnTo>
                    <a:pt x="380" y="332"/>
                  </a:lnTo>
                  <a:lnTo>
                    <a:pt x="386" y="332"/>
                  </a:lnTo>
                  <a:lnTo>
                    <a:pt x="392" y="329"/>
                  </a:lnTo>
                  <a:lnTo>
                    <a:pt x="396" y="326"/>
                  </a:lnTo>
                  <a:lnTo>
                    <a:pt x="399" y="321"/>
                  </a:lnTo>
                  <a:lnTo>
                    <a:pt x="399" y="316"/>
                  </a:lnTo>
                  <a:lnTo>
                    <a:pt x="396" y="312"/>
                  </a:lnTo>
                  <a:lnTo>
                    <a:pt x="390" y="309"/>
                  </a:lnTo>
                  <a:lnTo>
                    <a:pt x="385" y="308"/>
                  </a:lnTo>
                  <a:lnTo>
                    <a:pt x="364" y="308"/>
                  </a:lnTo>
                  <a:lnTo>
                    <a:pt x="345" y="308"/>
                  </a:lnTo>
                  <a:lnTo>
                    <a:pt x="325" y="307"/>
                  </a:lnTo>
                  <a:lnTo>
                    <a:pt x="306" y="306"/>
                  </a:lnTo>
                  <a:lnTo>
                    <a:pt x="286" y="305"/>
                  </a:lnTo>
                  <a:lnTo>
                    <a:pt x="266" y="303"/>
                  </a:lnTo>
                  <a:lnTo>
                    <a:pt x="247" y="301"/>
                  </a:lnTo>
                  <a:lnTo>
                    <a:pt x="226" y="299"/>
                  </a:lnTo>
                  <a:lnTo>
                    <a:pt x="208" y="296"/>
                  </a:lnTo>
                  <a:lnTo>
                    <a:pt x="187" y="293"/>
                  </a:lnTo>
                  <a:lnTo>
                    <a:pt x="168" y="289"/>
                  </a:lnTo>
                  <a:lnTo>
                    <a:pt x="150" y="285"/>
                  </a:lnTo>
                  <a:lnTo>
                    <a:pt x="131" y="281"/>
                  </a:lnTo>
                  <a:lnTo>
                    <a:pt x="113" y="275"/>
                  </a:lnTo>
                  <a:lnTo>
                    <a:pt x="94" y="269"/>
                  </a:lnTo>
                  <a:lnTo>
                    <a:pt x="77" y="263"/>
                  </a:lnTo>
                  <a:lnTo>
                    <a:pt x="62" y="256"/>
                  </a:lnTo>
                  <a:lnTo>
                    <a:pt x="51" y="246"/>
                  </a:lnTo>
                  <a:lnTo>
                    <a:pt x="44" y="236"/>
                  </a:lnTo>
                  <a:lnTo>
                    <a:pt x="38" y="224"/>
                  </a:lnTo>
                  <a:lnTo>
                    <a:pt x="38" y="210"/>
                  </a:lnTo>
                  <a:lnTo>
                    <a:pt x="41" y="192"/>
                  </a:lnTo>
                  <a:lnTo>
                    <a:pt x="46" y="173"/>
                  </a:lnTo>
                  <a:lnTo>
                    <a:pt x="52" y="160"/>
                  </a:lnTo>
                  <a:lnTo>
                    <a:pt x="62" y="145"/>
                  </a:lnTo>
                  <a:lnTo>
                    <a:pt x="74" y="132"/>
                  </a:lnTo>
                  <a:lnTo>
                    <a:pt x="84" y="120"/>
                  </a:lnTo>
                  <a:lnTo>
                    <a:pt x="97" y="109"/>
                  </a:lnTo>
                  <a:lnTo>
                    <a:pt x="110" y="98"/>
                  </a:lnTo>
                  <a:lnTo>
                    <a:pt x="125" y="88"/>
                  </a:lnTo>
                  <a:lnTo>
                    <a:pt x="141" y="78"/>
                  </a:lnTo>
                  <a:lnTo>
                    <a:pt x="160" y="67"/>
                  </a:lnTo>
                  <a:lnTo>
                    <a:pt x="179" y="57"/>
                  </a:lnTo>
                  <a:lnTo>
                    <a:pt x="200" y="47"/>
                  </a:lnTo>
                  <a:lnTo>
                    <a:pt x="223" y="37"/>
                  </a:lnTo>
                  <a:lnTo>
                    <a:pt x="248" y="28"/>
                  </a:lnTo>
                  <a:lnTo>
                    <a:pt x="271" y="19"/>
                  </a:lnTo>
                  <a:lnTo>
                    <a:pt x="293" y="12"/>
                  </a:lnTo>
                  <a:lnTo>
                    <a:pt x="313" y="6"/>
                  </a:lnTo>
                  <a:lnTo>
                    <a:pt x="331" y="1"/>
                  </a:lnTo>
                  <a:lnTo>
                    <a:pt x="315" y="0"/>
                  </a:lnTo>
                  <a:lnTo>
                    <a:pt x="295" y="1"/>
                  </a:lnTo>
                  <a:lnTo>
                    <a:pt x="273" y="5"/>
                  </a:lnTo>
                  <a:lnTo>
                    <a:pt x="248" y="10"/>
                  </a:lnTo>
                  <a:lnTo>
                    <a:pt x="223" y="17"/>
                  </a:lnTo>
                  <a:lnTo>
                    <a:pt x="199" y="25"/>
                  </a:lnTo>
                  <a:lnTo>
                    <a:pt x="176" y="35"/>
                  </a:lnTo>
                  <a:lnTo>
                    <a:pt x="155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72" name="Freeform 105">
              <a:extLst>
                <a:ext uri="{FF2B5EF4-FFF2-40B4-BE49-F238E27FC236}">
                  <a16:creationId xmlns:a16="http://schemas.microsoft.com/office/drawing/2014/main" id="{07B5CFAB-F25E-D84B-84FD-5A459EFD35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6" y="2213"/>
              <a:ext cx="116" cy="110"/>
            </a:xfrm>
            <a:custGeom>
              <a:avLst/>
              <a:gdLst>
                <a:gd name="T0" fmla="*/ 11 w 348"/>
                <a:gd name="T1" fmla="*/ 8 h 222"/>
                <a:gd name="T2" fmla="*/ 11 w 348"/>
                <a:gd name="T3" fmla="*/ 10 h 222"/>
                <a:gd name="T4" fmla="*/ 12 w 348"/>
                <a:gd name="T5" fmla="*/ 11 h 222"/>
                <a:gd name="T6" fmla="*/ 12 w 348"/>
                <a:gd name="T7" fmla="*/ 13 h 222"/>
                <a:gd name="T8" fmla="*/ 12 w 348"/>
                <a:gd name="T9" fmla="*/ 15 h 222"/>
                <a:gd name="T10" fmla="*/ 12 w 348"/>
                <a:gd name="T11" fmla="*/ 17 h 222"/>
                <a:gd name="T12" fmla="*/ 12 w 348"/>
                <a:gd name="T13" fmla="*/ 18 h 222"/>
                <a:gd name="T14" fmla="*/ 11 w 348"/>
                <a:gd name="T15" fmla="*/ 20 h 222"/>
                <a:gd name="T16" fmla="*/ 11 w 348"/>
                <a:gd name="T17" fmla="*/ 21 h 222"/>
                <a:gd name="T18" fmla="*/ 10 w 348"/>
                <a:gd name="T19" fmla="*/ 22 h 222"/>
                <a:gd name="T20" fmla="*/ 10 w 348"/>
                <a:gd name="T21" fmla="*/ 23 h 222"/>
                <a:gd name="T22" fmla="*/ 9 w 348"/>
                <a:gd name="T23" fmla="*/ 24 h 222"/>
                <a:gd name="T24" fmla="*/ 9 w 348"/>
                <a:gd name="T25" fmla="*/ 25 h 222"/>
                <a:gd name="T26" fmla="*/ 9 w 348"/>
                <a:gd name="T27" fmla="*/ 26 h 222"/>
                <a:gd name="T28" fmla="*/ 9 w 348"/>
                <a:gd name="T29" fmla="*/ 26 h 222"/>
                <a:gd name="T30" fmla="*/ 9 w 348"/>
                <a:gd name="T31" fmla="*/ 26 h 222"/>
                <a:gd name="T32" fmla="*/ 9 w 348"/>
                <a:gd name="T33" fmla="*/ 27 h 222"/>
                <a:gd name="T34" fmla="*/ 9 w 348"/>
                <a:gd name="T35" fmla="*/ 27 h 222"/>
                <a:gd name="T36" fmla="*/ 9 w 348"/>
                <a:gd name="T37" fmla="*/ 27 h 222"/>
                <a:gd name="T38" fmla="*/ 9 w 348"/>
                <a:gd name="T39" fmla="*/ 27 h 222"/>
                <a:gd name="T40" fmla="*/ 10 w 348"/>
                <a:gd name="T41" fmla="*/ 27 h 222"/>
                <a:gd name="T42" fmla="*/ 11 w 348"/>
                <a:gd name="T43" fmla="*/ 25 h 222"/>
                <a:gd name="T44" fmla="*/ 11 w 348"/>
                <a:gd name="T45" fmla="*/ 23 h 222"/>
                <a:gd name="T46" fmla="*/ 12 w 348"/>
                <a:gd name="T47" fmla="*/ 20 h 222"/>
                <a:gd name="T48" fmla="*/ 13 w 348"/>
                <a:gd name="T49" fmla="*/ 18 h 222"/>
                <a:gd name="T50" fmla="*/ 13 w 348"/>
                <a:gd name="T51" fmla="*/ 15 h 222"/>
                <a:gd name="T52" fmla="*/ 13 w 348"/>
                <a:gd name="T53" fmla="*/ 12 h 222"/>
                <a:gd name="T54" fmla="*/ 12 w 348"/>
                <a:gd name="T55" fmla="*/ 10 h 222"/>
                <a:gd name="T56" fmla="*/ 11 w 348"/>
                <a:gd name="T57" fmla="*/ 7 h 222"/>
                <a:gd name="T58" fmla="*/ 11 w 348"/>
                <a:gd name="T59" fmla="*/ 6 h 222"/>
                <a:gd name="T60" fmla="*/ 10 w 348"/>
                <a:gd name="T61" fmla="*/ 5 h 222"/>
                <a:gd name="T62" fmla="*/ 9 w 348"/>
                <a:gd name="T63" fmla="*/ 4 h 222"/>
                <a:gd name="T64" fmla="*/ 8 w 348"/>
                <a:gd name="T65" fmla="*/ 3 h 222"/>
                <a:gd name="T66" fmla="*/ 7 w 348"/>
                <a:gd name="T67" fmla="*/ 2 h 222"/>
                <a:gd name="T68" fmla="*/ 7 w 348"/>
                <a:gd name="T69" fmla="*/ 2 h 222"/>
                <a:gd name="T70" fmla="*/ 6 w 348"/>
                <a:gd name="T71" fmla="*/ 1 h 222"/>
                <a:gd name="T72" fmla="*/ 5 w 348"/>
                <a:gd name="T73" fmla="*/ 0 h 222"/>
                <a:gd name="T74" fmla="*/ 4 w 348"/>
                <a:gd name="T75" fmla="*/ 0 h 222"/>
                <a:gd name="T76" fmla="*/ 3 w 348"/>
                <a:gd name="T77" fmla="*/ 0 h 222"/>
                <a:gd name="T78" fmla="*/ 2 w 348"/>
                <a:gd name="T79" fmla="*/ 0 h 222"/>
                <a:gd name="T80" fmla="*/ 1 w 348"/>
                <a:gd name="T81" fmla="*/ 0 h 222"/>
                <a:gd name="T82" fmla="*/ 1 w 348"/>
                <a:gd name="T83" fmla="*/ 0 h 222"/>
                <a:gd name="T84" fmla="*/ 0 w 348"/>
                <a:gd name="T85" fmla="*/ 0 h 222"/>
                <a:gd name="T86" fmla="*/ 0 w 348"/>
                <a:gd name="T87" fmla="*/ 0 h 222"/>
                <a:gd name="T88" fmla="*/ 0 w 348"/>
                <a:gd name="T89" fmla="*/ 0 h 222"/>
                <a:gd name="T90" fmla="*/ 1 w 348"/>
                <a:gd name="T91" fmla="*/ 0 h 222"/>
                <a:gd name="T92" fmla="*/ 1 w 348"/>
                <a:gd name="T93" fmla="*/ 1 h 222"/>
                <a:gd name="T94" fmla="*/ 2 w 348"/>
                <a:gd name="T95" fmla="*/ 1 h 222"/>
                <a:gd name="T96" fmla="*/ 2 w 348"/>
                <a:gd name="T97" fmla="*/ 1 h 222"/>
                <a:gd name="T98" fmla="*/ 3 w 348"/>
                <a:gd name="T99" fmla="*/ 1 h 222"/>
                <a:gd name="T100" fmla="*/ 4 w 348"/>
                <a:gd name="T101" fmla="*/ 2 h 222"/>
                <a:gd name="T102" fmla="*/ 4 w 348"/>
                <a:gd name="T103" fmla="*/ 2 h 222"/>
                <a:gd name="T104" fmla="*/ 5 w 348"/>
                <a:gd name="T105" fmla="*/ 2 h 222"/>
                <a:gd name="T106" fmla="*/ 6 w 348"/>
                <a:gd name="T107" fmla="*/ 3 h 222"/>
                <a:gd name="T108" fmla="*/ 7 w 348"/>
                <a:gd name="T109" fmla="*/ 3 h 222"/>
                <a:gd name="T110" fmla="*/ 7 w 348"/>
                <a:gd name="T111" fmla="*/ 4 h 222"/>
                <a:gd name="T112" fmla="*/ 8 w 348"/>
                <a:gd name="T113" fmla="*/ 5 h 222"/>
                <a:gd name="T114" fmla="*/ 9 w 348"/>
                <a:gd name="T115" fmla="*/ 5 h 222"/>
                <a:gd name="T116" fmla="*/ 10 w 348"/>
                <a:gd name="T117" fmla="*/ 6 h 222"/>
                <a:gd name="T118" fmla="*/ 10 w 348"/>
                <a:gd name="T119" fmla="*/ 7 h 222"/>
                <a:gd name="T120" fmla="*/ 11 w 348"/>
                <a:gd name="T121" fmla="*/ 8 h 22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48"/>
                <a:gd name="T184" fmla="*/ 0 h 222"/>
                <a:gd name="T185" fmla="*/ 348 w 348"/>
                <a:gd name="T186" fmla="*/ 222 h 22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48" h="222">
                  <a:moveTo>
                    <a:pt x="290" y="69"/>
                  </a:moveTo>
                  <a:lnTo>
                    <a:pt x="306" y="81"/>
                  </a:lnTo>
                  <a:lnTo>
                    <a:pt x="315" y="95"/>
                  </a:lnTo>
                  <a:lnTo>
                    <a:pt x="321" y="110"/>
                  </a:lnTo>
                  <a:lnTo>
                    <a:pt x="321" y="126"/>
                  </a:lnTo>
                  <a:lnTo>
                    <a:pt x="318" y="139"/>
                  </a:lnTo>
                  <a:lnTo>
                    <a:pt x="312" y="150"/>
                  </a:lnTo>
                  <a:lnTo>
                    <a:pt x="302" y="161"/>
                  </a:lnTo>
                  <a:lnTo>
                    <a:pt x="292" y="170"/>
                  </a:lnTo>
                  <a:lnTo>
                    <a:pt x="279" y="180"/>
                  </a:lnTo>
                  <a:lnTo>
                    <a:pt x="265" y="188"/>
                  </a:lnTo>
                  <a:lnTo>
                    <a:pt x="252" y="198"/>
                  </a:lnTo>
                  <a:lnTo>
                    <a:pt x="239" y="207"/>
                  </a:lnTo>
                  <a:lnTo>
                    <a:pt x="236" y="210"/>
                  </a:lnTo>
                  <a:lnTo>
                    <a:pt x="235" y="213"/>
                  </a:lnTo>
                  <a:lnTo>
                    <a:pt x="236" y="216"/>
                  </a:lnTo>
                  <a:lnTo>
                    <a:pt x="239" y="219"/>
                  </a:lnTo>
                  <a:lnTo>
                    <a:pt x="244" y="221"/>
                  </a:lnTo>
                  <a:lnTo>
                    <a:pt x="248" y="222"/>
                  </a:lnTo>
                  <a:lnTo>
                    <a:pt x="254" y="221"/>
                  </a:lnTo>
                  <a:lnTo>
                    <a:pt x="258" y="219"/>
                  </a:lnTo>
                  <a:lnTo>
                    <a:pt x="287" y="206"/>
                  </a:lnTo>
                  <a:lnTo>
                    <a:pt x="310" y="188"/>
                  </a:lnTo>
                  <a:lnTo>
                    <a:pt x="331" y="168"/>
                  </a:lnTo>
                  <a:lnTo>
                    <a:pt x="344" y="147"/>
                  </a:lnTo>
                  <a:lnTo>
                    <a:pt x="348" y="124"/>
                  </a:lnTo>
                  <a:lnTo>
                    <a:pt x="345" y="102"/>
                  </a:lnTo>
                  <a:lnTo>
                    <a:pt x="334" y="81"/>
                  </a:lnTo>
                  <a:lnTo>
                    <a:pt x="310" y="62"/>
                  </a:lnTo>
                  <a:lnTo>
                    <a:pt x="293" y="52"/>
                  </a:lnTo>
                  <a:lnTo>
                    <a:pt x="273" y="43"/>
                  </a:lnTo>
                  <a:lnTo>
                    <a:pt x="249" y="34"/>
                  </a:lnTo>
                  <a:lnTo>
                    <a:pt x="226" y="27"/>
                  </a:lnTo>
                  <a:lnTo>
                    <a:pt x="202" y="21"/>
                  </a:lnTo>
                  <a:lnTo>
                    <a:pt x="176" y="16"/>
                  </a:lnTo>
                  <a:lnTo>
                    <a:pt x="151" y="11"/>
                  </a:lnTo>
                  <a:lnTo>
                    <a:pt x="125" y="7"/>
                  </a:lnTo>
                  <a:lnTo>
                    <a:pt x="102" y="4"/>
                  </a:lnTo>
                  <a:lnTo>
                    <a:pt x="78" y="2"/>
                  </a:lnTo>
                  <a:lnTo>
                    <a:pt x="58" y="0"/>
                  </a:lnTo>
                  <a:lnTo>
                    <a:pt x="39" y="0"/>
                  </a:lnTo>
                  <a:lnTo>
                    <a:pt x="23" y="0"/>
                  </a:lnTo>
                  <a:lnTo>
                    <a:pt x="12" y="1"/>
                  </a:lnTo>
                  <a:lnTo>
                    <a:pt x="4" y="3"/>
                  </a:lnTo>
                  <a:lnTo>
                    <a:pt x="0" y="5"/>
                  </a:lnTo>
                  <a:lnTo>
                    <a:pt x="14" y="7"/>
                  </a:lnTo>
                  <a:lnTo>
                    <a:pt x="30" y="8"/>
                  </a:lnTo>
                  <a:lnTo>
                    <a:pt x="46" y="10"/>
                  </a:lnTo>
                  <a:lnTo>
                    <a:pt x="64" y="12"/>
                  </a:lnTo>
                  <a:lnTo>
                    <a:pt x="83" y="14"/>
                  </a:lnTo>
                  <a:lnTo>
                    <a:pt x="102" y="16"/>
                  </a:lnTo>
                  <a:lnTo>
                    <a:pt x="120" y="19"/>
                  </a:lnTo>
                  <a:lnTo>
                    <a:pt x="141" y="22"/>
                  </a:lnTo>
                  <a:lnTo>
                    <a:pt x="160" y="26"/>
                  </a:lnTo>
                  <a:lnTo>
                    <a:pt x="180" y="30"/>
                  </a:lnTo>
                  <a:lnTo>
                    <a:pt x="200" y="35"/>
                  </a:lnTo>
                  <a:lnTo>
                    <a:pt x="219" y="41"/>
                  </a:lnTo>
                  <a:lnTo>
                    <a:pt x="238" y="47"/>
                  </a:lnTo>
                  <a:lnTo>
                    <a:pt x="257" y="53"/>
                  </a:lnTo>
                  <a:lnTo>
                    <a:pt x="274" y="61"/>
                  </a:lnTo>
                  <a:lnTo>
                    <a:pt x="290" y="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73" name="Freeform 106">
              <a:extLst>
                <a:ext uri="{FF2B5EF4-FFF2-40B4-BE49-F238E27FC236}">
                  <a16:creationId xmlns:a16="http://schemas.microsoft.com/office/drawing/2014/main" id="{03E5A6CE-02BD-7B46-8378-B8033F5021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2" y="2273"/>
              <a:ext cx="48" cy="103"/>
            </a:xfrm>
            <a:custGeom>
              <a:avLst/>
              <a:gdLst>
                <a:gd name="T0" fmla="*/ 0 w 142"/>
                <a:gd name="T1" fmla="*/ 14 h 207"/>
                <a:gd name="T2" fmla="*/ 0 w 142"/>
                <a:gd name="T3" fmla="*/ 16 h 207"/>
                <a:gd name="T4" fmla="*/ 0 w 142"/>
                <a:gd name="T5" fmla="*/ 18 h 207"/>
                <a:gd name="T6" fmla="*/ 1 w 142"/>
                <a:gd name="T7" fmla="*/ 20 h 207"/>
                <a:gd name="T8" fmla="*/ 1 w 142"/>
                <a:gd name="T9" fmla="*/ 21 h 207"/>
                <a:gd name="T10" fmla="*/ 2 w 142"/>
                <a:gd name="T11" fmla="*/ 23 h 207"/>
                <a:gd name="T12" fmla="*/ 3 w 142"/>
                <a:gd name="T13" fmla="*/ 24 h 207"/>
                <a:gd name="T14" fmla="*/ 3 w 142"/>
                <a:gd name="T15" fmla="*/ 25 h 207"/>
                <a:gd name="T16" fmla="*/ 4 w 142"/>
                <a:gd name="T17" fmla="*/ 25 h 207"/>
                <a:gd name="T18" fmla="*/ 5 w 142"/>
                <a:gd name="T19" fmla="*/ 25 h 207"/>
                <a:gd name="T20" fmla="*/ 5 w 142"/>
                <a:gd name="T21" fmla="*/ 25 h 207"/>
                <a:gd name="T22" fmla="*/ 5 w 142"/>
                <a:gd name="T23" fmla="*/ 25 h 207"/>
                <a:gd name="T24" fmla="*/ 5 w 142"/>
                <a:gd name="T25" fmla="*/ 24 h 207"/>
                <a:gd name="T26" fmla="*/ 5 w 142"/>
                <a:gd name="T27" fmla="*/ 24 h 207"/>
                <a:gd name="T28" fmla="*/ 5 w 142"/>
                <a:gd name="T29" fmla="*/ 23 h 207"/>
                <a:gd name="T30" fmla="*/ 5 w 142"/>
                <a:gd name="T31" fmla="*/ 23 h 207"/>
                <a:gd name="T32" fmla="*/ 5 w 142"/>
                <a:gd name="T33" fmla="*/ 22 h 207"/>
                <a:gd name="T34" fmla="*/ 4 w 142"/>
                <a:gd name="T35" fmla="*/ 22 h 207"/>
                <a:gd name="T36" fmla="*/ 3 w 142"/>
                <a:gd name="T37" fmla="*/ 21 h 207"/>
                <a:gd name="T38" fmla="*/ 2 w 142"/>
                <a:gd name="T39" fmla="*/ 19 h 207"/>
                <a:gd name="T40" fmla="*/ 2 w 142"/>
                <a:gd name="T41" fmla="*/ 18 h 207"/>
                <a:gd name="T42" fmla="*/ 2 w 142"/>
                <a:gd name="T43" fmla="*/ 16 h 207"/>
                <a:gd name="T44" fmla="*/ 1 w 142"/>
                <a:gd name="T45" fmla="*/ 14 h 207"/>
                <a:gd name="T46" fmla="*/ 1 w 142"/>
                <a:gd name="T47" fmla="*/ 12 h 207"/>
                <a:gd name="T48" fmla="*/ 2 w 142"/>
                <a:gd name="T49" fmla="*/ 9 h 207"/>
                <a:gd name="T50" fmla="*/ 2 w 142"/>
                <a:gd name="T51" fmla="*/ 8 h 207"/>
                <a:gd name="T52" fmla="*/ 3 w 142"/>
                <a:gd name="T53" fmla="*/ 6 h 207"/>
                <a:gd name="T54" fmla="*/ 3 w 142"/>
                <a:gd name="T55" fmla="*/ 5 h 207"/>
                <a:gd name="T56" fmla="*/ 4 w 142"/>
                <a:gd name="T57" fmla="*/ 3 h 207"/>
                <a:gd name="T58" fmla="*/ 5 w 142"/>
                <a:gd name="T59" fmla="*/ 2 h 207"/>
                <a:gd name="T60" fmla="*/ 5 w 142"/>
                <a:gd name="T61" fmla="*/ 1 h 207"/>
                <a:gd name="T62" fmla="*/ 5 w 142"/>
                <a:gd name="T63" fmla="*/ 0 h 207"/>
                <a:gd name="T64" fmla="*/ 5 w 142"/>
                <a:gd name="T65" fmla="*/ 0 h 207"/>
                <a:gd name="T66" fmla="*/ 5 w 142"/>
                <a:gd name="T67" fmla="*/ 0 h 207"/>
                <a:gd name="T68" fmla="*/ 4 w 142"/>
                <a:gd name="T69" fmla="*/ 1 h 207"/>
                <a:gd name="T70" fmla="*/ 3 w 142"/>
                <a:gd name="T71" fmla="*/ 2 h 207"/>
                <a:gd name="T72" fmla="*/ 2 w 142"/>
                <a:gd name="T73" fmla="*/ 4 h 207"/>
                <a:gd name="T74" fmla="*/ 1 w 142"/>
                <a:gd name="T75" fmla="*/ 6 h 207"/>
                <a:gd name="T76" fmla="*/ 1 w 142"/>
                <a:gd name="T77" fmla="*/ 9 h 207"/>
                <a:gd name="T78" fmla="*/ 0 w 142"/>
                <a:gd name="T79" fmla="*/ 11 h 207"/>
                <a:gd name="T80" fmla="*/ 0 w 142"/>
                <a:gd name="T81" fmla="*/ 14 h 20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42"/>
                <a:gd name="T124" fmla="*/ 0 h 207"/>
                <a:gd name="T125" fmla="*/ 142 w 142"/>
                <a:gd name="T126" fmla="*/ 207 h 20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42" h="207">
                  <a:moveTo>
                    <a:pt x="0" y="113"/>
                  </a:moveTo>
                  <a:lnTo>
                    <a:pt x="0" y="130"/>
                  </a:lnTo>
                  <a:lnTo>
                    <a:pt x="6" y="146"/>
                  </a:lnTo>
                  <a:lnTo>
                    <a:pt x="16" y="161"/>
                  </a:lnTo>
                  <a:lnTo>
                    <a:pt x="31" y="174"/>
                  </a:lnTo>
                  <a:lnTo>
                    <a:pt x="48" y="185"/>
                  </a:lnTo>
                  <a:lnTo>
                    <a:pt x="68" y="195"/>
                  </a:lnTo>
                  <a:lnTo>
                    <a:pt x="92" y="202"/>
                  </a:lnTo>
                  <a:lnTo>
                    <a:pt x="115" y="206"/>
                  </a:lnTo>
                  <a:lnTo>
                    <a:pt x="122" y="207"/>
                  </a:lnTo>
                  <a:lnTo>
                    <a:pt x="129" y="205"/>
                  </a:lnTo>
                  <a:lnTo>
                    <a:pt x="135" y="202"/>
                  </a:lnTo>
                  <a:lnTo>
                    <a:pt x="138" y="198"/>
                  </a:lnTo>
                  <a:lnTo>
                    <a:pt x="138" y="193"/>
                  </a:lnTo>
                  <a:lnTo>
                    <a:pt x="137" y="188"/>
                  </a:lnTo>
                  <a:lnTo>
                    <a:pt x="132" y="184"/>
                  </a:lnTo>
                  <a:lnTo>
                    <a:pt x="125" y="182"/>
                  </a:lnTo>
                  <a:lnTo>
                    <a:pt x="102" y="176"/>
                  </a:lnTo>
                  <a:lnTo>
                    <a:pt x="80" y="168"/>
                  </a:lnTo>
                  <a:lnTo>
                    <a:pt x="63" y="157"/>
                  </a:lnTo>
                  <a:lnTo>
                    <a:pt x="50" y="145"/>
                  </a:lnTo>
                  <a:lnTo>
                    <a:pt x="41" y="130"/>
                  </a:lnTo>
                  <a:lnTo>
                    <a:pt x="37" y="114"/>
                  </a:lnTo>
                  <a:lnTo>
                    <a:pt x="37" y="97"/>
                  </a:lnTo>
                  <a:lnTo>
                    <a:pt x="44" y="79"/>
                  </a:lnTo>
                  <a:lnTo>
                    <a:pt x="54" y="65"/>
                  </a:lnTo>
                  <a:lnTo>
                    <a:pt x="70" y="52"/>
                  </a:lnTo>
                  <a:lnTo>
                    <a:pt x="87" y="40"/>
                  </a:lnTo>
                  <a:lnTo>
                    <a:pt x="106" y="29"/>
                  </a:lnTo>
                  <a:lnTo>
                    <a:pt x="122" y="20"/>
                  </a:lnTo>
                  <a:lnTo>
                    <a:pt x="135" y="11"/>
                  </a:lnTo>
                  <a:lnTo>
                    <a:pt x="142" y="5"/>
                  </a:lnTo>
                  <a:lnTo>
                    <a:pt x="142" y="0"/>
                  </a:lnTo>
                  <a:lnTo>
                    <a:pt x="126" y="4"/>
                  </a:lnTo>
                  <a:lnTo>
                    <a:pt x="106" y="11"/>
                  </a:lnTo>
                  <a:lnTo>
                    <a:pt x="84" y="23"/>
                  </a:lnTo>
                  <a:lnTo>
                    <a:pt x="61" y="37"/>
                  </a:lnTo>
                  <a:lnTo>
                    <a:pt x="39" y="53"/>
                  </a:lnTo>
                  <a:lnTo>
                    <a:pt x="22" y="72"/>
                  </a:lnTo>
                  <a:lnTo>
                    <a:pt x="8" y="93"/>
                  </a:lnTo>
                  <a:lnTo>
                    <a:pt x="0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74" name="Freeform 107">
              <a:extLst>
                <a:ext uri="{FF2B5EF4-FFF2-40B4-BE49-F238E27FC236}">
                  <a16:creationId xmlns:a16="http://schemas.microsoft.com/office/drawing/2014/main" id="{2C890C20-47DB-7140-AEAE-3FE95CE6AB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2" y="2206"/>
              <a:ext cx="101" cy="135"/>
            </a:xfrm>
            <a:custGeom>
              <a:avLst/>
              <a:gdLst>
                <a:gd name="T0" fmla="*/ 9 w 303"/>
                <a:gd name="T1" fmla="*/ 13 h 272"/>
                <a:gd name="T2" fmla="*/ 10 w 303"/>
                <a:gd name="T3" fmla="*/ 15 h 272"/>
                <a:gd name="T4" fmla="*/ 10 w 303"/>
                <a:gd name="T5" fmla="*/ 17 h 272"/>
                <a:gd name="T6" fmla="*/ 10 w 303"/>
                <a:gd name="T7" fmla="*/ 20 h 272"/>
                <a:gd name="T8" fmla="*/ 9 w 303"/>
                <a:gd name="T9" fmla="*/ 22 h 272"/>
                <a:gd name="T10" fmla="*/ 9 w 303"/>
                <a:gd name="T11" fmla="*/ 24 h 272"/>
                <a:gd name="T12" fmla="*/ 8 w 303"/>
                <a:gd name="T13" fmla="*/ 26 h 272"/>
                <a:gd name="T14" fmla="*/ 6 w 303"/>
                <a:gd name="T15" fmla="*/ 28 h 272"/>
                <a:gd name="T16" fmla="*/ 6 w 303"/>
                <a:gd name="T17" fmla="*/ 30 h 272"/>
                <a:gd name="T18" fmla="*/ 6 w 303"/>
                <a:gd name="T19" fmla="*/ 31 h 272"/>
                <a:gd name="T20" fmla="*/ 5 w 303"/>
                <a:gd name="T21" fmla="*/ 32 h 272"/>
                <a:gd name="T22" fmla="*/ 6 w 303"/>
                <a:gd name="T23" fmla="*/ 33 h 272"/>
                <a:gd name="T24" fmla="*/ 6 w 303"/>
                <a:gd name="T25" fmla="*/ 33 h 272"/>
                <a:gd name="T26" fmla="*/ 6 w 303"/>
                <a:gd name="T27" fmla="*/ 33 h 272"/>
                <a:gd name="T28" fmla="*/ 7 w 303"/>
                <a:gd name="T29" fmla="*/ 31 h 272"/>
                <a:gd name="T30" fmla="*/ 8 w 303"/>
                <a:gd name="T31" fmla="*/ 29 h 272"/>
                <a:gd name="T32" fmla="*/ 9 w 303"/>
                <a:gd name="T33" fmla="*/ 26 h 272"/>
                <a:gd name="T34" fmla="*/ 11 w 303"/>
                <a:gd name="T35" fmla="*/ 23 h 272"/>
                <a:gd name="T36" fmla="*/ 11 w 303"/>
                <a:gd name="T37" fmla="*/ 20 h 272"/>
                <a:gd name="T38" fmla="*/ 11 w 303"/>
                <a:gd name="T39" fmla="*/ 16 h 272"/>
                <a:gd name="T40" fmla="*/ 10 w 303"/>
                <a:gd name="T41" fmla="*/ 13 h 272"/>
                <a:gd name="T42" fmla="*/ 9 w 303"/>
                <a:gd name="T43" fmla="*/ 10 h 272"/>
                <a:gd name="T44" fmla="*/ 8 w 303"/>
                <a:gd name="T45" fmla="*/ 8 h 272"/>
                <a:gd name="T46" fmla="*/ 7 w 303"/>
                <a:gd name="T47" fmla="*/ 6 h 272"/>
                <a:gd name="T48" fmla="*/ 6 w 303"/>
                <a:gd name="T49" fmla="*/ 5 h 272"/>
                <a:gd name="T50" fmla="*/ 4 w 303"/>
                <a:gd name="T51" fmla="*/ 3 h 272"/>
                <a:gd name="T52" fmla="*/ 3 w 303"/>
                <a:gd name="T53" fmla="*/ 2 h 272"/>
                <a:gd name="T54" fmla="*/ 2 w 303"/>
                <a:gd name="T55" fmla="*/ 0 h 272"/>
                <a:gd name="T56" fmla="*/ 1 w 303"/>
                <a:gd name="T57" fmla="*/ 0 h 272"/>
                <a:gd name="T58" fmla="*/ 0 w 303"/>
                <a:gd name="T59" fmla="*/ 0 h 272"/>
                <a:gd name="T60" fmla="*/ 0 w 303"/>
                <a:gd name="T61" fmla="*/ 0 h 272"/>
                <a:gd name="T62" fmla="*/ 2 w 303"/>
                <a:gd name="T63" fmla="*/ 2 h 272"/>
                <a:gd name="T64" fmla="*/ 3 w 303"/>
                <a:gd name="T65" fmla="*/ 3 h 272"/>
                <a:gd name="T66" fmla="*/ 4 w 303"/>
                <a:gd name="T67" fmla="*/ 4 h 272"/>
                <a:gd name="T68" fmla="*/ 5 w 303"/>
                <a:gd name="T69" fmla="*/ 6 h 272"/>
                <a:gd name="T70" fmla="*/ 6 w 303"/>
                <a:gd name="T71" fmla="*/ 7 h 272"/>
                <a:gd name="T72" fmla="*/ 8 w 303"/>
                <a:gd name="T73" fmla="*/ 9 h 272"/>
                <a:gd name="T74" fmla="*/ 9 w 303"/>
                <a:gd name="T75" fmla="*/ 11 h 27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03"/>
                <a:gd name="T115" fmla="*/ 0 h 272"/>
                <a:gd name="T116" fmla="*/ 303 w 303"/>
                <a:gd name="T117" fmla="*/ 272 h 27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03" h="272">
                  <a:moveTo>
                    <a:pt x="246" y="102"/>
                  </a:moveTo>
                  <a:lnTo>
                    <a:pt x="256" y="109"/>
                  </a:lnTo>
                  <a:lnTo>
                    <a:pt x="264" y="117"/>
                  </a:lnTo>
                  <a:lnTo>
                    <a:pt x="271" y="126"/>
                  </a:lnTo>
                  <a:lnTo>
                    <a:pt x="275" y="135"/>
                  </a:lnTo>
                  <a:lnTo>
                    <a:pt x="278" y="144"/>
                  </a:lnTo>
                  <a:lnTo>
                    <a:pt x="277" y="154"/>
                  </a:lnTo>
                  <a:lnTo>
                    <a:pt x="274" y="164"/>
                  </a:lnTo>
                  <a:lnTo>
                    <a:pt x="267" y="173"/>
                  </a:lnTo>
                  <a:lnTo>
                    <a:pt x="256" y="183"/>
                  </a:lnTo>
                  <a:lnTo>
                    <a:pt x="245" y="192"/>
                  </a:lnTo>
                  <a:lnTo>
                    <a:pt x="232" y="200"/>
                  </a:lnTo>
                  <a:lnTo>
                    <a:pt x="219" y="209"/>
                  </a:lnTo>
                  <a:lnTo>
                    <a:pt x="204" y="216"/>
                  </a:lnTo>
                  <a:lnTo>
                    <a:pt x="190" y="224"/>
                  </a:lnTo>
                  <a:lnTo>
                    <a:pt x="175" y="232"/>
                  </a:lnTo>
                  <a:lnTo>
                    <a:pt x="162" y="241"/>
                  </a:lnTo>
                  <a:lnTo>
                    <a:pt x="158" y="244"/>
                  </a:lnTo>
                  <a:lnTo>
                    <a:pt x="155" y="248"/>
                  </a:lnTo>
                  <a:lnTo>
                    <a:pt x="152" y="252"/>
                  </a:lnTo>
                  <a:lnTo>
                    <a:pt x="149" y="256"/>
                  </a:lnTo>
                  <a:lnTo>
                    <a:pt x="148" y="260"/>
                  </a:lnTo>
                  <a:lnTo>
                    <a:pt x="148" y="264"/>
                  </a:lnTo>
                  <a:lnTo>
                    <a:pt x="151" y="268"/>
                  </a:lnTo>
                  <a:lnTo>
                    <a:pt x="155" y="271"/>
                  </a:lnTo>
                  <a:lnTo>
                    <a:pt x="161" y="272"/>
                  </a:lnTo>
                  <a:lnTo>
                    <a:pt x="166" y="272"/>
                  </a:lnTo>
                  <a:lnTo>
                    <a:pt x="171" y="271"/>
                  </a:lnTo>
                  <a:lnTo>
                    <a:pt x="175" y="268"/>
                  </a:lnTo>
                  <a:lnTo>
                    <a:pt x="190" y="256"/>
                  </a:lnTo>
                  <a:lnTo>
                    <a:pt x="206" y="246"/>
                  </a:lnTo>
                  <a:lnTo>
                    <a:pt x="222" y="236"/>
                  </a:lnTo>
                  <a:lnTo>
                    <a:pt x="239" y="226"/>
                  </a:lnTo>
                  <a:lnTo>
                    <a:pt x="255" y="216"/>
                  </a:lnTo>
                  <a:lnTo>
                    <a:pt x="271" y="204"/>
                  </a:lnTo>
                  <a:lnTo>
                    <a:pt x="284" y="192"/>
                  </a:lnTo>
                  <a:lnTo>
                    <a:pt x="294" y="179"/>
                  </a:lnTo>
                  <a:lnTo>
                    <a:pt x="301" y="163"/>
                  </a:lnTo>
                  <a:lnTo>
                    <a:pt x="303" y="148"/>
                  </a:lnTo>
                  <a:lnTo>
                    <a:pt x="300" y="133"/>
                  </a:lnTo>
                  <a:lnTo>
                    <a:pt x="293" y="118"/>
                  </a:lnTo>
                  <a:lnTo>
                    <a:pt x="281" y="105"/>
                  </a:lnTo>
                  <a:lnTo>
                    <a:pt x="268" y="92"/>
                  </a:lnTo>
                  <a:lnTo>
                    <a:pt x="251" y="82"/>
                  </a:lnTo>
                  <a:lnTo>
                    <a:pt x="232" y="73"/>
                  </a:lnTo>
                  <a:lnTo>
                    <a:pt x="217" y="67"/>
                  </a:lnTo>
                  <a:lnTo>
                    <a:pt x="201" y="61"/>
                  </a:lnTo>
                  <a:lnTo>
                    <a:pt x="185" y="54"/>
                  </a:lnTo>
                  <a:lnTo>
                    <a:pt x="168" y="47"/>
                  </a:lnTo>
                  <a:lnTo>
                    <a:pt x="151" y="40"/>
                  </a:lnTo>
                  <a:lnTo>
                    <a:pt x="132" y="34"/>
                  </a:lnTo>
                  <a:lnTo>
                    <a:pt x="114" y="27"/>
                  </a:lnTo>
                  <a:lnTo>
                    <a:pt x="97" y="21"/>
                  </a:lnTo>
                  <a:lnTo>
                    <a:pt x="81" y="16"/>
                  </a:lnTo>
                  <a:lnTo>
                    <a:pt x="65" y="11"/>
                  </a:lnTo>
                  <a:lnTo>
                    <a:pt x="49" y="7"/>
                  </a:lnTo>
                  <a:lnTo>
                    <a:pt x="36" y="4"/>
                  </a:lnTo>
                  <a:lnTo>
                    <a:pt x="24" y="1"/>
                  </a:lnTo>
                  <a:lnTo>
                    <a:pt x="14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3" y="7"/>
                  </a:lnTo>
                  <a:lnTo>
                    <a:pt x="27" y="12"/>
                  </a:lnTo>
                  <a:lnTo>
                    <a:pt x="43" y="17"/>
                  </a:lnTo>
                  <a:lnTo>
                    <a:pt x="58" y="22"/>
                  </a:lnTo>
                  <a:lnTo>
                    <a:pt x="74" y="27"/>
                  </a:lnTo>
                  <a:lnTo>
                    <a:pt x="90" y="32"/>
                  </a:lnTo>
                  <a:lnTo>
                    <a:pt x="106" y="38"/>
                  </a:lnTo>
                  <a:lnTo>
                    <a:pt x="122" y="44"/>
                  </a:lnTo>
                  <a:lnTo>
                    <a:pt x="139" y="50"/>
                  </a:lnTo>
                  <a:lnTo>
                    <a:pt x="155" y="57"/>
                  </a:lnTo>
                  <a:lnTo>
                    <a:pt x="171" y="63"/>
                  </a:lnTo>
                  <a:lnTo>
                    <a:pt x="187" y="70"/>
                  </a:lnTo>
                  <a:lnTo>
                    <a:pt x="203" y="78"/>
                  </a:lnTo>
                  <a:lnTo>
                    <a:pt x="217" y="85"/>
                  </a:lnTo>
                  <a:lnTo>
                    <a:pt x="232" y="93"/>
                  </a:lnTo>
                  <a:lnTo>
                    <a:pt x="246" y="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118" name="Group 108">
            <a:extLst>
              <a:ext uri="{FF2B5EF4-FFF2-40B4-BE49-F238E27FC236}">
                <a16:creationId xmlns:a16="http://schemas.microsoft.com/office/drawing/2014/main" id="{AAC99100-BB7A-0341-8A9F-98D413246567}"/>
              </a:ext>
            </a:extLst>
          </p:cNvPr>
          <p:cNvGrpSpPr>
            <a:grpSpLocks/>
          </p:cNvGrpSpPr>
          <p:nvPr/>
        </p:nvGrpSpPr>
        <p:grpSpPr bwMode="auto">
          <a:xfrm>
            <a:off x="1130300" y="2028825"/>
            <a:ext cx="844550" cy="600075"/>
            <a:chOff x="1160" y="2192"/>
            <a:chExt cx="589" cy="440"/>
          </a:xfrm>
        </p:grpSpPr>
        <p:pic>
          <p:nvPicPr>
            <p:cNvPr id="46139" name="Picture 109" descr="31u_bnrz[1]">
              <a:extLst>
                <a:ext uri="{FF2B5EF4-FFF2-40B4-BE49-F238E27FC236}">
                  <a16:creationId xmlns:a16="http://schemas.microsoft.com/office/drawing/2014/main" id="{4591B7DE-146C-7D4E-9EC5-5C89417BB7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349" y="2458"/>
              <a:ext cx="212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140" name="AutoShape 110">
              <a:extLst>
                <a:ext uri="{FF2B5EF4-FFF2-40B4-BE49-F238E27FC236}">
                  <a16:creationId xmlns:a16="http://schemas.microsoft.com/office/drawing/2014/main" id="{DEA7A9F1-CC64-DF4C-A26E-EF175CDB962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160" y="2192"/>
              <a:ext cx="589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41" name="Freeform 111">
              <a:extLst>
                <a:ext uri="{FF2B5EF4-FFF2-40B4-BE49-F238E27FC236}">
                  <a16:creationId xmlns:a16="http://schemas.microsoft.com/office/drawing/2014/main" id="{620341A7-BCCE-5E44-8649-0FB93439EB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3" y="2231"/>
              <a:ext cx="83" cy="102"/>
            </a:xfrm>
            <a:custGeom>
              <a:avLst/>
              <a:gdLst>
                <a:gd name="T0" fmla="*/ 3 w 247"/>
                <a:gd name="T1" fmla="*/ 4 h 203"/>
                <a:gd name="T2" fmla="*/ 3 w 247"/>
                <a:gd name="T3" fmla="*/ 5 h 203"/>
                <a:gd name="T4" fmla="*/ 2 w 247"/>
                <a:gd name="T5" fmla="*/ 6 h 203"/>
                <a:gd name="T6" fmla="*/ 1 w 247"/>
                <a:gd name="T7" fmla="*/ 7 h 203"/>
                <a:gd name="T8" fmla="*/ 1 w 247"/>
                <a:gd name="T9" fmla="*/ 9 h 203"/>
                <a:gd name="T10" fmla="*/ 1 w 247"/>
                <a:gd name="T11" fmla="*/ 10 h 203"/>
                <a:gd name="T12" fmla="*/ 0 w 247"/>
                <a:gd name="T13" fmla="*/ 12 h 203"/>
                <a:gd name="T14" fmla="*/ 0 w 247"/>
                <a:gd name="T15" fmla="*/ 14 h 203"/>
                <a:gd name="T16" fmla="*/ 0 w 247"/>
                <a:gd name="T17" fmla="*/ 16 h 203"/>
                <a:gd name="T18" fmla="*/ 0 w 247"/>
                <a:gd name="T19" fmla="*/ 19 h 203"/>
                <a:gd name="T20" fmla="*/ 1 w 247"/>
                <a:gd name="T21" fmla="*/ 21 h 203"/>
                <a:gd name="T22" fmla="*/ 1 w 247"/>
                <a:gd name="T23" fmla="*/ 23 h 203"/>
                <a:gd name="T24" fmla="*/ 2 w 247"/>
                <a:gd name="T25" fmla="*/ 24 h 203"/>
                <a:gd name="T26" fmla="*/ 3 w 247"/>
                <a:gd name="T27" fmla="*/ 25 h 203"/>
                <a:gd name="T28" fmla="*/ 4 w 247"/>
                <a:gd name="T29" fmla="*/ 26 h 203"/>
                <a:gd name="T30" fmla="*/ 5 w 247"/>
                <a:gd name="T31" fmla="*/ 26 h 203"/>
                <a:gd name="T32" fmla="*/ 6 w 247"/>
                <a:gd name="T33" fmla="*/ 25 h 203"/>
                <a:gd name="T34" fmla="*/ 6 w 247"/>
                <a:gd name="T35" fmla="*/ 25 h 203"/>
                <a:gd name="T36" fmla="*/ 7 w 247"/>
                <a:gd name="T37" fmla="*/ 25 h 203"/>
                <a:gd name="T38" fmla="*/ 7 w 247"/>
                <a:gd name="T39" fmla="*/ 25 h 203"/>
                <a:gd name="T40" fmla="*/ 7 w 247"/>
                <a:gd name="T41" fmla="*/ 24 h 203"/>
                <a:gd name="T42" fmla="*/ 7 w 247"/>
                <a:gd name="T43" fmla="*/ 24 h 203"/>
                <a:gd name="T44" fmla="*/ 6 w 247"/>
                <a:gd name="T45" fmla="*/ 23 h 203"/>
                <a:gd name="T46" fmla="*/ 6 w 247"/>
                <a:gd name="T47" fmla="*/ 23 h 203"/>
                <a:gd name="T48" fmla="*/ 6 w 247"/>
                <a:gd name="T49" fmla="*/ 22 h 203"/>
                <a:gd name="T50" fmla="*/ 5 w 247"/>
                <a:gd name="T51" fmla="*/ 22 h 203"/>
                <a:gd name="T52" fmla="*/ 5 w 247"/>
                <a:gd name="T53" fmla="*/ 22 h 203"/>
                <a:gd name="T54" fmla="*/ 4 w 247"/>
                <a:gd name="T55" fmla="*/ 22 h 203"/>
                <a:gd name="T56" fmla="*/ 4 w 247"/>
                <a:gd name="T57" fmla="*/ 21 h 203"/>
                <a:gd name="T58" fmla="*/ 3 w 247"/>
                <a:gd name="T59" fmla="*/ 21 h 203"/>
                <a:gd name="T60" fmla="*/ 3 w 247"/>
                <a:gd name="T61" fmla="*/ 20 h 203"/>
                <a:gd name="T62" fmla="*/ 2 w 247"/>
                <a:gd name="T63" fmla="*/ 20 h 203"/>
                <a:gd name="T64" fmla="*/ 2 w 247"/>
                <a:gd name="T65" fmla="*/ 19 h 203"/>
                <a:gd name="T66" fmla="*/ 2 w 247"/>
                <a:gd name="T67" fmla="*/ 14 h 203"/>
                <a:gd name="T68" fmla="*/ 2 w 247"/>
                <a:gd name="T69" fmla="*/ 11 h 203"/>
                <a:gd name="T70" fmla="*/ 3 w 247"/>
                <a:gd name="T71" fmla="*/ 8 h 203"/>
                <a:gd name="T72" fmla="*/ 4 w 247"/>
                <a:gd name="T73" fmla="*/ 6 h 203"/>
                <a:gd name="T74" fmla="*/ 6 w 247"/>
                <a:gd name="T75" fmla="*/ 4 h 203"/>
                <a:gd name="T76" fmla="*/ 7 w 247"/>
                <a:gd name="T77" fmla="*/ 3 h 203"/>
                <a:gd name="T78" fmla="*/ 8 w 247"/>
                <a:gd name="T79" fmla="*/ 2 h 203"/>
                <a:gd name="T80" fmla="*/ 9 w 247"/>
                <a:gd name="T81" fmla="*/ 1 h 203"/>
                <a:gd name="T82" fmla="*/ 9 w 247"/>
                <a:gd name="T83" fmla="*/ 1 h 203"/>
                <a:gd name="T84" fmla="*/ 8 w 247"/>
                <a:gd name="T85" fmla="*/ 0 h 203"/>
                <a:gd name="T86" fmla="*/ 7 w 247"/>
                <a:gd name="T87" fmla="*/ 1 h 203"/>
                <a:gd name="T88" fmla="*/ 6 w 247"/>
                <a:gd name="T89" fmla="*/ 1 h 203"/>
                <a:gd name="T90" fmla="*/ 6 w 247"/>
                <a:gd name="T91" fmla="*/ 2 h 203"/>
                <a:gd name="T92" fmla="*/ 5 w 247"/>
                <a:gd name="T93" fmla="*/ 2 h 203"/>
                <a:gd name="T94" fmla="*/ 4 w 247"/>
                <a:gd name="T95" fmla="*/ 3 h 203"/>
                <a:gd name="T96" fmla="*/ 3 w 247"/>
                <a:gd name="T97" fmla="*/ 4 h 20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47"/>
                <a:gd name="T148" fmla="*/ 0 h 203"/>
                <a:gd name="T149" fmla="*/ 247 w 247"/>
                <a:gd name="T150" fmla="*/ 203 h 20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47" h="203">
                  <a:moveTo>
                    <a:pt x="87" y="26"/>
                  </a:moveTo>
                  <a:lnTo>
                    <a:pt x="68" y="34"/>
                  </a:lnTo>
                  <a:lnTo>
                    <a:pt x="52" y="44"/>
                  </a:lnTo>
                  <a:lnTo>
                    <a:pt x="38" y="55"/>
                  </a:lnTo>
                  <a:lnTo>
                    <a:pt x="25" y="67"/>
                  </a:lnTo>
                  <a:lnTo>
                    <a:pt x="14" y="80"/>
                  </a:lnTo>
                  <a:lnTo>
                    <a:pt x="7" y="94"/>
                  </a:lnTo>
                  <a:lnTo>
                    <a:pt x="3" y="109"/>
                  </a:lnTo>
                  <a:lnTo>
                    <a:pt x="0" y="124"/>
                  </a:lnTo>
                  <a:lnTo>
                    <a:pt x="3" y="145"/>
                  </a:lnTo>
                  <a:lnTo>
                    <a:pt x="14" y="163"/>
                  </a:lnTo>
                  <a:lnTo>
                    <a:pt x="32" y="178"/>
                  </a:lnTo>
                  <a:lnTo>
                    <a:pt x="55" y="189"/>
                  </a:lnTo>
                  <a:lnTo>
                    <a:pt x="81" y="198"/>
                  </a:lnTo>
                  <a:lnTo>
                    <a:pt x="109" y="202"/>
                  </a:lnTo>
                  <a:lnTo>
                    <a:pt x="138" y="203"/>
                  </a:lnTo>
                  <a:lnTo>
                    <a:pt x="165" y="200"/>
                  </a:lnTo>
                  <a:lnTo>
                    <a:pt x="171" y="200"/>
                  </a:lnTo>
                  <a:lnTo>
                    <a:pt x="177" y="198"/>
                  </a:lnTo>
                  <a:lnTo>
                    <a:pt x="181" y="195"/>
                  </a:lnTo>
                  <a:lnTo>
                    <a:pt x="183" y="191"/>
                  </a:lnTo>
                  <a:lnTo>
                    <a:pt x="180" y="186"/>
                  </a:lnTo>
                  <a:lnTo>
                    <a:pt x="174" y="182"/>
                  </a:lnTo>
                  <a:lnTo>
                    <a:pt x="167" y="178"/>
                  </a:lnTo>
                  <a:lnTo>
                    <a:pt x="160" y="176"/>
                  </a:lnTo>
                  <a:lnTo>
                    <a:pt x="145" y="173"/>
                  </a:lnTo>
                  <a:lnTo>
                    <a:pt x="131" y="171"/>
                  </a:lnTo>
                  <a:lnTo>
                    <a:pt x="116" y="169"/>
                  </a:lnTo>
                  <a:lnTo>
                    <a:pt x="103" y="167"/>
                  </a:lnTo>
                  <a:lnTo>
                    <a:pt x="90" y="164"/>
                  </a:lnTo>
                  <a:lnTo>
                    <a:pt x="77" y="160"/>
                  </a:lnTo>
                  <a:lnTo>
                    <a:pt x="65" y="154"/>
                  </a:lnTo>
                  <a:lnTo>
                    <a:pt x="54" y="146"/>
                  </a:lnTo>
                  <a:lnTo>
                    <a:pt x="49" y="112"/>
                  </a:lnTo>
                  <a:lnTo>
                    <a:pt x="61" y="84"/>
                  </a:lnTo>
                  <a:lnTo>
                    <a:pt x="84" y="62"/>
                  </a:lnTo>
                  <a:lnTo>
                    <a:pt x="116" y="44"/>
                  </a:lnTo>
                  <a:lnTo>
                    <a:pt x="151" y="30"/>
                  </a:lnTo>
                  <a:lnTo>
                    <a:pt x="187" y="19"/>
                  </a:lnTo>
                  <a:lnTo>
                    <a:pt x="220" y="11"/>
                  </a:lnTo>
                  <a:lnTo>
                    <a:pt x="247" y="4"/>
                  </a:lnTo>
                  <a:lnTo>
                    <a:pt x="231" y="1"/>
                  </a:lnTo>
                  <a:lnTo>
                    <a:pt x="213" y="0"/>
                  </a:lnTo>
                  <a:lnTo>
                    <a:pt x="193" y="2"/>
                  </a:lnTo>
                  <a:lnTo>
                    <a:pt x="171" y="4"/>
                  </a:lnTo>
                  <a:lnTo>
                    <a:pt x="149" y="9"/>
                  </a:lnTo>
                  <a:lnTo>
                    <a:pt x="128" y="14"/>
                  </a:lnTo>
                  <a:lnTo>
                    <a:pt x="106" y="20"/>
                  </a:lnTo>
                  <a:lnTo>
                    <a:pt x="87" y="26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42" name="Freeform 112">
              <a:extLst>
                <a:ext uri="{FF2B5EF4-FFF2-40B4-BE49-F238E27FC236}">
                  <a16:creationId xmlns:a16="http://schemas.microsoft.com/office/drawing/2014/main" id="{490EA1BF-074B-2B4B-8851-404B9ABEC7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4" y="2230"/>
              <a:ext cx="52" cy="79"/>
            </a:xfrm>
            <a:custGeom>
              <a:avLst/>
              <a:gdLst>
                <a:gd name="T0" fmla="*/ 5 w 158"/>
                <a:gd name="T1" fmla="*/ 7 h 158"/>
                <a:gd name="T2" fmla="*/ 5 w 158"/>
                <a:gd name="T3" fmla="*/ 9 h 158"/>
                <a:gd name="T4" fmla="*/ 5 w 158"/>
                <a:gd name="T5" fmla="*/ 11 h 158"/>
                <a:gd name="T6" fmla="*/ 5 w 158"/>
                <a:gd name="T7" fmla="*/ 12 h 158"/>
                <a:gd name="T8" fmla="*/ 4 w 158"/>
                <a:gd name="T9" fmla="*/ 14 h 158"/>
                <a:gd name="T10" fmla="*/ 3 w 158"/>
                <a:gd name="T11" fmla="*/ 15 h 158"/>
                <a:gd name="T12" fmla="*/ 3 w 158"/>
                <a:gd name="T13" fmla="*/ 16 h 158"/>
                <a:gd name="T14" fmla="*/ 2 w 158"/>
                <a:gd name="T15" fmla="*/ 17 h 158"/>
                <a:gd name="T16" fmla="*/ 1 w 158"/>
                <a:gd name="T17" fmla="*/ 18 h 158"/>
                <a:gd name="T18" fmla="*/ 1 w 158"/>
                <a:gd name="T19" fmla="*/ 19 h 158"/>
                <a:gd name="T20" fmla="*/ 1 w 158"/>
                <a:gd name="T21" fmla="*/ 19 h 158"/>
                <a:gd name="T22" fmla="*/ 1 w 158"/>
                <a:gd name="T23" fmla="*/ 19 h 158"/>
                <a:gd name="T24" fmla="*/ 1 w 158"/>
                <a:gd name="T25" fmla="*/ 20 h 158"/>
                <a:gd name="T26" fmla="*/ 1 w 158"/>
                <a:gd name="T27" fmla="*/ 20 h 158"/>
                <a:gd name="T28" fmla="*/ 2 w 158"/>
                <a:gd name="T29" fmla="*/ 20 h 158"/>
                <a:gd name="T30" fmla="*/ 2 w 158"/>
                <a:gd name="T31" fmla="*/ 20 h 158"/>
                <a:gd name="T32" fmla="*/ 2 w 158"/>
                <a:gd name="T33" fmla="*/ 20 h 158"/>
                <a:gd name="T34" fmla="*/ 3 w 158"/>
                <a:gd name="T35" fmla="*/ 19 h 158"/>
                <a:gd name="T36" fmla="*/ 3 w 158"/>
                <a:gd name="T37" fmla="*/ 18 h 158"/>
                <a:gd name="T38" fmla="*/ 4 w 158"/>
                <a:gd name="T39" fmla="*/ 16 h 158"/>
                <a:gd name="T40" fmla="*/ 5 w 158"/>
                <a:gd name="T41" fmla="*/ 15 h 158"/>
                <a:gd name="T42" fmla="*/ 5 w 158"/>
                <a:gd name="T43" fmla="*/ 13 h 158"/>
                <a:gd name="T44" fmla="*/ 6 w 158"/>
                <a:gd name="T45" fmla="*/ 11 h 158"/>
                <a:gd name="T46" fmla="*/ 6 w 158"/>
                <a:gd name="T47" fmla="*/ 9 h 158"/>
                <a:gd name="T48" fmla="*/ 5 w 158"/>
                <a:gd name="T49" fmla="*/ 7 h 158"/>
                <a:gd name="T50" fmla="*/ 5 w 158"/>
                <a:gd name="T51" fmla="*/ 5 h 158"/>
                <a:gd name="T52" fmla="*/ 4 w 158"/>
                <a:gd name="T53" fmla="*/ 3 h 158"/>
                <a:gd name="T54" fmla="*/ 4 w 158"/>
                <a:gd name="T55" fmla="*/ 2 h 158"/>
                <a:gd name="T56" fmla="*/ 3 w 158"/>
                <a:gd name="T57" fmla="*/ 1 h 158"/>
                <a:gd name="T58" fmla="*/ 2 w 158"/>
                <a:gd name="T59" fmla="*/ 1 h 158"/>
                <a:gd name="T60" fmla="*/ 1 w 158"/>
                <a:gd name="T61" fmla="*/ 0 h 158"/>
                <a:gd name="T62" fmla="*/ 0 w 158"/>
                <a:gd name="T63" fmla="*/ 0 h 158"/>
                <a:gd name="T64" fmla="*/ 0 w 158"/>
                <a:gd name="T65" fmla="*/ 1 h 158"/>
                <a:gd name="T66" fmla="*/ 1 w 158"/>
                <a:gd name="T67" fmla="*/ 2 h 158"/>
                <a:gd name="T68" fmla="*/ 1 w 158"/>
                <a:gd name="T69" fmla="*/ 2 h 158"/>
                <a:gd name="T70" fmla="*/ 2 w 158"/>
                <a:gd name="T71" fmla="*/ 3 h 158"/>
                <a:gd name="T72" fmla="*/ 3 w 158"/>
                <a:gd name="T73" fmla="*/ 3 h 158"/>
                <a:gd name="T74" fmla="*/ 3 w 158"/>
                <a:gd name="T75" fmla="*/ 4 h 158"/>
                <a:gd name="T76" fmla="*/ 4 w 158"/>
                <a:gd name="T77" fmla="*/ 5 h 158"/>
                <a:gd name="T78" fmla="*/ 4 w 158"/>
                <a:gd name="T79" fmla="*/ 6 h 158"/>
                <a:gd name="T80" fmla="*/ 5 w 158"/>
                <a:gd name="T81" fmla="*/ 7 h 15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58"/>
                <a:gd name="T124" fmla="*/ 0 h 158"/>
                <a:gd name="T125" fmla="*/ 158 w 158"/>
                <a:gd name="T126" fmla="*/ 158 h 15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58" h="158">
                  <a:moveTo>
                    <a:pt x="133" y="52"/>
                  </a:moveTo>
                  <a:lnTo>
                    <a:pt x="139" y="68"/>
                  </a:lnTo>
                  <a:lnTo>
                    <a:pt x="137" y="83"/>
                  </a:lnTo>
                  <a:lnTo>
                    <a:pt x="127" y="95"/>
                  </a:lnTo>
                  <a:lnTo>
                    <a:pt x="113" y="106"/>
                  </a:lnTo>
                  <a:lnTo>
                    <a:pt x="95" y="116"/>
                  </a:lnTo>
                  <a:lnTo>
                    <a:pt x="75" y="126"/>
                  </a:lnTo>
                  <a:lnTo>
                    <a:pt x="55" y="135"/>
                  </a:lnTo>
                  <a:lnTo>
                    <a:pt x="37" y="144"/>
                  </a:lnTo>
                  <a:lnTo>
                    <a:pt x="34" y="147"/>
                  </a:lnTo>
                  <a:lnTo>
                    <a:pt x="33" y="149"/>
                  </a:lnTo>
                  <a:lnTo>
                    <a:pt x="33" y="152"/>
                  </a:lnTo>
                  <a:lnTo>
                    <a:pt x="34" y="155"/>
                  </a:lnTo>
                  <a:lnTo>
                    <a:pt x="39" y="157"/>
                  </a:lnTo>
                  <a:lnTo>
                    <a:pt x="43" y="158"/>
                  </a:lnTo>
                  <a:lnTo>
                    <a:pt x="46" y="158"/>
                  </a:lnTo>
                  <a:lnTo>
                    <a:pt x="50" y="157"/>
                  </a:lnTo>
                  <a:lnTo>
                    <a:pt x="74" y="148"/>
                  </a:lnTo>
                  <a:lnTo>
                    <a:pt x="95" y="138"/>
                  </a:lnTo>
                  <a:lnTo>
                    <a:pt x="116" y="127"/>
                  </a:lnTo>
                  <a:lnTo>
                    <a:pt x="135" y="114"/>
                  </a:lnTo>
                  <a:lnTo>
                    <a:pt x="148" y="100"/>
                  </a:lnTo>
                  <a:lnTo>
                    <a:pt x="156" y="84"/>
                  </a:lnTo>
                  <a:lnTo>
                    <a:pt x="158" y="67"/>
                  </a:lnTo>
                  <a:lnTo>
                    <a:pt x="152" y="49"/>
                  </a:lnTo>
                  <a:lnTo>
                    <a:pt x="139" y="35"/>
                  </a:lnTo>
                  <a:lnTo>
                    <a:pt x="120" y="23"/>
                  </a:lnTo>
                  <a:lnTo>
                    <a:pt x="97" y="14"/>
                  </a:lnTo>
                  <a:lnTo>
                    <a:pt x="71" y="7"/>
                  </a:lnTo>
                  <a:lnTo>
                    <a:pt x="45" y="2"/>
                  </a:lnTo>
                  <a:lnTo>
                    <a:pt x="23" y="0"/>
                  </a:lnTo>
                  <a:lnTo>
                    <a:pt x="7" y="0"/>
                  </a:lnTo>
                  <a:lnTo>
                    <a:pt x="0" y="4"/>
                  </a:lnTo>
                  <a:lnTo>
                    <a:pt x="17" y="9"/>
                  </a:lnTo>
                  <a:lnTo>
                    <a:pt x="36" y="13"/>
                  </a:lnTo>
                  <a:lnTo>
                    <a:pt x="56" y="17"/>
                  </a:lnTo>
                  <a:lnTo>
                    <a:pt x="75" y="21"/>
                  </a:lnTo>
                  <a:lnTo>
                    <a:pt x="94" y="26"/>
                  </a:lnTo>
                  <a:lnTo>
                    <a:pt x="110" y="33"/>
                  </a:lnTo>
                  <a:lnTo>
                    <a:pt x="123" y="41"/>
                  </a:lnTo>
                  <a:lnTo>
                    <a:pt x="133" y="52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43" name="Freeform 113">
              <a:extLst>
                <a:ext uri="{FF2B5EF4-FFF2-40B4-BE49-F238E27FC236}">
                  <a16:creationId xmlns:a16="http://schemas.microsoft.com/office/drawing/2014/main" id="{E8CB4068-3CDD-CC40-807E-FD7E20B094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2" y="2211"/>
              <a:ext cx="133" cy="166"/>
            </a:xfrm>
            <a:custGeom>
              <a:avLst/>
              <a:gdLst>
                <a:gd name="T0" fmla="*/ 5 w 399"/>
                <a:gd name="T1" fmla="*/ 8 h 331"/>
                <a:gd name="T2" fmla="*/ 2 w 399"/>
                <a:gd name="T3" fmla="*/ 13 h 331"/>
                <a:gd name="T4" fmla="*/ 1 w 399"/>
                <a:gd name="T5" fmla="*/ 19 h 331"/>
                <a:gd name="T6" fmla="*/ 0 w 399"/>
                <a:gd name="T7" fmla="*/ 25 h 331"/>
                <a:gd name="T8" fmla="*/ 0 w 399"/>
                <a:gd name="T9" fmla="*/ 30 h 331"/>
                <a:gd name="T10" fmla="*/ 0 w 399"/>
                <a:gd name="T11" fmla="*/ 31 h 331"/>
                <a:gd name="T12" fmla="*/ 1 w 399"/>
                <a:gd name="T13" fmla="*/ 33 h 331"/>
                <a:gd name="T14" fmla="*/ 1 w 399"/>
                <a:gd name="T15" fmla="*/ 34 h 331"/>
                <a:gd name="T16" fmla="*/ 3 w 399"/>
                <a:gd name="T17" fmla="*/ 36 h 331"/>
                <a:gd name="T18" fmla="*/ 4 w 399"/>
                <a:gd name="T19" fmla="*/ 38 h 331"/>
                <a:gd name="T20" fmla="*/ 5 w 399"/>
                <a:gd name="T21" fmla="*/ 39 h 331"/>
                <a:gd name="T22" fmla="*/ 7 w 399"/>
                <a:gd name="T23" fmla="*/ 40 h 331"/>
                <a:gd name="T24" fmla="*/ 9 w 399"/>
                <a:gd name="T25" fmla="*/ 41 h 331"/>
                <a:gd name="T26" fmla="*/ 10 w 399"/>
                <a:gd name="T27" fmla="*/ 41 h 331"/>
                <a:gd name="T28" fmla="*/ 12 w 399"/>
                <a:gd name="T29" fmla="*/ 41 h 331"/>
                <a:gd name="T30" fmla="*/ 13 w 399"/>
                <a:gd name="T31" fmla="*/ 42 h 331"/>
                <a:gd name="T32" fmla="*/ 14 w 399"/>
                <a:gd name="T33" fmla="*/ 42 h 331"/>
                <a:gd name="T34" fmla="*/ 15 w 399"/>
                <a:gd name="T35" fmla="*/ 41 h 331"/>
                <a:gd name="T36" fmla="*/ 15 w 399"/>
                <a:gd name="T37" fmla="*/ 40 h 331"/>
                <a:gd name="T38" fmla="*/ 14 w 399"/>
                <a:gd name="T39" fmla="*/ 39 h 331"/>
                <a:gd name="T40" fmla="*/ 13 w 399"/>
                <a:gd name="T41" fmla="*/ 38 h 331"/>
                <a:gd name="T42" fmla="*/ 12 w 399"/>
                <a:gd name="T43" fmla="*/ 38 h 331"/>
                <a:gd name="T44" fmla="*/ 11 w 399"/>
                <a:gd name="T45" fmla="*/ 37 h 331"/>
                <a:gd name="T46" fmla="*/ 9 w 399"/>
                <a:gd name="T47" fmla="*/ 37 h 331"/>
                <a:gd name="T48" fmla="*/ 8 w 399"/>
                <a:gd name="T49" fmla="*/ 36 h 331"/>
                <a:gd name="T50" fmla="*/ 6 w 399"/>
                <a:gd name="T51" fmla="*/ 35 h 331"/>
                <a:gd name="T52" fmla="*/ 5 w 399"/>
                <a:gd name="T53" fmla="*/ 34 h 331"/>
                <a:gd name="T54" fmla="*/ 4 w 399"/>
                <a:gd name="T55" fmla="*/ 33 h 331"/>
                <a:gd name="T56" fmla="*/ 3 w 399"/>
                <a:gd name="T57" fmla="*/ 31 h 331"/>
                <a:gd name="T58" fmla="*/ 2 w 399"/>
                <a:gd name="T59" fmla="*/ 29 h 331"/>
                <a:gd name="T60" fmla="*/ 2 w 399"/>
                <a:gd name="T61" fmla="*/ 26 h 331"/>
                <a:gd name="T62" fmla="*/ 2 w 399"/>
                <a:gd name="T63" fmla="*/ 22 h 331"/>
                <a:gd name="T64" fmla="*/ 2 w 399"/>
                <a:gd name="T65" fmla="*/ 19 h 331"/>
                <a:gd name="T66" fmla="*/ 3 w 399"/>
                <a:gd name="T67" fmla="*/ 16 h 331"/>
                <a:gd name="T68" fmla="*/ 4 w 399"/>
                <a:gd name="T69" fmla="*/ 13 h 331"/>
                <a:gd name="T70" fmla="*/ 6 w 399"/>
                <a:gd name="T71" fmla="*/ 10 h 331"/>
                <a:gd name="T72" fmla="*/ 7 w 399"/>
                <a:gd name="T73" fmla="*/ 7 h 331"/>
                <a:gd name="T74" fmla="*/ 9 w 399"/>
                <a:gd name="T75" fmla="*/ 5 h 331"/>
                <a:gd name="T76" fmla="*/ 11 w 399"/>
                <a:gd name="T77" fmla="*/ 3 h 331"/>
                <a:gd name="T78" fmla="*/ 12 w 399"/>
                <a:gd name="T79" fmla="*/ 1 h 331"/>
                <a:gd name="T80" fmla="*/ 12 w 399"/>
                <a:gd name="T81" fmla="*/ 0 h 331"/>
                <a:gd name="T82" fmla="*/ 10 w 399"/>
                <a:gd name="T83" fmla="*/ 1 h 331"/>
                <a:gd name="T84" fmla="*/ 8 w 399"/>
                <a:gd name="T85" fmla="*/ 2 h 331"/>
                <a:gd name="T86" fmla="*/ 6 w 399"/>
                <a:gd name="T87" fmla="*/ 5 h 33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99"/>
                <a:gd name="T133" fmla="*/ 0 h 331"/>
                <a:gd name="T134" fmla="*/ 399 w 399"/>
                <a:gd name="T135" fmla="*/ 331 h 33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99" h="331">
                  <a:moveTo>
                    <a:pt x="155" y="44"/>
                  </a:moveTo>
                  <a:lnTo>
                    <a:pt x="124" y="62"/>
                  </a:lnTo>
                  <a:lnTo>
                    <a:pt x="94" y="80"/>
                  </a:lnTo>
                  <a:lnTo>
                    <a:pt x="66" y="101"/>
                  </a:lnTo>
                  <a:lnTo>
                    <a:pt x="42" y="123"/>
                  </a:lnTo>
                  <a:lnTo>
                    <a:pt x="21" y="146"/>
                  </a:lnTo>
                  <a:lnTo>
                    <a:pt x="7" y="171"/>
                  </a:lnTo>
                  <a:lnTo>
                    <a:pt x="0" y="199"/>
                  </a:lnTo>
                  <a:lnTo>
                    <a:pt x="1" y="227"/>
                  </a:lnTo>
                  <a:lnTo>
                    <a:pt x="4" y="234"/>
                  </a:lnTo>
                  <a:lnTo>
                    <a:pt x="7" y="242"/>
                  </a:lnTo>
                  <a:lnTo>
                    <a:pt x="11" y="248"/>
                  </a:lnTo>
                  <a:lnTo>
                    <a:pt x="17" y="255"/>
                  </a:lnTo>
                  <a:lnTo>
                    <a:pt x="24" y="261"/>
                  </a:lnTo>
                  <a:lnTo>
                    <a:pt x="33" y="267"/>
                  </a:lnTo>
                  <a:lnTo>
                    <a:pt x="40" y="272"/>
                  </a:lnTo>
                  <a:lnTo>
                    <a:pt x="50" y="276"/>
                  </a:lnTo>
                  <a:lnTo>
                    <a:pt x="69" y="284"/>
                  </a:lnTo>
                  <a:lnTo>
                    <a:pt x="88" y="291"/>
                  </a:lnTo>
                  <a:lnTo>
                    <a:pt x="107" y="297"/>
                  </a:lnTo>
                  <a:lnTo>
                    <a:pt x="127" y="302"/>
                  </a:lnTo>
                  <a:lnTo>
                    <a:pt x="148" y="307"/>
                  </a:lnTo>
                  <a:lnTo>
                    <a:pt x="168" y="311"/>
                  </a:lnTo>
                  <a:lnTo>
                    <a:pt x="188" y="315"/>
                  </a:lnTo>
                  <a:lnTo>
                    <a:pt x="209" y="318"/>
                  </a:lnTo>
                  <a:lnTo>
                    <a:pt x="230" y="321"/>
                  </a:lnTo>
                  <a:lnTo>
                    <a:pt x="251" y="323"/>
                  </a:lnTo>
                  <a:lnTo>
                    <a:pt x="272" y="325"/>
                  </a:lnTo>
                  <a:lnTo>
                    <a:pt x="294" y="327"/>
                  </a:lnTo>
                  <a:lnTo>
                    <a:pt x="315" y="328"/>
                  </a:lnTo>
                  <a:lnTo>
                    <a:pt x="336" y="329"/>
                  </a:lnTo>
                  <a:lnTo>
                    <a:pt x="358" y="330"/>
                  </a:lnTo>
                  <a:lnTo>
                    <a:pt x="378" y="331"/>
                  </a:lnTo>
                  <a:lnTo>
                    <a:pt x="386" y="331"/>
                  </a:lnTo>
                  <a:lnTo>
                    <a:pt x="391" y="329"/>
                  </a:lnTo>
                  <a:lnTo>
                    <a:pt x="396" y="325"/>
                  </a:lnTo>
                  <a:lnTo>
                    <a:pt x="399" y="321"/>
                  </a:lnTo>
                  <a:lnTo>
                    <a:pt x="399" y="316"/>
                  </a:lnTo>
                  <a:lnTo>
                    <a:pt x="396" y="312"/>
                  </a:lnTo>
                  <a:lnTo>
                    <a:pt x="390" y="309"/>
                  </a:lnTo>
                  <a:lnTo>
                    <a:pt x="383" y="307"/>
                  </a:lnTo>
                  <a:lnTo>
                    <a:pt x="364" y="304"/>
                  </a:lnTo>
                  <a:lnTo>
                    <a:pt x="345" y="302"/>
                  </a:lnTo>
                  <a:lnTo>
                    <a:pt x="326" y="299"/>
                  </a:lnTo>
                  <a:lnTo>
                    <a:pt x="306" y="297"/>
                  </a:lnTo>
                  <a:lnTo>
                    <a:pt x="287" y="295"/>
                  </a:lnTo>
                  <a:lnTo>
                    <a:pt x="268" y="293"/>
                  </a:lnTo>
                  <a:lnTo>
                    <a:pt x="248" y="291"/>
                  </a:lnTo>
                  <a:lnTo>
                    <a:pt x="229" y="288"/>
                  </a:lnTo>
                  <a:lnTo>
                    <a:pt x="210" y="286"/>
                  </a:lnTo>
                  <a:lnTo>
                    <a:pt x="191" y="283"/>
                  </a:lnTo>
                  <a:lnTo>
                    <a:pt x="172" y="279"/>
                  </a:lnTo>
                  <a:lnTo>
                    <a:pt x="153" y="276"/>
                  </a:lnTo>
                  <a:lnTo>
                    <a:pt x="136" y="271"/>
                  </a:lnTo>
                  <a:lnTo>
                    <a:pt x="117" y="266"/>
                  </a:lnTo>
                  <a:lnTo>
                    <a:pt x="100" y="261"/>
                  </a:lnTo>
                  <a:lnTo>
                    <a:pt x="82" y="254"/>
                  </a:lnTo>
                  <a:lnTo>
                    <a:pt x="68" y="247"/>
                  </a:lnTo>
                  <a:lnTo>
                    <a:pt x="56" y="238"/>
                  </a:lnTo>
                  <a:lnTo>
                    <a:pt x="48" y="228"/>
                  </a:lnTo>
                  <a:lnTo>
                    <a:pt x="43" y="216"/>
                  </a:lnTo>
                  <a:lnTo>
                    <a:pt x="42" y="204"/>
                  </a:lnTo>
                  <a:lnTo>
                    <a:pt x="43" y="189"/>
                  </a:lnTo>
                  <a:lnTo>
                    <a:pt x="48" y="175"/>
                  </a:lnTo>
                  <a:lnTo>
                    <a:pt x="53" y="164"/>
                  </a:lnTo>
                  <a:lnTo>
                    <a:pt x="64" y="149"/>
                  </a:lnTo>
                  <a:lnTo>
                    <a:pt x="75" y="134"/>
                  </a:lnTo>
                  <a:lnTo>
                    <a:pt x="88" y="121"/>
                  </a:lnTo>
                  <a:lnTo>
                    <a:pt x="103" y="109"/>
                  </a:lnTo>
                  <a:lnTo>
                    <a:pt x="117" y="97"/>
                  </a:lnTo>
                  <a:lnTo>
                    <a:pt x="133" y="85"/>
                  </a:lnTo>
                  <a:lnTo>
                    <a:pt x="152" y="73"/>
                  </a:lnTo>
                  <a:lnTo>
                    <a:pt x="171" y="61"/>
                  </a:lnTo>
                  <a:lnTo>
                    <a:pt x="190" y="51"/>
                  </a:lnTo>
                  <a:lnTo>
                    <a:pt x="214" y="42"/>
                  </a:lnTo>
                  <a:lnTo>
                    <a:pt x="242" y="33"/>
                  </a:lnTo>
                  <a:lnTo>
                    <a:pt x="270" y="25"/>
                  </a:lnTo>
                  <a:lnTo>
                    <a:pt x="294" y="18"/>
                  </a:lnTo>
                  <a:lnTo>
                    <a:pt x="315" y="12"/>
                  </a:lnTo>
                  <a:lnTo>
                    <a:pt x="328" y="6"/>
                  </a:lnTo>
                  <a:lnTo>
                    <a:pt x="332" y="2"/>
                  </a:lnTo>
                  <a:lnTo>
                    <a:pt x="317" y="0"/>
                  </a:lnTo>
                  <a:lnTo>
                    <a:pt x="297" y="1"/>
                  </a:lnTo>
                  <a:lnTo>
                    <a:pt x="274" y="4"/>
                  </a:lnTo>
                  <a:lnTo>
                    <a:pt x="249" y="9"/>
                  </a:lnTo>
                  <a:lnTo>
                    <a:pt x="223" y="16"/>
                  </a:lnTo>
                  <a:lnTo>
                    <a:pt x="198" y="24"/>
                  </a:lnTo>
                  <a:lnTo>
                    <a:pt x="175" y="33"/>
                  </a:lnTo>
                  <a:lnTo>
                    <a:pt x="155" y="44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44" name="Freeform 114">
              <a:extLst>
                <a:ext uri="{FF2B5EF4-FFF2-40B4-BE49-F238E27FC236}">
                  <a16:creationId xmlns:a16="http://schemas.microsoft.com/office/drawing/2014/main" id="{85DF5AA2-936B-7340-9A15-8EA77CE108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9" y="2206"/>
              <a:ext cx="116" cy="110"/>
            </a:xfrm>
            <a:custGeom>
              <a:avLst/>
              <a:gdLst>
                <a:gd name="T0" fmla="*/ 11 w 350"/>
                <a:gd name="T1" fmla="*/ 8 h 221"/>
                <a:gd name="T2" fmla="*/ 11 w 350"/>
                <a:gd name="T3" fmla="*/ 10 h 221"/>
                <a:gd name="T4" fmla="*/ 12 w 350"/>
                <a:gd name="T5" fmla="*/ 11 h 221"/>
                <a:gd name="T6" fmla="*/ 12 w 350"/>
                <a:gd name="T7" fmla="*/ 13 h 221"/>
                <a:gd name="T8" fmla="*/ 12 w 350"/>
                <a:gd name="T9" fmla="*/ 15 h 221"/>
                <a:gd name="T10" fmla="*/ 12 w 350"/>
                <a:gd name="T11" fmla="*/ 17 h 221"/>
                <a:gd name="T12" fmla="*/ 11 w 350"/>
                <a:gd name="T13" fmla="*/ 18 h 221"/>
                <a:gd name="T14" fmla="*/ 11 w 350"/>
                <a:gd name="T15" fmla="*/ 20 h 221"/>
                <a:gd name="T16" fmla="*/ 11 w 350"/>
                <a:gd name="T17" fmla="*/ 21 h 221"/>
                <a:gd name="T18" fmla="*/ 10 w 350"/>
                <a:gd name="T19" fmla="*/ 22 h 221"/>
                <a:gd name="T20" fmla="*/ 10 w 350"/>
                <a:gd name="T21" fmla="*/ 23 h 221"/>
                <a:gd name="T22" fmla="*/ 9 w 350"/>
                <a:gd name="T23" fmla="*/ 24 h 221"/>
                <a:gd name="T24" fmla="*/ 9 w 350"/>
                <a:gd name="T25" fmla="*/ 25 h 221"/>
                <a:gd name="T26" fmla="*/ 9 w 350"/>
                <a:gd name="T27" fmla="*/ 26 h 221"/>
                <a:gd name="T28" fmla="*/ 9 w 350"/>
                <a:gd name="T29" fmla="*/ 26 h 221"/>
                <a:gd name="T30" fmla="*/ 9 w 350"/>
                <a:gd name="T31" fmla="*/ 26 h 221"/>
                <a:gd name="T32" fmla="*/ 9 w 350"/>
                <a:gd name="T33" fmla="*/ 27 h 221"/>
                <a:gd name="T34" fmla="*/ 9 w 350"/>
                <a:gd name="T35" fmla="*/ 27 h 221"/>
                <a:gd name="T36" fmla="*/ 9 w 350"/>
                <a:gd name="T37" fmla="*/ 27 h 221"/>
                <a:gd name="T38" fmla="*/ 9 w 350"/>
                <a:gd name="T39" fmla="*/ 27 h 221"/>
                <a:gd name="T40" fmla="*/ 10 w 350"/>
                <a:gd name="T41" fmla="*/ 27 h 221"/>
                <a:gd name="T42" fmla="*/ 10 w 350"/>
                <a:gd name="T43" fmla="*/ 25 h 221"/>
                <a:gd name="T44" fmla="*/ 11 w 350"/>
                <a:gd name="T45" fmla="*/ 23 h 221"/>
                <a:gd name="T46" fmla="*/ 12 w 350"/>
                <a:gd name="T47" fmla="*/ 21 h 221"/>
                <a:gd name="T48" fmla="*/ 13 w 350"/>
                <a:gd name="T49" fmla="*/ 18 h 221"/>
                <a:gd name="T50" fmla="*/ 13 w 350"/>
                <a:gd name="T51" fmla="*/ 15 h 221"/>
                <a:gd name="T52" fmla="*/ 13 w 350"/>
                <a:gd name="T53" fmla="*/ 12 h 221"/>
                <a:gd name="T54" fmla="*/ 12 w 350"/>
                <a:gd name="T55" fmla="*/ 10 h 221"/>
                <a:gd name="T56" fmla="*/ 11 w 350"/>
                <a:gd name="T57" fmla="*/ 7 h 221"/>
                <a:gd name="T58" fmla="*/ 11 w 350"/>
                <a:gd name="T59" fmla="*/ 6 h 221"/>
                <a:gd name="T60" fmla="*/ 10 w 350"/>
                <a:gd name="T61" fmla="*/ 5 h 221"/>
                <a:gd name="T62" fmla="*/ 9 w 350"/>
                <a:gd name="T63" fmla="*/ 4 h 221"/>
                <a:gd name="T64" fmla="*/ 8 w 350"/>
                <a:gd name="T65" fmla="*/ 3 h 221"/>
                <a:gd name="T66" fmla="*/ 7 w 350"/>
                <a:gd name="T67" fmla="*/ 2 h 221"/>
                <a:gd name="T68" fmla="*/ 7 w 350"/>
                <a:gd name="T69" fmla="*/ 1 h 221"/>
                <a:gd name="T70" fmla="*/ 6 w 350"/>
                <a:gd name="T71" fmla="*/ 1 h 221"/>
                <a:gd name="T72" fmla="*/ 5 w 350"/>
                <a:gd name="T73" fmla="*/ 0 h 221"/>
                <a:gd name="T74" fmla="*/ 4 w 350"/>
                <a:gd name="T75" fmla="*/ 0 h 221"/>
                <a:gd name="T76" fmla="*/ 3 w 350"/>
                <a:gd name="T77" fmla="*/ 0 h 221"/>
                <a:gd name="T78" fmla="*/ 2 w 350"/>
                <a:gd name="T79" fmla="*/ 0 h 221"/>
                <a:gd name="T80" fmla="*/ 2 w 350"/>
                <a:gd name="T81" fmla="*/ 0 h 221"/>
                <a:gd name="T82" fmla="*/ 1 w 350"/>
                <a:gd name="T83" fmla="*/ 0 h 221"/>
                <a:gd name="T84" fmla="*/ 0 w 350"/>
                <a:gd name="T85" fmla="*/ 0 h 221"/>
                <a:gd name="T86" fmla="*/ 0 w 350"/>
                <a:gd name="T87" fmla="*/ 0 h 221"/>
                <a:gd name="T88" fmla="*/ 0 w 350"/>
                <a:gd name="T89" fmla="*/ 0 h 221"/>
                <a:gd name="T90" fmla="*/ 1 w 350"/>
                <a:gd name="T91" fmla="*/ 0 h 221"/>
                <a:gd name="T92" fmla="*/ 1 w 350"/>
                <a:gd name="T93" fmla="*/ 0 h 221"/>
                <a:gd name="T94" fmla="*/ 2 w 350"/>
                <a:gd name="T95" fmla="*/ 1 h 221"/>
                <a:gd name="T96" fmla="*/ 2 w 350"/>
                <a:gd name="T97" fmla="*/ 1 h 221"/>
                <a:gd name="T98" fmla="*/ 3 w 350"/>
                <a:gd name="T99" fmla="*/ 1 h 221"/>
                <a:gd name="T100" fmla="*/ 4 w 350"/>
                <a:gd name="T101" fmla="*/ 2 h 221"/>
                <a:gd name="T102" fmla="*/ 4 w 350"/>
                <a:gd name="T103" fmla="*/ 2 h 221"/>
                <a:gd name="T104" fmla="*/ 5 w 350"/>
                <a:gd name="T105" fmla="*/ 2 h 221"/>
                <a:gd name="T106" fmla="*/ 6 w 350"/>
                <a:gd name="T107" fmla="*/ 3 h 221"/>
                <a:gd name="T108" fmla="*/ 7 w 350"/>
                <a:gd name="T109" fmla="*/ 3 h 221"/>
                <a:gd name="T110" fmla="*/ 7 w 350"/>
                <a:gd name="T111" fmla="*/ 4 h 221"/>
                <a:gd name="T112" fmla="*/ 8 w 350"/>
                <a:gd name="T113" fmla="*/ 4 h 221"/>
                <a:gd name="T114" fmla="*/ 9 w 350"/>
                <a:gd name="T115" fmla="*/ 5 h 221"/>
                <a:gd name="T116" fmla="*/ 9 w 350"/>
                <a:gd name="T117" fmla="*/ 6 h 221"/>
                <a:gd name="T118" fmla="*/ 10 w 350"/>
                <a:gd name="T119" fmla="*/ 7 h 221"/>
                <a:gd name="T120" fmla="*/ 11 w 350"/>
                <a:gd name="T121" fmla="*/ 8 h 22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50"/>
                <a:gd name="T184" fmla="*/ 0 h 221"/>
                <a:gd name="T185" fmla="*/ 350 w 350"/>
                <a:gd name="T186" fmla="*/ 221 h 22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50" h="221">
                  <a:moveTo>
                    <a:pt x="290" y="68"/>
                  </a:moveTo>
                  <a:lnTo>
                    <a:pt x="306" y="80"/>
                  </a:lnTo>
                  <a:lnTo>
                    <a:pt x="316" y="94"/>
                  </a:lnTo>
                  <a:lnTo>
                    <a:pt x="321" y="109"/>
                  </a:lnTo>
                  <a:lnTo>
                    <a:pt x="321" y="125"/>
                  </a:lnTo>
                  <a:lnTo>
                    <a:pt x="318" y="138"/>
                  </a:lnTo>
                  <a:lnTo>
                    <a:pt x="312" y="149"/>
                  </a:lnTo>
                  <a:lnTo>
                    <a:pt x="302" y="160"/>
                  </a:lnTo>
                  <a:lnTo>
                    <a:pt x="292" y="169"/>
                  </a:lnTo>
                  <a:lnTo>
                    <a:pt x="279" y="179"/>
                  </a:lnTo>
                  <a:lnTo>
                    <a:pt x="266" y="187"/>
                  </a:lnTo>
                  <a:lnTo>
                    <a:pt x="253" y="196"/>
                  </a:lnTo>
                  <a:lnTo>
                    <a:pt x="240" y="205"/>
                  </a:lnTo>
                  <a:lnTo>
                    <a:pt x="237" y="209"/>
                  </a:lnTo>
                  <a:lnTo>
                    <a:pt x="237" y="212"/>
                  </a:lnTo>
                  <a:lnTo>
                    <a:pt x="237" y="215"/>
                  </a:lnTo>
                  <a:lnTo>
                    <a:pt x="240" y="218"/>
                  </a:lnTo>
                  <a:lnTo>
                    <a:pt x="244" y="220"/>
                  </a:lnTo>
                  <a:lnTo>
                    <a:pt x="250" y="221"/>
                  </a:lnTo>
                  <a:lnTo>
                    <a:pt x="254" y="220"/>
                  </a:lnTo>
                  <a:lnTo>
                    <a:pt x="258" y="218"/>
                  </a:lnTo>
                  <a:lnTo>
                    <a:pt x="287" y="204"/>
                  </a:lnTo>
                  <a:lnTo>
                    <a:pt x="312" y="187"/>
                  </a:lnTo>
                  <a:lnTo>
                    <a:pt x="331" y="168"/>
                  </a:lnTo>
                  <a:lnTo>
                    <a:pt x="344" y="146"/>
                  </a:lnTo>
                  <a:lnTo>
                    <a:pt x="350" y="124"/>
                  </a:lnTo>
                  <a:lnTo>
                    <a:pt x="347" y="101"/>
                  </a:lnTo>
                  <a:lnTo>
                    <a:pt x="335" y="80"/>
                  </a:lnTo>
                  <a:lnTo>
                    <a:pt x="312" y="61"/>
                  </a:lnTo>
                  <a:lnTo>
                    <a:pt x="295" y="50"/>
                  </a:lnTo>
                  <a:lnTo>
                    <a:pt x="274" y="42"/>
                  </a:lnTo>
                  <a:lnTo>
                    <a:pt x="253" y="34"/>
                  </a:lnTo>
                  <a:lnTo>
                    <a:pt x="228" y="27"/>
                  </a:lnTo>
                  <a:lnTo>
                    <a:pt x="203" y="20"/>
                  </a:lnTo>
                  <a:lnTo>
                    <a:pt x="179" y="15"/>
                  </a:lnTo>
                  <a:lnTo>
                    <a:pt x="152" y="11"/>
                  </a:lnTo>
                  <a:lnTo>
                    <a:pt x="128" y="7"/>
                  </a:lnTo>
                  <a:lnTo>
                    <a:pt x="103" y="4"/>
                  </a:lnTo>
                  <a:lnTo>
                    <a:pt x="81" y="2"/>
                  </a:lnTo>
                  <a:lnTo>
                    <a:pt x="60" y="0"/>
                  </a:lnTo>
                  <a:lnTo>
                    <a:pt x="42" y="0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4" y="2"/>
                  </a:lnTo>
                  <a:lnTo>
                    <a:pt x="0" y="4"/>
                  </a:lnTo>
                  <a:lnTo>
                    <a:pt x="15" y="6"/>
                  </a:lnTo>
                  <a:lnTo>
                    <a:pt x="29" y="7"/>
                  </a:lnTo>
                  <a:lnTo>
                    <a:pt x="47" y="9"/>
                  </a:lnTo>
                  <a:lnTo>
                    <a:pt x="64" y="11"/>
                  </a:lnTo>
                  <a:lnTo>
                    <a:pt x="81" y="14"/>
                  </a:lnTo>
                  <a:lnTo>
                    <a:pt x="102" y="16"/>
                  </a:lnTo>
                  <a:lnTo>
                    <a:pt x="121" y="19"/>
                  </a:lnTo>
                  <a:lnTo>
                    <a:pt x="141" y="22"/>
                  </a:lnTo>
                  <a:lnTo>
                    <a:pt x="160" y="26"/>
                  </a:lnTo>
                  <a:lnTo>
                    <a:pt x="180" y="30"/>
                  </a:lnTo>
                  <a:lnTo>
                    <a:pt x="200" y="34"/>
                  </a:lnTo>
                  <a:lnTo>
                    <a:pt x="219" y="39"/>
                  </a:lnTo>
                  <a:lnTo>
                    <a:pt x="238" y="45"/>
                  </a:lnTo>
                  <a:lnTo>
                    <a:pt x="257" y="53"/>
                  </a:lnTo>
                  <a:lnTo>
                    <a:pt x="274" y="60"/>
                  </a:lnTo>
                  <a:lnTo>
                    <a:pt x="290" y="68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45" name="Freeform 115">
              <a:extLst>
                <a:ext uri="{FF2B5EF4-FFF2-40B4-BE49-F238E27FC236}">
                  <a16:creationId xmlns:a16="http://schemas.microsoft.com/office/drawing/2014/main" id="{9514753A-911F-EA4F-A7CA-5B4A0D0082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1" y="2256"/>
              <a:ext cx="48" cy="105"/>
            </a:xfrm>
            <a:custGeom>
              <a:avLst/>
              <a:gdLst>
                <a:gd name="T0" fmla="*/ 0 w 142"/>
                <a:gd name="T1" fmla="*/ 15 h 208"/>
                <a:gd name="T2" fmla="*/ 0 w 142"/>
                <a:gd name="T3" fmla="*/ 17 h 208"/>
                <a:gd name="T4" fmla="*/ 0 w 142"/>
                <a:gd name="T5" fmla="*/ 19 h 208"/>
                <a:gd name="T6" fmla="*/ 1 w 142"/>
                <a:gd name="T7" fmla="*/ 21 h 208"/>
                <a:gd name="T8" fmla="*/ 1 w 142"/>
                <a:gd name="T9" fmla="*/ 22 h 208"/>
                <a:gd name="T10" fmla="*/ 2 w 142"/>
                <a:gd name="T11" fmla="*/ 24 h 208"/>
                <a:gd name="T12" fmla="*/ 3 w 142"/>
                <a:gd name="T13" fmla="*/ 25 h 208"/>
                <a:gd name="T14" fmla="*/ 3 w 142"/>
                <a:gd name="T15" fmla="*/ 26 h 208"/>
                <a:gd name="T16" fmla="*/ 4 w 142"/>
                <a:gd name="T17" fmla="*/ 27 h 208"/>
                <a:gd name="T18" fmla="*/ 5 w 142"/>
                <a:gd name="T19" fmla="*/ 27 h 208"/>
                <a:gd name="T20" fmla="*/ 5 w 142"/>
                <a:gd name="T21" fmla="*/ 27 h 208"/>
                <a:gd name="T22" fmla="*/ 5 w 142"/>
                <a:gd name="T23" fmla="*/ 26 h 208"/>
                <a:gd name="T24" fmla="*/ 5 w 142"/>
                <a:gd name="T25" fmla="*/ 25 h 208"/>
                <a:gd name="T26" fmla="*/ 5 w 142"/>
                <a:gd name="T27" fmla="*/ 25 h 208"/>
                <a:gd name="T28" fmla="*/ 5 w 142"/>
                <a:gd name="T29" fmla="*/ 24 h 208"/>
                <a:gd name="T30" fmla="*/ 5 w 142"/>
                <a:gd name="T31" fmla="*/ 24 h 208"/>
                <a:gd name="T32" fmla="*/ 5 w 142"/>
                <a:gd name="T33" fmla="*/ 23 h 208"/>
                <a:gd name="T34" fmla="*/ 4 w 142"/>
                <a:gd name="T35" fmla="*/ 23 h 208"/>
                <a:gd name="T36" fmla="*/ 3 w 142"/>
                <a:gd name="T37" fmla="*/ 22 h 208"/>
                <a:gd name="T38" fmla="*/ 2 w 142"/>
                <a:gd name="T39" fmla="*/ 20 h 208"/>
                <a:gd name="T40" fmla="*/ 2 w 142"/>
                <a:gd name="T41" fmla="*/ 19 h 208"/>
                <a:gd name="T42" fmla="*/ 2 w 142"/>
                <a:gd name="T43" fmla="*/ 17 h 208"/>
                <a:gd name="T44" fmla="*/ 1 w 142"/>
                <a:gd name="T45" fmla="*/ 15 h 208"/>
                <a:gd name="T46" fmla="*/ 1 w 142"/>
                <a:gd name="T47" fmla="*/ 13 h 208"/>
                <a:gd name="T48" fmla="*/ 2 w 142"/>
                <a:gd name="T49" fmla="*/ 10 h 208"/>
                <a:gd name="T50" fmla="*/ 2 w 142"/>
                <a:gd name="T51" fmla="*/ 9 h 208"/>
                <a:gd name="T52" fmla="*/ 2 w 142"/>
                <a:gd name="T53" fmla="*/ 7 h 208"/>
                <a:gd name="T54" fmla="*/ 3 w 142"/>
                <a:gd name="T55" fmla="*/ 6 h 208"/>
                <a:gd name="T56" fmla="*/ 3 w 142"/>
                <a:gd name="T57" fmla="*/ 5 h 208"/>
                <a:gd name="T58" fmla="*/ 4 w 142"/>
                <a:gd name="T59" fmla="*/ 3 h 208"/>
                <a:gd name="T60" fmla="*/ 5 w 142"/>
                <a:gd name="T61" fmla="*/ 2 h 208"/>
                <a:gd name="T62" fmla="*/ 5 w 142"/>
                <a:gd name="T63" fmla="*/ 1 h 208"/>
                <a:gd name="T64" fmla="*/ 5 w 142"/>
                <a:gd name="T65" fmla="*/ 1 h 208"/>
                <a:gd name="T66" fmla="*/ 5 w 142"/>
                <a:gd name="T67" fmla="*/ 0 h 208"/>
                <a:gd name="T68" fmla="*/ 4 w 142"/>
                <a:gd name="T69" fmla="*/ 1 h 208"/>
                <a:gd name="T70" fmla="*/ 4 w 142"/>
                <a:gd name="T71" fmla="*/ 2 h 208"/>
                <a:gd name="T72" fmla="*/ 3 w 142"/>
                <a:gd name="T73" fmla="*/ 4 h 208"/>
                <a:gd name="T74" fmla="*/ 2 w 142"/>
                <a:gd name="T75" fmla="*/ 7 h 208"/>
                <a:gd name="T76" fmla="*/ 1 w 142"/>
                <a:gd name="T77" fmla="*/ 9 h 208"/>
                <a:gd name="T78" fmla="*/ 0 w 142"/>
                <a:gd name="T79" fmla="*/ 12 h 208"/>
                <a:gd name="T80" fmla="*/ 0 w 142"/>
                <a:gd name="T81" fmla="*/ 15 h 20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42"/>
                <a:gd name="T124" fmla="*/ 0 h 208"/>
                <a:gd name="T125" fmla="*/ 142 w 142"/>
                <a:gd name="T126" fmla="*/ 208 h 20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42" h="208">
                  <a:moveTo>
                    <a:pt x="0" y="114"/>
                  </a:moveTo>
                  <a:lnTo>
                    <a:pt x="0" y="131"/>
                  </a:lnTo>
                  <a:lnTo>
                    <a:pt x="6" y="147"/>
                  </a:lnTo>
                  <a:lnTo>
                    <a:pt x="16" y="162"/>
                  </a:lnTo>
                  <a:lnTo>
                    <a:pt x="30" y="175"/>
                  </a:lnTo>
                  <a:lnTo>
                    <a:pt x="48" y="186"/>
                  </a:lnTo>
                  <a:lnTo>
                    <a:pt x="68" y="196"/>
                  </a:lnTo>
                  <a:lnTo>
                    <a:pt x="91" y="203"/>
                  </a:lnTo>
                  <a:lnTo>
                    <a:pt x="114" y="207"/>
                  </a:lnTo>
                  <a:lnTo>
                    <a:pt x="122" y="208"/>
                  </a:lnTo>
                  <a:lnTo>
                    <a:pt x="129" y="206"/>
                  </a:lnTo>
                  <a:lnTo>
                    <a:pt x="135" y="203"/>
                  </a:lnTo>
                  <a:lnTo>
                    <a:pt x="138" y="199"/>
                  </a:lnTo>
                  <a:lnTo>
                    <a:pt x="138" y="194"/>
                  </a:lnTo>
                  <a:lnTo>
                    <a:pt x="136" y="189"/>
                  </a:lnTo>
                  <a:lnTo>
                    <a:pt x="132" y="185"/>
                  </a:lnTo>
                  <a:lnTo>
                    <a:pt x="125" y="183"/>
                  </a:lnTo>
                  <a:lnTo>
                    <a:pt x="101" y="177"/>
                  </a:lnTo>
                  <a:lnTo>
                    <a:pt x="80" y="169"/>
                  </a:lnTo>
                  <a:lnTo>
                    <a:pt x="62" y="158"/>
                  </a:lnTo>
                  <a:lnTo>
                    <a:pt x="49" y="146"/>
                  </a:lnTo>
                  <a:lnTo>
                    <a:pt x="40" y="131"/>
                  </a:lnTo>
                  <a:lnTo>
                    <a:pt x="36" y="115"/>
                  </a:lnTo>
                  <a:lnTo>
                    <a:pt x="36" y="97"/>
                  </a:lnTo>
                  <a:lnTo>
                    <a:pt x="43" y="79"/>
                  </a:lnTo>
                  <a:lnTo>
                    <a:pt x="52" y="66"/>
                  </a:lnTo>
                  <a:lnTo>
                    <a:pt x="64" y="54"/>
                  </a:lnTo>
                  <a:lnTo>
                    <a:pt x="77" y="43"/>
                  </a:lnTo>
                  <a:lnTo>
                    <a:pt x="91" y="33"/>
                  </a:lnTo>
                  <a:lnTo>
                    <a:pt x="104" y="24"/>
                  </a:lnTo>
                  <a:lnTo>
                    <a:pt x="119" y="16"/>
                  </a:lnTo>
                  <a:lnTo>
                    <a:pt x="132" y="8"/>
                  </a:lnTo>
                  <a:lnTo>
                    <a:pt x="142" y="1"/>
                  </a:lnTo>
                  <a:lnTo>
                    <a:pt x="132" y="0"/>
                  </a:lnTo>
                  <a:lnTo>
                    <a:pt x="116" y="5"/>
                  </a:lnTo>
                  <a:lnTo>
                    <a:pt x="94" y="16"/>
                  </a:lnTo>
                  <a:lnTo>
                    <a:pt x="69" y="31"/>
                  </a:lnTo>
                  <a:lnTo>
                    <a:pt x="46" y="50"/>
                  </a:lnTo>
                  <a:lnTo>
                    <a:pt x="24" y="70"/>
                  </a:lnTo>
                  <a:lnTo>
                    <a:pt x="9" y="92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46" name="Freeform 116">
              <a:extLst>
                <a:ext uri="{FF2B5EF4-FFF2-40B4-BE49-F238E27FC236}">
                  <a16:creationId xmlns:a16="http://schemas.microsoft.com/office/drawing/2014/main" id="{B91E2912-130D-CD41-8840-F863C3FE04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5" y="2198"/>
              <a:ext cx="101" cy="136"/>
            </a:xfrm>
            <a:custGeom>
              <a:avLst/>
              <a:gdLst>
                <a:gd name="T0" fmla="*/ 9 w 304"/>
                <a:gd name="T1" fmla="*/ 14 h 272"/>
                <a:gd name="T2" fmla="*/ 10 w 304"/>
                <a:gd name="T3" fmla="*/ 16 h 272"/>
                <a:gd name="T4" fmla="*/ 10 w 304"/>
                <a:gd name="T5" fmla="*/ 18 h 272"/>
                <a:gd name="T6" fmla="*/ 10 w 304"/>
                <a:gd name="T7" fmla="*/ 21 h 272"/>
                <a:gd name="T8" fmla="*/ 10 w 304"/>
                <a:gd name="T9" fmla="*/ 23 h 272"/>
                <a:gd name="T10" fmla="*/ 9 w 304"/>
                <a:gd name="T11" fmla="*/ 25 h 272"/>
                <a:gd name="T12" fmla="*/ 8 w 304"/>
                <a:gd name="T13" fmla="*/ 27 h 272"/>
                <a:gd name="T14" fmla="*/ 7 w 304"/>
                <a:gd name="T15" fmla="*/ 29 h 272"/>
                <a:gd name="T16" fmla="*/ 6 w 304"/>
                <a:gd name="T17" fmla="*/ 31 h 272"/>
                <a:gd name="T18" fmla="*/ 6 w 304"/>
                <a:gd name="T19" fmla="*/ 32 h 272"/>
                <a:gd name="T20" fmla="*/ 6 w 304"/>
                <a:gd name="T21" fmla="*/ 33 h 272"/>
                <a:gd name="T22" fmla="*/ 6 w 304"/>
                <a:gd name="T23" fmla="*/ 34 h 272"/>
                <a:gd name="T24" fmla="*/ 6 w 304"/>
                <a:gd name="T25" fmla="*/ 34 h 272"/>
                <a:gd name="T26" fmla="*/ 6 w 304"/>
                <a:gd name="T27" fmla="*/ 34 h 272"/>
                <a:gd name="T28" fmla="*/ 7 w 304"/>
                <a:gd name="T29" fmla="*/ 33 h 272"/>
                <a:gd name="T30" fmla="*/ 8 w 304"/>
                <a:gd name="T31" fmla="*/ 30 h 272"/>
                <a:gd name="T32" fmla="*/ 9 w 304"/>
                <a:gd name="T33" fmla="*/ 27 h 272"/>
                <a:gd name="T34" fmla="*/ 11 w 304"/>
                <a:gd name="T35" fmla="*/ 24 h 272"/>
                <a:gd name="T36" fmla="*/ 11 w 304"/>
                <a:gd name="T37" fmla="*/ 21 h 272"/>
                <a:gd name="T38" fmla="*/ 11 w 304"/>
                <a:gd name="T39" fmla="*/ 17 h 272"/>
                <a:gd name="T40" fmla="*/ 10 w 304"/>
                <a:gd name="T41" fmla="*/ 14 h 272"/>
                <a:gd name="T42" fmla="*/ 9 w 304"/>
                <a:gd name="T43" fmla="*/ 11 h 272"/>
                <a:gd name="T44" fmla="*/ 8 w 304"/>
                <a:gd name="T45" fmla="*/ 9 h 272"/>
                <a:gd name="T46" fmla="*/ 7 w 304"/>
                <a:gd name="T47" fmla="*/ 7 h 272"/>
                <a:gd name="T48" fmla="*/ 6 w 304"/>
                <a:gd name="T49" fmla="*/ 5 h 272"/>
                <a:gd name="T50" fmla="*/ 5 w 304"/>
                <a:gd name="T51" fmla="*/ 4 h 272"/>
                <a:gd name="T52" fmla="*/ 3 w 304"/>
                <a:gd name="T53" fmla="*/ 2 h 272"/>
                <a:gd name="T54" fmla="*/ 2 w 304"/>
                <a:gd name="T55" fmla="*/ 1 h 272"/>
                <a:gd name="T56" fmla="*/ 1 w 304"/>
                <a:gd name="T57" fmla="*/ 1 h 272"/>
                <a:gd name="T58" fmla="*/ 0 w 304"/>
                <a:gd name="T59" fmla="*/ 1 h 272"/>
                <a:gd name="T60" fmla="*/ 0 w 304"/>
                <a:gd name="T61" fmla="*/ 1 h 272"/>
                <a:gd name="T62" fmla="*/ 1 w 304"/>
                <a:gd name="T63" fmla="*/ 2 h 272"/>
                <a:gd name="T64" fmla="*/ 2 w 304"/>
                <a:gd name="T65" fmla="*/ 3 h 272"/>
                <a:gd name="T66" fmla="*/ 4 w 304"/>
                <a:gd name="T67" fmla="*/ 4 h 272"/>
                <a:gd name="T68" fmla="*/ 5 w 304"/>
                <a:gd name="T69" fmla="*/ 6 h 272"/>
                <a:gd name="T70" fmla="*/ 6 w 304"/>
                <a:gd name="T71" fmla="*/ 8 h 272"/>
                <a:gd name="T72" fmla="*/ 7 w 304"/>
                <a:gd name="T73" fmla="*/ 10 h 272"/>
                <a:gd name="T74" fmla="*/ 9 w 304"/>
                <a:gd name="T75" fmla="*/ 12 h 27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04"/>
                <a:gd name="T115" fmla="*/ 0 h 272"/>
                <a:gd name="T116" fmla="*/ 304 w 304"/>
                <a:gd name="T117" fmla="*/ 272 h 27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04" h="272">
                  <a:moveTo>
                    <a:pt x="246" y="102"/>
                  </a:moveTo>
                  <a:lnTo>
                    <a:pt x="257" y="109"/>
                  </a:lnTo>
                  <a:lnTo>
                    <a:pt x="265" y="117"/>
                  </a:lnTo>
                  <a:lnTo>
                    <a:pt x="271" y="126"/>
                  </a:lnTo>
                  <a:lnTo>
                    <a:pt x="277" y="135"/>
                  </a:lnTo>
                  <a:lnTo>
                    <a:pt x="278" y="144"/>
                  </a:lnTo>
                  <a:lnTo>
                    <a:pt x="278" y="154"/>
                  </a:lnTo>
                  <a:lnTo>
                    <a:pt x="274" y="164"/>
                  </a:lnTo>
                  <a:lnTo>
                    <a:pt x="268" y="173"/>
                  </a:lnTo>
                  <a:lnTo>
                    <a:pt x="258" y="183"/>
                  </a:lnTo>
                  <a:lnTo>
                    <a:pt x="246" y="192"/>
                  </a:lnTo>
                  <a:lnTo>
                    <a:pt x="233" y="200"/>
                  </a:lnTo>
                  <a:lnTo>
                    <a:pt x="219" y="208"/>
                  </a:lnTo>
                  <a:lnTo>
                    <a:pt x="206" y="215"/>
                  </a:lnTo>
                  <a:lnTo>
                    <a:pt x="191" y="224"/>
                  </a:lnTo>
                  <a:lnTo>
                    <a:pt x="177" y="232"/>
                  </a:lnTo>
                  <a:lnTo>
                    <a:pt x="164" y="241"/>
                  </a:lnTo>
                  <a:lnTo>
                    <a:pt x="159" y="244"/>
                  </a:lnTo>
                  <a:lnTo>
                    <a:pt x="157" y="248"/>
                  </a:lnTo>
                  <a:lnTo>
                    <a:pt x="154" y="252"/>
                  </a:lnTo>
                  <a:lnTo>
                    <a:pt x="151" y="256"/>
                  </a:lnTo>
                  <a:lnTo>
                    <a:pt x="149" y="260"/>
                  </a:lnTo>
                  <a:lnTo>
                    <a:pt x="149" y="264"/>
                  </a:lnTo>
                  <a:lnTo>
                    <a:pt x="151" y="268"/>
                  </a:lnTo>
                  <a:lnTo>
                    <a:pt x="155" y="271"/>
                  </a:lnTo>
                  <a:lnTo>
                    <a:pt x="161" y="272"/>
                  </a:lnTo>
                  <a:lnTo>
                    <a:pt x="167" y="272"/>
                  </a:lnTo>
                  <a:lnTo>
                    <a:pt x="172" y="271"/>
                  </a:lnTo>
                  <a:lnTo>
                    <a:pt x="177" y="268"/>
                  </a:lnTo>
                  <a:lnTo>
                    <a:pt x="191" y="257"/>
                  </a:lnTo>
                  <a:lnTo>
                    <a:pt x="207" y="246"/>
                  </a:lnTo>
                  <a:lnTo>
                    <a:pt x="223" y="236"/>
                  </a:lnTo>
                  <a:lnTo>
                    <a:pt x="241" y="226"/>
                  </a:lnTo>
                  <a:lnTo>
                    <a:pt x="257" y="215"/>
                  </a:lnTo>
                  <a:lnTo>
                    <a:pt x="271" y="204"/>
                  </a:lnTo>
                  <a:lnTo>
                    <a:pt x="286" y="192"/>
                  </a:lnTo>
                  <a:lnTo>
                    <a:pt x="296" y="179"/>
                  </a:lnTo>
                  <a:lnTo>
                    <a:pt x="303" y="164"/>
                  </a:lnTo>
                  <a:lnTo>
                    <a:pt x="304" y="149"/>
                  </a:lnTo>
                  <a:lnTo>
                    <a:pt x="300" y="134"/>
                  </a:lnTo>
                  <a:lnTo>
                    <a:pt x="293" y="120"/>
                  </a:lnTo>
                  <a:lnTo>
                    <a:pt x="281" y="106"/>
                  </a:lnTo>
                  <a:lnTo>
                    <a:pt x="267" y="94"/>
                  </a:lnTo>
                  <a:lnTo>
                    <a:pt x="249" y="83"/>
                  </a:lnTo>
                  <a:lnTo>
                    <a:pt x="232" y="73"/>
                  </a:lnTo>
                  <a:lnTo>
                    <a:pt x="219" y="65"/>
                  </a:lnTo>
                  <a:lnTo>
                    <a:pt x="204" y="59"/>
                  </a:lnTo>
                  <a:lnTo>
                    <a:pt x="188" y="52"/>
                  </a:lnTo>
                  <a:lnTo>
                    <a:pt x="172" y="45"/>
                  </a:lnTo>
                  <a:lnTo>
                    <a:pt x="157" y="38"/>
                  </a:lnTo>
                  <a:lnTo>
                    <a:pt x="139" y="31"/>
                  </a:lnTo>
                  <a:lnTo>
                    <a:pt x="122" y="25"/>
                  </a:lnTo>
                  <a:lnTo>
                    <a:pt x="106" y="19"/>
                  </a:lnTo>
                  <a:lnTo>
                    <a:pt x="90" y="14"/>
                  </a:lnTo>
                  <a:lnTo>
                    <a:pt x="74" y="9"/>
                  </a:lnTo>
                  <a:lnTo>
                    <a:pt x="58" y="6"/>
                  </a:lnTo>
                  <a:lnTo>
                    <a:pt x="43" y="3"/>
                  </a:lnTo>
                  <a:lnTo>
                    <a:pt x="30" y="1"/>
                  </a:lnTo>
                  <a:lnTo>
                    <a:pt x="19" y="0"/>
                  </a:lnTo>
                  <a:lnTo>
                    <a:pt x="9" y="1"/>
                  </a:lnTo>
                  <a:lnTo>
                    <a:pt x="0" y="3"/>
                  </a:lnTo>
                  <a:lnTo>
                    <a:pt x="10" y="5"/>
                  </a:lnTo>
                  <a:lnTo>
                    <a:pt x="22" y="8"/>
                  </a:lnTo>
                  <a:lnTo>
                    <a:pt x="35" y="12"/>
                  </a:lnTo>
                  <a:lnTo>
                    <a:pt x="48" y="16"/>
                  </a:lnTo>
                  <a:lnTo>
                    <a:pt x="64" y="21"/>
                  </a:lnTo>
                  <a:lnTo>
                    <a:pt x="80" y="26"/>
                  </a:lnTo>
                  <a:lnTo>
                    <a:pt x="97" y="32"/>
                  </a:lnTo>
                  <a:lnTo>
                    <a:pt x="114" y="38"/>
                  </a:lnTo>
                  <a:lnTo>
                    <a:pt x="132" y="45"/>
                  </a:lnTo>
                  <a:lnTo>
                    <a:pt x="149" y="52"/>
                  </a:lnTo>
                  <a:lnTo>
                    <a:pt x="167" y="60"/>
                  </a:lnTo>
                  <a:lnTo>
                    <a:pt x="184" y="69"/>
                  </a:lnTo>
                  <a:lnTo>
                    <a:pt x="201" y="77"/>
                  </a:lnTo>
                  <a:lnTo>
                    <a:pt x="217" y="85"/>
                  </a:lnTo>
                  <a:lnTo>
                    <a:pt x="232" y="93"/>
                  </a:lnTo>
                  <a:lnTo>
                    <a:pt x="246" y="102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47" name="Freeform 117">
              <a:extLst>
                <a:ext uri="{FF2B5EF4-FFF2-40B4-BE49-F238E27FC236}">
                  <a16:creationId xmlns:a16="http://schemas.microsoft.com/office/drawing/2014/main" id="{2253559E-0990-A245-A856-BBC80FE703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3" y="2357"/>
              <a:ext cx="34" cy="82"/>
            </a:xfrm>
            <a:custGeom>
              <a:avLst/>
              <a:gdLst>
                <a:gd name="T0" fmla="*/ 1 w 103"/>
                <a:gd name="T1" fmla="*/ 2 h 164"/>
                <a:gd name="T2" fmla="*/ 1 w 103"/>
                <a:gd name="T3" fmla="*/ 1 h 164"/>
                <a:gd name="T4" fmla="*/ 1 w 103"/>
                <a:gd name="T5" fmla="*/ 1 h 164"/>
                <a:gd name="T6" fmla="*/ 1 w 103"/>
                <a:gd name="T7" fmla="*/ 1 h 164"/>
                <a:gd name="T8" fmla="*/ 1 w 103"/>
                <a:gd name="T9" fmla="*/ 0 h 164"/>
                <a:gd name="T10" fmla="*/ 0 w 103"/>
                <a:gd name="T11" fmla="*/ 1 h 164"/>
                <a:gd name="T12" fmla="*/ 0 w 103"/>
                <a:gd name="T13" fmla="*/ 1 h 164"/>
                <a:gd name="T14" fmla="*/ 0 w 103"/>
                <a:gd name="T15" fmla="*/ 2 h 164"/>
                <a:gd name="T16" fmla="*/ 0 w 103"/>
                <a:gd name="T17" fmla="*/ 2 h 164"/>
                <a:gd name="T18" fmla="*/ 0 w 103"/>
                <a:gd name="T19" fmla="*/ 5 h 164"/>
                <a:gd name="T20" fmla="*/ 1 w 103"/>
                <a:gd name="T21" fmla="*/ 8 h 164"/>
                <a:gd name="T22" fmla="*/ 1 w 103"/>
                <a:gd name="T23" fmla="*/ 11 h 164"/>
                <a:gd name="T24" fmla="*/ 2 w 103"/>
                <a:gd name="T25" fmla="*/ 14 h 164"/>
                <a:gd name="T26" fmla="*/ 2 w 103"/>
                <a:gd name="T27" fmla="*/ 17 h 164"/>
                <a:gd name="T28" fmla="*/ 3 w 103"/>
                <a:gd name="T29" fmla="*/ 19 h 164"/>
                <a:gd name="T30" fmla="*/ 4 w 103"/>
                <a:gd name="T31" fmla="*/ 21 h 164"/>
                <a:gd name="T32" fmla="*/ 4 w 103"/>
                <a:gd name="T33" fmla="*/ 21 h 164"/>
                <a:gd name="T34" fmla="*/ 4 w 103"/>
                <a:gd name="T35" fmla="*/ 20 h 164"/>
                <a:gd name="T36" fmla="*/ 3 w 103"/>
                <a:gd name="T37" fmla="*/ 18 h 164"/>
                <a:gd name="T38" fmla="*/ 3 w 103"/>
                <a:gd name="T39" fmla="*/ 16 h 164"/>
                <a:gd name="T40" fmla="*/ 3 w 103"/>
                <a:gd name="T41" fmla="*/ 13 h 164"/>
                <a:gd name="T42" fmla="*/ 2 w 103"/>
                <a:gd name="T43" fmla="*/ 10 h 164"/>
                <a:gd name="T44" fmla="*/ 2 w 103"/>
                <a:gd name="T45" fmla="*/ 7 h 164"/>
                <a:gd name="T46" fmla="*/ 2 w 103"/>
                <a:gd name="T47" fmla="*/ 5 h 164"/>
                <a:gd name="T48" fmla="*/ 1 w 103"/>
                <a:gd name="T49" fmla="*/ 2 h 16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3"/>
                <a:gd name="T76" fmla="*/ 0 h 164"/>
                <a:gd name="T77" fmla="*/ 103 w 103"/>
                <a:gd name="T78" fmla="*/ 164 h 16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3" h="164">
                  <a:moveTo>
                    <a:pt x="39" y="12"/>
                  </a:moveTo>
                  <a:lnTo>
                    <a:pt x="37" y="7"/>
                  </a:lnTo>
                  <a:lnTo>
                    <a:pt x="32" y="3"/>
                  </a:lnTo>
                  <a:lnTo>
                    <a:pt x="25" y="1"/>
                  </a:lnTo>
                  <a:lnTo>
                    <a:pt x="18" y="0"/>
                  </a:lnTo>
                  <a:lnTo>
                    <a:pt x="10" y="2"/>
                  </a:lnTo>
                  <a:lnTo>
                    <a:pt x="5" y="5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8" y="37"/>
                  </a:lnTo>
                  <a:lnTo>
                    <a:pt x="19" y="63"/>
                  </a:lnTo>
                  <a:lnTo>
                    <a:pt x="34" y="88"/>
                  </a:lnTo>
                  <a:lnTo>
                    <a:pt x="51" y="112"/>
                  </a:lnTo>
                  <a:lnTo>
                    <a:pt x="68" y="133"/>
                  </a:lnTo>
                  <a:lnTo>
                    <a:pt x="84" y="150"/>
                  </a:lnTo>
                  <a:lnTo>
                    <a:pt x="96" y="161"/>
                  </a:lnTo>
                  <a:lnTo>
                    <a:pt x="103" y="164"/>
                  </a:lnTo>
                  <a:lnTo>
                    <a:pt x="100" y="153"/>
                  </a:lnTo>
                  <a:lnTo>
                    <a:pt x="93" y="139"/>
                  </a:lnTo>
                  <a:lnTo>
                    <a:pt x="84" y="121"/>
                  </a:lnTo>
                  <a:lnTo>
                    <a:pt x="74" y="100"/>
                  </a:lnTo>
                  <a:lnTo>
                    <a:pt x="64" y="78"/>
                  </a:lnTo>
                  <a:lnTo>
                    <a:pt x="54" y="55"/>
                  </a:lnTo>
                  <a:lnTo>
                    <a:pt x="45" y="33"/>
                  </a:lnTo>
                  <a:lnTo>
                    <a:pt x="39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48" name="Freeform 118">
              <a:extLst>
                <a:ext uri="{FF2B5EF4-FFF2-40B4-BE49-F238E27FC236}">
                  <a16:creationId xmlns:a16="http://schemas.microsoft.com/office/drawing/2014/main" id="{CB4F113E-61B2-BF4A-B38D-216FAF2AE5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8" y="2313"/>
              <a:ext cx="18" cy="42"/>
            </a:xfrm>
            <a:custGeom>
              <a:avLst/>
              <a:gdLst>
                <a:gd name="T0" fmla="*/ 1 w 54"/>
                <a:gd name="T1" fmla="*/ 2 h 82"/>
                <a:gd name="T2" fmla="*/ 1 w 54"/>
                <a:gd name="T3" fmla="*/ 1 h 82"/>
                <a:gd name="T4" fmla="*/ 1 w 54"/>
                <a:gd name="T5" fmla="*/ 1 h 82"/>
                <a:gd name="T6" fmla="*/ 1 w 54"/>
                <a:gd name="T7" fmla="*/ 0 h 82"/>
                <a:gd name="T8" fmla="*/ 0 w 54"/>
                <a:gd name="T9" fmla="*/ 0 h 82"/>
                <a:gd name="T10" fmla="*/ 0 w 54"/>
                <a:gd name="T11" fmla="*/ 1 h 82"/>
                <a:gd name="T12" fmla="*/ 0 w 54"/>
                <a:gd name="T13" fmla="*/ 1 h 82"/>
                <a:gd name="T14" fmla="*/ 0 w 54"/>
                <a:gd name="T15" fmla="*/ 1 h 82"/>
                <a:gd name="T16" fmla="*/ 0 w 54"/>
                <a:gd name="T17" fmla="*/ 2 h 82"/>
                <a:gd name="T18" fmla="*/ 0 w 54"/>
                <a:gd name="T19" fmla="*/ 3 h 82"/>
                <a:gd name="T20" fmla="*/ 0 w 54"/>
                <a:gd name="T21" fmla="*/ 5 h 82"/>
                <a:gd name="T22" fmla="*/ 0 w 54"/>
                <a:gd name="T23" fmla="*/ 6 h 82"/>
                <a:gd name="T24" fmla="*/ 1 w 54"/>
                <a:gd name="T25" fmla="*/ 8 h 82"/>
                <a:gd name="T26" fmla="*/ 1 w 54"/>
                <a:gd name="T27" fmla="*/ 9 h 82"/>
                <a:gd name="T28" fmla="*/ 1 w 54"/>
                <a:gd name="T29" fmla="*/ 10 h 82"/>
                <a:gd name="T30" fmla="*/ 2 w 54"/>
                <a:gd name="T31" fmla="*/ 11 h 82"/>
                <a:gd name="T32" fmla="*/ 2 w 54"/>
                <a:gd name="T33" fmla="*/ 11 h 82"/>
                <a:gd name="T34" fmla="*/ 2 w 54"/>
                <a:gd name="T35" fmla="*/ 9 h 82"/>
                <a:gd name="T36" fmla="*/ 2 w 54"/>
                <a:gd name="T37" fmla="*/ 6 h 82"/>
                <a:gd name="T38" fmla="*/ 1 w 54"/>
                <a:gd name="T39" fmla="*/ 4 h 82"/>
                <a:gd name="T40" fmla="*/ 1 w 54"/>
                <a:gd name="T41" fmla="*/ 2 h 8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4"/>
                <a:gd name="T64" fmla="*/ 0 h 82"/>
                <a:gd name="T65" fmla="*/ 54 w 54"/>
                <a:gd name="T66" fmla="*/ 82 h 8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4" h="82">
                  <a:moveTo>
                    <a:pt x="28" y="9"/>
                  </a:moveTo>
                  <a:lnTo>
                    <a:pt x="26" y="5"/>
                  </a:lnTo>
                  <a:lnTo>
                    <a:pt x="22" y="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8" y="1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21"/>
                  </a:lnTo>
                  <a:lnTo>
                    <a:pt x="5" y="33"/>
                  </a:lnTo>
                  <a:lnTo>
                    <a:pt x="10" y="45"/>
                  </a:lnTo>
                  <a:lnTo>
                    <a:pt x="18" y="57"/>
                  </a:lnTo>
                  <a:lnTo>
                    <a:pt x="26" y="68"/>
                  </a:lnTo>
                  <a:lnTo>
                    <a:pt x="35" y="76"/>
                  </a:lnTo>
                  <a:lnTo>
                    <a:pt x="45" y="81"/>
                  </a:lnTo>
                  <a:lnTo>
                    <a:pt x="53" y="82"/>
                  </a:lnTo>
                  <a:lnTo>
                    <a:pt x="54" y="66"/>
                  </a:lnTo>
                  <a:lnTo>
                    <a:pt x="47" y="47"/>
                  </a:lnTo>
                  <a:lnTo>
                    <a:pt x="38" y="28"/>
                  </a:lnTo>
                  <a:lnTo>
                    <a:pt x="28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49" name="Freeform 119">
              <a:extLst>
                <a:ext uri="{FF2B5EF4-FFF2-40B4-BE49-F238E27FC236}">
                  <a16:creationId xmlns:a16="http://schemas.microsoft.com/office/drawing/2014/main" id="{E1345EF7-53E5-0147-8A5F-DBE13C7FDC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3" y="2283"/>
              <a:ext cx="16" cy="24"/>
            </a:xfrm>
            <a:custGeom>
              <a:avLst/>
              <a:gdLst>
                <a:gd name="T0" fmla="*/ 1 w 46"/>
                <a:gd name="T1" fmla="*/ 1 h 47"/>
                <a:gd name="T2" fmla="*/ 1 w 46"/>
                <a:gd name="T3" fmla="*/ 1 h 47"/>
                <a:gd name="T4" fmla="*/ 1 w 46"/>
                <a:gd name="T5" fmla="*/ 1 h 47"/>
                <a:gd name="T6" fmla="*/ 1 w 46"/>
                <a:gd name="T7" fmla="*/ 1 h 47"/>
                <a:gd name="T8" fmla="*/ 1 w 46"/>
                <a:gd name="T9" fmla="*/ 1 h 47"/>
                <a:gd name="T10" fmla="*/ 1 w 46"/>
                <a:gd name="T11" fmla="*/ 1 h 47"/>
                <a:gd name="T12" fmla="*/ 1 w 46"/>
                <a:gd name="T13" fmla="*/ 1 h 47"/>
                <a:gd name="T14" fmla="*/ 1 w 46"/>
                <a:gd name="T15" fmla="*/ 0 h 47"/>
                <a:gd name="T16" fmla="*/ 0 w 46"/>
                <a:gd name="T17" fmla="*/ 0 h 47"/>
                <a:gd name="T18" fmla="*/ 0 w 46"/>
                <a:gd name="T19" fmla="*/ 1 h 47"/>
                <a:gd name="T20" fmla="*/ 0 w 46"/>
                <a:gd name="T21" fmla="*/ 1 h 47"/>
                <a:gd name="T22" fmla="*/ 0 w 46"/>
                <a:gd name="T23" fmla="*/ 1 h 47"/>
                <a:gd name="T24" fmla="*/ 0 w 46"/>
                <a:gd name="T25" fmla="*/ 2 h 47"/>
                <a:gd name="T26" fmla="*/ 0 w 46"/>
                <a:gd name="T27" fmla="*/ 2 h 47"/>
                <a:gd name="T28" fmla="*/ 0 w 46"/>
                <a:gd name="T29" fmla="*/ 3 h 47"/>
                <a:gd name="T30" fmla="*/ 0 w 46"/>
                <a:gd name="T31" fmla="*/ 4 h 47"/>
                <a:gd name="T32" fmla="*/ 1 w 46"/>
                <a:gd name="T33" fmla="*/ 5 h 47"/>
                <a:gd name="T34" fmla="*/ 1 w 46"/>
                <a:gd name="T35" fmla="*/ 5 h 47"/>
                <a:gd name="T36" fmla="*/ 1 w 46"/>
                <a:gd name="T37" fmla="*/ 6 h 47"/>
                <a:gd name="T38" fmla="*/ 2 w 46"/>
                <a:gd name="T39" fmla="*/ 6 h 47"/>
                <a:gd name="T40" fmla="*/ 2 w 46"/>
                <a:gd name="T41" fmla="*/ 6 h 47"/>
                <a:gd name="T42" fmla="*/ 2 w 46"/>
                <a:gd name="T43" fmla="*/ 5 h 47"/>
                <a:gd name="T44" fmla="*/ 2 w 46"/>
                <a:gd name="T45" fmla="*/ 4 h 47"/>
                <a:gd name="T46" fmla="*/ 1 w 46"/>
                <a:gd name="T47" fmla="*/ 2 h 47"/>
                <a:gd name="T48" fmla="*/ 1 w 46"/>
                <a:gd name="T49" fmla="*/ 1 h 4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6"/>
                <a:gd name="T76" fmla="*/ 0 h 47"/>
                <a:gd name="T77" fmla="*/ 46 w 46"/>
                <a:gd name="T78" fmla="*/ 47 h 4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6" h="47">
                  <a:moveTo>
                    <a:pt x="24" y="6"/>
                  </a:moveTo>
                  <a:lnTo>
                    <a:pt x="24" y="7"/>
                  </a:lnTo>
                  <a:lnTo>
                    <a:pt x="23" y="4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1" y="15"/>
                  </a:lnTo>
                  <a:lnTo>
                    <a:pt x="4" y="21"/>
                  </a:lnTo>
                  <a:lnTo>
                    <a:pt x="10" y="28"/>
                  </a:lnTo>
                  <a:lnTo>
                    <a:pt x="17" y="34"/>
                  </a:lnTo>
                  <a:lnTo>
                    <a:pt x="24" y="40"/>
                  </a:lnTo>
                  <a:lnTo>
                    <a:pt x="33" y="44"/>
                  </a:lnTo>
                  <a:lnTo>
                    <a:pt x="40" y="47"/>
                  </a:lnTo>
                  <a:lnTo>
                    <a:pt x="46" y="47"/>
                  </a:lnTo>
                  <a:lnTo>
                    <a:pt x="45" y="37"/>
                  </a:lnTo>
                  <a:lnTo>
                    <a:pt x="39" y="25"/>
                  </a:lnTo>
                  <a:lnTo>
                    <a:pt x="30" y="14"/>
                  </a:lnTo>
                  <a:lnTo>
                    <a:pt x="24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50" name="Freeform 120">
              <a:extLst>
                <a:ext uri="{FF2B5EF4-FFF2-40B4-BE49-F238E27FC236}">
                  <a16:creationId xmlns:a16="http://schemas.microsoft.com/office/drawing/2014/main" id="{89D809E9-3EDE-F542-9847-ED46C1DE63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0" y="2263"/>
              <a:ext cx="21" cy="16"/>
            </a:xfrm>
            <a:custGeom>
              <a:avLst/>
              <a:gdLst>
                <a:gd name="T0" fmla="*/ 2 w 63"/>
                <a:gd name="T1" fmla="*/ 3 h 31"/>
                <a:gd name="T2" fmla="*/ 2 w 63"/>
                <a:gd name="T3" fmla="*/ 3 h 31"/>
                <a:gd name="T4" fmla="*/ 2 w 63"/>
                <a:gd name="T5" fmla="*/ 3 h 31"/>
                <a:gd name="T6" fmla="*/ 2 w 63"/>
                <a:gd name="T7" fmla="*/ 2 h 31"/>
                <a:gd name="T8" fmla="*/ 2 w 63"/>
                <a:gd name="T9" fmla="*/ 2 h 31"/>
                <a:gd name="T10" fmla="*/ 2 w 63"/>
                <a:gd name="T11" fmla="*/ 1 h 31"/>
                <a:gd name="T12" fmla="*/ 2 w 63"/>
                <a:gd name="T13" fmla="*/ 1 h 31"/>
                <a:gd name="T14" fmla="*/ 2 w 63"/>
                <a:gd name="T15" fmla="*/ 0 h 31"/>
                <a:gd name="T16" fmla="*/ 2 w 63"/>
                <a:gd name="T17" fmla="*/ 0 h 31"/>
                <a:gd name="T18" fmla="*/ 1 w 63"/>
                <a:gd name="T19" fmla="*/ 0 h 31"/>
                <a:gd name="T20" fmla="*/ 1 w 63"/>
                <a:gd name="T21" fmla="*/ 1 h 31"/>
                <a:gd name="T22" fmla="*/ 1 w 63"/>
                <a:gd name="T23" fmla="*/ 1 h 31"/>
                <a:gd name="T24" fmla="*/ 1 w 63"/>
                <a:gd name="T25" fmla="*/ 1 h 31"/>
                <a:gd name="T26" fmla="*/ 0 w 63"/>
                <a:gd name="T27" fmla="*/ 2 h 31"/>
                <a:gd name="T28" fmla="*/ 0 w 63"/>
                <a:gd name="T29" fmla="*/ 3 h 31"/>
                <a:gd name="T30" fmla="*/ 0 w 63"/>
                <a:gd name="T31" fmla="*/ 4 h 31"/>
                <a:gd name="T32" fmla="*/ 0 w 63"/>
                <a:gd name="T33" fmla="*/ 4 h 31"/>
                <a:gd name="T34" fmla="*/ 0 w 63"/>
                <a:gd name="T35" fmla="*/ 4 h 31"/>
                <a:gd name="T36" fmla="*/ 0 w 63"/>
                <a:gd name="T37" fmla="*/ 4 h 31"/>
                <a:gd name="T38" fmla="*/ 1 w 63"/>
                <a:gd name="T39" fmla="*/ 4 h 31"/>
                <a:gd name="T40" fmla="*/ 1 w 63"/>
                <a:gd name="T41" fmla="*/ 4 h 31"/>
                <a:gd name="T42" fmla="*/ 1 w 63"/>
                <a:gd name="T43" fmla="*/ 4 h 31"/>
                <a:gd name="T44" fmla="*/ 1 w 63"/>
                <a:gd name="T45" fmla="*/ 4 h 31"/>
                <a:gd name="T46" fmla="*/ 2 w 63"/>
                <a:gd name="T47" fmla="*/ 4 h 31"/>
                <a:gd name="T48" fmla="*/ 2 w 63"/>
                <a:gd name="T49" fmla="*/ 3 h 3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3"/>
                <a:gd name="T76" fmla="*/ 0 h 31"/>
                <a:gd name="T77" fmla="*/ 63 w 63"/>
                <a:gd name="T78" fmla="*/ 31 h 3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3" h="31">
                  <a:moveTo>
                    <a:pt x="50" y="23"/>
                  </a:moveTo>
                  <a:lnTo>
                    <a:pt x="56" y="21"/>
                  </a:lnTo>
                  <a:lnTo>
                    <a:pt x="62" y="18"/>
                  </a:lnTo>
                  <a:lnTo>
                    <a:pt x="63" y="14"/>
                  </a:lnTo>
                  <a:lnTo>
                    <a:pt x="63" y="10"/>
                  </a:lnTo>
                  <a:lnTo>
                    <a:pt x="61" y="5"/>
                  </a:lnTo>
                  <a:lnTo>
                    <a:pt x="56" y="2"/>
                  </a:lnTo>
                  <a:lnTo>
                    <a:pt x="50" y="0"/>
                  </a:lnTo>
                  <a:lnTo>
                    <a:pt x="43" y="0"/>
                  </a:lnTo>
                  <a:lnTo>
                    <a:pt x="40" y="0"/>
                  </a:lnTo>
                  <a:lnTo>
                    <a:pt x="34" y="1"/>
                  </a:lnTo>
                  <a:lnTo>
                    <a:pt x="26" y="3"/>
                  </a:lnTo>
                  <a:lnTo>
                    <a:pt x="16" y="7"/>
                  </a:lnTo>
                  <a:lnTo>
                    <a:pt x="7" y="13"/>
                  </a:lnTo>
                  <a:lnTo>
                    <a:pt x="3" y="19"/>
                  </a:lnTo>
                  <a:lnTo>
                    <a:pt x="0" y="25"/>
                  </a:lnTo>
                  <a:lnTo>
                    <a:pt x="0" y="27"/>
                  </a:lnTo>
                  <a:lnTo>
                    <a:pt x="4" y="29"/>
                  </a:lnTo>
                  <a:lnTo>
                    <a:pt x="10" y="31"/>
                  </a:lnTo>
                  <a:lnTo>
                    <a:pt x="16" y="31"/>
                  </a:lnTo>
                  <a:lnTo>
                    <a:pt x="21" y="31"/>
                  </a:lnTo>
                  <a:lnTo>
                    <a:pt x="29" y="29"/>
                  </a:lnTo>
                  <a:lnTo>
                    <a:pt x="36" y="28"/>
                  </a:lnTo>
                  <a:lnTo>
                    <a:pt x="43" y="26"/>
                  </a:lnTo>
                  <a:lnTo>
                    <a:pt x="50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51" name="Freeform 121">
              <a:extLst>
                <a:ext uri="{FF2B5EF4-FFF2-40B4-BE49-F238E27FC236}">
                  <a16:creationId xmlns:a16="http://schemas.microsoft.com/office/drawing/2014/main" id="{38CB872E-10DF-7647-915C-4C6150E66A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1" y="2237"/>
              <a:ext cx="81" cy="103"/>
            </a:xfrm>
            <a:custGeom>
              <a:avLst/>
              <a:gdLst>
                <a:gd name="T0" fmla="*/ 3 w 245"/>
                <a:gd name="T1" fmla="*/ 4 h 206"/>
                <a:gd name="T2" fmla="*/ 3 w 245"/>
                <a:gd name="T3" fmla="*/ 5 h 206"/>
                <a:gd name="T4" fmla="*/ 2 w 245"/>
                <a:gd name="T5" fmla="*/ 7 h 206"/>
                <a:gd name="T6" fmla="*/ 1 w 245"/>
                <a:gd name="T7" fmla="*/ 8 h 206"/>
                <a:gd name="T8" fmla="*/ 1 w 245"/>
                <a:gd name="T9" fmla="*/ 10 h 206"/>
                <a:gd name="T10" fmla="*/ 1 w 245"/>
                <a:gd name="T11" fmla="*/ 11 h 206"/>
                <a:gd name="T12" fmla="*/ 0 w 245"/>
                <a:gd name="T13" fmla="*/ 13 h 206"/>
                <a:gd name="T14" fmla="*/ 0 w 245"/>
                <a:gd name="T15" fmla="*/ 15 h 206"/>
                <a:gd name="T16" fmla="*/ 0 w 245"/>
                <a:gd name="T17" fmla="*/ 16 h 206"/>
                <a:gd name="T18" fmla="*/ 0 w 245"/>
                <a:gd name="T19" fmla="*/ 19 h 206"/>
                <a:gd name="T20" fmla="*/ 1 w 245"/>
                <a:gd name="T21" fmla="*/ 21 h 206"/>
                <a:gd name="T22" fmla="*/ 1 w 245"/>
                <a:gd name="T23" fmla="*/ 23 h 206"/>
                <a:gd name="T24" fmla="*/ 2 w 245"/>
                <a:gd name="T25" fmla="*/ 24 h 206"/>
                <a:gd name="T26" fmla="*/ 3 w 245"/>
                <a:gd name="T27" fmla="*/ 25 h 206"/>
                <a:gd name="T28" fmla="*/ 4 w 245"/>
                <a:gd name="T29" fmla="*/ 26 h 206"/>
                <a:gd name="T30" fmla="*/ 5 w 245"/>
                <a:gd name="T31" fmla="*/ 26 h 206"/>
                <a:gd name="T32" fmla="*/ 6 w 245"/>
                <a:gd name="T33" fmla="*/ 26 h 206"/>
                <a:gd name="T34" fmla="*/ 6 w 245"/>
                <a:gd name="T35" fmla="*/ 26 h 206"/>
                <a:gd name="T36" fmla="*/ 6 w 245"/>
                <a:gd name="T37" fmla="*/ 26 h 206"/>
                <a:gd name="T38" fmla="*/ 7 w 245"/>
                <a:gd name="T39" fmla="*/ 25 h 206"/>
                <a:gd name="T40" fmla="*/ 7 w 245"/>
                <a:gd name="T41" fmla="*/ 25 h 206"/>
                <a:gd name="T42" fmla="*/ 7 w 245"/>
                <a:gd name="T43" fmla="*/ 24 h 206"/>
                <a:gd name="T44" fmla="*/ 6 w 245"/>
                <a:gd name="T45" fmla="*/ 24 h 206"/>
                <a:gd name="T46" fmla="*/ 6 w 245"/>
                <a:gd name="T47" fmla="*/ 24 h 206"/>
                <a:gd name="T48" fmla="*/ 6 w 245"/>
                <a:gd name="T49" fmla="*/ 24 h 206"/>
                <a:gd name="T50" fmla="*/ 6 w 245"/>
                <a:gd name="T51" fmla="*/ 24 h 206"/>
                <a:gd name="T52" fmla="*/ 5 w 245"/>
                <a:gd name="T53" fmla="*/ 24 h 206"/>
                <a:gd name="T54" fmla="*/ 5 w 245"/>
                <a:gd name="T55" fmla="*/ 24 h 206"/>
                <a:gd name="T56" fmla="*/ 5 w 245"/>
                <a:gd name="T57" fmla="*/ 24 h 206"/>
                <a:gd name="T58" fmla="*/ 4 w 245"/>
                <a:gd name="T59" fmla="*/ 24 h 206"/>
                <a:gd name="T60" fmla="*/ 4 w 245"/>
                <a:gd name="T61" fmla="*/ 24 h 206"/>
                <a:gd name="T62" fmla="*/ 3 w 245"/>
                <a:gd name="T63" fmla="*/ 24 h 206"/>
                <a:gd name="T64" fmla="*/ 3 w 245"/>
                <a:gd name="T65" fmla="*/ 23 h 206"/>
                <a:gd name="T66" fmla="*/ 2 w 245"/>
                <a:gd name="T67" fmla="*/ 23 h 206"/>
                <a:gd name="T68" fmla="*/ 2 w 245"/>
                <a:gd name="T69" fmla="*/ 22 h 206"/>
                <a:gd name="T70" fmla="*/ 1 w 245"/>
                <a:gd name="T71" fmla="*/ 21 h 206"/>
                <a:gd name="T72" fmla="*/ 1 w 245"/>
                <a:gd name="T73" fmla="*/ 19 h 206"/>
                <a:gd name="T74" fmla="*/ 1 w 245"/>
                <a:gd name="T75" fmla="*/ 17 h 206"/>
                <a:gd name="T76" fmla="*/ 1 w 245"/>
                <a:gd name="T77" fmla="*/ 16 h 206"/>
                <a:gd name="T78" fmla="*/ 1 w 245"/>
                <a:gd name="T79" fmla="*/ 14 h 206"/>
                <a:gd name="T80" fmla="*/ 1 w 245"/>
                <a:gd name="T81" fmla="*/ 12 h 206"/>
                <a:gd name="T82" fmla="*/ 2 w 245"/>
                <a:gd name="T83" fmla="*/ 11 h 206"/>
                <a:gd name="T84" fmla="*/ 2 w 245"/>
                <a:gd name="T85" fmla="*/ 9 h 206"/>
                <a:gd name="T86" fmla="*/ 3 w 245"/>
                <a:gd name="T87" fmla="*/ 8 h 206"/>
                <a:gd name="T88" fmla="*/ 4 w 245"/>
                <a:gd name="T89" fmla="*/ 7 h 206"/>
                <a:gd name="T90" fmla="*/ 4 w 245"/>
                <a:gd name="T91" fmla="*/ 6 h 206"/>
                <a:gd name="T92" fmla="*/ 5 w 245"/>
                <a:gd name="T93" fmla="*/ 5 h 206"/>
                <a:gd name="T94" fmla="*/ 6 w 245"/>
                <a:gd name="T95" fmla="*/ 4 h 206"/>
                <a:gd name="T96" fmla="*/ 6 w 245"/>
                <a:gd name="T97" fmla="*/ 3 h 206"/>
                <a:gd name="T98" fmla="*/ 7 w 245"/>
                <a:gd name="T99" fmla="*/ 2 h 206"/>
                <a:gd name="T100" fmla="*/ 8 w 245"/>
                <a:gd name="T101" fmla="*/ 2 h 206"/>
                <a:gd name="T102" fmla="*/ 8 w 245"/>
                <a:gd name="T103" fmla="*/ 1 h 206"/>
                <a:gd name="T104" fmla="*/ 9 w 245"/>
                <a:gd name="T105" fmla="*/ 1 h 206"/>
                <a:gd name="T106" fmla="*/ 9 w 245"/>
                <a:gd name="T107" fmla="*/ 1 h 206"/>
                <a:gd name="T108" fmla="*/ 8 w 245"/>
                <a:gd name="T109" fmla="*/ 0 h 206"/>
                <a:gd name="T110" fmla="*/ 7 w 245"/>
                <a:gd name="T111" fmla="*/ 1 h 206"/>
                <a:gd name="T112" fmla="*/ 7 w 245"/>
                <a:gd name="T113" fmla="*/ 1 h 206"/>
                <a:gd name="T114" fmla="*/ 6 w 245"/>
                <a:gd name="T115" fmla="*/ 2 h 206"/>
                <a:gd name="T116" fmla="*/ 5 w 245"/>
                <a:gd name="T117" fmla="*/ 2 h 206"/>
                <a:gd name="T118" fmla="*/ 4 w 245"/>
                <a:gd name="T119" fmla="*/ 3 h 206"/>
                <a:gd name="T120" fmla="*/ 3 w 245"/>
                <a:gd name="T121" fmla="*/ 4 h 20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45"/>
                <a:gd name="T184" fmla="*/ 0 h 206"/>
                <a:gd name="T185" fmla="*/ 245 w 245"/>
                <a:gd name="T186" fmla="*/ 206 h 20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45" h="206">
                  <a:moveTo>
                    <a:pt x="90" y="31"/>
                  </a:moveTo>
                  <a:lnTo>
                    <a:pt x="72" y="40"/>
                  </a:lnTo>
                  <a:lnTo>
                    <a:pt x="56" y="50"/>
                  </a:lnTo>
                  <a:lnTo>
                    <a:pt x="40" y="62"/>
                  </a:lnTo>
                  <a:lnTo>
                    <a:pt x="27" y="74"/>
                  </a:lnTo>
                  <a:lnTo>
                    <a:pt x="17" y="87"/>
                  </a:lnTo>
                  <a:lnTo>
                    <a:pt x="8" y="100"/>
                  </a:lnTo>
                  <a:lnTo>
                    <a:pt x="3" y="113"/>
                  </a:lnTo>
                  <a:lnTo>
                    <a:pt x="0" y="127"/>
                  </a:lnTo>
                  <a:lnTo>
                    <a:pt x="3" y="149"/>
                  </a:lnTo>
                  <a:lnTo>
                    <a:pt x="14" y="166"/>
                  </a:lnTo>
                  <a:lnTo>
                    <a:pt x="32" y="181"/>
                  </a:lnTo>
                  <a:lnTo>
                    <a:pt x="53" y="192"/>
                  </a:lnTo>
                  <a:lnTo>
                    <a:pt x="80" y="200"/>
                  </a:lnTo>
                  <a:lnTo>
                    <a:pt x="109" y="205"/>
                  </a:lnTo>
                  <a:lnTo>
                    <a:pt x="136" y="206"/>
                  </a:lnTo>
                  <a:lnTo>
                    <a:pt x="164" y="203"/>
                  </a:lnTo>
                  <a:lnTo>
                    <a:pt x="169" y="203"/>
                  </a:lnTo>
                  <a:lnTo>
                    <a:pt x="175" y="201"/>
                  </a:lnTo>
                  <a:lnTo>
                    <a:pt x="180" y="197"/>
                  </a:lnTo>
                  <a:lnTo>
                    <a:pt x="181" y="193"/>
                  </a:lnTo>
                  <a:lnTo>
                    <a:pt x="180" y="191"/>
                  </a:lnTo>
                  <a:lnTo>
                    <a:pt x="175" y="191"/>
                  </a:lnTo>
                  <a:lnTo>
                    <a:pt x="169" y="190"/>
                  </a:lnTo>
                  <a:lnTo>
                    <a:pt x="162" y="190"/>
                  </a:lnTo>
                  <a:lnTo>
                    <a:pt x="154" y="190"/>
                  </a:lnTo>
                  <a:lnTo>
                    <a:pt x="146" y="190"/>
                  </a:lnTo>
                  <a:lnTo>
                    <a:pt x="139" y="190"/>
                  </a:lnTo>
                  <a:lnTo>
                    <a:pt x="135" y="190"/>
                  </a:lnTo>
                  <a:lnTo>
                    <a:pt x="120" y="189"/>
                  </a:lnTo>
                  <a:lnTo>
                    <a:pt x="107" y="188"/>
                  </a:lnTo>
                  <a:lnTo>
                    <a:pt x="93" y="187"/>
                  </a:lnTo>
                  <a:lnTo>
                    <a:pt x="78" y="184"/>
                  </a:lnTo>
                  <a:lnTo>
                    <a:pt x="64" y="181"/>
                  </a:lnTo>
                  <a:lnTo>
                    <a:pt x="49" y="174"/>
                  </a:lnTo>
                  <a:lnTo>
                    <a:pt x="36" y="165"/>
                  </a:lnTo>
                  <a:lnTo>
                    <a:pt x="22" y="152"/>
                  </a:lnTo>
                  <a:lnTo>
                    <a:pt x="19" y="136"/>
                  </a:lnTo>
                  <a:lnTo>
                    <a:pt x="20" y="122"/>
                  </a:lnTo>
                  <a:lnTo>
                    <a:pt x="26" y="108"/>
                  </a:lnTo>
                  <a:lnTo>
                    <a:pt x="35" y="95"/>
                  </a:lnTo>
                  <a:lnTo>
                    <a:pt x="48" y="83"/>
                  </a:lnTo>
                  <a:lnTo>
                    <a:pt x="62" y="71"/>
                  </a:lnTo>
                  <a:lnTo>
                    <a:pt x="78" y="61"/>
                  </a:lnTo>
                  <a:lnTo>
                    <a:pt x="97" y="51"/>
                  </a:lnTo>
                  <a:lnTo>
                    <a:pt x="116" y="42"/>
                  </a:lnTo>
                  <a:lnTo>
                    <a:pt x="136" y="34"/>
                  </a:lnTo>
                  <a:lnTo>
                    <a:pt x="156" y="27"/>
                  </a:lnTo>
                  <a:lnTo>
                    <a:pt x="175" y="21"/>
                  </a:lnTo>
                  <a:lnTo>
                    <a:pt x="196" y="16"/>
                  </a:lnTo>
                  <a:lnTo>
                    <a:pt x="213" y="11"/>
                  </a:lnTo>
                  <a:lnTo>
                    <a:pt x="230" y="8"/>
                  </a:lnTo>
                  <a:lnTo>
                    <a:pt x="245" y="6"/>
                  </a:lnTo>
                  <a:lnTo>
                    <a:pt x="235" y="2"/>
                  </a:lnTo>
                  <a:lnTo>
                    <a:pt x="219" y="0"/>
                  </a:lnTo>
                  <a:lnTo>
                    <a:pt x="200" y="2"/>
                  </a:lnTo>
                  <a:lnTo>
                    <a:pt x="178" y="5"/>
                  </a:lnTo>
                  <a:lnTo>
                    <a:pt x="154" y="10"/>
                  </a:lnTo>
                  <a:lnTo>
                    <a:pt x="130" y="16"/>
                  </a:lnTo>
                  <a:lnTo>
                    <a:pt x="109" y="24"/>
                  </a:lnTo>
                  <a:lnTo>
                    <a:pt x="90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52" name="Freeform 122">
              <a:extLst>
                <a:ext uri="{FF2B5EF4-FFF2-40B4-BE49-F238E27FC236}">
                  <a16:creationId xmlns:a16="http://schemas.microsoft.com/office/drawing/2014/main" id="{EC1EFBD8-6C7D-DB4F-ACD4-20F523C605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1" y="2236"/>
              <a:ext cx="53" cy="80"/>
            </a:xfrm>
            <a:custGeom>
              <a:avLst/>
              <a:gdLst>
                <a:gd name="T0" fmla="*/ 5 w 159"/>
                <a:gd name="T1" fmla="*/ 7 h 160"/>
                <a:gd name="T2" fmla="*/ 5 w 159"/>
                <a:gd name="T3" fmla="*/ 9 h 160"/>
                <a:gd name="T4" fmla="*/ 5 w 159"/>
                <a:gd name="T5" fmla="*/ 11 h 160"/>
                <a:gd name="T6" fmla="*/ 5 w 159"/>
                <a:gd name="T7" fmla="*/ 12 h 160"/>
                <a:gd name="T8" fmla="*/ 4 w 159"/>
                <a:gd name="T9" fmla="*/ 14 h 160"/>
                <a:gd name="T10" fmla="*/ 3 w 159"/>
                <a:gd name="T11" fmla="*/ 15 h 160"/>
                <a:gd name="T12" fmla="*/ 3 w 159"/>
                <a:gd name="T13" fmla="*/ 16 h 160"/>
                <a:gd name="T14" fmla="*/ 2 w 159"/>
                <a:gd name="T15" fmla="*/ 17 h 160"/>
                <a:gd name="T16" fmla="*/ 1 w 159"/>
                <a:gd name="T17" fmla="*/ 19 h 160"/>
                <a:gd name="T18" fmla="*/ 1 w 159"/>
                <a:gd name="T19" fmla="*/ 19 h 160"/>
                <a:gd name="T20" fmla="*/ 1 w 159"/>
                <a:gd name="T21" fmla="*/ 19 h 160"/>
                <a:gd name="T22" fmla="*/ 1 w 159"/>
                <a:gd name="T23" fmla="*/ 20 h 160"/>
                <a:gd name="T24" fmla="*/ 1 w 159"/>
                <a:gd name="T25" fmla="*/ 20 h 160"/>
                <a:gd name="T26" fmla="*/ 1 w 159"/>
                <a:gd name="T27" fmla="*/ 20 h 160"/>
                <a:gd name="T28" fmla="*/ 2 w 159"/>
                <a:gd name="T29" fmla="*/ 20 h 160"/>
                <a:gd name="T30" fmla="*/ 2 w 159"/>
                <a:gd name="T31" fmla="*/ 20 h 160"/>
                <a:gd name="T32" fmla="*/ 2 w 159"/>
                <a:gd name="T33" fmla="*/ 20 h 160"/>
                <a:gd name="T34" fmla="*/ 3 w 159"/>
                <a:gd name="T35" fmla="*/ 19 h 160"/>
                <a:gd name="T36" fmla="*/ 4 w 159"/>
                <a:gd name="T37" fmla="*/ 18 h 160"/>
                <a:gd name="T38" fmla="*/ 4 w 159"/>
                <a:gd name="T39" fmla="*/ 16 h 160"/>
                <a:gd name="T40" fmla="*/ 5 w 159"/>
                <a:gd name="T41" fmla="*/ 15 h 160"/>
                <a:gd name="T42" fmla="*/ 5 w 159"/>
                <a:gd name="T43" fmla="*/ 13 h 160"/>
                <a:gd name="T44" fmla="*/ 6 w 159"/>
                <a:gd name="T45" fmla="*/ 11 h 160"/>
                <a:gd name="T46" fmla="*/ 6 w 159"/>
                <a:gd name="T47" fmla="*/ 9 h 160"/>
                <a:gd name="T48" fmla="*/ 6 w 159"/>
                <a:gd name="T49" fmla="*/ 7 h 160"/>
                <a:gd name="T50" fmla="*/ 5 w 159"/>
                <a:gd name="T51" fmla="*/ 5 h 160"/>
                <a:gd name="T52" fmla="*/ 5 w 159"/>
                <a:gd name="T53" fmla="*/ 3 h 160"/>
                <a:gd name="T54" fmla="*/ 4 w 159"/>
                <a:gd name="T55" fmla="*/ 2 h 160"/>
                <a:gd name="T56" fmla="*/ 3 w 159"/>
                <a:gd name="T57" fmla="*/ 1 h 160"/>
                <a:gd name="T58" fmla="*/ 2 w 159"/>
                <a:gd name="T59" fmla="*/ 1 h 160"/>
                <a:gd name="T60" fmla="*/ 1 w 159"/>
                <a:gd name="T61" fmla="*/ 0 h 160"/>
                <a:gd name="T62" fmla="*/ 0 w 159"/>
                <a:gd name="T63" fmla="*/ 1 h 160"/>
                <a:gd name="T64" fmla="*/ 0 w 159"/>
                <a:gd name="T65" fmla="*/ 1 h 160"/>
                <a:gd name="T66" fmla="*/ 1 w 159"/>
                <a:gd name="T67" fmla="*/ 2 h 160"/>
                <a:gd name="T68" fmla="*/ 2 w 159"/>
                <a:gd name="T69" fmla="*/ 2 h 160"/>
                <a:gd name="T70" fmla="*/ 2 w 159"/>
                <a:gd name="T71" fmla="*/ 2 h 160"/>
                <a:gd name="T72" fmla="*/ 3 w 159"/>
                <a:gd name="T73" fmla="*/ 3 h 160"/>
                <a:gd name="T74" fmla="*/ 4 w 159"/>
                <a:gd name="T75" fmla="*/ 3 h 160"/>
                <a:gd name="T76" fmla="*/ 4 w 159"/>
                <a:gd name="T77" fmla="*/ 4 h 160"/>
                <a:gd name="T78" fmla="*/ 5 w 159"/>
                <a:gd name="T79" fmla="*/ 5 h 160"/>
                <a:gd name="T80" fmla="*/ 5 w 159"/>
                <a:gd name="T81" fmla="*/ 7 h 16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59"/>
                <a:gd name="T124" fmla="*/ 0 h 160"/>
                <a:gd name="T125" fmla="*/ 159 w 159"/>
                <a:gd name="T126" fmla="*/ 160 h 16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59" h="160">
                  <a:moveTo>
                    <a:pt x="134" y="53"/>
                  </a:moveTo>
                  <a:lnTo>
                    <a:pt x="138" y="70"/>
                  </a:lnTo>
                  <a:lnTo>
                    <a:pt x="135" y="84"/>
                  </a:lnTo>
                  <a:lnTo>
                    <a:pt x="125" y="96"/>
                  </a:lnTo>
                  <a:lnTo>
                    <a:pt x="111" y="107"/>
                  </a:lnTo>
                  <a:lnTo>
                    <a:pt x="93" y="117"/>
                  </a:lnTo>
                  <a:lnTo>
                    <a:pt x="74" y="126"/>
                  </a:lnTo>
                  <a:lnTo>
                    <a:pt x="54" y="136"/>
                  </a:lnTo>
                  <a:lnTo>
                    <a:pt x="37" y="146"/>
                  </a:lnTo>
                  <a:lnTo>
                    <a:pt x="34" y="149"/>
                  </a:lnTo>
                  <a:lnTo>
                    <a:pt x="32" y="151"/>
                  </a:lnTo>
                  <a:lnTo>
                    <a:pt x="32" y="154"/>
                  </a:lnTo>
                  <a:lnTo>
                    <a:pt x="35" y="157"/>
                  </a:lnTo>
                  <a:lnTo>
                    <a:pt x="38" y="159"/>
                  </a:lnTo>
                  <a:lnTo>
                    <a:pt x="43" y="160"/>
                  </a:lnTo>
                  <a:lnTo>
                    <a:pt x="47" y="160"/>
                  </a:lnTo>
                  <a:lnTo>
                    <a:pt x="51" y="159"/>
                  </a:lnTo>
                  <a:lnTo>
                    <a:pt x="73" y="150"/>
                  </a:lnTo>
                  <a:lnTo>
                    <a:pt x="95" y="139"/>
                  </a:lnTo>
                  <a:lnTo>
                    <a:pt x="115" y="128"/>
                  </a:lnTo>
                  <a:lnTo>
                    <a:pt x="134" y="115"/>
                  </a:lnTo>
                  <a:lnTo>
                    <a:pt x="147" y="101"/>
                  </a:lnTo>
                  <a:lnTo>
                    <a:pt x="156" y="85"/>
                  </a:lnTo>
                  <a:lnTo>
                    <a:pt x="159" y="68"/>
                  </a:lnTo>
                  <a:lnTo>
                    <a:pt x="153" y="50"/>
                  </a:lnTo>
                  <a:lnTo>
                    <a:pt x="140" y="36"/>
                  </a:lnTo>
                  <a:lnTo>
                    <a:pt x="122" y="24"/>
                  </a:lnTo>
                  <a:lnTo>
                    <a:pt x="99" y="14"/>
                  </a:lnTo>
                  <a:lnTo>
                    <a:pt x="76" y="7"/>
                  </a:lnTo>
                  <a:lnTo>
                    <a:pt x="51" y="2"/>
                  </a:lnTo>
                  <a:lnTo>
                    <a:pt x="29" y="0"/>
                  </a:lnTo>
                  <a:lnTo>
                    <a:pt x="12" y="1"/>
                  </a:lnTo>
                  <a:lnTo>
                    <a:pt x="0" y="5"/>
                  </a:lnTo>
                  <a:lnTo>
                    <a:pt x="21" y="9"/>
                  </a:lnTo>
                  <a:lnTo>
                    <a:pt x="41" y="12"/>
                  </a:lnTo>
                  <a:lnTo>
                    <a:pt x="60" y="15"/>
                  </a:lnTo>
                  <a:lnTo>
                    <a:pt x="79" y="19"/>
                  </a:lnTo>
                  <a:lnTo>
                    <a:pt x="96" y="24"/>
                  </a:lnTo>
                  <a:lnTo>
                    <a:pt x="112" y="31"/>
                  </a:lnTo>
                  <a:lnTo>
                    <a:pt x="125" y="40"/>
                  </a:lnTo>
                  <a:lnTo>
                    <a:pt x="134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53" name="Freeform 123">
              <a:extLst>
                <a:ext uri="{FF2B5EF4-FFF2-40B4-BE49-F238E27FC236}">
                  <a16:creationId xmlns:a16="http://schemas.microsoft.com/office/drawing/2014/main" id="{98520A5D-63BF-5247-85FC-77B7B1D0CB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8" y="2218"/>
              <a:ext cx="133" cy="166"/>
            </a:xfrm>
            <a:custGeom>
              <a:avLst/>
              <a:gdLst>
                <a:gd name="T0" fmla="*/ 5 w 399"/>
                <a:gd name="T1" fmla="*/ 8 h 332"/>
                <a:gd name="T2" fmla="*/ 2 w 399"/>
                <a:gd name="T3" fmla="*/ 13 h 332"/>
                <a:gd name="T4" fmla="*/ 1 w 399"/>
                <a:gd name="T5" fmla="*/ 19 h 332"/>
                <a:gd name="T6" fmla="*/ 0 w 399"/>
                <a:gd name="T7" fmla="*/ 25 h 332"/>
                <a:gd name="T8" fmla="*/ 0 w 399"/>
                <a:gd name="T9" fmla="*/ 30 h 332"/>
                <a:gd name="T10" fmla="*/ 0 w 399"/>
                <a:gd name="T11" fmla="*/ 32 h 332"/>
                <a:gd name="T12" fmla="*/ 1 w 399"/>
                <a:gd name="T13" fmla="*/ 33 h 332"/>
                <a:gd name="T14" fmla="*/ 2 w 399"/>
                <a:gd name="T15" fmla="*/ 35 h 332"/>
                <a:gd name="T16" fmla="*/ 3 w 399"/>
                <a:gd name="T17" fmla="*/ 36 h 332"/>
                <a:gd name="T18" fmla="*/ 4 w 399"/>
                <a:gd name="T19" fmla="*/ 38 h 332"/>
                <a:gd name="T20" fmla="*/ 5 w 399"/>
                <a:gd name="T21" fmla="*/ 39 h 332"/>
                <a:gd name="T22" fmla="*/ 7 w 399"/>
                <a:gd name="T23" fmla="*/ 40 h 332"/>
                <a:gd name="T24" fmla="*/ 9 w 399"/>
                <a:gd name="T25" fmla="*/ 41 h 332"/>
                <a:gd name="T26" fmla="*/ 10 w 399"/>
                <a:gd name="T27" fmla="*/ 41 h 332"/>
                <a:gd name="T28" fmla="*/ 12 w 399"/>
                <a:gd name="T29" fmla="*/ 42 h 332"/>
                <a:gd name="T30" fmla="*/ 13 w 399"/>
                <a:gd name="T31" fmla="*/ 42 h 332"/>
                <a:gd name="T32" fmla="*/ 14 w 399"/>
                <a:gd name="T33" fmla="*/ 42 h 332"/>
                <a:gd name="T34" fmla="*/ 15 w 399"/>
                <a:gd name="T35" fmla="*/ 41 h 332"/>
                <a:gd name="T36" fmla="*/ 15 w 399"/>
                <a:gd name="T37" fmla="*/ 40 h 332"/>
                <a:gd name="T38" fmla="*/ 14 w 399"/>
                <a:gd name="T39" fmla="*/ 39 h 332"/>
                <a:gd name="T40" fmla="*/ 13 w 399"/>
                <a:gd name="T41" fmla="*/ 39 h 332"/>
                <a:gd name="T42" fmla="*/ 12 w 399"/>
                <a:gd name="T43" fmla="*/ 39 h 332"/>
                <a:gd name="T44" fmla="*/ 11 w 399"/>
                <a:gd name="T45" fmla="*/ 39 h 332"/>
                <a:gd name="T46" fmla="*/ 9 w 399"/>
                <a:gd name="T47" fmla="*/ 38 h 332"/>
                <a:gd name="T48" fmla="*/ 8 w 399"/>
                <a:gd name="T49" fmla="*/ 37 h 332"/>
                <a:gd name="T50" fmla="*/ 6 w 399"/>
                <a:gd name="T51" fmla="*/ 37 h 332"/>
                <a:gd name="T52" fmla="*/ 5 w 399"/>
                <a:gd name="T53" fmla="*/ 36 h 332"/>
                <a:gd name="T54" fmla="*/ 3 w 399"/>
                <a:gd name="T55" fmla="*/ 34 h 332"/>
                <a:gd name="T56" fmla="*/ 2 w 399"/>
                <a:gd name="T57" fmla="*/ 32 h 332"/>
                <a:gd name="T58" fmla="*/ 2 w 399"/>
                <a:gd name="T59" fmla="*/ 30 h 332"/>
                <a:gd name="T60" fmla="*/ 1 w 399"/>
                <a:gd name="T61" fmla="*/ 27 h 332"/>
                <a:gd name="T62" fmla="*/ 2 w 399"/>
                <a:gd name="T63" fmla="*/ 22 h 332"/>
                <a:gd name="T64" fmla="*/ 2 w 399"/>
                <a:gd name="T65" fmla="*/ 19 h 332"/>
                <a:gd name="T66" fmla="*/ 3 w 399"/>
                <a:gd name="T67" fmla="*/ 15 h 332"/>
                <a:gd name="T68" fmla="*/ 4 w 399"/>
                <a:gd name="T69" fmla="*/ 13 h 332"/>
                <a:gd name="T70" fmla="*/ 5 w 399"/>
                <a:gd name="T71" fmla="*/ 10 h 332"/>
                <a:gd name="T72" fmla="*/ 7 w 399"/>
                <a:gd name="T73" fmla="*/ 8 h 332"/>
                <a:gd name="T74" fmla="*/ 8 w 399"/>
                <a:gd name="T75" fmla="*/ 5 h 332"/>
                <a:gd name="T76" fmla="*/ 10 w 399"/>
                <a:gd name="T77" fmla="*/ 3 h 332"/>
                <a:gd name="T78" fmla="*/ 12 w 399"/>
                <a:gd name="T79" fmla="*/ 1 h 332"/>
                <a:gd name="T80" fmla="*/ 12 w 399"/>
                <a:gd name="T81" fmla="*/ 0 h 332"/>
                <a:gd name="T82" fmla="*/ 10 w 399"/>
                <a:gd name="T83" fmla="*/ 1 h 332"/>
                <a:gd name="T84" fmla="*/ 8 w 399"/>
                <a:gd name="T85" fmla="*/ 3 h 332"/>
                <a:gd name="T86" fmla="*/ 7 w 399"/>
                <a:gd name="T87" fmla="*/ 5 h 33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99"/>
                <a:gd name="T133" fmla="*/ 0 h 332"/>
                <a:gd name="T134" fmla="*/ 399 w 399"/>
                <a:gd name="T135" fmla="*/ 332 h 33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99" h="332">
                  <a:moveTo>
                    <a:pt x="155" y="45"/>
                  </a:moveTo>
                  <a:lnTo>
                    <a:pt x="125" y="62"/>
                  </a:lnTo>
                  <a:lnTo>
                    <a:pt x="94" y="81"/>
                  </a:lnTo>
                  <a:lnTo>
                    <a:pt x="67" y="101"/>
                  </a:lnTo>
                  <a:lnTo>
                    <a:pt x="42" y="123"/>
                  </a:lnTo>
                  <a:lnTo>
                    <a:pt x="22" y="147"/>
                  </a:lnTo>
                  <a:lnTo>
                    <a:pt x="7" y="172"/>
                  </a:lnTo>
                  <a:lnTo>
                    <a:pt x="0" y="200"/>
                  </a:lnTo>
                  <a:lnTo>
                    <a:pt x="2" y="228"/>
                  </a:lnTo>
                  <a:lnTo>
                    <a:pt x="4" y="235"/>
                  </a:lnTo>
                  <a:lnTo>
                    <a:pt x="9" y="243"/>
                  </a:lnTo>
                  <a:lnTo>
                    <a:pt x="13" y="249"/>
                  </a:lnTo>
                  <a:lnTo>
                    <a:pt x="19" y="256"/>
                  </a:lnTo>
                  <a:lnTo>
                    <a:pt x="26" y="262"/>
                  </a:lnTo>
                  <a:lnTo>
                    <a:pt x="33" y="268"/>
                  </a:lnTo>
                  <a:lnTo>
                    <a:pt x="42" y="273"/>
                  </a:lnTo>
                  <a:lnTo>
                    <a:pt x="51" y="277"/>
                  </a:lnTo>
                  <a:lnTo>
                    <a:pt x="70" y="285"/>
                  </a:lnTo>
                  <a:lnTo>
                    <a:pt x="89" y="292"/>
                  </a:lnTo>
                  <a:lnTo>
                    <a:pt x="107" y="298"/>
                  </a:lnTo>
                  <a:lnTo>
                    <a:pt x="128" y="303"/>
                  </a:lnTo>
                  <a:lnTo>
                    <a:pt x="148" y="308"/>
                  </a:lnTo>
                  <a:lnTo>
                    <a:pt x="168" y="312"/>
                  </a:lnTo>
                  <a:lnTo>
                    <a:pt x="189" y="316"/>
                  </a:lnTo>
                  <a:lnTo>
                    <a:pt x="209" y="319"/>
                  </a:lnTo>
                  <a:lnTo>
                    <a:pt x="231" y="322"/>
                  </a:lnTo>
                  <a:lnTo>
                    <a:pt x="253" y="324"/>
                  </a:lnTo>
                  <a:lnTo>
                    <a:pt x="273" y="326"/>
                  </a:lnTo>
                  <a:lnTo>
                    <a:pt x="295" y="328"/>
                  </a:lnTo>
                  <a:lnTo>
                    <a:pt x="316" y="329"/>
                  </a:lnTo>
                  <a:lnTo>
                    <a:pt x="338" y="330"/>
                  </a:lnTo>
                  <a:lnTo>
                    <a:pt x="358" y="331"/>
                  </a:lnTo>
                  <a:lnTo>
                    <a:pt x="380" y="332"/>
                  </a:lnTo>
                  <a:lnTo>
                    <a:pt x="386" y="332"/>
                  </a:lnTo>
                  <a:lnTo>
                    <a:pt x="392" y="329"/>
                  </a:lnTo>
                  <a:lnTo>
                    <a:pt x="396" y="326"/>
                  </a:lnTo>
                  <a:lnTo>
                    <a:pt x="399" y="321"/>
                  </a:lnTo>
                  <a:lnTo>
                    <a:pt x="399" y="316"/>
                  </a:lnTo>
                  <a:lnTo>
                    <a:pt x="396" y="312"/>
                  </a:lnTo>
                  <a:lnTo>
                    <a:pt x="390" y="309"/>
                  </a:lnTo>
                  <a:lnTo>
                    <a:pt x="385" y="308"/>
                  </a:lnTo>
                  <a:lnTo>
                    <a:pt x="364" y="308"/>
                  </a:lnTo>
                  <a:lnTo>
                    <a:pt x="345" y="308"/>
                  </a:lnTo>
                  <a:lnTo>
                    <a:pt x="325" y="307"/>
                  </a:lnTo>
                  <a:lnTo>
                    <a:pt x="306" y="306"/>
                  </a:lnTo>
                  <a:lnTo>
                    <a:pt x="286" y="305"/>
                  </a:lnTo>
                  <a:lnTo>
                    <a:pt x="266" y="303"/>
                  </a:lnTo>
                  <a:lnTo>
                    <a:pt x="247" y="301"/>
                  </a:lnTo>
                  <a:lnTo>
                    <a:pt x="226" y="299"/>
                  </a:lnTo>
                  <a:lnTo>
                    <a:pt x="208" y="296"/>
                  </a:lnTo>
                  <a:lnTo>
                    <a:pt x="187" y="293"/>
                  </a:lnTo>
                  <a:lnTo>
                    <a:pt x="168" y="289"/>
                  </a:lnTo>
                  <a:lnTo>
                    <a:pt x="150" y="285"/>
                  </a:lnTo>
                  <a:lnTo>
                    <a:pt x="131" y="281"/>
                  </a:lnTo>
                  <a:lnTo>
                    <a:pt x="113" y="275"/>
                  </a:lnTo>
                  <a:lnTo>
                    <a:pt x="94" y="269"/>
                  </a:lnTo>
                  <a:lnTo>
                    <a:pt x="77" y="263"/>
                  </a:lnTo>
                  <a:lnTo>
                    <a:pt x="62" y="256"/>
                  </a:lnTo>
                  <a:lnTo>
                    <a:pt x="51" y="246"/>
                  </a:lnTo>
                  <a:lnTo>
                    <a:pt x="44" y="236"/>
                  </a:lnTo>
                  <a:lnTo>
                    <a:pt x="38" y="224"/>
                  </a:lnTo>
                  <a:lnTo>
                    <a:pt x="38" y="210"/>
                  </a:lnTo>
                  <a:lnTo>
                    <a:pt x="41" y="192"/>
                  </a:lnTo>
                  <a:lnTo>
                    <a:pt x="46" y="173"/>
                  </a:lnTo>
                  <a:lnTo>
                    <a:pt x="52" y="160"/>
                  </a:lnTo>
                  <a:lnTo>
                    <a:pt x="62" y="145"/>
                  </a:lnTo>
                  <a:lnTo>
                    <a:pt x="74" y="132"/>
                  </a:lnTo>
                  <a:lnTo>
                    <a:pt x="84" y="120"/>
                  </a:lnTo>
                  <a:lnTo>
                    <a:pt x="97" y="109"/>
                  </a:lnTo>
                  <a:lnTo>
                    <a:pt x="110" y="98"/>
                  </a:lnTo>
                  <a:lnTo>
                    <a:pt x="125" y="88"/>
                  </a:lnTo>
                  <a:lnTo>
                    <a:pt x="141" y="78"/>
                  </a:lnTo>
                  <a:lnTo>
                    <a:pt x="160" y="67"/>
                  </a:lnTo>
                  <a:lnTo>
                    <a:pt x="179" y="57"/>
                  </a:lnTo>
                  <a:lnTo>
                    <a:pt x="200" y="47"/>
                  </a:lnTo>
                  <a:lnTo>
                    <a:pt x="223" y="37"/>
                  </a:lnTo>
                  <a:lnTo>
                    <a:pt x="248" y="28"/>
                  </a:lnTo>
                  <a:lnTo>
                    <a:pt x="271" y="19"/>
                  </a:lnTo>
                  <a:lnTo>
                    <a:pt x="293" y="12"/>
                  </a:lnTo>
                  <a:lnTo>
                    <a:pt x="313" y="6"/>
                  </a:lnTo>
                  <a:lnTo>
                    <a:pt x="331" y="1"/>
                  </a:lnTo>
                  <a:lnTo>
                    <a:pt x="315" y="0"/>
                  </a:lnTo>
                  <a:lnTo>
                    <a:pt x="295" y="1"/>
                  </a:lnTo>
                  <a:lnTo>
                    <a:pt x="273" y="5"/>
                  </a:lnTo>
                  <a:lnTo>
                    <a:pt x="248" y="10"/>
                  </a:lnTo>
                  <a:lnTo>
                    <a:pt x="223" y="17"/>
                  </a:lnTo>
                  <a:lnTo>
                    <a:pt x="199" y="25"/>
                  </a:lnTo>
                  <a:lnTo>
                    <a:pt x="176" y="35"/>
                  </a:lnTo>
                  <a:lnTo>
                    <a:pt x="155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54" name="Freeform 124">
              <a:extLst>
                <a:ext uri="{FF2B5EF4-FFF2-40B4-BE49-F238E27FC236}">
                  <a16:creationId xmlns:a16="http://schemas.microsoft.com/office/drawing/2014/main" id="{9EF703F5-F9E3-374C-B1F3-69FAAA8EE2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6" y="2213"/>
              <a:ext cx="116" cy="110"/>
            </a:xfrm>
            <a:custGeom>
              <a:avLst/>
              <a:gdLst>
                <a:gd name="T0" fmla="*/ 11 w 348"/>
                <a:gd name="T1" fmla="*/ 8 h 222"/>
                <a:gd name="T2" fmla="*/ 11 w 348"/>
                <a:gd name="T3" fmla="*/ 10 h 222"/>
                <a:gd name="T4" fmla="*/ 12 w 348"/>
                <a:gd name="T5" fmla="*/ 11 h 222"/>
                <a:gd name="T6" fmla="*/ 12 w 348"/>
                <a:gd name="T7" fmla="*/ 13 h 222"/>
                <a:gd name="T8" fmla="*/ 12 w 348"/>
                <a:gd name="T9" fmla="*/ 15 h 222"/>
                <a:gd name="T10" fmla="*/ 12 w 348"/>
                <a:gd name="T11" fmla="*/ 17 h 222"/>
                <a:gd name="T12" fmla="*/ 12 w 348"/>
                <a:gd name="T13" fmla="*/ 18 h 222"/>
                <a:gd name="T14" fmla="*/ 11 w 348"/>
                <a:gd name="T15" fmla="*/ 20 h 222"/>
                <a:gd name="T16" fmla="*/ 11 w 348"/>
                <a:gd name="T17" fmla="*/ 21 h 222"/>
                <a:gd name="T18" fmla="*/ 10 w 348"/>
                <a:gd name="T19" fmla="*/ 22 h 222"/>
                <a:gd name="T20" fmla="*/ 10 w 348"/>
                <a:gd name="T21" fmla="*/ 23 h 222"/>
                <a:gd name="T22" fmla="*/ 9 w 348"/>
                <a:gd name="T23" fmla="*/ 24 h 222"/>
                <a:gd name="T24" fmla="*/ 9 w 348"/>
                <a:gd name="T25" fmla="*/ 25 h 222"/>
                <a:gd name="T26" fmla="*/ 9 w 348"/>
                <a:gd name="T27" fmla="*/ 26 h 222"/>
                <a:gd name="T28" fmla="*/ 9 w 348"/>
                <a:gd name="T29" fmla="*/ 26 h 222"/>
                <a:gd name="T30" fmla="*/ 9 w 348"/>
                <a:gd name="T31" fmla="*/ 26 h 222"/>
                <a:gd name="T32" fmla="*/ 9 w 348"/>
                <a:gd name="T33" fmla="*/ 27 h 222"/>
                <a:gd name="T34" fmla="*/ 9 w 348"/>
                <a:gd name="T35" fmla="*/ 27 h 222"/>
                <a:gd name="T36" fmla="*/ 9 w 348"/>
                <a:gd name="T37" fmla="*/ 27 h 222"/>
                <a:gd name="T38" fmla="*/ 9 w 348"/>
                <a:gd name="T39" fmla="*/ 27 h 222"/>
                <a:gd name="T40" fmla="*/ 10 w 348"/>
                <a:gd name="T41" fmla="*/ 27 h 222"/>
                <a:gd name="T42" fmla="*/ 11 w 348"/>
                <a:gd name="T43" fmla="*/ 25 h 222"/>
                <a:gd name="T44" fmla="*/ 11 w 348"/>
                <a:gd name="T45" fmla="*/ 23 h 222"/>
                <a:gd name="T46" fmla="*/ 12 w 348"/>
                <a:gd name="T47" fmla="*/ 20 h 222"/>
                <a:gd name="T48" fmla="*/ 13 w 348"/>
                <a:gd name="T49" fmla="*/ 18 h 222"/>
                <a:gd name="T50" fmla="*/ 13 w 348"/>
                <a:gd name="T51" fmla="*/ 15 h 222"/>
                <a:gd name="T52" fmla="*/ 13 w 348"/>
                <a:gd name="T53" fmla="*/ 12 h 222"/>
                <a:gd name="T54" fmla="*/ 12 w 348"/>
                <a:gd name="T55" fmla="*/ 10 h 222"/>
                <a:gd name="T56" fmla="*/ 11 w 348"/>
                <a:gd name="T57" fmla="*/ 7 h 222"/>
                <a:gd name="T58" fmla="*/ 11 w 348"/>
                <a:gd name="T59" fmla="*/ 6 h 222"/>
                <a:gd name="T60" fmla="*/ 10 w 348"/>
                <a:gd name="T61" fmla="*/ 5 h 222"/>
                <a:gd name="T62" fmla="*/ 9 w 348"/>
                <a:gd name="T63" fmla="*/ 4 h 222"/>
                <a:gd name="T64" fmla="*/ 8 w 348"/>
                <a:gd name="T65" fmla="*/ 3 h 222"/>
                <a:gd name="T66" fmla="*/ 7 w 348"/>
                <a:gd name="T67" fmla="*/ 2 h 222"/>
                <a:gd name="T68" fmla="*/ 7 w 348"/>
                <a:gd name="T69" fmla="*/ 2 h 222"/>
                <a:gd name="T70" fmla="*/ 6 w 348"/>
                <a:gd name="T71" fmla="*/ 1 h 222"/>
                <a:gd name="T72" fmla="*/ 5 w 348"/>
                <a:gd name="T73" fmla="*/ 0 h 222"/>
                <a:gd name="T74" fmla="*/ 4 w 348"/>
                <a:gd name="T75" fmla="*/ 0 h 222"/>
                <a:gd name="T76" fmla="*/ 3 w 348"/>
                <a:gd name="T77" fmla="*/ 0 h 222"/>
                <a:gd name="T78" fmla="*/ 2 w 348"/>
                <a:gd name="T79" fmla="*/ 0 h 222"/>
                <a:gd name="T80" fmla="*/ 1 w 348"/>
                <a:gd name="T81" fmla="*/ 0 h 222"/>
                <a:gd name="T82" fmla="*/ 1 w 348"/>
                <a:gd name="T83" fmla="*/ 0 h 222"/>
                <a:gd name="T84" fmla="*/ 0 w 348"/>
                <a:gd name="T85" fmla="*/ 0 h 222"/>
                <a:gd name="T86" fmla="*/ 0 w 348"/>
                <a:gd name="T87" fmla="*/ 0 h 222"/>
                <a:gd name="T88" fmla="*/ 0 w 348"/>
                <a:gd name="T89" fmla="*/ 0 h 222"/>
                <a:gd name="T90" fmla="*/ 1 w 348"/>
                <a:gd name="T91" fmla="*/ 0 h 222"/>
                <a:gd name="T92" fmla="*/ 1 w 348"/>
                <a:gd name="T93" fmla="*/ 1 h 222"/>
                <a:gd name="T94" fmla="*/ 2 w 348"/>
                <a:gd name="T95" fmla="*/ 1 h 222"/>
                <a:gd name="T96" fmla="*/ 2 w 348"/>
                <a:gd name="T97" fmla="*/ 1 h 222"/>
                <a:gd name="T98" fmla="*/ 3 w 348"/>
                <a:gd name="T99" fmla="*/ 1 h 222"/>
                <a:gd name="T100" fmla="*/ 4 w 348"/>
                <a:gd name="T101" fmla="*/ 2 h 222"/>
                <a:gd name="T102" fmla="*/ 4 w 348"/>
                <a:gd name="T103" fmla="*/ 2 h 222"/>
                <a:gd name="T104" fmla="*/ 5 w 348"/>
                <a:gd name="T105" fmla="*/ 2 h 222"/>
                <a:gd name="T106" fmla="*/ 6 w 348"/>
                <a:gd name="T107" fmla="*/ 3 h 222"/>
                <a:gd name="T108" fmla="*/ 7 w 348"/>
                <a:gd name="T109" fmla="*/ 3 h 222"/>
                <a:gd name="T110" fmla="*/ 7 w 348"/>
                <a:gd name="T111" fmla="*/ 4 h 222"/>
                <a:gd name="T112" fmla="*/ 8 w 348"/>
                <a:gd name="T113" fmla="*/ 5 h 222"/>
                <a:gd name="T114" fmla="*/ 9 w 348"/>
                <a:gd name="T115" fmla="*/ 5 h 222"/>
                <a:gd name="T116" fmla="*/ 10 w 348"/>
                <a:gd name="T117" fmla="*/ 6 h 222"/>
                <a:gd name="T118" fmla="*/ 10 w 348"/>
                <a:gd name="T119" fmla="*/ 7 h 222"/>
                <a:gd name="T120" fmla="*/ 11 w 348"/>
                <a:gd name="T121" fmla="*/ 8 h 22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48"/>
                <a:gd name="T184" fmla="*/ 0 h 222"/>
                <a:gd name="T185" fmla="*/ 348 w 348"/>
                <a:gd name="T186" fmla="*/ 222 h 22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48" h="222">
                  <a:moveTo>
                    <a:pt x="290" y="69"/>
                  </a:moveTo>
                  <a:lnTo>
                    <a:pt x="306" y="81"/>
                  </a:lnTo>
                  <a:lnTo>
                    <a:pt x="315" y="95"/>
                  </a:lnTo>
                  <a:lnTo>
                    <a:pt x="321" y="110"/>
                  </a:lnTo>
                  <a:lnTo>
                    <a:pt x="321" y="126"/>
                  </a:lnTo>
                  <a:lnTo>
                    <a:pt x="318" y="139"/>
                  </a:lnTo>
                  <a:lnTo>
                    <a:pt x="312" y="150"/>
                  </a:lnTo>
                  <a:lnTo>
                    <a:pt x="302" y="161"/>
                  </a:lnTo>
                  <a:lnTo>
                    <a:pt x="292" y="170"/>
                  </a:lnTo>
                  <a:lnTo>
                    <a:pt x="279" y="180"/>
                  </a:lnTo>
                  <a:lnTo>
                    <a:pt x="265" y="188"/>
                  </a:lnTo>
                  <a:lnTo>
                    <a:pt x="252" y="198"/>
                  </a:lnTo>
                  <a:lnTo>
                    <a:pt x="239" y="207"/>
                  </a:lnTo>
                  <a:lnTo>
                    <a:pt x="236" y="210"/>
                  </a:lnTo>
                  <a:lnTo>
                    <a:pt x="235" y="213"/>
                  </a:lnTo>
                  <a:lnTo>
                    <a:pt x="236" y="216"/>
                  </a:lnTo>
                  <a:lnTo>
                    <a:pt x="239" y="219"/>
                  </a:lnTo>
                  <a:lnTo>
                    <a:pt x="244" y="221"/>
                  </a:lnTo>
                  <a:lnTo>
                    <a:pt x="248" y="222"/>
                  </a:lnTo>
                  <a:lnTo>
                    <a:pt x="254" y="221"/>
                  </a:lnTo>
                  <a:lnTo>
                    <a:pt x="258" y="219"/>
                  </a:lnTo>
                  <a:lnTo>
                    <a:pt x="287" y="206"/>
                  </a:lnTo>
                  <a:lnTo>
                    <a:pt x="310" y="188"/>
                  </a:lnTo>
                  <a:lnTo>
                    <a:pt x="331" y="168"/>
                  </a:lnTo>
                  <a:lnTo>
                    <a:pt x="344" y="147"/>
                  </a:lnTo>
                  <a:lnTo>
                    <a:pt x="348" y="124"/>
                  </a:lnTo>
                  <a:lnTo>
                    <a:pt x="345" y="102"/>
                  </a:lnTo>
                  <a:lnTo>
                    <a:pt x="334" y="81"/>
                  </a:lnTo>
                  <a:lnTo>
                    <a:pt x="310" y="62"/>
                  </a:lnTo>
                  <a:lnTo>
                    <a:pt x="293" y="52"/>
                  </a:lnTo>
                  <a:lnTo>
                    <a:pt x="273" y="43"/>
                  </a:lnTo>
                  <a:lnTo>
                    <a:pt x="249" y="34"/>
                  </a:lnTo>
                  <a:lnTo>
                    <a:pt x="226" y="27"/>
                  </a:lnTo>
                  <a:lnTo>
                    <a:pt x="202" y="21"/>
                  </a:lnTo>
                  <a:lnTo>
                    <a:pt x="176" y="16"/>
                  </a:lnTo>
                  <a:lnTo>
                    <a:pt x="151" y="11"/>
                  </a:lnTo>
                  <a:lnTo>
                    <a:pt x="125" y="7"/>
                  </a:lnTo>
                  <a:lnTo>
                    <a:pt x="102" y="4"/>
                  </a:lnTo>
                  <a:lnTo>
                    <a:pt x="78" y="2"/>
                  </a:lnTo>
                  <a:lnTo>
                    <a:pt x="58" y="0"/>
                  </a:lnTo>
                  <a:lnTo>
                    <a:pt x="39" y="0"/>
                  </a:lnTo>
                  <a:lnTo>
                    <a:pt x="23" y="0"/>
                  </a:lnTo>
                  <a:lnTo>
                    <a:pt x="12" y="1"/>
                  </a:lnTo>
                  <a:lnTo>
                    <a:pt x="4" y="3"/>
                  </a:lnTo>
                  <a:lnTo>
                    <a:pt x="0" y="5"/>
                  </a:lnTo>
                  <a:lnTo>
                    <a:pt x="14" y="7"/>
                  </a:lnTo>
                  <a:lnTo>
                    <a:pt x="30" y="8"/>
                  </a:lnTo>
                  <a:lnTo>
                    <a:pt x="46" y="10"/>
                  </a:lnTo>
                  <a:lnTo>
                    <a:pt x="64" y="12"/>
                  </a:lnTo>
                  <a:lnTo>
                    <a:pt x="83" y="14"/>
                  </a:lnTo>
                  <a:lnTo>
                    <a:pt x="102" y="16"/>
                  </a:lnTo>
                  <a:lnTo>
                    <a:pt x="120" y="19"/>
                  </a:lnTo>
                  <a:lnTo>
                    <a:pt x="141" y="22"/>
                  </a:lnTo>
                  <a:lnTo>
                    <a:pt x="160" y="26"/>
                  </a:lnTo>
                  <a:lnTo>
                    <a:pt x="180" y="30"/>
                  </a:lnTo>
                  <a:lnTo>
                    <a:pt x="200" y="35"/>
                  </a:lnTo>
                  <a:lnTo>
                    <a:pt x="219" y="41"/>
                  </a:lnTo>
                  <a:lnTo>
                    <a:pt x="238" y="47"/>
                  </a:lnTo>
                  <a:lnTo>
                    <a:pt x="257" y="53"/>
                  </a:lnTo>
                  <a:lnTo>
                    <a:pt x="274" y="61"/>
                  </a:lnTo>
                  <a:lnTo>
                    <a:pt x="290" y="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55" name="Freeform 125">
              <a:extLst>
                <a:ext uri="{FF2B5EF4-FFF2-40B4-BE49-F238E27FC236}">
                  <a16:creationId xmlns:a16="http://schemas.microsoft.com/office/drawing/2014/main" id="{EA4B2932-F7EA-0E4A-A405-500C101D1F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2" y="2273"/>
              <a:ext cx="48" cy="103"/>
            </a:xfrm>
            <a:custGeom>
              <a:avLst/>
              <a:gdLst>
                <a:gd name="T0" fmla="*/ 0 w 142"/>
                <a:gd name="T1" fmla="*/ 14 h 207"/>
                <a:gd name="T2" fmla="*/ 0 w 142"/>
                <a:gd name="T3" fmla="*/ 16 h 207"/>
                <a:gd name="T4" fmla="*/ 0 w 142"/>
                <a:gd name="T5" fmla="*/ 18 h 207"/>
                <a:gd name="T6" fmla="*/ 1 w 142"/>
                <a:gd name="T7" fmla="*/ 20 h 207"/>
                <a:gd name="T8" fmla="*/ 1 w 142"/>
                <a:gd name="T9" fmla="*/ 21 h 207"/>
                <a:gd name="T10" fmla="*/ 2 w 142"/>
                <a:gd name="T11" fmla="*/ 23 h 207"/>
                <a:gd name="T12" fmla="*/ 3 w 142"/>
                <a:gd name="T13" fmla="*/ 24 h 207"/>
                <a:gd name="T14" fmla="*/ 3 w 142"/>
                <a:gd name="T15" fmla="*/ 25 h 207"/>
                <a:gd name="T16" fmla="*/ 4 w 142"/>
                <a:gd name="T17" fmla="*/ 25 h 207"/>
                <a:gd name="T18" fmla="*/ 5 w 142"/>
                <a:gd name="T19" fmla="*/ 25 h 207"/>
                <a:gd name="T20" fmla="*/ 5 w 142"/>
                <a:gd name="T21" fmla="*/ 25 h 207"/>
                <a:gd name="T22" fmla="*/ 5 w 142"/>
                <a:gd name="T23" fmla="*/ 25 h 207"/>
                <a:gd name="T24" fmla="*/ 5 w 142"/>
                <a:gd name="T25" fmla="*/ 24 h 207"/>
                <a:gd name="T26" fmla="*/ 5 w 142"/>
                <a:gd name="T27" fmla="*/ 24 h 207"/>
                <a:gd name="T28" fmla="*/ 5 w 142"/>
                <a:gd name="T29" fmla="*/ 23 h 207"/>
                <a:gd name="T30" fmla="*/ 5 w 142"/>
                <a:gd name="T31" fmla="*/ 23 h 207"/>
                <a:gd name="T32" fmla="*/ 5 w 142"/>
                <a:gd name="T33" fmla="*/ 22 h 207"/>
                <a:gd name="T34" fmla="*/ 4 w 142"/>
                <a:gd name="T35" fmla="*/ 22 h 207"/>
                <a:gd name="T36" fmla="*/ 3 w 142"/>
                <a:gd name="T37" fmla="*/ 21 h 207"/>
                <a:gd name="T38" fmla="*/ 2 w 142"/>
                <a:gd name="T39" fmla="*/ 19 h 207"/>
                <a:gd name="T40" fmla="*/ 2 w 142"/>
                <a:gd name="T41" fmla="*/ 18 h 207"/>
                <a:gd name="T42" fmla="*/ 2 w 142"/>
                <a:gd name="T43" fmla="*/ 16 h 207"/>
                <a:gd name="T44" fmla="*/ 1 w 142"/>
                <a:gd name="T45" fmla="*/ 14 h 207"/>
                <a:gd name="T46" fmla="*/ 1 w 142"/>
                <a:gd name="T47" fmla="*/ 12 h 207"/>
                <a:gd name="T48" fmla="*/ 2 w 142"/>
                <a:gd name="T49" fmla="*/ 9 h 207"/>
                <a:gd name="T50" fmla="*/ 2 w 142"/>
                <a:gd name="T51" fmla="*/ 8 h 207"/>
                <a:gd name="T52" fmla="*/ 3 w 142"/>
                <a:gd name="T53" fmla="*/ 6 h 207"/>
                <a:gd name="T54" fmla="*/ 3 w 142"/>
                <a:gd name="T55" fmla="*/ 5 h 207"/>
                <a:gd name="T56" fmla="*/ 4 w 142"/>
                <a:gd name="T57" fmla="*/ 3 h 207"/>
                <a:gd name="T58" fmla="*/ 5 w 142"/>
                <a:gd name="T59" fmla="*/ 2 h 207"/>
                <a:gd name="T60" fmla="*/ 5 w 142"/>
                <a:gd name="T61" fmla="*/ 1 h 207"/>
                <a:gd name="T62" fmla="*/ 5 w 142"/>
                <a:gd name="T63" fmla="*/ 0 h 207"/>
                <a:gd name="T64" fmla="*/ 5 w 142"/>
                <a:gd name="T65" fmla="*/ 0 h 207"/>
                <a:gd name="T66" fmla="*/ 5 w 142"/>
                <a:gd name="T67" fmla="*/ 0 h 207"/>
                <a:gd name="T68" fmla="*/ 4 w 142"/>
                <a:gd name="T69" fmla="*/ 1 h 207"/>
                <a:gd name="T70" fmla="*/ 3 w 142"/>
                <a:gd name="T71" fmla="*/ 2 h 207"/>
                <a:gd name="T72" fmla="*/ 2 w 142"/>
                <a:gd name="T73" fmla="*/ 4 h 207"/>
                <a:gd name="T74" fmla="*/ 1 w 142"/>
                <a:gd name="T75" fmla="*/ 6 h 207"/>
                <a:gd name="T76" fmla="*/ 1 w 142"/>
                <a:gd name="T77" fmla="*/ 9 h 207"/>
                <a:gd name="T78" fmla="*/ 0 w 142"/>
                <a:gd name="T79" fmla="*/ 11 h 207"/>
                <a:gd name="T80" fmla="*/ 0 w 142"/>
                <a:gd name="T81" fmla="*/ 14 h 20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42"/>
                <a:gd name="T124" fmla="*/ 0 h 207"/>
                <a:gd name="T125" fmla="*/ 142 w 142"/>
                <a:gd name="T126" fmla="*/ 207 h 20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42" h="207">
                  <a:moveTo>
                    <a:pt x="0" y="113"/>
                  </a:moveTo>
                  <a:lnTo>
                    <a:pt x="0" y="130"/>
                  </a:lnTo>
                  <a:lnTo>
                    <a:pt x="6" y="146"/>
                  </a:lnTo>
                  <a:lnTo>
                    <a:pt x="16" y="161"/>
                  </a:lnTo>
                  <a:lnTo>
                    <a:pt x="31" y="174"/>
                  </a:lnTo>
                  <a:lnTo>
                    <a:pt x="48" y="185"/>
                  </a:lnTo>
                  <a:lnTo>
                    <a:pt x="68" y="195"/>
                  </a:lnTo>
                  <a:lnTo>
                    <a:pt x="92" y="202"/>
                  </a:lnTo>
                  <a:lnTo>
                    <a:pt x="115" y="206"/>
                  </a:lnTo>
                  <a:lnTo>
                    <a:pt x="122" y="207"/>
                  </a:lnTo>
                  <a:lnTo>
                    <a:pt x="129" y="205"/>
                  </a:lnTo>
                  <a:lnTo>
                    <a:pt x="135" y="202"/>
                  </a:lnTo>
                  <a:lnTo>
                    <a:pt x="138" y="198"/>
                  </a:lnTo>
                  <a:lnTo>
                    <a:pt x="138" y="193"/>
                  </a:lnTo>
                  <a:lnTo>
                    <a:pt x="137" y="188"/>
                  </a:lnTo>
                  <a:lnTo>
                    <a:pt x="132" y="184"/>
                  </a:lnTo>
                  <a:lnTo>
                    <a:pt x="125" y="182"/>
                  </a:lnTo>
                  <a:lnTo>
                    <a:pt x="102" y="176"/>
                  </a:lnTo>
                  <a:lnTo>
                    <a:pt x="80" y="168"/>
                  </a:lnTo>
                  <a:lnTo>
                    <a:pt x="63" y="157"/>
                  </a:lnTo>
                  <a:lnTo>
                    <a:pt x="50" y="145"/>
                  </a:lnTo>
                  <a:lnTo>
                    <a:pt x="41" y="130"/>
                  </a:lnTo>
                  <a:lnTo>
                    <a:pt x="37" y="114"/>
                  </a:lnTo>
                  <a:lnTo>
                    <a:pt x="37" y="97"/>
                  </a:lnTo>
                  <a:lnTo>
                    <a:pt x="44" y="79"/>
                  </a:lnTo>
                  <a:lnTo>
                    <a:pt x="54" y="65"/>
                  </a:lnTo>
                  <a:lnTo>
                    <a:pt x="70" y="52"/>
                  </a:lnTo>
                  <a:lnTo>
                    <a:pt x="87" y="40"/>
                  </a:lnTo>
                  <a:lnTo>
                    <a:pt x="106" y="29"/>
                  </a:lnTo>
                  <a:lnTo>
                    <a:pt x="122" y="20"/>
                  </a:lnTo>
                  <a:lnTo>
                    <a:pt x="135" y="11"/>
                  </a:lnTo>
                  <a:lnTo>
                    <a:pt x="142" y="5"/>
                  </a:lnTo>
                  <a:lnTo>
                    <a:pt x="142" y="0"/>
                  </a:lnTo>
                  <a:lnTo>
                    <a:pt x="126" y="4"/>
                  </a:lnTo>
                  <a:lnTo>
                    <a:pt x="106" y="11"/>
                  </a:lnTo>
                  <a:lnTo>
                    <a:pt x="84" y="23"/>
                  </a:lnTo>
                  <a:lnTo>
                    <a:pt x="61" y="37"/>
                  </a:lnTo>
                  <a:lnTo>
                    <a:pt x="39" y="53"/>
                  </a:lnTo>
                  <a:lnTo>
                    <a:pt x="22" y="72"/>
                  </a:lnTo>
                  <a:lnTo>
                    <a:pt x="8" y="93"/>
                  </a:lnTo>
                  <a:lnTo>
                    <a:pt x="0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56" name="Freeform 126">
              <a:extLst>
                <a:ext uri="{FF2B5EF4-FFF2-40B4-BE49-F238E27FC236}">
                  <a16:creationId xmlns:a16="http://schemas.microsoft.com/office/drawing/2014/main" id="{31075B58-ABB9-FB4F-800C-EBC554B41B6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2" y="2206"/>
              <a:ext cx="101" cy="135"/>
            </a:xfrm>
            <a:custGeom>
              <a:avLst/>
              <a:gdLst>
                <a:gd name="T0" fmla="*/ 9 w 303"/>
                <a:gd name="T1" fmla="*/ 13 h 272"/>
                <a:gd name="T2" fmla="*/ 10 w 303"/>
                <a:gd name="T3" fmla="*/ 15 h 272"/>
                <a:gd name="T4" fmla="*/ 10 w 303"/>
                <a:gd name="T5" fmla="*/ 17 h 272"/>
                <a:gd name="T6" fmla="*/ 10 w 303"/>
                <a:gd name="T7" fmla="*/ 20 h 272"/>
                <a:gd name="T8" fmla="*/ 9 w 303"/>
                <a:gd name="T9" fmla="*/ 22 h 272"/>
                <a:gd name="T10" fmla="*/ 9 w 303"/>
                <a:gd name="T11" fmla="*/ 24 h 272"/>
                <a:gd name="T12" fmla="*/ 8 w 303"/>
                <a:gd name="T13" fmla="*/ 26 h 272"/>
                <a:gd name="T14" fmla="*/ 6 w 303"/>
                <a:gd name="T15" fmla="*/ 28 h 272"/>
                <a:gd name="T16" fmla="*/ 6 w 303"/>
                <a:gd name="T17" fmla="*/ 30 h 272"/>
                <a:gd name="T18" fmla="*/ 6 w 303"/>
                <a:gd name="T19" fmla="*/ 31 h 272"/>
                <a:gd name="T20" fmla="*/ 5 w 303"/>
                <a:gd name="T21" fmla="*/ 32 h 272"/>
                <a:gd name="T22" fmla="*/ 6 w 303"/>
                <a:gd name="T23" fmla="*/ 33 h 272"/>
                <a:gd name="T24" fmla="*/ 6 w 303"/>
                <a:gd name="T25" fmla="*/ 33 h 272"/>
                <a:gd name="T26" fmla="*/ 6 w 303"/>
                <a:gd name="T27" fmla="*/ 33 h 272"/>
                <a:gd name="T28" fmla="*/ 7 w 303"/>
                <a:gd name="T29" fmla="*/ 31 h 272"/>
                <a:gd name="T30" fmla="*/ 8 w 303"/>
                <a:gd name="T31" fmla="*/ 29 h 272"/>
                <a:gd name="T32" fmla="*/ 9 w 303"/>
                <a:gd name="T33" fmla="*/ 26 h 272"/>
                <a:gd name="T34" fmla="*/ 11 w 303"/>
                <a:gd name="T35" fmla="*/ 23 h 272"/>
                <a:gd name="T36" fmla="*/ 11 w 303"/>
                <a:gd name="T37" fmla="*/ 20 h 272"/>
                <a:gd name="T38" fmla="*/ 11 w 303"/>
                <a:gd name="T39" fmla="*/ 16 h 272"/>
                <a:gd name="T40" fmla="*/ 10 w 303"/>
                <a:gd name="T41" fmla="*/ 13 h 272"/>
                <a:gd name="T42" fmla="*/ 9 w 303"/>
                <a:gd name="T43" fmla="*/ 10 h 272"/>
                <a:gd name="T44" fmla="*/ 8 w 303"/>
                <a:gd name="T45" fmla="*/ 8 h 272"/>
                <a:gd name="T46" fmla="*/ 7 w 303"/>
                <a:gd name="T47" fmla="*/ 6 h 272"/>
                <a:gd name="T48" fmla="*/ 6 w 303"/>
                <a:gd name="T49" fmla="*/ 5 h 272"/>
                <a:gd name="T50" fmla="*/ 4 w 303"/>
                <a:gd name="T51" fmla="*/ 3 h 272"/>
                <a:gd name="T52" fmla="*/ 3 w 303"/>
                <a:gd name="T53" fmla="*/ 2 h 272"/>
                <a:gd name="T54" fmla="*/ 2 w 303"/>
                <a:gd name="T55" fmla="*/ 0 h 272"/>
                <a:gd name="T56" fmla="*/ 1 w 303"/>
                <a:gd name="T57" fmla="*/ 0 h 272"/>
                <a:gd name="T58" fmla="*/ 0 w 303"/>
                <a:gd name="T59" fmla="*/ 0 h 272"/>
                <a:gd name="T60" fmla="*/ 0 w 303"/>
                <a:gd name="T61" fmla="*/ 0 h 272"/>
                <a:gd name="T62" fmla="*/ 2 w 303"/>
                <a:gd name="T63" fmla="*/ 2 h 272"/>
                <a:gd name="T64" fmla="*/ 3 w 303"/>
                <a:gd name="T65" fmla="*/ 3 h 272"/>
                <a:gd name="T66" fmla="*/ 4 w 303"/>
                <a:gd name="T67" fmla="*/ 4 h 272"/>
                <a:gd name="T68" fmla="*/ 5 w 303"/>
                <a:gd name="T69" fmla="*/ 6 h 272"/>
                <a:gd name="T70" fmla="*/ 6 w 303"/>
                <a:gd name="T71" fmla="*/ 7 h 272"/>
                <a:gd name="T72" fmla="*/ 8 w 303"/>
                <a:gd name="T73" fmla="*/ 9 h 272"/>
                <a:gd name="T74" fmla="*/ 9 w 303"/>
                <a:gd name="T75" fmla="*/ 11 h 27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03"/>
                <a:gd name="T115" fmla="*/ 0 h 272"/>
                <a:gd name="T116" fmla="*/ 303 w 303"/>
                <a:gd name="T117" fmla="*/ 272 h 27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03" h="272">
                  <a:moveTo>
                    <a:pt x="246" y="102"/>
                  </a:moveTo>
                  <a:lnTo>
                    <a:pt x="256" y="109"/>
                  </a:lnTo>
                  <a:lnTo>
                    <a:pt x="264" y="117"/>
                  </a:lnTo>
                  <a:lnTo>
                    <a:pt x="271" y="126"/>
                  </a:lnTo>
                  <a:lnTo>
                    <a:pt x="275" y="135"/>
                  </a:lnTo>
                  <a:lnTo>
                    <a:pt x="278" y="144"/>
                  </a:lnTo>
                  <a:lnTo>
                    <a:pt x="277" y="154"/>
                  </a:lnTo>
                  <a:lnTo>
                    <a:pt x="274" y="164"/>
                  </a:lnTo>
                  <a:lnTo>
                    <a:pt x="267" y="173"/>
                  </a:lnTo>
                  <a:lnTo>
                    <a:pt x="256" y="183"/>
                  </a:lnTo>
                  <a:lnTo>
                    <a:pt x="245" y="192"/>
                  </a:lnTo>
                  <a:lnTo>
                    <a:pt x="232" y="200"/>
                  </a:lnTo>
                  <a:lnTo>
                    <a:pt x="219" y="209"/>
                  </a:lnTo>
                  <a:lnTo>
                    <a:pt x="204" y="216"/>
                  </a:lnTo>
                  <a:lnTo>
                    <a:pt x="190" y="224"/>
                  </a:lnTo>
                  <a:lnTo>
                    <a:pt x="175" y="232"/>
                  </a:lnTo>
                  <a:lnTo>
                    <a:pt x="162" y="241"/>
                  </a:lnTo>
                  <a:lnTo>
                    <a:pt x="158" y="244"/>
                  </a:lnTo>
                  <a:lnTo>
                    <a:pt x="155" y="248"/>
                  </a:lnTo>
                  <a:lnTo>
                    <a:pt x="152" y="252"/>
                  </a:lnTo>
                  <a:lnTo>
                    <a:pt x="149" y="256"/>
                  </a:lnTo>
                  <a:lnTo>
                    <a:pt x="148" y="260"/>
                  </a:lnTo>
                  <a:lnTo>
                    <a:pt x="148" y="264"/>
                  </a:lnTo>
                  <a:lnTo>
                    <a:pt x="151" y="268"/>
                  </a:lnTo>
                  <a:lnTo>
                    <a:pt x="155" y="271"/>
                  </a:lnTo>
                  <a:lnTo>
                    <a:pt x="161" y="272"/>
                  </a:lnTo>
                  <a:lnTo>
                    <a:pt x="166" y="272"/>
                  </a:lnTo>
                  <a:lnTo>
                    <a:pt x="171" y="271"/>
                  </a:lnTo>
                  <a:lnTo>
                    <a:pt x="175" y="268"/>
                  </a:lnTo>
                  <a:lnTo>
                    <a:pt x="190" y="256"/>
                  </a:lnTo>
                  <a:lnTo>
                    <a:pt x="206" y="246"/>
                  </a:lnTo>
                  <a:lnTo>
                    <a:pt x="222" y="236"/>
                  </a:lnTo>
                  <a:lnTo>
                    <a:pt x="239" y="226"/>
                  </a:lnTo>
                  <a:lnTo>
                    <a:pt x="255" y="216"/>
                  </a:lnTo>
                  <a:lnTo>
                    <a:pt x="271" y="204"/>
                  </a:lnTo>
                  <a:lnTo>
                    <a:pt x="284" y="192"/>
                  </a:lnTo>
                  <a:lnTo>
                    <a:pt x="294" y="179"/>
                  </a:lnTo>
                  <a:lnTo>
                    <a:pt x="301" y="163"/>
                  </a:lnTo>
                  <a:lnTo>
                    <a:pt x="303" y="148"/>
                  </a:lnTo>
                  <a:lnTo>
                    <a:pt x="300" y="133"/>
                  </a:lnTo>
                  <a:lnTo>
                    <a:pt x="293" y="118"/>
                  </a:lnTo>
                  <a:lnTo>
                    <a:pt x="281" y="105"/>
                  </a:lnTo>
                  <a:lnTo>
                    <a:pt x="268" y="92"/>
                  </a:lnTo>
                  <a:lnTo>
                    <a:pt x="251" y="82"/>
                  </a:lnTo>
                  <a:lnTo>
                    <a:pt x="232" y="73"/>
                  </a:lnTo>
                  <a:lnTo>
                    <a:pt x="217" y="67"/>
                  </a:lnTo>
                  <a:lnTo>
                    <a:pt x="201" y="61"/>
                  </a:lnTo>
                  <a:lnTo>
                    <a:pt x="185" y="54"/>
                  </a:lnTo>
                  <a:lnTo>
                    <a:pt x="168" y="47"/>
                  </a:lnTo>
                  <a:lnTo>
                    <a:pt x="151" y="40"/>
                  </a:lnTo>
                  <a:lnTo>
                    <a:pt x="132" y="34"/>
                  </a:lnTo>
                  <a:lnTo>
                    <a:pt x="114" y="27"/>
                  </a:lnTo>
                  <a:lnTo>
                    <a:pt x="97" y="21"/>
                  </a:lnTo>
                  <a:lnTo>
                    <a:pt x="81" y="16"/>
                  </a:lnTo>
                  <a:lnTo>
                    <a:pt x="65" y="11"/>
                  </a:lnTo>
                  <a:lnTo>
                    <a:pt x="49" y="7"/>
                  </a:lnTo>
                  <a:lnTo>
                    <a:pt x="36" y="4"/>
                  </a:lnTo>
                  <a:lnTo>
                    <a:pt x="24" y="1"/>
                  </a:lnTo>
                  <a:lnTo>
                    <a:pt x="14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3" y="7"/>
                  </a:lnTo>
                  <a:lnTo>
                    <a:pt x="27" y="12"/>
                  </a:lnTo>
                  <a:lnTo>
                    <a:pt x="43" y="17"/>
                  </a:lnTo>
                  <a:lnTo>
                    <a:pt x="58" y="22"/>
                  </a:lnTo>
                  <a:lnTo>
                    <a:pt x="74" y="27"/>
                  </a:lnTo>
                  <a:lnTo>
                    <a:pt x="90" y="32"/>
                  </a:lnTo>
                  <a:lnTo>
                    <a:pt x="106" y="38"/>
                  </a:lnTo>
                  <a:lnTo>
                    <a:pt x="122" y="44"/>
                  </a:lnTo>
                  <a:lnTo>
                    <a:pt x="139" y="50"/>
                  </a:lnTo>
                  <a:lnTo>
                    <a:pt x="155" y="57"/>
                  </a:lnTo>
                  <a:lnTo>
                    <a:pt x="171" y="63"/>
                  </a:lnTo>
                  <a:lnTo>
                    <a:pt x="187" y="70"/>
                  </a:lnTo>
                  <a:lnTo>
                    <a:pt x="203" y="78"/>
                  </a:lnTo>
                  <a:lnTo>
                    <a:pt x="217" y="85"/>
                  </a:lnTo>
                  <a:lnTo>
                    <a:pt x="232" y="93"/>
                  </a:lnTo>
                  <a:lnTo>
                    <a:pt x="246" y="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119" name="Group 127">
            <a:extLst>
              <a:ext uri="{FF2B5EF4-FFF2-40B4-BE49-F238E27FC236}">
                <a16:creationId xmlns:a16="http://schemas.microsoft.com/office/drawing/2014/main" id="{B59B2406-6D84-0243-86BC-3BC457CB85DC}"/>
              </a:ext>
            </a:extLst>
          </p:cNvPr>
          <p:cNvGrpSpPr>
            <a:grpSpLocks/>
          </p:cNvGrpSpPr>
          <p:nvPr/>
        </p:nvGrpSpPr>
        <p:grpSpPr bwMode="auto">
          <a:xfrm>
            <a:off x="2070100" y="2655888"/>
            <a:ext cx="635000" cy="588962"/>
            <a:chOff x="2870" y="1518"/>
            <a:chExt cx="292" cy="320"/>
          </a:xfrm>
        </p:grpSpPr>
        <p:graphicFrame>
          <p:nvGraphicFramePr>
            <p:cNvPr id="46137" name="Object 2">
              <a:extLst>
                <a:ext uri="{FF2B5EF4-FFF2-40B4-BE49-F238E27FC236}">
                  <a16:creationId xmlns:a16="http://schemas.microsoft.com/office/drawing/2014/main" id="{7736B244-8A72-654E-A86D-700255B185F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8" imgW="825500" imgH="838200" progId="MS_ClipArt_Gallery.2">
                    <p:embed/>
                  </p:oleObj>
                </mc:Choice>
                <mc:Fallback>
                  <p:oleObj name="Clip" r:id="rId8" imgW="825500" imgH="838200" progId="MS_ClipArt_Gallery.2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0" y="1518"/>
                          <a:ext cx="272" cy="2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138" name="Object 3">
              <a:extLst>
                <a:ext uri="{FF2B5EF4-FFF2-40B4-BE49-F238E27FC236}">
                  <a16:creationId xmlns:a16="http://schemas.microsoft.com/office/drawing/2014/main" id="{5F834EE7-2DED-C54D-9735-BB753F98BBD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9" imgW="1270000" imgH="1193800" progId="MS_ClipArt_Gallery.2">
                    <p:embed/>
                  </p:oleObj>
                </mc:Choice>
                <mc:Fallback>
                  <p:oleObj name="Clip" r:id="rId9" imgW="1270000" imgH="1193800" progId="MS_ClipArt_Gallery.2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3" y="1602"/>
                          <a:ext cx="249" cy="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6120" name="Line 130">
            <a:extLst>
              <a:ext uri="{FF2B5EF4-FFF2-40B4-BE49-F238E27FC236}">
                <a16:creationId xmlns:a16="http://schemas.microsoft.com/office/drawing/2014/main" id="{3D6AE78B-AFAF-B143-85B8-29421DE940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1800" y="2571750"/>
            <a:ext cx="644525" cy="225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21" name="Line 131">
            <a:extLst>
              <a:ext uri="{FF2B5EF4-FFF2-40B4-BE49-F238E27FC236}">
                <a16:creationId xmlns:a16="http://schemas.microsoft.com/office/drawing/2014/main" id="{51E42EA0-9899-7F43-B85B-20586F95C0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89213" y="2587625"/>
            <a:ext cx="644525" cy="225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22" name="Line 132">
            <a:extLst>
              <a:ext uri="{FF2B5EF4-FFF2-40B4-BE49-F238E27FC236}">
                <a16:creationId xmlns:a16="http://schemas.microsoft.com/office/drawing/2014/main" id="{75F3A841-5734-A340-BAEE-FA4467631D7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87650" y="2919413"/>
            <a:ext cx="644525" cy="225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23" name="Line 133">
            <a:extLst>
              <a:ext uri="{FF2B5EF4-FFF2-40B4-BE49-F238E27FC236}">
                <a16:creationId xmlns:a16="http://schemas.microsoft.com/office/drawing/2014/main" id="{DE137750-CD04-D246-8CC4-C82BCDD05F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2740025"/>
            <a:ext cx="644525" cy="225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6124" name="Group 134">
            <a:extLst>
              <a:ext uri="{FF2B5EF4-FFF2-40B4-BE49-F238E27FC236}">
                <a16:creationId xmlns:a16="http://schemas.microsoft.com/office/drawing/2014/main" id="{3ACA2120-FA30-A140-9FF0-E07FFDF3A401}"/>
              </a:ext>
            </a:extLst>
          </p:cNvPr>
          <p:cNvGrpSpPr>
            <a:grpSpLocks/>
          </p:cNvGrpSpPr>
          <p:nvPr/>
        </p:nvGrpSpPr>
        <p:grpSpPr bwMode="auto">
          <a:xfrm>
            <a:off x="2898775" y="2489200"/>
            <a:ext cx="282575" cy="304800"/>
            <a:chOff x="1255" y="3461"/>
            <a:chExt cx="178" cy="192"/>
          </a:xfrm>
        </p:grpSpPr>
        <p:sp>
          <p:nvSpPr>
            <p:cNvPr id="46135" name="Oval 135">
              <a:extLst>
                <a:ext uri="{FF2B5EF4-FFF2-40B4-BE49-F238E27FC236}">
                  <a16:creationId xmlns:a16="http://schemas.microsoft.com/office/drawing/2014/main" id="{E74663D4-CD04-3442-BE08-9E5584CC0F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4" y="3494"/>
              <a:ext cx="151" cy="1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6136" name="Text Box 136">
              <a:extLst>
                <a:ext uri="{FF2B5EF4-FFF2-40B4-BE49-F238E27FC236}">
                  <a16:creationId xmlns:a16="http://schemas.microsoft.com/office/drawing/2014/main" id="{6CABEF1D-0A3C-9F4A-9529-32DAFAA8BD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5" y="3461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/>
                <a:t>1</a:t>
              </a:r>
            </a:p>
          </p:txBody>
        </p:sp>
      </p:grpSp>
      <p:grpSp>
        <p:nvGrpSpPr>
          <p:cNvPr id="46125" name="Group 137">
            <a:extLst>
              <a:ext uri="{FF2B5EF4-FFF2-40B4-BE49-F238E27FC236}">
                <a16:creationId xmlns:a16="http://schemas.microsoft.com/office/drawing/2014/main" id="{30CE0FC1-EF46-514F-A740-EDE707FF0088}"/>
              </a:ext>
            </a:extLst>
          </p:cNvPr>
          <p:cNvGrpSpPr>
            <a:grpSpLocks/>
          </p:cNvGrpSpPr>
          <p:nvPr/>
        </p:nvGrpSpPr>
        <p:grpSpPr bwMode="auto">
          <a:xfrm>
            <a:off x="2811463" y="2746375"/>
            <a:ext cx="282575" cy="304800"/>
            <a:chOff x="1851" y="2490"/>
            <a:chExt cx="178" cy="192"/>
          </a:xfrm>
        </p:grpSpPr>
        <p:sp>
          <p:nvSpPr>
            <p:cNvPr id="46133" name="Oval 138">
              <a:extLst>
                <a:ext uri="{FF2B5EF4-FFF2-40B4-BE49-F238E27FC236}">
                  <a16:creationId xmlns:a16="http://schemas.microsoft.com/office/drawing/2014/main" id="{5490FE7F-D1AD-8848-8CAC-8D734502EF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1" y="2514"/>
              <a:ext cx="151" cy="1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6134" name="Text Box 139">
              <a:extLst>
                <a:ext uri="{FF2B5EF4-FFF2-40B4-BE49-F238E27FC236}">
                  <a16:creationId xmlns:a16="http://schemas.microsoft.com/office/drawing/2014/main" id="{773A3823-A6BF-D44A-8B12-4D944DCD53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1" y="2490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/>
                <a:t>2</a:t>
              </a:r>
            </a:p>
          </p:txBody>
        </p:sp>
      </p:grpSp>
      <p:grpSp>
        <p:nvGrpSpPr>
          <p:cNvPr id="46126" name="Group 140">
            <a:extLst>
              <a:ext uri="{FF2B5EF4-FFF2-40B4-BE49-F238E27FC236}">
                <a16:creationId xmlns:a16="http://schemas.microsoft.com/office/drawing/2014/main" id="{9B1E7629-55EB-0744-9BAA-C2E38E63C06D}"/>
              </a:ext>
            </a:extLst>
          </p:cNvPr>
          <p:cNvGrpSpPr>
            <a:grpSpLocks/>
          </p:cNvGrpSpPr>
          <p:nvPr/>
        </p:nvGrpSpPr>
        <p:grpSpPr bwMode="auto">
          <a:xfrm>
            <a:off x="3097213" y="2852738"/>
            <a:ext cx="282575" cy="304800"/>
            <a:chOff x="1851" y="2490"/>
            <a:chExt cx="178" cy="192"/>
          </a:xfrm>
        </p:grpSpPr>
        <p:sp>
          <p:nvSpPr>
            <p:cNvPr id="46131" name="Oval 141">
              <a:extLst>
                <a:ext uri="{FF2B5EF4-FFF2-40B4-BE49-F238E27FC236}">
                  <a16:creationId xmlns:a16="http://schemas.microsoft.com/office/drawing/2014/main" id="{4E76D368-1D4C-B545-AEC0-56CC5DA471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1" y="2514"/>
              <a:ext cx="151" cy="1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6132" name="Text Box 142">
              <a:extLst>
                <a:ext uri="{FF2B5EF4-FFF2-40B4-BE49-F238E27FC236}">
                  <a16:creationId xmlns:a16="http://schemas.microsoft.com/office/drawing/2014/main" id="{1A779E2D-8634-FA4F-BED8-40159A50FA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1" y="2490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/>
                <a:t>3</a:t>
              </a:r>
            </a:p>
          </p:txBody>
        </p:sp>
      </p:grpSp>
      <p:grpSp>
        <p:nvGrpSpPr>
          <p:cNvPr id="46127" name="Group 143">
            <a:extLst>
              <a:ext uri="{FF2B5EF4-FFF2-40B4-BE49-F238E27FC236}">
                <a16:creationId xmlns:a16="http://schemas.microsoft.com/office/drawing/2014/main" id="{67F611BB-54FA-DC46-A2BE-AC7A0DB685CB}"/>
              </a:ext>
            </a:extLst>
          </p:cNvPr>
          <p:cNvGrpSpPr>
            <a:grpSpLocks/>
          </p:cNvGrpSpPr>
          <p:nvPr/>
        </p:nvGrpSpPr>
        <p:grpSpPr bwMode="auto">
          <a:xfrm>
            <a:off x="1731963" y="2462213"/>
            <a:ext cx="282575" cy="304800"/>
            <a:chOff x="1255" y="3461"/>
            <a:chExt cx="178" cy="192"/>
          </a:xfrm>
        </p:grpSpPr>
        <p:sp>
          <p:nvSpPr>
            <p:cNvPr id="46129" name="Oval 144">
              <a:extLst>
                <a:ext uri="{FF2B5EF4-FFF2-40B4-BE49-F238E27FC236}">
                  <a16:creationId xmlns:a16="http://schemas.microsoft.com/office/drawing/2014/main" id="{7CB011B2-D584-FA43-A7E3-02A655D350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4" y="3494"/>
              <a:ext cx="151" cy="1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6130" name="Text Box 145">
              <a:extLst>
                <a:ext uri="{FF2B5EF4-FFF2-40B4-BE49-F238E27FC236}">
                  <a16:creationId xmlns:a16="http://schemas.microsoft.com/office/drawing/2014/main" id="{CC5F6140-C4A9-6C4C-8AD8-468B6DC6DC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5" y="3461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/>
                <a:t>1</a:t>
              </a:r>
            </a:p>
          </p:txBody>
        </p:sp>
      </p:grpSp>
      <p:sp>
        <p:nvSpPr>
          <p:cNvPr id="46128" name="Text Box 146">
            <a:extLst>
              <a:ext uri="{FF2B5EF4-FFF2-40B4-BE49-F238E27FC236}">
                <a16:creationId xmlns:a16="http://schemas.microsoft.com/office/drawing/2014/main" id="{23F402D3-1CFE-1648-8B3C-370AD8CB9D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13" y="3703638"/>
            <a:ext cx="4116387" cy="177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i="1" u="sng" dirty="0">
                <a:solidFill>
                  <a:srgbClr val="FF0000"/>
                </a:solidFill>
              </a:rPr>
              <a:t>Passive Scanning:</a:t>
            </a:r>
            <a:r>
              <a:rPr lang="en-US" altLang="en-US" sz="1600" u="sng" dirty="0"/>
              <a:t> </a:t>
            </a:r>
          </a:p>
          <a:p>
            <a:pPr eaLnBrk="1" hangingPunct="1">
              <a:buFontTx/>
              <a:buAutoNum type="arabicParenBoth"/>
            </a:pPr>
            <a:r>
              <a:rPr lang="en-US" altLang="en-US" sz="1800" dirty="0"/>
              <a:t>beacon frames sent from APs</a:t>
            </a:r>
          </a:p>
          <a:p>
            <a:pPr eaLnBrk="1" hangingPunct="1">
              <a:buFontTx/>
              <a:buAutoNum type="arabicParenBoth"/>
            </a:pPr>
            <a:r>
              <a:rPr lang="en-US" altLang="en-US" sz="1800" dirty="0"/>
              <a:t>association Request frame sent: H1 to selected AP </a:t>
            </a:r>
          </a:p>
          <a:p>
            <a:pPr eaLnBrk="1" hangingPunct="1">
              <a:buFontTx/>
              <a:buAutoNum type="arabicParenBoth"/>
            </a:pPr>
            <a:r>
              <a:rPr lang="en-US" altLang="en-US" sz="1800" dirty="0"/>
              <a:t>association Response frame sent: selected AP to H1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B99E1B-F438-10CB-466B-2375FAD2B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9B2F-74C0-C04F-936A-422E572FC8A2}" type="datetime1">
              <a:rPr lang="en-US" altLang="en-US" smtClean="0"/>
              <a:t>5/10/23</a:t>
            </a:fld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>
            <a:extLst>
              <a:ext uri="{FF2B5EF4-FFF2-40B4-BE49-F238E27FC236}">
                <a16:creationId xmlns:a16="http://schemas.microsoft.com/office/drawing/2014/main" id="{E099E06C-0E70-3D46-AB8D-9734F8EB0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Garamond" panose="02020404030301010803" pitchFamily="18" charset="0"/>
              </a:rPr>
              <a:t>6-</a:t>
            </a:r>
            <a:fld id="{A5ABC57B-5E9C-884A-82E8-7F3CB6A67C44}" type="slidenum">
              <a:rPr lang="en-US" altLang="en-US" sz="1200">
                <a:latin typeface="Garamond" panose="02020404030301010803" pitchFamily="18" charset="0"/>
              </a:rPr>
              <a:pPr eaLnBrk="1" hangingPunct="1"/>
              <a:t>18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2AB05CBE-EAD7-2E48-A87A-677F1E92C2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9588" y="0"/>
            <a:ext cx="7772400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IEEE 802.11: multiple access</a:t>
            </a:r>
          </a:p>
        </p:txBody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AF309543-1B99-C04F-A568-B4A1C238B8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692150"/>
            <a:ext cx="8188325" cy="5116513"/>
          </a:xfrm>
        </p:spPr>
        <p:txBody>
          <a:bodyPr/>
          <a:lstStyle/>
          <a:p>
            <a:r>
              <a:rPr lang="en-US" altLang="en-US" sz="24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avoid collisions: 2</a:t>
            </a:r>
            <a:r>
              <a:rPr lang="en-US" altLang="en-US" sz="2400" baseline="300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+</a:t>
            </a:r>
            <a:r>
              <a:rPr lang="en-US" altLang="en-US" sz="24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nodes </a:t>
            </a:r>
            <a:r>
              <a:rPr lang="en-US" altLang="en-US" sz="2400" dirty="0">
                <a:ea typeface="ＭＳ Ｐゴシック" panose="020B0600070205080204" pitchFamily="34" charset="-128"/>
                <a:cs typeface="ＭＳ Ｐゴシック" panose="020B0600070205080204" pitchFamily="34" charset="-128"/>
                <a:sym typeface="Symbol" pitchFamily="2" charset="2"/>
              </a:rPr>
              <a:t>transmitting at same time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  <a:cs typeface="ＭＳ Ｐゴシック" panose="020B0600070205080204" pitchFamily="34" charset="-128"/>
                <a:sym typeface="Symbol" pitchFamily="2" charset="2"/>
              </a:rPr>
              <a:t>802.11: CSMA - sense before transmitting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don</a:t>
            </a:r>
            <a:r>
              <a:rPr lang="ja-JP" altLang="en-US" sz="2000">
                <a:ea typeface="ＭＳ Ｐゴシック" panose="020B0600070205080204" pitchFamily="34" charset="-128"/>
              </a:rPr>
              <a:t>’</a:t>
            </a:r>
            <a:r>
              <a:rPr lang="en-US" altLang="ja-JP" sz="2000" dirty="0">
                <a:ea typeface="ＭＳ Ｐゴシック" panose="020B0600070205080204" pitchFamily="34" charset="-128"/>
              </a:rPr>
              <a:t>t collide with ongoing transmission by other node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802.11: </a:t>
            </a:r>
            <a:r>
              <a:rPr lang="en-US" altLang="en-US" sz="2400" i="1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no</a:t>
            </a:r>
            <a:r>
              <a:rPr lang="en-US" altLang="en-US" sz="24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collision detection!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difficult to receive (sense collisions) when transmitting due to weak received signals (fading)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can</a:t>
            </a:r>
            <a:r>
              <a:rPr lang="ja-JP" altLang="en-US" sz="2000">
                <a:ea typeface="ＭＳ Ｐゴシック" panose="020B0600070205080204" pitchFamily="34" charset="-128"/>
              </a:rPr>
              <a:t>’</a:t>
            </a:r>
            <a:r>
              <a:rPr lang="en-US" altLang="ja-JP" sz="2000" dirty="0">
                <a:ea typeface="ＭＳ Ｐゴシック" panose="020B0600070205080204" pitchFamily="34" charset="-128"/>
              </a:rPr>
              <a:t>t sense all collisions in any case: hidden terminal, fading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Solution:</a:t>
            </a:r>
          </a:p>
          <a:p>
            <a:pPr lvl="2"/>
            <a:r>
              <a:rPr lang="en-US" altLang="en-US" sz="1600" dirty="0">
                <a:ea typeface="ＭＳ Ｐゴシック" panose="020B0600070205080204" pitchFamily="34" charset="-128"/>
              </a:rPr>
              <a:t>Link layer acknowledgement</a:t>
            </a:r>
          </a:p>
          <a:p>
            <a:pPr lvl="2"/>
            <a:r>
              <a:rPr lang="en-US" altLang="en-US" sz="1600" dirty="0">
                <a:ea typeface="ＭＳ Ｐゴシック" panose="020B0600070205080204" pitchFamily="34" charset="-128"/>
              </a:rPr>
              <a:t>Collision avoidance: CSMA/C(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ollision</a:t>
            </a:r>
            <a:r>
              <a:rPr lang="en-US" altLang="en-US" sz="1600" dirty="0">
                <a:ea typeface="ＭＳ Ｐゴシック" panose="020B0600070205080204" pitchFamily="34" charset="-128"/>
              </a:rPr>
              <a:t>)A(voidance)</a:t>
            </a:r>
            <a:endParaRPr lang="en-US" altLang="en-US" sz="16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grpSp>
        <p:nvGrpSpPr>
          <p:cNvPr id="48133" name="Group 45">
            <a:extLst>
              <a:ext uri="{FF2B5EF4-FFF2-40B4-BE49-F238E27FC236}">
                <a16:creationId xmlns:a16="http://schemas.microsoft.com/office/drawing/2014/main" id="{FA55CA4E-B232-4649-80B2-BA85B9B46B72}"/>
              </a:ext>
            </a:extLst>
          </p:cNvPr>
          <p:cNvGrpSpPr>
            <a:grpSpLocks/>
          </p:cNvGrpSpPr>
          <p:nvPr/>
        </p:nvGrpSpPr>
        <p:grpSpPr bwMode="auto">
          <a:xfrm>
            <a:off x="1430338" y="4452938"/>
            <a:ext cx="6056312" cy="2006600"/>
            <a:chOff x="440" y="1326"/>
            <a:chExt cx="5164" cy="1464"/>
          </a:xfrm>
        </p:grpSpPr>
        <p:grpSp>
          <p:nvGrpSpPr>
            <p:cNvPr id="48134" name="Group 5">
              <a:extLst>
                <a:ext uri="{FF2B5EF4-FFF2-40B4-BE49-F238E27FC236}">
                  <a16:creationId xmlns:a16="http://schemas.microsoft.com/office/drawing/2014/main" id="{09A8BD2D-347A-534E-82AD-E009E1B1E1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0" y="1520"/>
              <a:ext cx="2086" cy="1018"/>
              <a:chOff x="759" y="2008"/>
              <a:chExt cx="2086" cy="1018"/>
            </a:xfrm>
          </p:grpSpPr>
          <p:grpSp>
            <p:nvGrpSpPr>
              <p:cNvPr id="48159" name="Group 6">
                <a:extLst>
                  <a:ext uri="{FF2B5EF4-FFF2-40B4-BE49-F238E27FC236}">
                    <a16:creationId xmlns:a16="http://schemas.microsoft.com/office/drawing/2014/main" id="{A1485618-D321-8344-BF19-C0F644EDE8B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29" y="2018"/>
                <a:ext cx="535" cy="466"/>
                <a:chOff x="2870" y="1518"/>
                <a:chExt cx="292" cy="320"/>
              </a:xfrm>
            </p:grpSpPr>
            <p:graphicFrame>
              <p:nvGraphicFramePr>
                <p:cNvPr id="48172" name="Object 12">
                  <a:extLst>
                    <a:ext uri="{FF2B5EF4-FFF2-40B4-BE49-F238E27FC236}">
                      <a16:creationId xmlns:a16="http://schemas.microsoft.com/office/drawing/2014/main" id="{291D1E93-3A6D-4F49-AB03-894099AFAF0F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2870" y="1518"/>
                <a:ext cx="272" cy="28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Clip" r:id="rId3" imgW="825500" imgH="838200" progId="MS_ClipArt_Gallery.2">
                        <p:embed/>
                      </p:oleObj>
                    </mc:Choice>
                    <mc:Fallback>
                      <p:oleObj name="Clip" r:id="rId3" imgW="825500" imgH="838200" progId="MS_ClipArt_Gallery.2">
                        <p:embed/>
                        <p:pic>
                          <p:nvPicPr>
                            <p:cNvPr id="0" name="Object 1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870" y="1518"/>
                              <a:ext cx="272" cy="28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>
                                        <a:alpha val="74997"/>
                                      </a:srgb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48173" name="Object 13">
                  <a:extLst>
                    <a:ext uri="{FF2B5EF4-FFF2-40B4-BE49-F238E27FC236}">
                      <a16:creationId xmlns:a16="http://schemas.microsoft.com/office/drawing/2014/main" id="{FA8BDEE2-62B4-6447-B362-13F4CFB5A335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2913" y="1602"/>
                <a:ext cx="249" cy="23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Clip" r:id="rId5" imgW="1270000" imgH="1193800" progId="MS_ClipArt_Gallery.2">
                        <p:embed/>
                      </p:oleObj>
                    </mc:Choice>
                    <mc:Fallback>
                      <p:oleObj name="Clip" r:id="rId5" imgW="1270000" imgH="1193800" progId="MS_ClipArt_Gallery.2">
                        <p:embed/>
                        <p:pic>
                          <p:nvPicPr>
                            <p:cNvPr id="0" name="Object 13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913" y="1602"/>
                              <a:ext cx="249" cy="236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>
                                        <a:alpha val="74997"/>
                                      </a:srgb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48160" name="Freeform 9">
                <a:extLst>
                  <a:ext uri="{FF2B5EF4-FFF2-40B4-BE49-F238E27FC236}">
                    <a16:creationId xmlns:a16="http://schemas.microsoft.com/office/drawing/2014/main" id="{C766FE33-6890-6F45-8481-F696A0DD7F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9" y="2008"/>
                <a:ext cx="1273" cy="684"/>
              </a:xfrm>
              <a:custGeom>
                <a:avLst/>
                <a:gdLst>
                  <a:gd name="T0" fmla="*/ 9 w 1273"/>
                  <a:gd name="T1" fmla="*/ 675 h 684"/>
                  <a:gd name="T2" fmla="*/ 316 w 1273"/>
                  <a:gd name="T3" fmla="*/ 0 h 684"/>
                  <a:gd name="T4" fmla="*/ 461 w 1273"/>
                  <a:gd name="T5" fmla="*/ 228 h 684"/>
                  <a:gd name="T6" fmla="*/ 510 w 1273"/>
                  <a:gd name="T7" fmla="*/ 119 h 684"/>
                  <a:gd name="T8" fmla="*/ 631 w 1273"/>
                  <a:gd name="T9" fmla="*/ 467 h 684"/>
                  <a:gd name="T10" fmla="*/ 667 w 1273"/>
                  <a:gd name="T11" fmla="*/ 391 h 684"/>
                  <a:gd name="T12" fmla="*/ 739 w 1273"/>
                  <a:gd name="T13" fmla="*/ 464 h 684"/>
                  <a:gd name="T14" fmla="*/ 1058 w 1273"/>
                  <a:gd name="T15" fmla="*/ 57 h 684"/>
                  <a:gd name="T16" fmla="*/ 1273 w 1273"/>
                  <a:gd name="T17" fmla="*/ 684 h 684"/>
                  <a:gd name="T18" fmla="*/ 0 w 1273"/>
                  <a:gd name="T19" fmla="*/ 674 h 68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73"/>
                  <a:gd name="T31" fmla="*/ 0 h 684"/>
                  <a:gd name="T32" fmla="*/ 1273 w 1273"/>
                  <a:gd name="T33" fmla="*/ 684 h 68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73" h="684">
                    <a:moveTo>
                      <a:pt x="9" y="675"/>
                    </a:moveTo>
                    <a:lnTo>
                      <a:pt x="316" y="0"/>
                    </a:lnTo>
                    <a:lnTo>
                      <a:pt x="461" y="228"/>
                    </a:lnTo>
                    <a:lnTo>
                      <a:pt x="510" y="119"/>
                    </a:lnTo>
                    <a:lnTo>
                      <a:pt x="631" y="467"/>
                    </a:lnTo>
                    <a:lnTo>
                      <a:pt x="667" y="391"/>
                    </a:lnTo>
                    <a:lnTo>
                      <a:pt x="739" y="464"/>
                    </a:lnTo>
                    <a:lnTo>
                      <a:pt x="1058" y="57"/>
                    </a:lnTo>
                    <a:lnTo>
                      <a:pt x="1273" y="684"/>
                    </a:lnTo>
                    <a:lnTo>
                      <a:pt x="0" y="674"/>
                    </a:lnTo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CC66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48161" name="Group 10">
                <a:extLst>
                  <a:ext uri="{FF2B5EF4-FFF2-40B4-BE49-F238E27FC236}">
                    <a16:creationId xmlns:a16="http://schemas.microsoft.com/office/drawing/2014/main" id="{F57F054B-CCC3-3E4D-B2FA-A0F25B35394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53" y="2587"/>
                <a:ext cx="482" cy="439"/>
                <a:chOff x="2870" y="1518"/>
                <a:chExt cx="292" cy="320"/>
              </a:xfrm>
            </p:grpSpPr>
            <p:graphicFrame>
              <p:nvGraphicFramePr>
                <p:cNvPr id="48170" name="Object 10">
                  <a:extLst>
                    <a:ext uri="{FF2B5EF4-FFF2-40B4-BE49-F238E27FC236}">
                      <a16:creationId xmlns:a16="http://schemas.microsoft.com/office/drawing/2014/main" id="{B4FB9ECF-232E-9541-BDB0-AA404C31E884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2870" y="1518"/>
                <a:ext cx="272" cy="28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Clip" r:id="rId7" imgW="825500" imgH="838200" progId="MS_ClipArt_Gallery.2">
                        <p:embed/>
                      </p:oleObj>
                    </mc:Choice>
                    <mc:Fallback>
                      <p:oleObj name="Clip" r:id="rId7" imgW="825500" imgH="838200" progId="MS_ClipArt_Gallery.2">
                        <p:embed/>
                        <p:pic>
                          <p:nvPicPr>
                            <p:cNvPr id="0" name="Object 10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870" y="1518"/>
                              <a:ext cx="272" cy="28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>
                                        <a:alpha val="74997"/>
                                      </a:srgb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48171" name="Object 11">
                  <a:extLst>
                    <a:ext uri="{FF2B5EF4-FFF2-40B4-BE49-F238E27FC236}">
                      <a16:creationId xmlns:a16="http://schemas.microsoft.com/office/drawing/2014/main" id="{554B9E6B-DDA7-D14C-9630-935B1728E480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2913" y="1602"/>
                <a:ext cx="249" cy="23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Clip" r:id="rId8" imgW="1270000" imgH="1193800" progId="MS_ClipArt_Gallery.2">
                        <p:embed/>
                      </p:oleObj>
                    </mc:Choice>
                    <mc:Fallback>
                      <p:oleObj name="Clip" r:id="rId8" imgW="1270000" imgH="1193800" progId="MS_ClipArt_Gallery.2">
                        <p:embed/>
                        <p:pic>
                          <p:nvPicPr>
                            <p:cNvPr id="0" name="Object 1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913" y="1602"/>
                              <a:ext cx="249" cy="236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>
                                        <a:alpha val="74997"/>
                                      </a:srgb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pSp>
            <p:nvGrpSpPr>
              <p:cNvPr id="48162" name="Group 13">
                <a:extLst>
                  <a:ext uri="{FF2B5EF4-FFF2-40B4-BE49-F238E27FC236}">
                    <a16:creationId xmlns:a16="http://schemas.microsoft.com/office/drawing/2014/main" id="{67EFB9A3-5647-9643-A606-7E4414706B3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24" y="2391"/>
                <a:ext cx="482" cy="439"/>
                <a:chOff x="2870" y="1518"/>
                <a:chExt cx="292" cy="320"/>
              </a:xfrm>
            </p:grpSpPr>
            <p:graphicFrame>
              <p:nvGraphicFramePr>
                <p:cNvPr id="48168" name="Object 8">
                  <a:extLst>
                    <a:ext uri="{FF2B5EF4-FFF2-40B4-BE49-F238E27FC236}">
                      <a16:creationId xmlns:a16="http://schemas.microsoft.com/office/drawing/2014/main" id="{8B1D4FB5-45D1-714F-B709-69D1C7835BCC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2870" y="1518"/>
                <a:ext cx="272" cy="28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Clip" r:id="rId9" imgW="825500" imgH="838200" progId="MS_ClipArt_Gallery.2">
                        <p:embed/>
                      </p:oleObj>
                    </mc:Choice>
                    <mc:Fallback>
                      <p:oleObj name="Clip" r:id="rId9" imgW="825500" imgH="838200" progId="MS_ClipArt_Gallery.2">
                        <p:embed/>
                        <p:pic>
                          <p:nvPicPr>
                            <p:cNvPr id="0" name="Object 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870" y="1518"/>
                              <a:ext cx="272" cy="28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>
                                        <a:alpha val="74997"/>
                                      </a:srgb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48169" name="Object 9">
                  <a:extLst>
                    <a:ext uri="{FF2B5EF4-FFF2-40B4-BE49-F238E27FC236}">
                      <a16:creationId xmlns:a16="http://schemas.microsoft.com/office/drawing/2014/main" id="{700A68CE-AC17-324E-B0F7-C50023D9BA0F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2913" y="1602"/>
                <a:ext cx="249" cy="23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Clip" r:id="rId10" imgW="1270000" imgH="1193800" progId="MS_ClipArt_Gallery.2">
                        <p:embed/>
                      </p:oleObj>
                    </mc:Choice>
                    <mc:Fallback>
                      <p:oleObj name="Clip" r:id="rId10" imgW="1270000" imgH="1193800" progId="MS_ClipArt_Gallery.2">
                        <p:embed/>
                        <p:pic>
                          <p:nvPicPr>
                            <p:cNvPr id="0" name="Object 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913" y="1602"/>
                              <a:ext cx="249" cy="236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>
                                        <a:alpha val="74997"/>
                                      </a:srgb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48163" name="Line 16">
                <a:extLst>
                  <a:ext uri="{FF2B5EF4-FFF2-40B4-BE49-F238E27FC236}">
                    <a16:creationId xmlns:a16="http://schemas.microsoft.com/office/drawing/2014/main" id="{26C314F4-551D-CC4C-89F3-33BD6C0ECA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61" y="2773"/>
                <a:ext cx="629" cy="10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164" name="Line 17">
                <a:extLst>
                  <a:ext uri="{FF2B5EF4-FFF2-40B4-BE49-F238E27FC236}">
                    <a16:creationId xmlns:a16="http://schemas.microsoft.com/office/drawing/2014/main" id="{76FF761D-D719-104F-B8B5-6B4FD8DB48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85" y="2471"/>
                <a:ext cx="257" cy="203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165" name="Text Box 18">
                <a:extLst>
                  <a:ext uri="{FF2B5EF4-FFF2-40B4-BE49-F238E27FC236}">
                    <a16:creationId xmlns:a16="http://schemas.microsoft.com/office/drawing/2014/main" id="{68D32780-D1BF-824A-9B3C-2305D4FAB5A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05" y="2705"/>
                <a:ext cx="300" cy="2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 dirty="0"/>
                  <a:t>A</a:t>
                </a:r>
              </a:p>
            </p:txBody>
          </p:sp>
          <p:sp>
            <p:nvSpPr>
              <p:cNvPr id="48166" name="Text Box 19">
                <a:extLst>
                  <a:ext uri="{FF2B5EF4-FFF2-40B4-BE49-F238E27FC236}">
                    <a16:creationId xmlns:a16="http://schemas.microsoft.com/office/drawing/2014/main" id="{193A8ED0-EBAF-1D40-91E5-ABACDB2C69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65" y="2562"/>
                <a:ext cx="280" cy="2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/>
                  <a:t>B</a:t>
                </a:r>
              </a:p>
            </p:txBody>
          </p:sp>
          <p:sp>
            <p:nvSpPr>
              <p:cNvPr id="48167" name="Text Box 20">
                <a:extLst>
                  <a:ext uri="{FF2B5EF4-FFF2-40B4-BE49-F238E27FC236}">
                    <a16:creationId xmlns:a16="http://schemas.microsoft.com/office/drawing/2014/main" id="{252C224C-3C6A-6A47-AF2C-75F944A167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14" y="2118"/>
                <a:ext cx="274" cy="2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 dirty="0"/>
                  <a:t>C</a:t>
                </a:r>
              </a:p>
            </p:txBody>
          </p:sp>
        </p:grpSp>
        <p:grpSp>
          <p:nvGrpSpPr>
            <p:cNvPr id="48135" name="Group 21">
              <a:extLst>
                <a:ext uri="{FF2B5EF4-FFF2-40B4-BE49-F238E27FC236}">
                  <a16:creationId xmlns:a16="http://schemas.microsoft.com/office/drawing/2014/main" id="{BDCDA02E-181A-F344-AAF4-D432B901FB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14" y="1326"/>
              <a:ext cx="2490" cy="1464"/>
              <a:chOff x="3264" y="1698"/>
              <a:chExt cx="2490" cy="1464"/>
            </a:xfrm>
          </p:grpSpPr>
          <p:grpSp>
            <p:nvGrpSpPr>
              <p:cNvPr id="48136" name="Group 22">
                <a:extLst>
                  <a:ext uri="{FF2B5EF4-FFF2-40B4-BE49-F238E27FC236}">
                    <a16:creationId xmlns:a16="http://schemas.microsoft.com/office/drawing/2014/main" id="{E804EB19-185A-D14B-8C18-D32BD85EE38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64" y="1698"/>
                <a:ext cx="2221" cy="455"/>
                <a:chOff x="3256" y="1911"/>
                <a:chExt cx="2221" cy="455"/>
              </a:xfrm>
            </p:grpSpPr>
            <p:grpSp>
              <p:nvGrpSpPr>
                <p:cNvPr id="48147" name="Group 23">
                  <a:extLst>
                    <a:ext uri="{FF2B5EF4-FFF2-40B4-BE49-F238E27FC236}">
                      <a16:creationId xmlns:a16="http://schemas.microsoft.com/office/drawing/2014/main" id="{E9C38E8B-FF23-3D44-9A45-C98EDF64A08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03" y="1911"/>
                  <a:ext cx="482" cy="439"/>
                  <a:chOff x="2870" y="1518"/>
                  <a:chExt cx="292" cy="320"/>
                </a:xfrm>
              </p:grpSpPr>
              <p:graphicFrame>
                <p:nvGraphicFramePr>
                  <p:cNvPr id="48157" name="Object 6">
                    <a:extLst>
                      <a:ext uri="{FF2B5EF4-FFF2-40B4-BE49-F238E27FC236}">
                        <a16:creationId xmlns:a16="http://schemas.microsoft.com/office/drawing/2014/main" id="{68CAE9E2-03B1-0A4F-9E48-93AD3DDAA56F}"/>
                      </a:ext>
                    </a:extLst>
                  </p:cNvPr>
                  <p:cNvGraphicFramePr>
                    <a:graphicFrameLocks noChangeAspect="1"/>
                  </p:cNvGraphicFramePr>
                  <p:nvPr/>
                </p:nvGraphicFramePr>
                <p:xfrm>
                  <a:off x="2870" y="1518"/>
                  <a:ext cx="272" cy="282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name="Clip" r:id="rId11" imgW="825500" imgH="838200" progId="MS_ClipArt_Gallery.2">
                          <p:embed/>
                        </p:oleObj>
                      </mc:Choice>
                      <mc:Fallback>
                        <p:oleObj name="Clip" r:id="rId11" imgW="825500" imgH="838200" progId="MS_ClipArt_Gallery.2">
                          <p:embed/>
                          <p:pic>
                            <p:nvPicPr>
                              <p:cNvPr id="0" name="Object 6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4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870" y="1518"/>
                                <a:ext cx="272" cy="282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>
                                          <a:alpha val="74997"/>
                                        </a:srgb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48158" name="Object 7">
                    <a:extLst>
                      <a:ext uri="{FF2B5EF4-FFF2-40B4-BE49-F238E27FC236}">
                        <a16:creationId xmlns:a16="http://schemas.microsoft.com/office/drawing/2014/main" id="{CB13DA27-DD3D-6A45-A322-6977F6CE24D2}"/>
                      </a:ext>
                    </a:extLst>
                  </p:cNvPr>
                  <p:cNvGraphicFramePr>
                    <a:graphicFrameLocks noChangeAspect="1"/>
                  </p:cNvGraphicFramePr>
                  <p:nvPr/>
                </p:nvGraphicFramePr>
                <p:xfrm>
                  <a:off x="2913" y="1602"/>
                  <a:ext cx="249" cy="236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name="Clip" r:id="rId12" imgW="1270000" imgH="1193800" progId="MS_ClipArt_Gallery.2">
                          <p:embed/>
                        </p:oleObj>
                      </mc:Choice>
                      <mc:Fallback>
                        <p:oleObj name="Clip" r:id="rId12" imgW="1270000" imgH="1193800" progId="MS_ClipArt_Gallery.2">
                          <p:embed/>
                          <p:pic>
                            <p:nvPicPr>
                              <p:cNvPr id="0" name="Object 7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6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913" y="1602"/>
                                <a:ext cx="249" cy="236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>
                                          <a:alpha val="74997"/>
                                        </a:srgb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grpSp>
              <p:nvGrpSpPr>
                <p:cNvPr id="48148" name="Group 26">
                  <a:extLst>
                    <a:ext uri="{FF2B5EF4-FFF2-40B4-BE49-F238E27FC236}">
                      <a16:creationId xmlns:a16="http://schemas.microsoft.com/office/drawing/2014/main" id="{5EA43C49-7E47-9B4F-98A7-001456DC65C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037" y="1919"/>
                  <a:ext cx="482" cy="439"/>
                  <a:chOff x="2870" y="1518"/>
                  <a:chExt cx="292" cy="320"/>
                </a:xfrm>
              </p:grpSpPr>
              <p:graphicFrame>
                <p:nvGraphicFramePr>
                  <p:cNvPr id="48155" name="Object 4">
                    <a:extLst>
                      <a:ext uri="{FF2B5EF4-FFF2-40B4-BE49-F238E27FC236}">
                        <a16:creationId xmlns:a16="http://schemas.microsoft.com/office/drawing/2014/main" id="{CD0A978E-2895-4948-A231-01431B2F45B5}"/>
                      </a:ext>
                    </a:extLst>
                  </p:cNvPr>
                  <p:cNvGraphicFramePr>
                    <a:graphicFrameLocks noChangeAspect="1"/>
                  </p:cNvGraphicFramePr>
                  <p:nvPr/>
                </p:nvGraphicFramePr>
                <p:xfrm>
                  <a:off x="2870" y="1518"/>
                  <a:ext cx="272" cy="282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name="Clip" r:id="rId13" imgW="825500" imgH="838200" progId="MS_ClipArt_Gallery.2">
                          <p:embed/>
                        </p:oleObj>
                      </mc:Choice>
                      <mc:Fallback>
                        <p:oleObj name="Clip" r:id="rId13" imgW="825500" imgH="838200" progId="MS_ClipArt_Gallery.2">
                          <p:embed/>
                          <p:pic>
                            <p:nvPicPr>
                              <p:cNvPr id="0" name="Object 4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4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870" y="1518"/>
                                <a:ext cx="272" cy="282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>
                                          <a:alpha val="74997"/>
                                        </a:srgb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48156" name="Object 5">
                    <a:extLst>
                      <a:ext uri="{FF2B5EF4-FFF2-40B4-BE49-F238E27FC236}">
                        <a16:creationId xmlns:a16="http://schemas.microsoft.com/office/drawing/2014/main" id="{06B08DC6-44CB-AD43-AB89-5CEBEB82ADEF}"/>
                      </a:ext>
                    </a:extLst>
                  </p:cNvPr>
                  <p:cNvGraphicFramePr>
                    <a:graphicFrameLocks noChangeAspect="1"/>
                  </p:cNvGraphicFramePr>
                  <p:nvPr/>
                </p:nvGraphicFramePr>
                <p:xfrm>
                  <a:off x="2913" y="1602"/>
                  <a:ext cx="249" cy="236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name="Clip" r:id="rId14" imgW="1270000" imgH="1193800" progId="MS_ClipArt_Gallery.2">
                          <p:embed/>
                        </p:oleObj>
                      </mc:Choice>
                      <mc:Fallback>
                        <p:oleObj name="Clip" r:id="rId14" imgW="1270000" imgH="1193800" progId="MS_ClipArt_Gallery.2">
                          <p:embed/>
                          <p:pic>
                            <p:nvPicPr>
                              <p:cNvPr id="0" name="Object 5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6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913" y="1602"/>
                                <a:ext cx="249" cy="236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>
                                          <a:alpha val="74997"/>
                                        </a:srgb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sp>
              <p:nvSpPr>
                <p:cNvPr id="48149" name="Text Box 29">
                  <a:extLst>
                    <a:ext uri="{FF2B5EF4-FFF2-40B4-BE49-F238E27FC236}">
                      <a16:creationId xmlns:a16="http://schemas.microsoft.com/office/drawing/2014/main" id="{AF655780-86C5-4D42-8C17-D171B2E53B6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56" y="2030"/>
                  <a:ext cx="299" cy="2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solidFill>
                        <a:srgbClr val="FF0000"/>
                      </a:solidFill>
                    </a:rPr>
                    <a:t>A</a:t>
                  </a:r>
                </a:p>
              </p:txBody>
            </p:sp>
            <p:sp>
              <p:nvSpPr>
                <p:cNvPr id="48150" name="Text Box 30">
                  <a:extLst>
                    <a:ext uri="{FF2B5EF4-FFF2-40B4-BE49-F238E27FC236}">
                      <a16:creationId xmlns:a16="http://schemas.microsoft.com/office/drawing/2014/main" id="{F13761E4-CB82-714F-BBE7-BE4CFE9278F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59" y="2027"/>
                  <a:ext cx="207" cy="2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B</a:t>
                  </a:r>
                </a:p>
              </p:txBody>
            </p:sp>
            <p:sp>
              <p:nvSpPr>
                <p:cNvPr id="48151" name="Text Box 31">
                  <a:extLst>
                    <a:ext uri="{FF2B5EF4-FFF2-40B4-BE49-F238E27FC236}">
                      <a16:creationId xmlns:a16="http://schemas.microsoft.com/office/drawing/2014/main" id="{D8DD5216-32B3-B341-83AA-28785313548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203" y="2053"/>
                  <a:ext cx="274" cy="2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/>
                    <a:t>C</a:t>
                  </a:r>
                </a:p>
              </p:txBody>
            </p:sp>
            <p:grpSp>
              <p:nvGrpSpPr>
                <p:cNvPr id="48152" name="Group 32">
                  <a:extLst>
                    <a:ext uri="{FF2B5EF4-FFF2-40B4-BE49-F238E27FC236}">
                      <a16:creationId xmlns:a16="http://schemas.microsoft.com/office/drawing/2014/main" id="{006C6A1E-DB25-3B40-B87E-89C9A854E6D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26" y="1927"/>
                  <a:ext cx="482" cy="439"/>
                  <a:chOff x="2870" y="1518"/>
                  <a:chExt cx="292" cy="320"/>
                </a:xfrm>
              </p:grpSpPr>
              <p:graphicFrame>
                <p:nvGraphicFramePr>
                  <p:cNvPr id="48153" name="Object 2">
                    <a:extLst>
                      <a:ext uri="{FF2B5EF4-FFF2-40B4-BE49-F238E27FC236}">
                        <a16:creationId xmlns:a16="http://schemas.microsoft.com/office/drawing/2014/main" id="{7F549EFE-DE97-2C49-B3AE-2DB7C5ACC4BE}"/>
                      </a:ext>
                    </a:extLst>
                  </p:cNvPr>
                  <p:cNvGraphicFramePr>
                    <a:graphicFrameLocks noChangeAspect="1"/>
                  </p:cNvGraphicFramePr>
                  <p:nvPr/>
                </p:nvGraphicFramePr>
                <p:xfrm>
                  <a:off x="2870" y="1518"/>
                  <a:ext cx="272" cy="282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name="Clip" r:id="rId15" imgW="825500" imgH="838200" progId="MS_ClipArt_Gallery.2">
                          <p:embed/>
                        </p:oleObj>
                      </mc:Choice>
                      <mc:Fallback>
                        <p:oleObj name="Clip" r:id="rId15" imgW="825500" imgH="838200" progId="MS_ClipArt_Gallery.2">
                          <p:embed/>
                          <p:pic>
                            <p:nvPicPr>
                              <p:cNvPr id="0" name="Object 2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4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870" y="1518"/>
                                <a:ext cx="272" cy="282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>
                                          <a:alpha val="74997"/>
                                        </a:srgb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48154" name="Object 3">
                    <a:extLst>
                      <a:ext uri="{FF2B5EF4-FFF2-40B4-BE49-F238E27FC236}">
                        <a16:creationId xmlns:a16="http://schemas.microsoft.com/office/drawing/2014/main" id="{156C5EB8-A7E6-4E46-A434-5280748C52D0}"/>
                      </a:ext>
                    </a:extLst>
                  </p:cNvPr>
                  <p:cNvGraphicFramePr>
                    <a:graphicFrameLocks noChangeAspect="1"/>
                  </p:cNvGraphicFramePr>
                  <p:nvPr/>
                </p:nvGraphicFramePr>
                <p:xfrm>
                  <a:off x="2913" y="1602"/>
                  <a:ext cx="249" cy="236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name="Clip" r:id="rId16" imgW="1270000" imgH="1193800" progId="MS_ClipArt_Gallery.2">
                          <p:embed/>
                        </p:oleObj>
                      </mc:Choice>
                      <mc:Fallback>
                        <p:oleObj name="Clip" r:id="rId16" imgW="1270000" imgH="1193800" progId="MS_ClipArt_Gallery.2">
                          <p:embed/>
                          <p:pic>
                            <p:nvPicPr>
                              <p:cNvPr id="0" name="Object 3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6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913" y="1602"/>
                                <a:ext cx="249" cy="236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>
                                          <a:alpha val="74997"/>
                                        </a:srgb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</p:grpSp>
          <p:sp>
            <p:nvSpPr>
              <p:cNvPr id="48137" name="Text Box 35">
                <a:extLst>
                  <a:ext uri="{FF2B5EF4-FFF2-40B4-BE49-F238E27FC236}">
                    <a16:creationId xmlns:a16="http://schemas.microsoft.com/office/drawing/2014/main" id="{603FADD3-4879-9645-9F47-5BED058436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0" y="2339"/>
                <a:ext cx="809" cy="3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400" dirty="0">
                    <a:solidFill>
                      <a:srgbClr val="FF0000"/>
                    </a:solidFill>
                  </a:rPr>
                  <a:t>A</a:t>
                </a:r>
                <a:r>
                  <a:rPr lang="ja-JP" altLang="en-US" sz="1400">
                    <a:solidFill>
                      <a:srgbClr val="FF0000"/>
                    </a:solidFill>
                  </a:rPr>
                  <a:t>’</a:t>
                </a:r>
                <a:r>
                  <a:rPr lang="en-US" altLang="ja-JP" sz="1400" dirty="0">
                    <a:solidFill>
                      <a:srgbClr val="FF0000"/>
                    </a:solidFill>
                  </a:rPr>
                  <a:t>s signal</a:t>
                </a:r>
              </a:p>
              <a:p>
                <a:pPr eaLnBrk="1" hangingPunct="1"/>
                <a:r>
                  <a:rPr lang="en-US" altLang="en-US" sz="1400" dirty="0">
                    <a:solidFill>
                      <a:srgbClr val="FF0000"/>
                    </a:solidFill>
                  </a:rPr>
                  <a:t>strength</a:t>
                </a:r>
              </a:p>
            </p:txBody>
          </p:sp>
          <p:sp>
            <p:nvSpPr>
              <p:cNvPr id="48138" name="Line 36">
                <a:extLst>
                  <a:ext uri="{FF2B5EF4-FFF2-40B4-BE49-F238E27FC236}">
                    <a16:creationId xmlns:a16="http://schemas.microsoft.com/office/drawing/2014/main" id="{CCE65A1F-81A6-C645-A9CB-349F75AC2A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49" y="2985"/>
                <a:ext cx="2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139" name="Line 37">
                <a:extLst>
                  <a:ext uri="{FF2B5EF4-FFF2-40B4-BE49-F238E27FC236}">
                    <a16:creationId xmlns:a16="http://schemas.microsoft.com/office/drawing/2014/main" id="{4E7AFBF8-12BB-294E-8F48-31AAC951BF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15" y="2242"/>
                <a:ext cx="0" cy="7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140" name="Freeform 38">
                <a:extLst>
                  <a:ext uri="{FF2B5EF4-FFF2-40B4-BE49-F238E27FC236}">
                    <a16:creationId xmlns:a16="http://schemas.microsoft.com/office/drawing/2014/main" id="{71353E1F-3A2F-5946-8635-56610280EA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7" y="2277"/>
                <a:ext cx="1887" cy="681"/>
              </a:xfrm>
              <a:custGeom>
                <a:avLst/>
                <a:gdLst>
                  <a:gd name="T0" fmla="*/ 0 w 1887"/>
                  <a:gd name="T1" fmla="*/ 0 h 681"/>
                  <a:gd name="T2" fmla="*/ 966 w 1887"/>
                  <a:gd name="T3" fmla="*/ 151 h 681"/>
                  <a:gd name="T4" fmla="*/ 1373 w 1887"/>
                  <a:gd name="T5" fmla="*/ 594 h 681"/>
                  <a:gd name="T6" fmla="*/ 1887 w 1887"/>
                  <a:gd name="T7" fmla="*/ 673 h 6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87"/>
                  <a:gd name="T13" fmla="*/ 0 h 681"/>
                  <a:gd name="T14" fmla="*/ 1887 w 1887"/>
                  <a:gd name="T15" fmla="*/ 681 h 6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87" h="681">
                    <a:moveTo>
                      <a:pt x="0" y="0"/>
                    </a:moveTo>
                    <a:cubicBezTo>
                      <a:pt x="161" y="25"/>
                      <a:pt x="737" y="52"/>
                      <a:pt x="966" y="151"/>
                    </a:cubicBezTo>
                    <a:cubicBezTo>
                      <a:pt x="1195" y="250"/>
                      <a:pt x="1220" y="507"/>
                      <a:pt x="1373" y="594"/>
                    </a:cubicBezTo>
                    <a:cubicBezTo>
                      <a:pt x="1526" y="681"/>
                      <a:pt x="1780" y="657"/>
                      <a:pt x="1887" y="673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141" name="Text Box 39">
                <a:extLst>
                  <a:ext uri="{FF2B5EF4-FFF2-40B4-BE49-F238E27FC236}">
                    <a16:creationId xmlns:a16="http://schemas.microsoft.com/office/drawing/2014/main" id="{C22E07C5-B20E-3E40-9609-6CA6CEB53F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59" y="2962"/>
                <a:ext cx="493" cy="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200"/>
                  <a:t>space</a:t>
                </a:r>
              </a:p>
            </p:txBody>
          </p:sp>
          <p:sp>
            <p:nvSpPr>
              <p:cNvPr id="48142" name="Freeform 40">
                <a:extLst>
                  <a:ext uri="{FF2B5EF4-FFF2-40B4-BE49-F238E27FC236}">
                    <a16:creationId xmlns:a16="http://schemas.microsoft.com/office/drawing/2014/main" id="{4F8E8370-934D-404F-B5FE-3E5E9DE86E49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427" y="2258"/>
                <a:ext cx="1887" cy="681"/>
              </a:xfrm>
              <a:custGeom>
                <a:avLst/>
                <a:gdLst>
                  <a:gd name="T0" fmla="*/ 0 w 1887"/>
                  <a:gd name="T1" fmla="*/ 0 h 681"/>
                  <a:gd name="T2" fmla="*/ 966 w 1887"/>
                  <a:gd name="T3" fmla="*/ 151 h 681"/>
                  <a:gd name="T4" fmla="*/ 1373 w 1887"/>
                  <a:gd name="T5" fmla="*/ 594 h 681"/>
                  <a:gd name="T6" fmla="*/ 1887 w 1887"/>
                  <a:gd name="T7" fmla="*/ 673 h 6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87"/>
                  <a:gd name="T13" fmla="*/ 0 h 681"/>
                  <a:gd name="T14" fmla="*/ 1887 w 1887"/>
                  <a:gd name="T15" fmla="*/ 681 h 6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87" h="681">
                    <a:moveTo>
                      <a:pt x="0" y="0"/>
                    </a:moveTo>
                    <a:cubicBezTo>
                      <a:pt x="161" y="25"/>
                      <a:pt x="737" y="52"/>
                      <a:pt x="966" y="151"/>
                    </a:cubicBezTo>
                    <a:cubicBezTo>
                      <a:pt x="1195" y="250"/>
                      <a:pt x="1220" y="507"/>
                      <a:pt x="1373" y="594"/>
                    </a:cubicBezTo>
                    <a:cubicBezTo>
                      <a:pt x="1526" y="681"/>
                      <a:pt x="1780" y="657"/>
                      <a:pt x="1887" y="673"/>
                    </a:cubicBezTo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143" name="Text Box 41">
                <a:extLst>
                  <a:ext uri="{FF2B5EF4-FFF2-40B4-BE49-F238E27FC236}">
                    <a16:creationId xmlns:a16="http://schemas.microsoft.com/office/drawing/2014/main" id="{8F3CD70F-C267-E543-8B24-D34BCE3275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64" y="2293"/>
                <a:ext cx="79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400">
                    <a:solidFill>
                      <a:schemeClr val="accent2"/>
                    </a:solidFill>
                  </a:rPr>
                  <a:t>C</a:t>
                </a:r>
                <a:r>
                  <a:rPr lang="ja-JP" altLang="en-US" sz="1400">
                    <a:solidFill>
                      <a:schemeClr val="accent2"/>
                    </a:solidFill>
                  </a:rPr>
                  <a:t>’</a:t>
                </a:r>
                <a:r>
                  <a:rPr lang="en-US" altLang="ja-JP" sz="1400">
                    <a:solidFill>
                      <a:schemeClr val="accent2"/>
                    </a:solidFill>
                  </a:rPr>
                  <a:t>s signal</a:t>
                </a:r>
              </a:p>
              <a:p>
                <a:pPr eaLnBrk="1" hangingPunct="1"/>
                <a:r>
                  <a:rPr lang="en-US" altLang="en-US" sz="1400">
                    <a:solidFill>
                      <a:schemeClr val="accent2"/>
                    </a:solidFill>
                  </a:rPr>
                  <a:t>strength</a:t>
                </a:r>
              </a:p>
            </p:txBody>
          </p:sp>
          <p:sp>
            <p:nvSpPr>
              <p:cNvPr id="48144" name="Line 42">
                <a:extLst>
                  <a:ext uri="{FF2B5EF4-FFF2-40B4-BE49-F238E27FC236}">
                    <a16:creationId xmlns:a16="http://schemas.microsoft.com/office/drawing/2014/main" id="{C9463081-7640-1046-8D60-3C04955AE8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554" y="2171"/>
                <a:ext cx="17" cy="7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145" name="Line 43">
                <a:extLst>
                  <a:ext uri="{FF2B5EF4-FFF2-40B4-BE49-F238E27FC236}">
                    <a16:creationId xmlns:a16="http://schemas.microsoft.com/office/drawing/2014/main" id="{4B53E1A8-2D06-AD4E-AC14-F4867F0045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23" y="2214"/>
                <a:ext cx="0" cy="7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146" name="Line 44">
                <a:extLst>
                  <a:ext uri="{FF2B5EF4-FFF2-40B4-BE49-F238E27FC236}">
                    <a16:creationId xmlns:a16="http://schemas.microsoft.com/office/drawing/2014/main" id="{CE4C3E73-EFA3-9F45-8EB9-6576ECA08D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04" y="2204"/>
                <a:ext cx="0" cy="7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09359B-8A25-3694-A73A-4154ABFA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A87CC-E6DA-C84A-A607-F3E66CAEB2D4}" type="datetime1">
              <a:rPr lang="en-US" altLang="en-US" smtClean="0"/>
              <a:t>5/10/23</a:t>
            </a:fld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>
            <a:extLst>
              <a:ext uri="{FF2B5EF4-FFF2-40B4-BE49-F238E27FC236}">
                <a16:creationId xmlns:a16="http://schemas.microsoft.com/office/drawing/2014/main" id="{A1BAC047-6EDB-E14A-8DC3-80C0DD4D3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Garamond" panose="02020404030301010803" pitchFamily="18" charset="0"/>
              </a:rPr>
              <a:t>6-</a:t>
            </a:r>
            <a:fld id="{04B7B154-59A5-0844-A591-4C42E0517747}" type="slidenum">
              <a:rPr lang="en-US" altLang="en-US" sz="1200">
                <a:latin typeface="Garamond" panose="02020404030301010803" pitchFamily="18" charset="0"/>
              </a:rPr>
              <a:pPr eaLnBrk="1" hangingPunct="1"/>
              <a:t>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444EEC7D-89F3-334A-94B5-5E17CD58EF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>
                <a:ea typeface="ＭＳ Ｐゴシック" panose="020B0600070205080204" pitchFamily="34" charset="-128"/>
              </a:rPr>
              <a:t>IEEE 802.11 MAC Protocol: CSMA/CA:</a:t>
            </a:r>
            <a:br>
              <a:rPr lang="en-US" altLang="en-US" sz="3200" dirty="0">
                <a:ea typeface="ＭＳ Ｐゴシック" panose="020B0600070205080204" pitchFamily="34" charset="-128"/>
              </a:rPr>
            </a:br>
            <a:r>
              <a:rPr lang="en-US" altLang="en-US" sz="3200" dirty="0">
                <a:ea typeface="ＭＳ Ｐゴシック" panose="020B0600070205080204" pitchFamily="34" charset="-128"/>
              </a:rPr>
              <a:t>Link layer acknowledgement</a:t>
            </a:r>
          </a:p>
        </p:txBody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58B1EF33-8CE2-CF4D-939F-D97EB32BB3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1013" y="1289050"/>
            <a:ext cx="5630862" cy="48641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400" u="sng" dirty="0">
                <a:solidFill>
                  <a:srgbClr val="FF0000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802.11 sender</a:t>
            </a:r>
            <a:endParaRPr lang="en-US" altLang="en-US" sz="2400" dirty="0">
              <a:solidFill>
                <a:srgbClr val="FF0000"/>
              </a:solidFill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US" altLang="en-US" sz="2400" dirty="0">
                <a:solidFill>
                  <a:srgbClr val="000099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1 </a:t>
            </a:r>
            <a:r>
              <a:rPr lang="en-US" altLang="en-US" sz="2000" dirty="0">
                <a:solidFill>
                  <a:srgbClr val="000099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if sense channel idle</a:t>
            </a:r>
            <a:r>
              <a:rPr lang="en-US" altLang="en-US" sz="20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for </a:t>
            </a:r>
            <a:r>
              <a:rPr lang="en-US" altLang="en-US" sz="2000" b="1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DIFS</a:t>
            </a:r>
            <a:r>
              <a:rPr lang="en-US" altLang="en-US" sz="20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 </a:t>
            </a:r>
            <a:r>
              <a:rPr lang="en-US" altLang="en-US" sz="2000" dirty="0">
                <a:solidFill>
                  <a:srgbClr val="000099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then</a:t>
            </a:r>
            <a:r>
              <a:rPr lang="en-US" altLang="en-US" sz="20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</a:t>
            </a:r>
          </a:p>
          <a:p>
            <a:pPr lvl="1">
              <a:buFont typeface="Wingdings" pitchFamily="2" charset="2"/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transmit entire frame (no CD)</a:t>
            </a:r>
          </a:p>
          <a:p>
            <a:pPr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99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2 if sense channel busy then</a:t>
            </a:r>
            <a:r>
              <a:rPr lang="en-US" altLang="en-US" sz="20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</a:t>
            </a:r>
          </a:p>
          <a:p>
            <a:pPr lvl="1">
              <a:buFont typeface="Wingdings" pitchFamily="2" charset="2"/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start random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backoff</a:t>
            </a:r>
            <a:r>
              <a:rPr lang="en-US" altLang="en-US" sz="2000" dirty="0">
                <a:ea typeface="ＭＳ Ｐゴシック" panose="020B0600070205080204" pitchFamily="34" charset="-128"/>
              </a:rPr>
              <a:t> time</a:t>
            </a:r>
          </a:p>
          <a:p>
            <a:pPr lvl="1">
              <a:buFont typeface="Wingdings" pitchFamily="2" charset="2"/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timer counts down while channel idle</a:t>
            </a:r>
          </a:p>
          <a:p>
            <a:pPr lvl="1">
              <a:buFont typeface="Wingdings" pitchFamily="2" charset="2"/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transmit when timer expires</a:t>
            </a:r>
          </a:p>
          <a:p>
            <a:pPr lvl="1">
              <a:buFont typeface="Wingdings" pitchFamily="2" charset="2"/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if no ACK, increase random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backoff</a:t>
            </a:r>
            <a:r>
              <a:rPr lang="en-US" altLang="en-US" sz="2000" dirty="0">
                <a:ea typeface="ＭＳ Ｐゴシック" panose="020B0600070205080204" pitchFamily="34" charset="-128"/>
              </a:rPr>
              <a:t> interval, repeat 2</a:t>
            </a:r>
          </a:p>
          <a:p>
            <a:pPr>
              <a:buFont typeface="Wingdings" pitchFamily="2" charset="2"/>
              <a:buNone/>
            </a:pPr>
            <a:r>
              <a:rPr lang="en-US" altLang="en-US" sz="2400" u="sng" dirty="0">
                <a:solidFill>
                  <a:srgbClr val="FF0000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802.11 receiver</a:t>
            </a:r>
            <a:endParaRPr lang="en-US" altLang="en-US" sz="2400" dirty="0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US" altLang="en-US" sz="2400" dirty="0">
                <a:solidFill>
                  <a:srgbClr val="000099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- </a:t>
            </a:r>
            <a:r>
              <a:rPr lang="en-US" altLang="en-US" sz="2000" dirty="0">
                <a:solidFill>
                  <a:srgbClr val="000099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if frame received OK</a:t>
            </a:r>
          </a:p>
          <a:p>
            <a:pPr>
              <a:buFont typeface="Wingdings" pitchFamily="2" charset="2"/>
              <a:buNone/>
            </a:pPr>
            <a:r>
              <a:rPr lang="en-US" altLang="en-US" sz="2000" dirty="0">
                <a:solidFill>
                  <a:schemeClr val="accent2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  </a:t>
            </a:r>
            <a:r>
              <a:rPr lang="en-US" altLang="en-US" sz="20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return ACK after </a:t>
            </a:r>
            <a:r>
              <a:rPr lang="en-US" altLang="en-US" sz="2000" b="1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SIFS </a:t>
            </a:r>
            <a:r>
              <a:rPr lang="en-US" altLang="en-US" sz="20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(ACK needed due to hidden terminal problem) </a:t>
            </a:r>
            <a:endParaRPr lang="en-US" altLang="en-US" sz="2400" b="1" dirty="0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  <p:sp>
        <p:nvSpPr>
          <p:cNvPr id="50181" name="Line 5">
            <a:extLst>
              <a:ext uri="{FF2B5EF4-FFF2-40B4-BE49-F238E27FC236}">
                <a16:creationId xmlns:a16="http://schemas.microsoft.com/office/drawing/2014/main" id="{70AE3FBA-C823-574A-A8D5-FFE06E9BE7B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32550" y="2270125"/>
            <a:ext cx="0" cy="3338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82" name="Line 6">
            <a:extLst>
              <a:ext uri="{FF2B5EF4-FFF2-40B4-BE49-F238E27FC236}">
                <a16:creationId xmlns:a16="http://schemas.microsoft.com/office/drawing/2014/main" id="{57968756-1C1A-6A42-9952-CB16E5D5B376}"/>
              </a:ext>
            </a:extLst>
          </p:cNvPr>
          <p:cNvSpPr>
            <a:spLocks noChangeShapeType="1"/>
          </p:cNvSpPr>
          <p:nvPr/>
        </p:nvSpPr>
        <p:spPr bwMode="auto">
          <a:xfrm>
            <a:off x="8351838" y="2257425"/>
            <a:ext cx="0" cy="3338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83" name="Text Box 7">
            <a:extLst>
              <a:ext uri="{FF2B5EF4-FFF2-40B4-BE49-F238E27FC236}">
                <a16:creationId xmlns:a16="http://schemas.microsoft.com/office/drawing/2014/main" id="{AF2068EB-C8DE-8045-8913-53DF0AD6F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2975" y="1912938"/>
            <a:ext cx="828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/>
              <a:t>sender</a:t>
            </a:r>
          </a:p>
        </p:txBody>
      </p:sp>
      <p:sp>
        <p:nvSpPr>
          <p:cNvPr id="50184" name="Text Box 8">
            <a:extLst>
              <a:ext uri="{FF2B5EF4-FFF2-40B4-BE49-F238E27FC236}">
                <a16:creationId xmlns:a16="http://schemas.microsoft.com/office/drawing/2014/main" id="{21F31B57-0577-9C4A-9F03-3F0C024C7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1300" y="1922463"/>
            <a:ext cx="974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/>
              <a:t>receiver</a:t>
            </a:r>
          </a:p>
        </p:txBody>
      </p:sp>
      <p:grpSp>
        <p:nvGrpSpPr>
          <p:cNvPr id="2" name="Group 23">
            <a:extLst>
              <a:ext uri="{FF2B5EF4-FFF2-40B4-BE49-F238E27FC236}">
                <a16:creationId xmlns:a16="http://schemas.microsoft.com/office/drawing/2014/main" id="{E0FB3E6C-0207-544D-8725-73F9B3668D2F}"/>
              </a:ext>
            </a:extLst>
          </p:cNvPr>
          <p:cNvGrpSpPr>
            <a:grpSpLocks/>
          </p:cNvGrpSpPr>
          <p:nvPr/>
        </p:nvGrpSpPr>
        <p:grpSpPr bwMode="auto">
          <a:xfrm>
            <a:off x="5737225" y="2566988"/>
            <a:ext cx="2616200" cy="1690687"/>
            <a:chOff x="3614" y="1617"/>
            <a:chExt cx="1648" cy="1065"/>
          </a:xfrm>
        </p:grpSpPr>
        <p:grpSp>
          <p:nvGrpSpPr>
            <p:cNvPr id="50192" name="Group 22">
              <a:extLst>
                <a:ext uri="{FF2B5EF4-FFF2-40B4-BE49-F238E27FC236}">
                  <a16:creationId xmlns:a16="http://schemas.microsoft.com/office/drawing/2014/main" id="{87862AEF-78A3-B04C-BBC2-9370400ACC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14" y="1617"/>
              <a:ext cx="424" cy="192"/>
              <a:chOff x="3614" y="1617"/>
              <a:chExt cx="424" cy="192"/>
            </a:xfrm>
          </p:grpSpPr>
          <p:sp>
            <p:nvSpPr>
              <p:cNvPr id="50196" name="AutoShape 11">
                <a:extLst>
                  <a:ext uri="{FF2B5EF4-FFF2-40B4-BE49-F238E27FC236}">
                    <a16:creationId xmlns:a16="http://schemas.microsoft.com/office/drawing/2014/main" id="{F9ED78AE-0AE3-D841-B01F-01FECE53B0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4" y="1620"/>
                <a:ext cx="54" cy="162"/>
              </a:xfrm>
              <a:prstGeom prst="leftBrace">
                <a:avLst>
                  <a:gd name="adj1" fmla="val 25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50197" name="Text Box 12">
                <a:extLst>
                  <a:ext uri="{FF2B5EF4-FFF2-40B4-BE49-F238E27FC236}">
                    <a16:creationId xmlns:a16="http://schemas.microsoft.com/office/drawing/2014/main" id="{6D54B291-0E0C-FC4F-8D93-6C092D8A50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14" y="1617"/>
                <a:ext cx="40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400" dirty="0"/>
                  <a:t>DIFS</a:t>
                </a:r>
              </a:p>
            </p:txBody>
          </p:sp>
        </p:grpSp>
        <p:grpSp>
          <p:nvGrpSpPr>
            <p:cNvPr id="50193" name="Group 20">
              <a:extLst>
                <a:ext uri="{FF2B5EF4-FFF2-40B4-BE49-F238E27FC236}">
                  <a16:creationId xmlns:a16="http://schemas.microsoft.com/office/drawing/2014/main" id="{46EC738B-368F-A54D-8AE2-A116C70B41A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50" y="1782"/>
              <a:ext cx="1212" cy="900"/>
              <a:chOff x="4050" y="1782"/>
              <a:chExt cx="1212" cy="900"/>
            </a:xfrm>
          </p:grpSpPr>
          <p:sp>
            <p:nvSpPr>
              <p:cNvPr id="50194" name="Freeform 13">
                <a:extLst>
                  <a:ext uri="{FF2B5EF4-FFF2-40B4-BE49-F238E27FC236}">
                    <a16:creationId xmlns:a16="http://schemas.microsoft.com/office/drawing/2014/main" id="{5F401861-119C-CD49-9A42-DCC25ED2B7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0" y="1782"/>
                <a:ext cx="1212" cy="900"/>
              </a:xfrm>
              <a:custGeom>
                <a:avLst/>
                <a:gdLst>
                  <a:gd name="T0" fmla="*/ 6 w 1212"/>
                  <a:gd name="T1" fmla="*/ 0 h 900"/>
                  <a:gd name="T2" fmla="*/ 1212 w 1212"/>
                  <a:gd name="T3" fmla="*/ 228 h 900"/>
                  <a:gd name="T4" fmla="*/ 1212 w 1212"/>
                  <a:gd name="T5" fmla="*/ 900 h 900"/>
                  <a:gd name="T6" fmla="*/ 0 w 1212"/>
                  <a:gd name="T7" fmla="*/ 660 h 900"/>
                  <a:gd name="T8" fmla="*/ 6 w 1212"/>
                  <a:gd name="T9" fmla="*/ 0 h 9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12"/>
                  <a:gd name="T16" fmla="*/ 0 h 900"/>
                  <a:gd name="T17" fmla="*/ 1212 w 1212"/>
                  <a:gd name="T18" fmla="*/ 900 h 9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12" h="900">
                    <a:moveTo>
                      <a:pt x="6" y="0"/>
                    </a:moveTo>
                    <a:lnTo>
                      <a:pt x="1212" y="228"/>
                    </a:lnTo>
                    <a:lnTo>
                      <a:pt x="1212" y="900"/>
                    </a:lnTo>
                    <a:lnTo>
                      <a:pt x="0" y="66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0195" name="Text Box 18">
                <a:extLst>
                  <a:ext uri="{FF2B5EF4-FFF2-40B4-BE49-F238E27FC236}">
                    <a16:creationId xmlns:a16="http://schemas.microsoft.com/office/drawing/2014/main" id="{D7FD8892-B6CE-DA4B-A9A2-FEFE5E5CDDC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94" y="2108"/>
                <a:ext cx="41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solidFill>
                      <a:schemeClr val="bg1"/>
                    </a:solidFill>
                  </a:rPr>
                  <a:t>data</a:t>
                </a:r>
              </a:p>
            </p:txBody>
          </p:sp>
        </p:grpSp>
      </p:grpSp>
      <p:grpSp>
        <p:nvGrpSpPr>
          <p:cNvPr id="5" name="Group 24">
            <a:extLst>
              <a:ext uri="{FF2B5EF4-FFF2-40B4-BE49-F238E27FC236}">
                <a16:creationId xmlns:a16="http://schemas.microsoft.com/office/drawing/2014/main" id="{A071EF0D-4509-AE43-87ED-D54478A8928C}"/>
              </a:ext>
            </a:extLst>
          </p:cNvPr>
          <p:cNvGrpSpPr>
            <a:grpSpLocks/>
          </p:cNvGrpSpPr>
          <p:nvPr/>
        </p:nvGrpSpPr>
        <p:grpSpPr bwMode="auto">
          <a:xfrm>
            <a:off x="6419850" y="4267200"/>
            <a:ext cx="2563813" cy="923925"/>
            <a:chOff x="4044" y="2688"/>
            <a:chExt cx="1615" cy="582"/>
          </a:xfrm>
        </p:grpSpPr>
        <p:sp>
          <p:nvSpPr>
            <p:cNvPr id="50187" name="Text Box 14">
              <a:extLst>
                <a:ext uri="{FF2B5EF4-FFF2-40B4-BE49-F238E27FC236}">
                  <a16:creationId xmlns:a16="http://schemas.microsoft.com/office/drawing/2014/main" id="{0DBC961A-40BC-0D42-95B6-2CAC47F08D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8" y="2697"/>
              <a:ext cx="40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/>
                <a:t>SIFS</a:t>
              </a:r>
            </a:p>
          </p:txBody>
        </p:sp>
        <p:sp>
          <p:nvSpPr>
            <p:cNvPr id="50188" name="AutoShape 15">
              <a:extLst>
                <a:ext uri="{FF2B5EF4-FFF2-40B4-BE49-F238E27FC236}">
                  <a16:creationId xmlns:a16="http://schemas.microsoft.com/office/drawing/2014/main" id="{CE555B24-332D-5446-A2EC-625E77CC9B8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262" y="2688"/>
              <a:ext cx="54" cy="162"/>
            </a:xfrm>
            <a:prstGeom prst="leftBrace">
              <a:avLst>
                <a:gd name="adj1" fmla="val 2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grpSp>
          <p:nvGrpSpPr>
            <p:cNvPr id="50189" name="Group 21">
              <a:extLst>
                <a:ext uri="{FF2B5EF4-FFF2-40B4-BE49-F238E27FC236}">
                  <a16:creationId xmlns:a16="http://schemas.microsoft.com/office/drawing/2014/main" id="{E06754A3-0571-DF41-B964-A3D98256AA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44" y="2856"/>
              <a:ext cx="1212" cy="414"/>
              <a:chOff x="4044" y="2856"/>
              <a:chExt cx="1212" cy="414"/>
            </a:xfrm>
          </p:grpSpPr>
          <p:sp>
            <p:nvSpPr>
              <p:cNvPr id="50190" name="Freeform 17">
                <a:extLst>
                  <a:ext uri="{FF2B5EF4-FFF2-40B4-BE49-F238E27FC236}">
                    <a16:creationId xmlns:a16="http://schemas.microsoft.com/office/drawing/2014/main" id="{98424D6B-65F0-7345-A78D-D4502CA9550A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4044" y="2856"/>
                <a:ext cx="1212" cy="414"/>
              </a:xfrm>
              <a:custGeom>
                <a:avLst/>
                <a:gdLst>
                  <a:gd name="T0" fmla="*/ 0 w 1212"/>
                  <a:gd name="T1" fmla="*/ 0 h 414"/>
                  <a:gd name="T2" fmla="*/ 1212 w 1212"/>
                  <a:gd name="T3" fmla="*/ 246 h 414"/>
                  <a:gd name="T4" fmla="*/ 1212 w 1212"/>
                  <a:gd name="T5" fmla="*/ 414 h 414"/>
                  <a:gd name="T6" fmla="*/ 6 w 1212"/>
                  <a:gd name="T7" fmla="*/ 174 h 414"/>
                  <a:gd name="T8" fmla="*/ 0 w 1212"/>
                  <a:gd name="T9" fmla="*/ 0 h 4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12"/>
                  <a:gd name="T16" fmla="*/ 0 h 414"/>
                  <a:gd name="T17" fmla="*/ 1212 w 1212"/>
                  <a:gd name="T18" fmla="*/ 414 h 4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12" h="414">
                    <a:moveTo>
                      <a:pt x="0" y="0"/>
                    </a:moveTo>
                    <a:lnTo>
                      <a:pt x="1212" y="246"/>
                    </a:lnTo>
                    <a:lnTo>
                      <a:pt x="1212" y="414"/>
                    </a:lnTo>
                    <a:lnTo>
                      <a:pt x="6" y="1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0191" name="Text Box 19">
                <a:extLst>
                  <a:ext uri="{FF2B5EF4-FFF2-40B4-BE49-F238E27FC236}">
                    <a16:creationId xmlns:a16="http://schemas.microsoft.com/office/drawing/2014/main" id="{0F7393B5-51DE-2F43-9D9B-7B887AD97F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36" y="2954"/>
                <a:ext cx="3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 dirty="0">
                    <a:solidFill>
                      <a:schemeClr val="bg1"/>
                    </a:solidFill>
                  </a:rPr>
                  <a:t>ACK</a:t>
                </a:r>
              </a:p>
            </p:txBody>
          </p:sp>
        </p:grp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45FE5C-83F5-5E9C-4EDC-AFDF82AF3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884BB-4B7F-6A4C-8E8E-54559B5B9FCA}" type="datetime1">
              <a:rPr lang="en-US" altLang="en-US" smtClean="0"/>
              <a:t>5/10/23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0F950-A176-9D49-9E43-4968E9B4786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277813"/>
            <a:ext cx="8229600" cy="781050"/>
          </a:xfrm>
        </p:spPr>
        <p:txBody>
          <a:bodyPr anchor="ctr"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  <a:cs typeface="Arial" panose="020B0604020202020204" pitchFamily="34" charset="0"/>
              </a:rPr>
              <a:t>Outline</a:t>
            </a:r>
          </a:p>
        </p:txBody>
      </p:sp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8A05A92C-B0DC-4049-A33B-D8B0D578294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1039813"/>
            <a:ext cx="8229600" cy="5091112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Link layer devices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802.11 wireless LAN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E8176-A496-A44E-8C68-2CC889A32B1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92216E8-14BB-224D-ACC0-A2230A81EAE7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D80FF-07E3-1541-80FC-58E0DB678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Wenbing Zhao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>
            <a:extLst>
              <a:ext uri="{FF2B5EF4-FFF2-40B4-BE49-F238E27FC236}">
                <a16:creationId xmlns:a16="http://schemas.microsoft.com/office/drawing/2014/main" id="{1926DE2E-23EB-3E4A-975C-46A524F20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Garamond" panose="02020404030301010803" pitchFamily="18" charset="0"/>
              </a:rPr>
              <a:t>6-</a:t>
            </a:r>
            <a:fld id="{94CD8F0D-AFC4-FA48-BA74-2D7FECB479ED}" type="slidenum">
              <a:rPr lang="en-US" altLang="en-US" sz="1200">
                <a:latin typeface="Garamond" panose="02020404030301010803" pitchFamily="18" charset="0"/>
              </a:rPr>
              <a:pPr eaLnBrk="1" hangingPunct="1"/>
              <a:t>20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66116F1E-7AA6-9941-94D1-F0FC4CB060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212725"/>
            <a:ext cx="8370887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Avoiding Collisions: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when ack is not received in time</a:t>
            </a:r>
          </a:p>
        </p:txBody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8F4A0357-C037-1D4F-87CE-3D8040A3BD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1975" y="1654175"/>
            <a:ext cx="7772400" cy="34686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400" i="1" dirty="0">
                <a:solidFill>
                  <a:srgbClr val="FF0000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idea:</a:t>
            </a:r>
            <a:r>
              <a:rPr lang="en-US" altLang="en-US" sz="24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</a:t>
            </a:r>
            <a:r>
              <a:rPr lang="en-US" altLang="en-US" sz="20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allow sender to </a:t>
            </a:r>
            <a:r>
              <a:rPr lang="ja-JP" altLang="en-US" sz="20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“</a:t>
            </a:r>
            <a:r>
              <a:rPr lang="en-US" altLang="ja-JP" sz="20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reserve</a:t>
            </a:r>
            <a:r>
              <a:rPr lang="ja-JP" altLang="en-US" sz="20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”</a:t>
            </a:r>
            <a:r>
              <a:rPr lang="en-US" altLang="ja-JP" sz="20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channel rather than random access of data frames: avoid  collisions of long  data frames</a:t>
            </a:r>
          </a:p>
          <a:p>
            <a:r>
              <a:rPr lang="en-US" altLang="en-US" sz="20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sender first transmits </a:t>
            </a:r>
            <a:r>
              <a:rPr lang="en-US" altLang="en-US" sz="2000" i="1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small</a:t>
            </a:r>
            <a:r>
              <a:rPr lang="en-US" altLang="en-US" sz="20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request-to-send (RTS) packets to BS using CSMA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RTSs may still collide with each other (but they</a:t>
            </a:r>
            <a:r>
              <a:rPr lang="ja-JP" altLang="en-US" sz="2000">
                <a:ea typeface="ＭＳ Ｐゴシック" panose="020B0600070205080204" pitchFamily="34" charset="-128"/>
              </a:rPr>
              <a:t>’</a:t>
            </a:r>
            <a:r>
              <a:rPr lang="en-US" altLang="ja-JP" sz="2000" dirty="0">
                <a:ea typeface="ＭＳ Ｐゴシック" panose="020B0600070205080204" pitchFamily="34" charset="-128"/>
              </a:rPr>
              <a:t>re short)</a:t>
            </a:r>
          </a:p>
          <a:p>
            <a:r>
              <a:rPr lang="en-US" altLang="en-US" sz="20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BS broadcasts clear-to-send CTS in response to RTS</a:t>
            </a:r>
          </a:p>
          <a:p>
            <a:r>
              <a:rPr lang="en-US" altLang="en-US" sz="20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CTS heard by all nodes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sender transmits data frame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other stations defer transmissions </a:t>
            </a:r>
          </a:p>
          <a:p>
            <a:pPr lvl="1">
              <a:buFont typeface="Wingdings" pitchFamily="2" charset="2"/>
              <a:buNone/>
            </a:pPr>
            <a:endParaRPr lang="en-US" altLang="en-US" sz="2000" dirty="0">
              <a:ea typeface="ＭＳ Ｐゴシック" panose="020B0600070205080204" pitchFamily="34" charset="-128"/>
            </a:endParaRPr>
          </a:p>
        </p:txBody>
      </p:sp>
      <p:sp>
        <p:nvSpPr>
          <p:cNvPr id="52229" name="Text Box 4">
            <a:extLst>
              <a:ext uri="{FF2B5EF4-FFF2-40B4-BE49-F238E27FC236}">
                <a16:creationId xmlns:a16="http://schemas.microsoft.com/office/drawing/2014/main" id="{E76A7799-7DD4-D445-A115-AA8EB86F3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0063" y="5030788"/>
            <a:ext cx="56530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avoid data frame collisions completely </a:t>
            </a:r>
          </a:p>
          <a:p>
            <a:pPr eaLnBrk="1" hangingPunct="1"/>
            <a:r>
              <a:rPr lang="en-US" altLang="en-US" dirty="0"/>
              <a:t>using small reservation packets!</a:t>
            </a:r>
          </a:p>
        </p:txBody>
      </p:sp>
      <p:sp>
        <p:nvSpPr>
          <p:cNvPr id="52230" name="Rectangle 5">
            <a:extLst>
              <a:ext uri="{FF2B5EF4-FFF2-40B4-BE49-F238E27FC236}">
                <a16:creationId xmlns:a16="http://schemas.microsoft.com/office/drawing/2014/main" id="{C532D498-8276-6D45-93DE-286735B46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0525" y="5013325"/>
            <a:ext cx="5853113" cy="914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D966AD-9C51-23BF-C4A8-7145B0286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4D1C-73DC-E849-9694-393338E8BEE7}" type="datetime1">
              <a:rPr lang="en-US" altLang="en-US" smtClean="0"/>
              <a:t>5/10/23</a:t>
            </a:fld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>
            <a:extLst>
              <a:ext uri="{FF2B5EF4-FFF2-40B4-BE49-F238E27FC236}">
                <a16:creationId xmlns:a16="http://schemas.microsoft.com/office/drawing/2014/main" id="{D1C0482F-F448-9A40-90EB-C34A3EF43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Garamond" panose="02020404030301010803" pitchFamily="18" charset="0"/>
              </a:rPr>
              <a:t>6-</a:t>
            </a:r>
            <a:fld id="{ECA5A634-1F2C-8F41-B575-425A9875CAB5}" type="slidenum">
              <a:rPr lang="en-US" altLang="en-US" sz="1200">
                <a:latin typeface="Garamond" panose="02020404030301010803" pitchFamily="18" charset="0"/>
              </a:rPr>
              <a:pPr eaLnBrk="1" hangingPunct="1"/>
              <a:t>21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730AADE6-443D-C44A-BEB7-9126CF420A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6250" y="231637"/>
            <a:ext cx="7772400" cy="730251"/>
          </a:xfrm>
        </p:spPr>
        <p:txBody>
          <a:bodyPr/>
          <a:lstStyle/>
          <a:p>
            <a:r>
              <a:rPr lang="en-US" altLang="en-US" sz="3200" dirty="0">
                <a:ea typeface="ＭＳ Ｐゴシック" panose="020B0600070205080204" pitchFamily="34" charset="-128"/>
              </a:rPr>
              <a:t>Collision Avoidance: RTS-CTS exchange</a:t>
            </a:r>
          </a:p>
        </p:txBody>
      </p:sp>
      <p:sp>
        <p:nvSpPr>
          <p:cNvPr id="54276" name="Text Box 4">
            <a:extLst>
              <a:ext uri="{FF2B5EF4-FFF2-40B4-BE49-F238E27FC236}">
                <a16:creationId xmlns:a16="http://schemas.microsoft.com/office/drawing/2014/main" id="{B13B2F72-FB53-4D4E-AFAC-166C02D79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6438" y="746125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54277" name="Text Box 15">
            <a:extLst>
              <a:ext uri="{FF2B5EF4-FFF2-40B4-BE49-F238E27FC236}">
                <a16:creationId xmlns:a16="http://schemas.microsoft.com/office/drawing/2014/main" id="{E0B0D2F4-5466-EC4F-A310-DC4463125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4388" y="1393825"/>
            <a:ext cx="469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dirty="0"/>
              <a:t>AP</a:t>
            </a:r>
          </a:p>
        </p:txBody>
      </p:sp>
      <p:grpSp>
        <p:nvGrpSpPr>
          <p:cNvPr id="54278" name="Group 16">
            <a:extLst>
              <a:ext uri="{FF2B5EF4-FFF2-40B4-BE49-F238E27FC236}">
                <a16:creationId xmlns:a16="http://schemas.microsoft.com/office/drawing/2014/main" id="{9C78A6EC-735F-BB46-B7D7-33E99C327A6E}"/>
              </a:ext>
            </a:extLst>
          </p:cNvPr>
          <p:cNvGrpSpPr>
            <a:grpSpLocks/>
          </p:cNvGrpSpPr>
          <p:nvPr/>
        </p:nvGrpSpPr>
        <p:grpSpPr bwMode="auto">
          <a:xfrm>
            <a:off x="4202113" y="1109663"/>
            <a:ext cx="782637" cy="571500"/>
            <a:chOff x="1160" y="2192"/>
            <a:chExt cx="589" cy="440"/>
          </a:xfrm>
        </p:grpSpPr>
        <p:pic>
          <p:nvPicPr>
            <p:cNvPr id="54315" name="Picture 17" descr="31u_bnrz[1]">
              <a:extLst>
                <a:ext uri="{FF2B5EF4-FFF2-40B4-BE49-F238E27FC236}">
                  <a16:creationId xmlns:a16="http://schemas.microsoft.com/office/drawing/2014/main" id="{222446A7-F16F-214A-B7EA-E0701D28FA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349" y="2458"/>
              <a:ext cx="212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316" name="AutoShape 18">
              <a:extLst>
                <a:ext uri="{FF2B5EF4-FFF2-40B4-BE49-F238E27FC236}">
                  <a16:creationId xmlns:a16="http://schemas.microsoft.com/office/drawing/2014/main" id="{14348866-73F2-1F46-8080-EDB0394A0FB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160" y="2192"/>
              <a:ext cx="589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7" name="Freeform 19">
              <a:extLst>
                <a:ext uri="{FF2B5EF4-FFF2-40B4-BE49-F238E27FC236}">
                  <a16:creationId xmlns:a16="http://schemas.microsoft.com/office/drawing/2014/main" id="{6C8E183D-70E5-0A46-83FE-F19A894C5E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3" y="2231"/>
              <a:ext cx="83" cy="102"/>
            </a:xfrm>
            <a:custGeom>
              <a:avLst/>
              <a:gdLst>
                <a:gd name="T0" fmla="*/ 3 w 247"/>
                <a:gd name="T1" fmla="*/ 4 h 203"/>
                <a:gd name="T2" fmla="*/ 3 w 247"/>
                <a:gd name="T3" fmla="*/ 5 h 203"/>
                <a:gd name="T4" fmla="*/ 2 w 247"/>
                <a:gd name="T5" fmla="*/ 6 h 203"/>
                <a:gd name="T6" fmla="*/ 1 w 247"/>
                <a:gd name="T7" fmla="*/ 7 h 203"/>
                <a:gd name="T8" fmla="*/ 1 w 247"/>
                <a:gd name="T9" fmla="*/ 9 h 203"/>
                <a:gd name="T10" fmla="*/ 1 w 247"/>
                <a:gd name="T11" fmla="*/ 10 h 203"/>
                <a:gd name="T12" fmla="*/ 0 w 247"/>
                <a:gd name="T13" fmla="*/ 12 h 203"/>
                <a:gd name="T14" fmla="*/ 0 w 247"/>
                <a:gd name="T15" fmla="*/ 14 h 203"/>
                <a:gd name="T16" fmla="*/ 0 w 247"/>
                <a:gd name="T17" fmla="*/ 16 h 203"/>
                <a:gd name="T18" fmla="*/ 0 w 247"/>
                <a:gd name="T19" fmla="*/ 19 h 203"/>
                <a:gd name="T20" fmla="*/ 1 w 247"/>
                <a:gd name="T21" fmla="*/ 21 h 203"/>
                <a:gd name="T22" fmla="*/ 1 w 247"/>
                <a:gd name="T23" fmla="*/ 23 h 203"/>
                <a:gd name="T24" fmla="*/ 2 w 247"/>
                <a:gd name="T25" fmla="*/ 24 h 203"/>
                <a:gd name="T26" fmla="*/ 3 w 247"/>
                <a:gd name="T27" fmla="*/ 25 h 203"/>
                <a:gd name="T28" fmla="*/ 4 w 247"/>
                <a:gd name="T29" fmla="*/ 26 h 203"/>
                <a:gd name="T30" fmla="*/ 5 w 247"/>
                <a:gd name="T31" fmla="*/ 26 h 203"/>
                <a:gd name="T32" fmla="*/ 6 w 247"/>
                <a:gd name="T33" fmla="*/ 25 h 203"/>
                <a:gd name="T34" fmla="*/ 6 w 247"/>
                <a:gd name="T35" fmla="*/ 25 h 203"/>
                <a:gd name="T36" fmla="*/ 7 w 247"/>
                <a:gd name="T37" fmla="*/ 25 h 203"/>
                <a:gd name="T38" fmla="*/ 7 w 247"/>
                <a:gd name="T39" fmla="*/ 25 h 203"/>
                <a:gd name="T40" fmla="*/ 7 w 247"/>
                <a:gd name="T41" fmla="*/ 24 h 203"/>
                <a:gd name="T42" fmla="*/ 7 w 247"/>
                <a:gd name="T43" fmla="*/ 24 h 203"/>
                <a:gd name="T44" fmla="*/ 6 w 247"/>
                <a:gd name="T45" fmla="*/ 23 h 203"/>
                <a:gd name="T46" fmla="*/ 6 w 247"/>
                <a:gd name="T47" fmla="*/ 23 h 203"/>
                <a:gd name="T48" fmla="*/ 6 w 247"/>
                <a:gd name="T49" fmla="*/ 22 h 203"/>
                <a:gd name="T50" fmla="*/ 5 w 247"/>
                <a:gd name="T51" fmla="*/ 22 h 203"/>
                <a:gd name="T52" fmla="*/ 5 w 247"/>
                <a:gd name="T53" fmla="*/ 22 h 203"/>
                <a:gd name="T54" fmla="*/ 4 w 247"/>
                <a:gd name="T55" fmla="*/ 22 h 203"/>
                <a:gd name="T56" fmla="*/ 4 w 247"/>
                <a:gd name="T57" fmla="*/ 21 h 203"/>
                <a:gd name="T58" fmla="*/ 3 w 247"/>
                <a:gd name="T59" fmla="*/ 21 h 203"/>
                <a:gd name="T60" fmla="*/ 3 w 247"/>
                <a:gd name="T61" fmla="*/ 20 h 203"/>
                <a:gd name="T62" fmla="*/ 2 w 247"/>
                <a:gd name="T63" fmla="*/ 20 h 203"/>
                <a:gd name="T64" fmla="*/ 2 w 247"/>
                <a:gd name="T65" fmla="*/ 19 h 203"/>
                <a:gd name="T66" fmla="*/ 2 w 247"/>
                <a:gd name="T67" fmla="*/ 14 h 203"/>
                <a:gd name="T68" fmla="*/ 2 w 247"/>
                <a:gd name="T69" fmla="*/ 11 h 203"/>
                <a:gd name="T70" fmla="*/ 3 w 247"/>
                <a:gd name="T71" fmla="*/ 8 h 203"/>
                <a:gd name="T72" fmla="*/ 4 w 247"/>
                <a:gd name="T73" fmla="*/ 6 h 203"/>
                <a:gd name="T74" fmla="*/ 6 w 247"/>
                <a:gd name="T75" fmla="*/ 4 h 203"/>
                <a:gd name="T76" fmla="*/ 7 w 247"/>
                <a:gd name="T77" fmla="*/ 3 h 203"/>
                <a:gd name="T78" fmla="*/ 8 w 247"/>
                <a:gd name="T79" fmla="*/ 2 h 203"/>
                <a:gd name="T80" fmla="*/ 9 w 247"/>
                <a:gd name="T81" fmla="*/ 1 h 203"/>
                <a:gd name="T82" fmla="*/ 9 w 247"/>
                <a:gd name="T83" fmla="*/ 1 h 203"/>
                <a:gd name="T84" fmla="*/ 8 w 247"/>
                <a:gd name="T85" fmla="*/ 0 h 203"/>
                <a:gd name="T86" fmla="*/ 7 w 247"/>
                <a:gd name="T87" fmla="*/ 1 h 203"/>
                <a:gd name="T88" fmla="*/ 6 w 247"/>
                <a:gd name="T89" fmla="*/ 1 h 203"/>
                <a:gd name="T90" fmla="*/ 6 w 247"/>
                <a:gd name="T91" fmla="*/ 2 h 203"/>
                <a:gd name="T92" fmla="*/ 5 w 247"/>
                <a:gd name="T93" fmla="*/ 2 h 203"/>
                <a:gd name="T94" fmla="*/ 4 w 247"/>
                <a:gd name="T95" fmla="*/ 3 h 203"/>
                <a:gd name="T96" fmla="*/ 3 w 247"/>
                <a:gd name="T97" fmla="*/ 4 h 20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47"/>
                <a:gd name="T148" fmla="*/ 0 h 203"/>
                <a:gd name="T149" fmla="*/ 247 w 247"/>
                <a:gd name="T150" fmla="*/ 203 h 20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47" h="203">
                  <a:moveTo>
                    <a:pt x="87" y="26"/>
                  </a:moveTo>
                  <a:lnTo>
                    <a:pt x="68" y="34"/>
                  </a:lnTo>
                  <a:lnTo>
                    <a:pt x="52" y="44"/>
                  </a:lnTo>
                  <a:lnTo>
                    <a:pt x="38" y="55"/>
                  </a:lnTo>
                  <a:lnTo>
                    <a:pt x="25" y="67"/>
                  </a:lnTo>
                  <a:lnTo>
                    <a:pt x="14" y="80"/>
                  </a:lnTo>
                  <a:lnTo>
                    <a:pt x="7" y="94"/>
                  </a:lnTo>
                  <a:lnTo>
                    <a:pt x="3" y="109"/>
                  </a:lnTo>
                  <a:lnTo>
                    <a:pt x="0" y="124"/>
                  </a:lnTo>
                  <a:lnTo>
                    <a:pt x="3" y="145"/>
                  </a:lnTo>
                  <a:lnTo>
                    <a:pt x="14" y="163"/>
                  </a:lnTo>
                  <a:lnTo>
                    <a:pt x="32" y="178"/>
                  </a:lnTo>
                  <a:lnTo>
                    <a:pt x="55" y="189"/>
                  </a:lnTo>
                  <a:lnTo>
                    <a:pt x="81" y="198"/>
                  </a:lnTo>
                  <a:lnTo>
                    <a:pt x="109" y="202"/>
                  </a:lnTo>
                  <a:lnTo>
                    <a:pt x="138" y="203"/>
                  </a:lnTo>
                  <a:lnTo>
                    <a:pt x="165" y="200"/>
                  </a:lnTo>
                  <a:lnTo>
                    <a:pt x="171" y="200"/>
                  </a:lnTo>
                  <a:lnTo>
                    <a:pt x="177" y="198"/>
                  </a:lnTo>
                  <a:lnTo>
                    <a:pt x="181" y="195"/>
                  </a:lnTo>
                  <a:lnTo>
                    <a:pt x="183" y="191"/>
                  </a:lnTo>
                  <a:lnTo>
                    <a:pt x="180" y="186"/>
                  </a:lnTo>
                  <a:lnTo>
                    <a:pt x="174" y="182"/>
                  </a:lnTo>
                  <a:lnTo>
                    <a:pt x="167" y="178"/>
                  </a:lnTo>
                  <a:lnTo>
                    <a:pt x="160" y="176"/>
                  </a:lnTo>
                  <a:lnTo>
                    <a:pt x="145" y="173"/>
                  </a:lnTo>
                  <a:lnTo>
                    <a:pt x="131" y="171"/>
                  </a:lnTo>
                  <a:lnTo>
                    <a:pt x="116" y="169"/>
                  </a:lnTo>
                  <a:lnTo>
                    <a:pt x="103" y="167"/>
                  </a:lnTo>
                  <a:lnTo>
                    <a:pt x="90" y="164"/>
                  </a:lnTo>
                  <a:lnTo>
                    <a:pt x="77" y="160"/>
                  </a:lnTo>
                  <a:lnTo>
                    <a:pt x="65" y="154"/>
                  </a:lnTo>
                  <a:lnTo>
                    <a:pt x="54" y="146"/>
                  </a:lnTo>
                  <a:lnTo>
                    <a:pt x="49" y="112"/>
                  </a:lnTo>
                  <a:lnTo>
                    <a:pt x="61" y="84"/>
                  </a:lnTo>
                  <a:lnTo>
                    <a:pt x="84" y="62"/>
                  </a:lnTo>
                  <a:lnTo>
                    <a:pt x="116" y="44"/>
                  </a:lnTo>
                  <a:lnTo>
                    <a:pt x="151" y="30"/>
                  </a:lnTo>
                  <a:lnTo>
                    <a:pt x="187" y="19"/>
                  </a:lnTo>
                  <a:lnTo>
                    <a:pt x="220" y="11"/>
                  </a:lnTo>
                  <a:lnTo>
                    <a:pt x="247" y="4"/>
                  </a:lnTo>
                  <a:lnTo>
                    <a:pt x="231" y="1"/>
                  </a:lnTo>
                  <a:lnTo>
                    <a:pt x="213" y="0"/>
                  </a:lnTo>
                  <a:lnTo>
                    <a:pt x="193" y="2"/>
                  </a:lnTo>
                  <a:lnTo>
                    <a:pt x="171" y="4"/>
                  </a:lnTo>
                  <a:lnTo>
                    <a:pt x="149" y="9"/>
                  </a:lnTo>
                  <a:lnTo>
                    <a:pt x="128" y="14"/>
                  </a:lnTo>
                  <a:lnTo>
                    <a:pt x="106" y="20"/>
                  </a:lnTo>
                  <a:lnTo>
                    <a:pt x="87" y="26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8" name="Freeform 20">
              <a:extLst>
                <a:ext uri="{FF2B5EF4-FFF2-40B4-BE49-F238E27FC236}">
                  <a16:creationId xmlns:a16="http://schemas.microsoft.com/office/drawing/2014/main" id="{16CAC2B5-A116-6C46-96C0-27A70F9114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4" y="2230"/>
              <a:ext cx="52" cy="79"/>
            </a:xfrm>
            <a:custGeom>
              <a:avLst/>
              <a:gdLst>
                <a:gd name="T0" fmla="*/ 5 w 158"/>
                <a:gd name="T1" fmla="*/ 7 h 158"/>
                <a:gd name="T2" fmla="*/ 5 w 158"/>
                <a:gd name="T3" fmla="*/ 9 h 158"/>
                <a:gd name="T4" fmla="*/ 5 w 158"/>
                <a:gd name="T5" fmla="*/ 11 h 158"/>
                <a:gd name="T6" fmla="*/ 5 w 158"/>
                <a:gd name="T7" fmla="*/ 12 h 158"/>
                <a:gd name="T8" fmla="*/ 4 w 158"/>
                <a:gd name="T9" fmla="*/ 14 h 158"/>
                <a:gd name="T10" fmla="*/ 3 w 158"/>
                <a:gd name="T11" fmla="*/ 15 h 158"/>
                <a:gd name="T12" fmla="*/ 3 w 158"/>
                <a:gd name="T13" fmla="*/ 16 h 158"/>
                <a:gd name="T14" fmla="*/ 2 w 158"/>
                <a:gd name="T15" fmla="*/ 17 h 158"/>
                <a:gd name="T16" fmla="*/ 1 w 158"/>
                <a:gd name="T17" fmla="*/ 18 h 158"/>
                <a:gd name="T18" fmla="*/ 1 w 158"/>
                <a:gd name="T19" fmla="*/ 19 h 158"/>
                <a:gd name="T20" fmla="*/ 1 w 158"/>
                <a:gd name="T21" fmla="*/ 19 h 158"/>
                <a:gd name="T22" fmla="*/ 1 w 158"/>
                <a:gd name="T23" fmla="*/ 19 h 158"/>
                <a:gd name="T24" fmla="*/ 1 w 158"/>
                <a:gd name="T25" fmla="*/ 20 h 158"/>
                <a:gd name="T26" fmla="*/ 1 w 158"/>
                <a:gd name="T27" fmla="*/ 20 h 158"/>
                <a:gd name="T28" fmla="*/ 2 w 158"/>
                <a:gd name="T29" fmla="*/ 20 h 158"/>
                <a:gd name="T30" fmla="*/ 2 w 158"/>
                <a:gd name="T31" fmla="*/ 20 h 158"/>
                <a:gd name="T32" fmla="*/ 2 w 158"/>
                <a:gd name="T33" fmla="*/ 20 h 158"/>
                <a:gd name="T34" fmla="*/ 3 w 158"/>
                <a:gd name="T35" fmla="*/ 19 h 158"/>
                <a:gd name="T36" fmla="*/ 3 w 158"/>
                <a:gd name="T37" fmla="*/ 18 h 158"/>
                <a:gd name="T38" fmla="*/ 4 w 158"/>
                <a:gd name="T39" fmla="*/ 16 h 158"/>
                <a:gd name="T40" fmla="*/ 5 w 158"/>
                <a:gd name="T41" fmla="*/ 15 h 158"/>
                <a:gd name="T42" fmla="*/ 5 w 158"/>
                <a:gd name="T43" fmla="*/ 13 h 158"/>
                <a:gd name="T44" fmla="*/ 6 w 158"/>
                <a:gd name="T45" fmla="*/ 11 h 158"/>
                <a:gd name="T46" fmla="*/ 6 w 158"/>
                <a:gd name="T47" fmla="*/ 9 h 158"/>
                <a:gd name="T48" fmla="*/ 5 w 158"/>
                <a:gd name="T49" fmla="*/ 7 h 158"/>
                <a:gd name="T50" fmla="*/ 5 w 158"/>
                <a:gd name="T51" fmla="*/ 5 h 158"/>
                <a:gd name="T52" fmla="*/ 4 w 158"/>
                <a:gd name="T53" fmla="*/ 3 h 158"/>
                <a:gd name="T54" fmla="*/ 4 w 158"/>
                <a:gd name="T55" fmla="*/ 2 h 158"/>
                <a:gd name="T56" fmla="*/ 3 w 158"/>
                <a:gd name="T57" fmla="*/ 1 h 158"/>
                <a:gd name="T58" fmla="*/ 2 w 158"/>
                <a:gd name="T59" fmla="*/ 1 h 158"/>
                <a:gd name="T60" fmla="*/ 1 w 158"/>
                <a:gd name="T61" fmla="*/ 0 h 158"/>
                <a:gd name="T62" fmla="*/ 0 w 158"/>
                <a:gd name="T63" fmla="*/ 0 h 158"/>
                <a:gd name="T64" fmla="*/ 0 w 158"/>
                <a:gd name="T65" fmla="*/ 1 h 158"/>
                <a:gd name="T66" fmla="*/ 1 w 158"/>
                <a:gd name="T67" fmla="*/ 2 h 158"/>
                <a:gd name="T68" fmla="*/ 1 w 158"/>
                <a:gd name="T69" fmla="*/ 2 h 158"/>
                <a:gd name="T70" fmla="*/ 2 w 158"/>
                <a:gd name="T71" fmla="*/ 3 h 158"/>
                <a:gd name="T72" fmla="*/ 3 w 158"/>
                <a:gd name="T73" fmla="*/ 3 h 158"/>
                <a:gd name="T74" fmla="*/ 3 w 158"/>
                <a:gd name="T75" fmla="*/ 4 h 158"/>
                <a:gd name="T76" fmla="*/ 4 w 158"/>
                <a:gd name="T77" fmla="*/ 5 h 158"/>
                <a:gd name="T78" fmla="*/ 4 w 158"/>
                <a:gd name="T79" fmla="*/ 6 h 158"/>
                <a:gd name="T80" fmla="*/ 5 w 158"/>
                <a:gd name="T81" fmla="*/ 7 h 15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58"/>
                <a:gd name="T124" fmla="*/ 0 h 158"/>
                <a:gd name="T125" fmla="*/ 158 w 158"/>
                <a:gd name="T126" fmla="*/ 158 h 15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58" h="158">
                  <a:moveTo>
                    <a:pt x="133" y="52"/>
                  </a:moveTo>
                  <a:lnTo>
                    <a:pt x="139" y="68"/>
                  </a:lnTo>
                  <a:lnTo>
                    <a:pt x="137" y="83"/>
                  </a:lnTo>
                  <a:lnTo>
                    <a:pt x="127" y="95"/>
                  </a:lnTo>
                  <a:lnTo>
                    <a:pt x="113" y="106"/>
                  </a:lnTo>
                  <a:lnTo>
                    <a:pt x="95" y="116"/>
                  </a:lnTo>
                  <a:lnTo>
                    <a:pt x="75" y="126"/>
                  </a:lnTo>
                  <a:lnTo>
                    <a:pt x="55" y="135"/>
                  </a:lnTo>
                  <a:lnTo>
                    <a:pt x="37" y="144"/>
                  </a:lnTo>
                  <a:lnTo>
                    <a:pt x="34" y="147"/>
                  </a:lnTo>
                  <a:lnTo>
                    <a:pt x="33" y="149"/>
                  </a:lnTo>
                  <a:lnTo>
                    <a:pt x="33" y="152"/>
                  </a:lnTo>
                  <a:lnTo>
                    <a:pt x="34" y="155"/>
                  </a:lnTo>
                  <a:lnTo>
                    <a:pt x="39" y="157"/>
                  </a:lnTo>
                  <a:lnTo>
                    <a:pt x="43" y="158"/>
                  </a:lnTo>
                  <a:lnTo>
                    <a:pt x="46" y="158"/>
                  </a:lnTo>
                  <a:lnTo>
                    <a:pt x="50" y="157"/>
                  </a:lnTo>
                  <a:lnTo>
                    <a:pt x="74" y="148"/>
                  </a:lnTo>
                  <a:lnTo>
                    <a:pt x="95" y="138"/>
                  </a:lnTo>
                  <a:lnTo>
                    <a:pt x="116" y="127"/>
                  </a:lnTo>
                  <a:lnTo>
                    <a:pt x="135" y="114"/>
                  </a:lnTo>
                  <a:lnTo>
                    <a:pt x="148" y="100"/>
                  </a:lnTo>
                  <a:lnTo>
                    <a:pt x="156" y="84"/>
                  </a:lnTo>
                  <a:lnTo>
                    <a:pt x="158" y="67"/>
                  </a:lnTo>
                  <a:lnTo>
                    <a:pt x="152" y="49"/>
                  </a:lnTo>
                  <a:lnTo>
                    <a:pt x="139" y="35"/>
                  </a:lnTo>
                  <a:lnTo>
                    <a:pt x="120" y="23"/>
                  </a:lnTo>
                  <a:lnTo>
                    <a:pt x="97" y="14"/>
                  </a:lnTo>
                  <a:lnTo>
                    <a:pt x="71" y="7"/>
                  </a:lnTo>
                  <a:lnTo>
                    <a:pt x="45" y="2"/>
                  </a:lnTo>
                  <a:lnTo>
                    <a:pt x="23" y="0"/>
                  </a:lnTo>
                  <a:lnTo>
                    <a:pt x="7" y="0"/>
                  </a:lnTo>
                  <a:lnTo>
                    <a:pt x="0" y="4"/>
                  </a:lnTo>
                  <a:lnTo>
                    <a:pt x="17" y="9"/>
                  </a:lnTo>
                  <a:lnTo>
                    <a:pt x="36" y="13"/>
                  </a:lnTo>
                  <a:lnTo>
                    <a:pt x="56" y="17"/>
                  </a:lnTo>
                  <a:lnTo>
                    <a:pt x="75" y="21"/>
                  </a:lnTo>
                  <a:lnTo>
                    <a:pt x="94" y="26"/>
                  </a:lnTo>
                  <a:lnTo>
                    <a:pt x="110" y="33"/>
                  </a:lnTo>
                  <a:lnTo>
                    <a:pt x="123" y="41"/>
                  </a:lnTo>
                  <a:lnTo>
                    <a:pt x="133" y="52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9" name="Freeform 21">
              <a:extLst>
                <a:ext uri="{FF2B5EF4-FFF2-40B4-BE49-F238E27FC236}">
                  <a16:creationId xmlns:a16="http://schemas.microsoft.com/office/drawing/2014/main" id="{C1F16A17-6FC7-1E42-97FF-A7B8F69A27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2" y="2211"/>
              <a:ext cx="133" cy="166"/>
            </a:xfrm>
            <a:custGeom>
              <a:avLst/>
              <a:gdLst>
                <a:gd name="T0" fmla="*/ 5 w 399"/>
                <a:gd name="T1" fmla="*/ 8 h 331"/>
                <a:gd name="T2" fmla="*/ 2 w 399"/>
                <a:gd name="T3" fmla="*/ 13 h 331"/>
                <a:gd name="T4" fmla="*/ 1 w 399"/>
                <a:gd name="T5" fmla="*/ 19 h 331"/>
                <a:gd name="T6" fmla="*/ 0 w 399"/>
                <a:gd name="T7" fmla="*/ 25 h 331"/>
                <a:gd name="T8" fmla="*/ 0 w 399"/>
                <a:gd name="T9" fmla="*/ 30 h 331"/>
                <a:gd name="T10" fmla="*/ 0 w 399"/>
                <a:gd name="T11" fmla="*/ 31 h 331"/>
                <a:gd name="T12" fmla="*/ 1 w 399"/>
                <a:gd name="T13" fmla="*/ 33 h 331"/>
                <a:gd name="T14" fmla="*/ 1 w 399"/>
                <a:gd name="T15" fmla="*/ 34 h 331"/>
                <a:gd name="T16" fmla="*/ 3 w 399"/>
                <a:gd name="T17" fmla="*/ 36 h 331"/>
                <a:gd name="T18" fmla="*/ 4 w 399"/>
                <a:gd name="T19" fmla="*/ 38 h 331"/>
                <a:gd name="T20" fmla="*/ 5 w 399"/>
                <a:gd name="T21" fmla="*/ 39 h 331"/>
                <a:gd name="T22" fmla="*/ 7 w 399"/>
                <a:gd name="T23" fmla="*/ 40 h 331"/>
                <a:gd name="T24" fmla="*/ 9 w 399"/>
                <a:gd name="T25" fmla="*/ 41 h 331"/>
                <a:gd name="T26" fmla="*/ 10 w 399"/>
                <a:gd name="T27" fmla="*/ 41 h 331"/>
                <a:gd name="T28" fmla="*/ 12 w 399"/>
                <a:gd name="T29" fmla="*/ 41 h 331"/>
                <a:gd name="T30" fmla="*/ 13 w 399"/>
                <a:gd name="T31" fmla="*/ 42 h 331"/>
                <a:gd name="T32" fmla="*/ 14 w 399"/>
                <a:gd name="T33" fmla="*/ 42 h 331"/>
                <a:gd name="T34" fmla="*/ 15 w 399"/>
                <a:gd name="T35" fmla="*/ 41 h 331"/>
                <a:gd name="T36" fmla="*/ 15 w 399"/>
                <a:gd name="T37" fmla="*/ 40 h 331"/>
                <a:gd name="T38" fmla="*/ 14 w 399"/>
                <a:gd name="T39" fmla="*/ 39 h 331"/>
                <a:gd name="T40" fmla="*/ 13 w 399"/>
                <a:gd name="T41" fmla="*/ 38 h 331"/>
                <a:gd name="T42" fmla="*/ 12 w 399"/>
                <a:gd name="T43" fmla="*/ 38 h 331"/>
                <a:gd name="T44" fmla="*/ 11 w 399"/>
                <a:gd name="T45" fmla="*/ 37 h 331"/>
                <a:gd name="T46" fmla="*/ 9 w 399"/>
                <a:gd name="T47" fmla="*/ 37 h 331"/>
                <a:gd name="T48" fmla="*/ 8 w 399"/>
                <a:gd name="T49" fmla="*/ 36 h 331"/>
                <a:gd name="T50" fmla="*/ 6 w 399"/>
                <a:gd name="T51" fmla="*/ 35 h 331"/>
                <a:gd name="T52" fmla="*/ 5 w 399"/>
                <a:gd name="T53" fmla="*/ 34 h 331"/>
                <a:gd name="T54" fmla="*/ 4 w 399"/>
                <a:gd name="T55" fmla="*/ 33 h 331"/>
                <a:gd name="T56" fmla="*/ 3 w 399"/>
                <a:gd name="T57" fmla="*/ 31 h 331"/>
                <a:gd name="T58" fmla="*/ 2 w 399"/>
                <a:gd name="T59" fmla="*/ 29 h 331"/>
                <a:gd name="T60" fmla="*/ 2 w 399"/>
                <a:gd name="T61" fmla="*/ 26 h 331"/>
                <a:gd name="T62" fmla="*/ 2 w 399"/>
                <a:gd name="T63" fmla="*/ 22 h 331"/>
                <a:gd name="T64" fmla="*/ 2 w 399"/>
                <a:gd name="T65" fmla="*/ 19 h 331"/>
                <a:gd name="T66" fmla="*/ 3 w 399"/>
                <a:gd name="T67" fmla="*/ 16 h 331"/>
                <a:gd name="T68" fmla="*/ 4 w 399"/>
                <a:gd name="T69" fmla="*/ 13 h 331"/>
                <a:gd name="T70" fmla="*/ 6 w 399"/>
                <a:gd name="T71" fmla="*/ 10 h 331"/>
                <a:gd name="T72" fmla="*/ 7 w 399"/>
                <a:gd name="T73" fmla="*/ 7 h 331"/>
                <a:gd name="T74" fmla="*/ 9 w 399"/>
                <a:gd name="T75" fmla="*/ 5 h 331"/>
                <a:gd name="T76" fmla="*/ 11 w 399"/>
                <a:gd name="T77" fmla="*/ 3 h 331"/>
                <a:gd name="T78" fmla="*/ 12 w 399"/>
                <a:gd name="T79" fmla="*/ 1 h 331"/>
                <a:gd name="T80" fmla="*/ 12 w 399"/>
                <a:gd name="T81" fmla="*/ 0 h 331"/>
                <a:gd name="T82" fmla="*/ 10 w 399"/>
                <a:gd name="T83" fmla="*/ 1 h 331"/>
                <a:gd name="T84" fmla="*/ 8 w 399"/>
                <a:gd name="T85" fmla="*/ 2 h 331"/>
                <a:gd name="T86" fmla="*/ 6 w 399"/>
                <a:gd name="T87" fmla="*/ 5 h 33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99"/>
                <a:gd name="T133" fmla="*/ 0 h 331"/>
                <a:gd name="T134" fmla="*/ 399 w 399"/>
                <a:gd name="T135" fmla="*/ 331 h 33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99" h="331">
                  <a:moveTo>
                    <a:pt x="155" y="44"/>
                  </a:moveTo>
                  <a:lnTo>
                    <a:pt x="124" y="62"/>
                  </a:lnTo>
                  <a:lnTo>
                    <a:pt x="94" y="80"/>
                  </a:lnTo>
                  <a:lnTo>
                    <a:pt x="66" y="101"/>
                  </a:lnTo>
                  <a:lnTo>
                    <a:pt x="42" y="123"/>
                  </a:lnTo>
                  <a:lnTo>
                    <a:pt x="21" y="146"/>
                  </a:lnTo>
                  <a:lnTo>
                    <a:pt x="7" y="171"/>
                  </a:lnTo>
                  <a:lnTo>
                    <a:pt x="0" y="199"/>
                  </a:lnTo>
                  <a:lnTo>
                    <a:pt x="1" y="227"/>
                  </a:lnTo>
                  <a:lnTo>
                    <a:pt x="4" y="234"/>
                  </a:lnTo>
                  <a:lnTo>
                    <a:pt x="7" y="242"/>
                  </a:lnTo>
                  <a:lnTo>
                    <a:pt x="11" y="248"/>
                  </a:lnTo>
                  <a:lnTo>
                    <a:pt x="17" y="255"/>
                  </a:lnTo>
                  <a:lnTo>
                    <a:pt x="24" y="261"/>
                  </a:lnTo>
                  <a:lnTo>
                    <a:pt x="33" y="267"/>
                  </a:lnTo>
                  <a:lnTo>
                    <a:pt x="40" y="272"/>
                  </a:lnTo>
                  <a:lnTo>
                    <a:pt x="50" y="276"/>
                  </a:lnTo>
                  <a:lnTo>
                    <a:pt x="69" y="284"/>
                  </a:lnTo>
                  <a:lnTo>
                    <a:pt x="88" y="291"/>
                  </a:lnTo>
                  <a:lnTo>
                    <a:pt x="107" y="297"/>
                  </a:lnTo>
                  <a:lnTo>
                    <a:pt x="127" y="302"/>
                  </a:lnTo>
                  <a:lnTo>
                    <a:pt x="148" y="307"/>
                  </a:lnTo>
                  <a:lnTo>
                    <a:pt x="168" y="311"/>
                  </a:lnTo>
                  <a:lnTo>
                    <a:pt x="188" y="315"/>
                  </a:lnTo>
                  <a:lnTo>
                    <a:pt x="209" y="318"/>
                  </a:lnTo>
                  <a:lnTo>
                    <a:pt x="230" y="321"/>
                  </a:lnTo>
                  <a:lnTo>
                    <a:pt x="251" y="323"/>
                  </a:lnTo>
                  <a:lnTo>
                    <a:pt x="272" y="325"/>
                  </a:lnTo>
                  <a:lnTo>
                    <a:pt x="294" y="327"/>
                  </a:lnTo>
                  <a:lnTo>
                    <a:pt x="315" y="328"/>
                  </a:lnTo>
                  <a:lnTo>
                    <a:pt x="336" y="329"/>
                  </a:lnTo>
                  <a:lnTo>
                    <a:pt x="358" y="330"/>
                  </a:lnTo>
                  <a:lnTo>
                    <a:pt x="378" y="331"/>
                  </a:lnTo>
                  <a:lnTo>
                    <a:pt x="386" y="331"/>
                  </a:lnTo>
                  <a:lnTo>
                    <a:pt x="391" y="329"/>
                  </a:lnTo>
                  <a:lnTo>
                    <a:pt x="396" y="325"/>
                  </a:lnTo>
                  <a:lnTo>
                    <a:pt x="399" y="321"/>
                  </a:lnTo>
                  <a:lnTo>
                    <a:pt x="399" y="316"/>
                  </a:lnTo>
                  <a:lnTo>
                    <a:pt x="396" y="312"/>
                  </a:lnTo>
                  <a:lnTo>
                    <a:pt x="390" y="309"/>
                  </a:lnTo>
                  <a:lnTo>
                    <a:pt x="383" y="307"/>
                  </a:lnTo>
                  <a:lnTo>
                    <a:pt x="364" y="304"/>
                  </a:lnTo>
                  <a:lnTo>
                    <a:pt x="345" y="302"/>
                  </a:lnTo>
                  <a:lnTo>
                    <a:pt x="326" y="299"/>
                  </a:lnTo>
                  <a:lnTo>
                    <a:pt x="306" y="297"/>
                  </a:lnTo>
                  <a:lnTo>
                    <a:pt x="287" y="295"/>
                  </a:lnTo>
                  <a:lnTo>
                    <a:pt x="268" y="293"/>
                  </a:lnTo>
                  <a:lnTo>
                    <a:pt x="248" y="291"/>
                  </a:lnTo>
                  <a:lnTo>
                    <a:pt x="229" y="288"/>
                  </a:lnTo>
                  <a:lnTo>
                    <a:pt x="210" y="286"/>
                  </a:lnTo>
                  <a:lnTo>
                    <a:pt x="191" y="283"/>
                  </a:lnTo>
                  <a:lnTo>
                    <a:pt x="172" y="279"/>
                  </a:lnTo>
                  <a:lnTo>
                    <a:pt x="153" y="276"/>
                  </a:lnTo>
                  <a:lnTo>
                    <a:pt x="136" y="271"/>
                  </a:lnTo>
                  <a:lnTo>
                    <a:pt x="117" y="266"/>
                  </a:lnTo>
                  <a:lnTo>
                    <a:pt x="100" y="261"/>
                  </a:lnTo>
                  <a:lnTo>
                    <a:pt x="82" y="254"/>
                  </a:lnTo>
                  <a:lnTo>
                    <a:pt x="68" y="247"/>
                  </a:lnTo>
                  <a:lnTo>
                    <a:pt x="56" y="238"/>
                  </a:lnTo>
                  <a:lnTo>
                    <a:pt x="48" y="228"/>
                  </a:lnTo>
                  <a:lnTo>
                    <a:pt x="43" y="216"/>
                  </a:lnTo>
                  <a:lnTo>
                    <a:pt x="42" y="204"/>
                  </a:lnTo>
                  <a:lnTo>
                    <a:pt x="43" y="189"/>
                  </a:lnTo>
                  <a:lnTo>
                    <a:pt x="48" y="175"/>
                  </a:lnTo>
                  <a:lnTo>
                    <a:pt x="53" y="164"/>
                  </a:lnTo>
                  <a:lnTo>
                    <a:pt x="64" y="149"/>
                  </a:lnTo>
                  <a:lnTo>
                    <a:pt x="75" y="134"/>
                  </a:lnTo>
                  <a:lnTo>
                    <a:pt x="88" y="121"/>
                  </a:lnTo>
                  <a:lnTo>
                    <a:pt x="103" y="109"/>
                  </a:lnTo>
                  <a:lnTo>
                    <a:pt x="117" y="97"/>
                  </a:lnTo>
                  <a:lnTo>
                    <a:pt x="133" y="85"/>
                  </a:lnTo>
                  <a:lnTo>
                    <a:pt x="152" y="73"/>
                  </a:lnTo>
                  <a:lnTo>
                    <a:pt x="171" y="61"/>
                  </a:lnTo>
                  <a:lnTo>
                    <a:pt x="190" y="51"/>
                  </a:lnTo>
                  <a:lnTo>
                    <a:pt x="214" y="42"/>
                  </a:lnTo>
                  <a:lnTo>
                    <a:pt x="242" y="33"/>
                  </a:lnTo>
                  <a:lnTo>
                    <a:pt x="270" y="25"/>
                  </a:lnTo>
                  <a:lnTo>
                    <a:pt x="294" y="18"/>
                  </a:lnTo>
                  <a:lnTo>
                    <a:pt x="315" y="12"/>
                  </a:lnTo>
                  <a:lnTo>
                    <a:pt x="328" y="6"/>
                  </a:lnTo>
                  <a:lnTo>
                    <a:pt x="332" y="2"/>
                  </a:lnTo>
                  <a:lnTo>
                    <a:pt x="317" y="0"/>
                  </a:lnTo>
                  <a:lnTo>
                    <a:pt x="297" y="1"/>
                  </a:lnTo>
                  <a:lnTo>
                    <a:pt x="274" y="4"/>
                  </a:lnTo>
                  <a:lnTo>
                    <a:pt x="249" y="9"/>
                  </a:lnTo>
                  <a:lnTo>
                    <a:pt x="223" y="16"/>
                  </a:lnTo>
                  <a:lnTo>
                    <a:pt x="198" y="24"/>
                  </a:lnTo>
                  <a:lnTo>
                    <a:pt x="175" y="33"/>
                  </a:lnTo>
                  <a:lnTo>
                    <a:pt x="155" y="44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0" name="Freeform 22">
              <a:extLst>
                <a:ext uri="{FF2B5EF4-FFF2-40B4-BE49-F238E27FC236}">
                  <a16:creationId xmlns:a16="http://schemas.microsoft.com/office/drawing/2014/main" id="{6BFA1638-CC10-DD46-814B-6FF7AB5875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9" y="2206"/>
              <a:ext cx="116" cy="110"/>
            </a:xfrm>
            <a:custGeom>
              <a:avLst/>
              <a:gdLst>
                <a:gd name="T0" fmla="*/ 11 w 350"/>
                <a:gd name="T1" fmla="*/ 8 h 221"/>
                <a:gd name="T2" fmla="*/ 11 w 350"/>
                <a:gd name="T3" fmla="*/ 10 h 221"/>
                <a:gd name="T4" fmla="*/ 12 w 350"/>
                <a:gd name="T5" fmla="*/ 11 h 221"/>
                <a:gd name="T6" fmla="*/ 12 w 350"/>
                <a:gd name="T7" fmla="*/ 13 h 221"/>
                <a:gd name="T8" fmla="*/ 12 w 350"/>
                <a:gd name="T9" fmla="*/ 15 h 221"/>
                <a:gd name="T10" fmla="*/ 12 w 350"/>
                <a:gd name="T11" fmla="*/ 17 h 221"/>
                <a:gd name="T12" fmla="*/ 11 w 350"/>
                <a:gd name="T13" fmla="*/ 18 h 221"/>
                <a:gd name="T14" fmla="*/ 11 w 350"/>
                <a:gd name="T15" fmla="*/ 20 h 221"/>
                <a:gd name="T16" fmla="*/ 11 w 350"/>
                <a:gd name="T17" fmla="*/ 21 h 221"/>
                <a:gd name="T18" fmla="*/ 10 w 350"/>
                <a:gd name="T19" fmla="*/ 22 h 221"/>
                <a:gd name="T20" fmla="*/ 10 w 350"/>
                <a:gd name="T21" fmla="*/ 23 h 221"/>
                <a:gd name="T22" fmla="*/ 9 w 350"/>
                <a:gd name="T23" fmla="*/ 24 h 221"/>
                <a:gd name="T24" fmla="*/ 9 w 350"/>
                <a:gd name="T25" fmla="*/ 25 h 221"/>
                <a:gd name="T26" fmla="*/ 9 w 350"/>
                <a:gd name="T27" fmla="*/ 26 h 221"/>
                <a:gd name="T28" fmla="*/ 9 w 350"/>
                <a:gd name="T29" fmla="*/ 26 h 221"/>
                <a:gd name="T30" fmla="*/ 9 w 350"/>
                <a:gd name="T31" fmla="*/ 26 h 221"/>
                <a:gd name="T32" fmla="*/ 9 w 350"/>
                <a:gd name="T33" fmla="*/ 27 h 221"/>
                <a:gd name="T34" fmla="*/ 9 w 350"/>
                <a:gd name="T35" fmla="*/ 27 h 221"/>
                <a:gd name="T36" fmla="*/ 9 w 350"/>
                <a:gd name="T37" fmla="*/ 27 h 221"/>
                <a:gd name="T38" fmla="*/ 9 w 350"/>
                <a:gd name="T39" fmla="*/ 27 h 221"/>
                <a:gd name="T40" fmla="*/ 10 w 350"/>
                <a:gd name="T41" fmla="*/ 27 h 221"/>
                <a:gd name="T42" fmla="*/ 10 w 350"/>
                <a:gd name="T43" fmla="*/ 25 h 221"/>
                <a:gd name="T44" fmla="*/ 11 w 350"/>
                <a:gd name="T45" fmla="*/ 23 h 221"/>
                <a:gd name="T46" fmla="*/ 12 w 350"/>
                <a:gd name="T47" fmla="*/ 21 h 221"/>
                <a:gd name="T48" fmla="*/ 13 w 350"/>
                <a:gd name="T49" fmla="*/ 18 h 221"/>
                <a:gd name="T50" fmla="*/ 13 w 350"/>
                <a:gd name="T51" fmla="*/ 15 h 221"/>
                <a:gd name="T52" fmla="*/ 13 w 350"/>
                <a:gd name="T53" fmla="*/ 12 h 221"/>
                <a:gd name="T54" fmla="*/ 12 w 350"/>
                <a:gd name="T55" fmla="*/ 10 h 221"/>
                <a:gd name="T56" fmla="*/ 11 w 350"/>
                <a:gd name="T57" fmla="*/ 7 h 221"/>
                <a:gd name="T58" fmla="*/ 11 w 350"/>
                <a:gd name="T59" fmla="*/ 6 h 221"/>
                <a:gd name="T60" fmla="*/ 10 w 350"/>
                <a:gd name="T61" fmla="*/ 5 h 221"/>
                <a:gd name="T62" fmla="*/ 9 w 350"/>
                <a:gd name="T63" fmla="*/ 4 h 221"/>
                <a:gd name="T64" fmla="*/ 8 w 350"/>
                <a:gd name="T65" fmla="*/ 3 h 221"/>
                <a:gd name="T66" fmla="*/ 7 w 350"/>
                <a:gd name="T67" fmla="*/ 2 h 221"/>
                <a:gd name="T68" fmla="*/ 7 w 350"/>
                <a:gd name="T69" fmla="*/ 1 h 221"/>
                <a:gd name="T70" fmla="*/ 6 w 350"/>
                <a:gd name="T71" fmla="*/ 1 h 221"/>
                <a:gd name="T72" fmla="*/ 5 w 350"/>
                <a:gd name="T73" fmla="*/ 0 h 221"/>
                <a:gd name="T74" fmla="*/ 4 w 350"/>
                <a:gd name="T75" fmla="*/ 0 h 221"/>
                <a:gd name="T76" fmla="*/ 3 w 350"/>
                <a:gd name="T77" fmla="*/ 0 h 221"/>
                <a:gd name="T78" fmla="*/ 2 w 350"/>
                <a:gd name="T79" fmla="*/ 0 h 221"/>
                <a:gd name="T80" fmla="*/ 2 w 350"/>
                <a:gd name="T81" fmla="*/ 0 h 221"/>
                <a:gd name="T82" fmla="*/ 1 w 350"/>
                <a:gd name="T83" fmla="*/ 0 h 221"/>
                <a:gd name="T84" fmla="*/ 0 w 350"/>
                <a:gd name="T85" fmla="*/ 0 h 221"/>
                <a:gd name="T86" fmla="*/ 0 w 350"/>
                <a:gd name="T87" fmla="*/ 0 h 221"/>
                <a:gd name="T88" fmla="*/ 0 w 350"/>
                <a:gd name="T89" fmla="*/ 0 h 221"/>
                <a:gd name="T90" fmla="*/ 1 w 350"/>
                <a:gd name="T91" fmla="*/ 0 h 221"/>
                <a:gd name="T92" fmla="*/ 1 w 350"/>
                <a:gd name="T93" fmla="*/ 0 h 221"/>
                <a:gd name="T94" fmla="*/ 2 w 350"/>
                <a:gd name="T95" fmla="*/ 1 h 221"/>
                <a:gd name="T96" fmla="*/ 2 w 350"/>
                <a:gd name="T97" fmla="*/ 1 h 221"/>
                <a:gd name="T98" fmla="*/ 3 w 350"/>
                <a:gd name="T99" fmla="*/ 1 h 221"/>
                <a:gd name="T100" fmla="*/ 4 w 350"/>
                <a:gd name="T101" fmla="*/ 2 h 221"/>
                <a:gd name="T102" fmla="*/ 4 w 350"/>
                <a:gd name="T103" fmla="*/ 2 h 221"/>
                <a:gd name="T104" fmla="*/ 5 w 350"/>
                <a:gd name="T105" fmla="*/ 2 h 221"/>
                <a:gd name="T106" fmla="*/ 6 w 350"/>
                <a:gd name="T107" fmla="*/ 3 h 221"/>
                <a:gd name="T108" fmla="*/ 7 w 350"/>
                <a:gd name="T109" fmla="*/ 3 h 221"/>
                <a:gd name="T110" fmla="*/ 7 w 350"/>
                <a:gd name="T111" fmla="*/ 4 h 221"/>
                <a:gd name="T112" fmla="*/ 8 w 350"/>
                <a:gd name="T113" fmla="*/ 4 h 221"/>
                <a:gd name="T114" fmla="*/ 9 w 350"/>
                <a:gd name="T115" fmla="*/ 5 h 221"/>
                <a:gd name="T116" fmla="*/ 9 w 350"/>
                <a:gd name="T117" fmla="*/ 6 h 221"/>
                <a:gd name="T118" fmla="*/ 10 w 350"/>
                <a:gd name="T119" fmla="*/ 7 h 221"/>
                <a:gd name="T120" fmla="*/ 11 w 350"/>
                <a:gd name="T121" fmla="*/ 8 h 22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50"/>
                <a:gd name="T184" fmla="*/ 0 h 221"/>
                <a:gd name="T185" fmla="*/ 350 w 350"/>
                <a:gd name="T186" fmla="*/ 221 h 22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50" h="221">
                  <a:moveTo>
                    <a:pt x="290" y="68"/>
                  </a:moveTo>
                  <a:lnTo>
                    <a:pt x="306" y="80"/>
                  </a:lnTo>
                  <a:lnTo>
                    <a:pt x="316" y="94"/>
                  </a:lnTo>
                  <a:lnTo>
                    <a:pt x="321" y="109"/>
                  </a:lnTo>
                  <a:lnTo>
                    <a:pt x="321" y="125"/>
                  </a:lnTo>
                  <a:lnTo>
                    <a:pt x="318" y="138"/>
                  </a:lnTo>
                  <a:lnTo>
                    <a:pt x="312" y="149"/>
                  </a:lnTo>
                  <a:lnTo>
                    <a:pt x="302" y="160"/>
                  </a:lnTo>
                  <a:lnTo>
                    <a:pt x="292" y="169"/>
                  </a:lnTo>
                  <a:lnTo>
                    <a:pt x="279" y="179"/>
                  </a:lnTo>
                  <a:lnTo>
                    <a:pt x="266" y="187"/>
                  </a:lnTo>
                  <a:lnTo>
                    <a:pt x="253" y="196"/>
                  </a:lnTo>
                  <a:lnTo>
                    <a:pt x="240" y="205"/>
                  </a:lnTo>
                  <a:lnTo>
                    <a:pt x="237" y="209"/>
                  </a:lnTo>
                  <a:lnTo>
                    <a:pt x="237" y="212"/>
                  </a:lnTo>
                  <a:lnTo>
                    <a:pt x="237" y="215"/>
                  </a:lnTo>
                  <a:lnTo>
                    <a:pt x="240" y="218"/>
                  </a:lnTo>
                  <a:lnTo>
                    <a:pt x="244" y="220"/>
                  </a:lnTo>
                  <a:lnTo>
                    <a:pt x="250" y="221"/>
                  </a:lnTo>
                  <a:lnTo>
                    <a:pt x="254" y="220"/>
                  </a:lnTo>
                  <a:lnTo>
                    <a:pt x="258" y="218"/>
                  </a:lnTo>
                  <a:lnTo>
                    <a:pt x="287" y="204"/>
                  </a:lnTo>
                  <a:lnTo>
                    <a:pt x="312" y="187"/>
                  </a:lnTo>
                  <a:lnTo>
                    <a:pt x="331" y="168"/>
                  </a:lnTo>
                  <a:lnTo>
                    <a:pt x="344" y="146"/>
                  </a:lnTo>
                  <a:lnTo>
                    <a:pt x="350" y="124"/>
                  </a:lnTo>
                  <a:lnTo>
                    <a:pt x="347" y="101"/>
                  </a:lnTo>
                  <a:lnTo>
                    <a:pt x="335" y="80"/>
                  </a:lnTo>
                  <a:lnTo>
                    <a:pt x="312" y="61"/>
                  </a:lnTo>
                  <a:lnTo>
                    <a:pt x="295" y="50"/>
                  </a:lnTo>
                  <a:lnTo>
                    <a:pt x="274" y="42"/>
                  </a:lnTo>
                  <a:lnTo>
                    <a:pt x="253" y="34"/>
                  </a:lnTo>
                  <a:lnTo>
                    <a:pt x="228" y="27"/>
                  </a:lnTo>
                  <a:lnTo>
                    <a:pt x="203" y="20"/>
                  </a:lnTo>
                  <a:lnTo>
                    <a:pt x="179" y="15"/>
                  </a:lnTo>
                  <a:lnTo>
                    <a:pt x="152" y="11"/>
                  </a:lnTo>
                  <a:lnTo>
                    <a:pt x="128" y="7"/>
                  </a:lnTo>
                  <a:lnTo>
                    <a:pt x="103" y="4"/>
                  </a:lnTo>
                  <a:lnTo>
                    <a:pt x="81" y="2"/>
                  </a:lnTo>
                  <a:lnTo>
                    <a:pt x="60" y="0"/>
                  </a:lnTo>
                  <a:lnTo>
                    <a:pt x="42" y="0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4" y="2"/>
                  </a:lnTo>
                  <a:lnTo>
                    <a:pt x="0" y="4"/>
                  </a:lnTo>
                  <a:lnTo>
                    <a:pt x="15" y="6"/>
                  </a:lnTo>
                  <a:lnTo>
                    <a:pt x="29" y="7"/>
                  </a:lnTo>
                  <a:lnTo>
                    <a:pt x="47" y="9"/>
                  </a:lnTo>
                  <a:lnTo>
                    <a:pt x="64" y="11"/>
                  </a:lnTo>
                  <a:lnTo>
                    <a:pt x="81" y="14"/>
                  </a:lnTo>
                  <a:lnTo>
                    <a:pt x="102" y="16"/>
                  </a:lnTo>
                  <a:lnTo>
                    <a:pt x="121" y="19"/>
                  </a:lnTo>
                  <a:lnTo>
                    <a:pt x="141" y="22"/>
                  </a:lnTo>
                  <a:lnTo>
                    <a:pt x="160" y="26"/>
                  </a:lnTo>
                  <a:lnTo>
                    <a:pt x="180" y="30"/>
                  </a:lnTo>
                  <a:lnTo>
                    <a:pt x="200" y="34"/>
                  </a:lnTo>
                  <a:lnTo>
                    <a:pt x="219" y="39"/>
                  </a:lnTo>
                  <a:lnTo>
                    <a:pt x="238" y="45"/>
                  </a:lnTo>
                  <a:lnTo>
                    <a:pt x="257" y="53"/>
                  </a:lnTo>
                  <a:lnTo>
                    <a:pt x="274" y="60"/>
                  </a:lnTo>
                  <a:lnTo>
                    <a:pt x="290" y="68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1" name="Freeform 23">
              <a:extLst>
                <a:ext uri="{FF2B5EF4-FFF2-40B4-BE49-F238E27FC236}">
                  <a16:creationId xmlns:a16="http://schemas.microsoft.com/office/drawing/2014/main" id="{E9AFA7A7-9644-F546-8EC6-7DAA6DDE21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1" y="2256"/>
              <a:ext cx="48" cy="105"/>
            </a:xfrm>
            <a:custGeom>
              <a:avLst/>
              <a:gdLst>
                <a:gd name="T0" fmla="*/ 0 w 142"/>
                <a:gd name="T1" fmla="*/ 15 h 208"/>
                <a:gd name="T2" fmla="*/ 0 w 142"/>
                <a:gd name="T3" fmla="*/ 17 h 208"/>
                <a:gd name="T4" fmla="*/ 0 w 142"/>
                <a:gd name="T5" fmla="*/ 19 h 208"/>
                <a:gd name="T6" fmla="*/ 1 w 142"/>
                <a:gd name="T7" fmla="*/ 21 h 208"/>
                <a:gd name="T8" fmla="*/ 1 w 142"/>
                <a:gd name="T9" fmla="*/ 22 h 208"/>
                <a:gd name="T10" fmla="*/ 2 w 142"/>
                <a:gd name="T11" fmla="*/ 24 h 208"/>
                <a:gd name="T12" fmla="*/ 3 w 142"/>
                <a:gd name="T13" fmla="*/ 25 h 208"/>
                <a:gd name="T14" fmla="*/ 3 w 142"/>
                <a:gd name="T15" fmla="*/ 26 h 208"/>
                <a:gd name="T16" fmla="*/ 4 w 142"/>
                <a:gd name="T17" fmla="*/ 27 h 208"/>
                <a:gd name="T18" fmla="*/ 5 w 142"/>
                <a:gd name="T19" fmla="*/ 27 h 208"/>
                <a:gd name="T20" fmla="*/ 5 w 142"/>
                <a:gd name="T21" fmla="*/ 27 h 208"/>
                <a:gd name="T22" fmla="*/ 5 w 142"/>
                <a:gd name="T23" fmla="*/ 26 h 208"/>
                <a:gd name="T24" fmla="*/ 5 w 142"/>
                <a:gd name="T25" fmla="*/ 25 h 208"/>
                <a:gd name="T26" fmla="*/ 5 w 142"/>
                <a:gd name="T27" fmla="*/ 25 h 208"/>
                <a:gd name="T28" fmla="*/ 5 w 142"/>
                <a:gd name="T29" fmla="*/ 24 h 208"/>
                <a:gd name="T30" fmla="*/ 5 w 142"/>
                <a:gd name="T31" fmla="*/ 24 h 208"/>
                <a:gd name="T32" fmla="*/ 5 w 142"/>
                <a:gd name="T33" fmla="*/ 23 h 208"/>
                <a:gd name="T34" fmla="*/ 4 w 142"/>
                <a:gd name="T35" fmla="*/ 23 h 208"/>
                <a:gd name="T36" fmla="*/ 3 w 142"/>
                <a:gd name="T37" fmla="*/ 22 h 208"/>
                <a:gd name="T38" fmla="*/ 2 w 142"/>
                <a:gd name="T39" fmla="*/ 20 h 208"/>
                <a:gd name="T40" fmla="*/ 2 w 142"/>
                <a:gd name="T41" fmla="*/ 19 h 208"/>
                <a:gd name="T42" fmla="*/ 2 w 142"/>
                <a:gd name="T43" fmla="*/ 17 h 208"/>
                <a:gd name="T44" fmla="*/ 1 w 142"/>
                <a:gd name="T45" fmla="*/ 15 h 208"/>
                <a:gd name="T46" fmla="*/ 1 w 142"/>
                <a:gd name="T47" fmla="*/ 13 h 208"/>
                <a:gd name="T48" fmla="*/ 2 w 142"/>
                <a:gd name="T49" fmla="*/ 10 h 208"/>
                <a:gd name="T50" fmla="*/ 2 w 142"/>
                <a:gd name="T51" fmla="*/ 9 h 208"/>
                <a:gd name="T52" fmla="*/ 2 w 142"/>
                <a:gd name="T53" fmla="*/ 7 h 208"/>
                <a:gd name="T54" fmla="*/ 3 w 142"/>
                <a:gd name="T55" fmla="*/ 6 h 208"/>
                <a:gd name="T56" fmla="*/ 3 w 142"/>
                <a:gd name="T57" fmla="*/ 5 h 208"/>
                <a:gd name="T58" fmla="*/ 4 w 142"/>
                <a:gd name="T59" fmla="*/ 3 h 208"/>
                <a:gd name="T60" fmla="*/ 5 w 142"/>
                <a:gd name="T61" fmla="*/ 2 h 208"/>
                <a:gd name="T62" fmla="*/ 5 w 142"/>
                <a:gd name="T63" fmla="*/ 1 h 208"/>
                <a:gd name="T64" fmla="*/ 5 w 142"/>
                <a:gd name="T65" fmla="*/ 1 h 208"/>
                <a:gd name="T66" fmla="*/ 5 w 142"/>
                <a:gd name="T67" fmla="*/ 0 h 208"/>
                <a:gd name="T68" fmla="*/ 4 w 142"/>
                <a:gd name="T69" fmla="*/ 1 h 208"/>
                <a:gd name="T70" fmla="*/ 4 w 142"/>
                <a:gd name="T71" fmla="*/ 2 h 208"/>
                <a:gd name="T72" fmla="*/ 3 w 142"/>
                <a:gd name="T73" fmla="*/ 4 h 208"/>
                <a:gd name="T74" fmla="*/ 2 w 142"/>
                <a:gd name="T75" fmla="*/ 7 h 208"/>
                <a:gd name="T76" fmla="*/ 1 w 142"/>
                <a:gd name="T77" fmla="*/ 9 h 208"/>
                <a:gd name="T78" fmla="*/ 0 w 142"/>
                <a:gd name="T79" fmla="*/ 12 h 208"/>
                <a:gd name="T80" fmla="*/ 0 w 142"/>
                <a:gd name="T81" fmla="*/ 15 h 20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42"/>
                <a:gd name="T124" fmla="*/ 0 h 208"/>
                <a:gd name="T125" fmla="*/ 142 w 142"/>
                <a:gd name="T126" fmla="*/ 208 h 20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42" h="208">
                  <a:moveTo>
                    <a:pt x="0" y="114"/>
                  </a:moveTo>
                  <a:lnTo>
                    <a:pt x="0" y="131"/>
                  </a:lnTo>
                  <a:lnTo>
                    <a:pt x="6" y="147"/>
                  </a:lnTo>
                  <a:lnTo>
                    <a:pt x="16" y="162"/>
                  </a:lnTo>
                  <a:lnTo>
                    <a:pt x="30" y="175"/>
                  </a:lnTo>
                  <a:lnTo>
                    <a:pt x="48" y="186"/>
                  </a:lnTo>
                  <a:lnTo>
                    <a:pt x="68" y="196"/>
                  </a:lnTo>
                  <a:lnTo>
                    <a:pt x="91" y="203"/>
                  </a:lnTo>
                  <a:lnTo>
                    <a:pt x="114" y="207"/>
                  </a:lnTo>
                  <a:lnTo>
                    <a:pt x="122" y="208"/>
                  </a:lnTo>
                  <a:lnTo>
                    <a:pt x="129" y="206"/>
                  </a:lnTo>
                  <a:lnTo>
                    <a:pt x="135" y="203"/>
                  </a:lnTo>
                  <a:lnTo>
                    <a:pt x="138" y="199"/>
                  </a:lnTo>
                  <a:lnTo>
                    <a:pt x="138" y="194"/>
                  </a:lnTo>
                  <a:lnTo>
                    <a:pt x="136" y="189"/>
                  </a:lnTo>
                  <a:lnTo>
                    <a:pt x="132" y="185"/>
                  </a:lnTo>
                  <a:lnTo>
                    <a:pt x="125" y="183"/>
                  </a:lnTo>
                  <a:lnTo>
                    <a:pt x="101" y="177"/>
                  </a:lnTo>
                  <a:lnTo>
                    <a:pt x="80" y="169"/>
                  </a:lnTo>
                  <a:lnTo>
                    <a:pt x="62" y="158"/>
                  </a:lnTo>
                  <a:lnTo>
                    <a:pt x="49" y="146"/>
                  </a:lnTo>
                  <a:lnTo>
                    <a:pt x="40" y="131"/>
                  </a:lnTo>
                  <a:lnTo>
                    <a:pt x="36" y="115"/>
                  </a:lnTo>
                  <a:lnTo>
                    <a:pt x="36" y="97"/>
                  </a:lnTo>
                  <a:lnTo>
                    <a:pt x="43" y="79"/>
                  </a:lnTo>
                  <a:lnTo>
                    <a:pt x="52" y="66"/>
                  </a:lnTo>
                  <a:lnTo>
                    <a:pt x="64" y="54"/>
                  </a:lnTo>
                  <a:lnTo>
                    <a:pt x="77" y="43"/>
                  </a:lnTo>
                  <a:lnTo>
                    <a:pt x="91" y="33"/>
                  </a:lnTo>
                  <a:lnTo>
                    <a:pt x="104" y="24"/>
                  </a:lnTo>
                  <a:lnTo>
                    <a:pt x="119" y="16"/>
                  </a:lnTo>
                  <a:lnTo>
                    <a:pt x="132" y="8"/>
                  </a:lnTo>
                  <a:lnTo>
                    <a:pt x="142" y="1"/>
                  </a:lnTo>
                  <a:lnTo>
                    <a:pt x="132" y="0"/>
                  </a:lnTo>
                  <a:lnTo>
                    <a:pt x="116" y="5"/>
                  </a:lnTo>
                  <a:lnTo>
                    <a:pt x="94" y="16"/>
                  </a:lnTo>
                  <a:lnTo>
                    <a:pt x="69" y="31"/>
                  </a:lnTo>
                  <a:lnTo>
                    <a:pt x="46" y="50"/>
                  </a:lnTo>
                  <a:lnTo>
                    <a:pt x="24" y="70"/>
                  </a:lnTo>
                  <a:lnTo>
                    <a:pt x="9" y="92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2" name="Freeform 24">
              <a:extLst>
                <a:ext uri="{FF2B5EF4-FFF2-40B4-BE49-F238E27FC236}">
                  <a16:creationId xmlns:a16="http://schemas.microsoft.com/office/drawing/2014/main" id="{C04BC6D9-D803-F24E-88CD-7CB9E92B10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5" y="2198"/>
              <a:ext cx="101" cy="136"/>
            </a:xfrm>
            <a:custGeom>
              <a:avLst/>
              <a:gdLst>
                <a:gd name="T0" fmla="*/ 9 w 304"/>
                <a:gd name="T1" fmla="*/ 14 h 272"/>
                <a:gd name="T2" fmla="*/ 10 w 304"/>
                <a:gd name="T3" fmla="*/ 16 h 272"/>
                <a:gd name="T4" fmla="*/ 10 w 304"/>
                <a:gd name="T5" fmla="*/ 18 h 272"/>
                <a:gd name="T6" fmla="*/ 10 w 304"/>
                <a:gd name="T7" fmla="*/ 21 h 272"/>
                <a:gd name="T8" fmla="*/ 10 w 304"/>
                <a:gd name="T9" fmla="*/ 23 h 272"/>
                <a:gd name="T10" fmla="*/ 9 w 304"/>
                <a:gd name="T11" fmla="*/ 25 h 272"/>
                <a:gd name="T12" fmla="*/ 8 w 304"/>
                <a:gd name="T13" fmla="*/ 27 h 272"/>
                <a:gd name="T14" fmla="*/ 7 w 304"/>
                <a:gd name="T15" fmla="*/ 29 h 272"/>
                <a:gd name="T16" fmla="*/ 6 w 304"/>
                <a:gd name="T17" fmla="*/ 31 h 272"/>
                <a:gd name="T18" fmla="*/ 6 w 304"/>
                <a:gd name="T19" fmla="*/ 32 h 272"/>
                <a:gd name="T20" fmla="*/ 6 w 304"/>
                <a:gd name="T21" fmla="*/ 33 h 272"/>
                <a:gd name="T22" fmla="*/ 6 w 304"/>
                <a:gd name="T23" fmla="*/ 34 h 272"/>
                <a:gd name="T24" fmla="*/ 6 w 304"/>
                <a:gd name="T25" fmla="*/ 34 h 272"/>
                <a:gd name="T26" fmla="*/ 6 w 304"/>
                <a:gd name="T27" fmla="*/ 34 h 272"/>
                <a:gd name="T28" fmla="*/ 7 w 304"/>
                <a:gd name="T29" fmla="*/ 33 h 272"/>
                <a:gd name="T30" fmla="*/ 8 w 304"/>
                <a:gd name="T31" fmla="*/ 30 h 272"/>
                <a:gd name="T32" fmla="*/ 9 w 304"/>
                <a:gd name="T33" fmla="*/ 27 h 272"/>
                <a:gd name="T34" fmla="*/ 11 w 304"/>
                <a:gd name="T35" fmla="*/ 24 h 272"/>
                <a:gd name="T36" fmla="*/ 11 w 304"/>
                <a:gd name="T37" fmla="*/ 21 h 272"/>
                <a:gd name="T38" fmla="*/ 11 w 304"/>
                <a:gd name="T39" fmla="*/ 17 h 272"/>
                <a:gd name="T40" fmla="*/ 10 w 304"/>
                <a:gd name="T41" fmla="*/ 14 h 272"/>
                <a:gd name="T42" fmla="*/ 9 w 304"/>
                <a:gd name="T43" fmla="*/ 11 h 272"/>
                <a:gd name="T44" fmla="*/ 8 w 304"/>
                <a:gd name="T45" fmla="*/ 9 h 272"/>
                <a:gd name="T46" fmla="*/ 7 w 304"/>
                <a:gd name="T47" fmla="*/ 7 h 272"/>
                <a:gd name="T48" fmla="*/ 6 w 304"/>
                <a:gd name="T49" fmla="*/ 5 h 272"/>
                <a:gd name="T50" fmla="*/ 5 w 304"/>
                <a:gd name="T51" fmla="*/ 4 h 272"/>
                <a:gd name="T52" fmla="*/ 3 w 304"/>
                <a:gd name="T53" fmla="*/ 2 h 272"/>
                <a:gd name="T54" fmla="*/ 2 w 304"/>
                <a:gd name="T55" fmla="*/ 1 h 272"/>
                <a:gd name="T56" fmla="*/ 1 w 304"/>
                <a:gd name="T57" fmla="*/ 1 h 272"/>
                <a:gd name="T58" fmla="*/ 0 w 304"/>
                <a:gd name="T59" fmla="*/ 1 h 272"/>
                <a:gd name="T60" fmla="*/ 0 w 304"/>
                <a:gd name="T61" fmla="*/ 1 h 272"/>
                <a:gd name="T62" fmla="*/ 1 w 304"/>
                <a:gd name="T63" fmla="*/ 2 h 272"/>
                <a:gd name="T64" fmla="*/ 2 w 304"/>
                <a:gd name="T65" fmla="*/ 3 h 272"/>
                <a:gd name="T66" fmla="*/ 4 w 304"/>
                <a:gd name="T67" fmla="*/ 4 h 272"/>
                <a:gd name="T68" fmla="*/ 5 w 304"/>
                <a:gd name="T69" fmla="*/ 6 h 272"/>
                <a:gd name="T70" fmla="*/ 6 w 304"/>
                <a:gd name="T71" fmla="*/ 8 h 272"/>
                <a:gd name="T72" fmla="*/ 7 w 304"/>
                <a:gd name="T73" fmla="*/ 10 h 272"/>
                <a:gd name="T74" fmla="*/ 9 w 304"/>
                <a:gd name="T75" fmla="*/ 12 h 27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04"/>
                <a:gd name="T115" fmla="*/ 0 h 272"/>
                <a:gd name="T116" fmla="*/ 304 w 304"/>
                <a:gd name="T117" fmla="*/ 272 h 27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04" h="272">
                  <a:moveTo>
                    <a:pt x="246" y="102"/>
                  </a:moveTo>
                  <a:lnTo>
                    <a:pt x="257" y="109"/>
                  </a:lnTo>
                  <a:lnTo>
                    <a:pt x="265" y="117"/>
                  </a:lnTo>
                  <a:lnTo>
                    <a:pt x="271" y="126"/>
                  </a:lnTo>
                  <a:lnTo>
                    <a:pt x="277" y="135"/>
                  </a:lnTo>
                  <a:lnTo>
                    <a:pt x="278" y="144"/>
                  </a:lnTo>
                  <a:lnTo>
                    <a:pt x="278" y="154"/>
                  </a:lnTo>
                  <a:lnTo>
                    <a:pt x="274" y="164"/>
                  </a:lnTo>
                  <a:lnTo>
                    <a:pt x="268" y="173"/>
                  </a:lnTo>
                  <a:lnTo>
                    <a:pt x="258" y="183"/>
                  </a:lnTo>
                  <a:lnTo>
                    <a:pt x="246" y="192"/>
                  </a:lnTo>
                  <a:lnTo>
                    <a:pt x="233" y="200"/>
                  </a:lnTo>
                  <a:lnTo>
                    <a:pt x="219" y="208"/>
                  </a:lnTo>
                  <a:lnTo>
                    <a:pt x="206" y="215"/>
                  </a:lnTo>
                  <a:lnTo>
                    <a:pt x="191" y="224"/>
                  </a:lnTo>
                  <a:lnTo>
                    <a:pt x="177" y="232"/>
                  </a:lnTo>
                  <a:lnTo>
                    <a:pt x="164" y="241"/>
                  </a:lnTo>
                  <a:lnTo>
                    <a:pt x="159" y="244"/>
                  </a:lnTo>
                  <a:lnTo>
                    <a:pt x="157" y="248"/>
                  </a:lnTo>
                  <a:lnTo>
                    <a:pt x="154" y="252"/>
                  </a:lnTo>
                  <a:lnTo>
                    <a:pt x="151" y="256"/>
                  </a:lnTo>
                  <a:lnTo>
                    <a:pt x="149" y="260"/>
                  </a:lnTo>
                  <a:lnTo>
                    <a:pt x="149" y="264"/>
                  </a:lnTo>
                  <a:lnTo>
                    <a:pt x="151" y="268"/>
                  </a:lnTo>
                  <a:lnTo>
                    <a:pt x="155" y="271"/>
                  </a:lnTo>
                  <a:lnTo>
                    <a:pt x="161" y="272"/>
                  </a:lnTo>
                  <a:lnTo>
                    <a:pt x="167" y="272"/>
                  </a:lnTo>
                  <a:lnTo>
                    <a:pt x="172" y="271"/>
                  </a:lnTo>
                  <a:lnTo>
                    <a:pt x="177" y="268"/>
                  </a:lnTo>
                  <a:lnTo>
                    <a:pt x="191" y="257"/>
                  </a:lnTo>
                  <a:lnTo>
                    <a:pt x="207" y="246"/>
                  </a:lnTo>
                  <a:lnTo>
                    <a:pt x="223" y="236"/>
                  </a:lnTo>
                  <a:lnTo>
                    <a:pt x="241" y="226"/>
                  </a:lnTo>
                  <a:lnTo>
                    <a:pt x="257" y="215"/>
                  </a:lnTo>
                  <a:lnTo>
                    <a:pt x="271" y="204"/>
                  </a:lnTo>
                  <a:lnTo>
                    <a:pt x="286" y="192"/>
                  </a:lnTo>
                  <a:lnTo>
                    <a:pt x="296" y="179"/>
                  </a:lnTo>
                  <a:lnTo>
                    <a:pt x="303" y="164"/>
                  </a:lnTo>
                  <a:lnTo>
                    <a:pt x="304" y="149"/>
                  </a:lnTo>
                  <a:lnTo>
                    <a:pt x="300" y="134"/>
                  </a:lnTo>
                  <a:lnTo>
                    <a:pt x="293" y="120"/>
                  </a:lnTo>
                  <a:lnTo>
                    <a:pt x="281" y="106"/>
                  </a:lnTo>
                  <a:lnTo>
                    <a:pt x="267" y="94"/>
                  </a:lnTo>
                  <a:lnTo>
                    <a:pt x="249" y="83"/>
                  </a:lnTo>
                  <a:lnTo>
                    <a:pt x="232" y="73"/>
                  </a:lnTo>
                  <a:lnTo>
                    <a:pt x="219" y="65"/>
                  </a:lnTo>
                  <a:lnTo>
                    <a:pt x="204" y="59"/>
                  </a:lnTo>
                  <a:lnTo>
                    <a:pt x="188" y="52"/>
                  </a:lnTo>
                  <a:lnTo>
                    <a:pt x="172" y="45"/>
                  </a:lnTo>
                  <a:lnTo>
                    <a:pt x="157" y="38"/>
                  </a:lnTo>
                  <a:lnTo>
                    <a:pt x="139" y="31"/>
                  </a:lnTo>
                  <a:lnTo>
                    <a:pt x="122" y="25"/>
                  </a:lnTo>
                  <a:lnTo>
                    <a:pt x="106" y="19"/>
                  </a:lnTo>
                  <a:lnTo>
                    <a:pt x="90" y="14"/>
                  </a:lnTo>
                  <a:lnTo>
                    <a:pt x="74" y="9"/>
                  </a:lnTo>
                  <a:lnTo>
                    <a:pt x="58" y="6"/>
                  </a:lnTo>
                  <a:lnTo>
                    <a:pt x="43" y="3"/>
                  </a:lnTo>
                  <a:lnTo>
                    <a:pt x="30" y="1"/>
                  </a:lnTo>
                  <a:lnTo>
                    <a:pt x="19" y="0"/>
                  </a:lnTo>
                  <a:lnTo>
                    <a:pt x="9" y="1"/>
                  </a:lnTo>
                  <a:lnTo>
                    <a:pt x="0" y="3"/>
                  </a:lnTo>
                  <a:lnTo>
                    <a:pt x="10" y="5"/>
                  </a:lnTo>
                  <a:lnTo>
                    <a:pt x="22" y="8"/>
                  </a:lnTo>
                  <a:lnTo>
                    <a:pt x="35" y="12"/>
                  </a:lnTo>
                  <a:lnTo>
                    <a:pt x="48" y="16"/>
                  </a:lnTo>
                  <a:lnTo>
                    <a:pt x="64" y="21"/>
                  </a:lnTo>
                  <a:lnTo>
                    <a:pt x="80" y="26"/>
                  </a:lnTo>
                  <a:lnTo>
                    <a:pt x="97" y="32"/>
                  </a:lnTo>
                  <a:lnTo>
                    <a:pt x="114" y="38"/>
                  </a:lnTo>
                  <a:lnTo>
                    <a:pt x="132" y="45"/>
                  </a:lnTo>
                  <a:lnTo>
                    <a:pt x="149" y="52"/>
                  </a:lnTo>
                  <a:lnTo>
                    <a:pt x="167" y="60"/>
                  </a:lnTo>
                  <a:lnTo>
                    <a:pt x="184" y="69"/>
                  </a:lnTo>
                  <a:lnTo>
                    <a:pt x="201" y="77"/>
                  </a:lnTo>
                  <a:lnTo>
                    <a:pt x="217" y="85"/>
                  </a:lnTo>
                  <a:lnTo>
                    <a:pt x="232" y="93"/>
                  </a:lnTo>
                  <a:lnTo>
                    <a:pt x="246" y="102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3" name="Freeform 25">
              <a:extLst>
                <a:ext uri="{FF2B5EF4-FFF2-40B4-BE49-F238E27FC236}">
                  <a16:creationId xmlns:a16="http://schemas.microsoft.com/office/drawing/2014/main" id="{0D90673C-6240-BC41-AE4A-ED39B03F4F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3" y="2357"/>
              <a:ext cx="34" cy="82"/>
            </a:xfrm>
            <a:custGeom>
              <a:avLst/>
              <a:gdLst>
                <a:gd name="T0" fmla="*/ 1 w 103"/>
                <a:gd name="T1" fmla="*/ 2 h 164"/>
                <a:gd name="T2" fmla="*/ 1 w 103"/>
                <a:gd name="T3" fmla="*/ 1 h 164"/>
                <a:gd name="T4" fmla="*/ 1 w 103"/>
                <a:gd name="T5" fmla="*/ 1 h 164"/>
                <a:gd name="T6" fmla="*/ 1 w 103"/>
                <a:gd name="T7" fmla="*/ 1 h 164"/>
                <a:gd name="T8" fmla="*/ 1 w 103"/>
                <a:gd name="T9" fmla="*/ 0 h 164"/>
                <a:gd name="T10" fmla="*/ 0 w 103"/>
                <a:gd name="T11" fmla="*/ 1 h 164"/>
                <a:gd name="T12" fmla="*/ 0 w 103"/>
                <a:gd name="T13" fmla="*/ 1 h 164"/>
                <a:gd name="T14" fmla="*/ 0 w 103"/>
                <a:gd name="T15" fmla="*/ 2 h 164"/>
                <a:gd name="T16" fmla="*/ 0 w 103"/>
                <a:gd name="T17" fmla="*/ 2 h 164"/>
                <a:gd name="T18" fmla="*/ 0 w 103"/>
                <a:gd name="T19" fmla="*/ 5 h 164"/>
                <a:gd name="T20" fmla="*/ 1 w 103"/>
                <a:gd name="T21" fmla="*/ 8 h 164"/>
                <a:gd name="T22" fmla="*/ 1 w 103"/>
                <a:gd name="T23" fmla="*/ 11 h 164"/>
                <a:gd name="T24" fmla="*/ 2 w 103"/>
                <a:gd name="T25" fmla="*/ 14 h 164"/>
                <a:gd name="T26" fmla="*/ 2 w 103"/>
                <a:gd name="T27" fmla="*/ 17 h 164"/>
                <a:gd name="T28" fmla="*/ 3 w 103"/>
                <a:gd name="T29" fmla="*/ 19 h 164"/>
                <a:gd name="T30" fmla="*/ 4 w 103"/>
                <a:gd name="T31" fmla="*/ 21 h 164"/>
                <a:gd name="T32" fmla="*/ 4 w 103"/>
                <a:gd name="T33" fmla="*/ 21 h 164"/>
                <a:gd name="T34" fmla="*/ 4 w 103"/>
                <a:gd name="T35" fmla="*/ 20 h 164"/>
                <a:gd name="T36" fmla="*/ 3 w 103"/>
                <a:gd name="T37" fmla="*/ 18 h 164"/>
                <a:gd name="T38" fmla="*/ 3 w 103"/>
                <a:gd name="T39" fmla="*/ 16 h 164"/>
                <a:gd name="T40" fmla="*/ 3 w 103"/>
                <a:gd name="T41" fmla="*/ 13 h 164"/>
                <a:gd name="T42" fmla="*/ 2 w 103"/>
                <a:gd name="T43" fmla="*/ 10 h 164"/>
                <a:gd name="T44" fmla="*/ 2 w 103"/>
                <a:gd name="T45" fmla="*/ 7 h 164"/>
                <a:gd name="T46" fmla="*/ 2 w 103"/>
                <a:gd name="T47" fmla="*/ 5 h 164"/>
                <a:gd name="T48" fmla="*/ 1 w 103"/>
                <a:gd name="T49" fmla="*/ 2 h 16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3"/>
                <a:gd name="T76" fmla="*/ 0 h 164"/>
                <a:gd name="T77" fmla="*/ 103 w 103"/>
                <a:gd name="T78" fmla="*/ 164 h 16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3" h="164">
                  <a:moveTo>
                    <a:pt x="39" y="12"/>
                  </a:moveTo>
                  <a:lnTo>
                    <a:pt x="37" y="7"/>
                  </a:lnTo>
                  <a:lnTo>
                    <a:pt x="32" y="3"/>
                  </a:lnTo>
                  <a:lnTo>
                    <a:pt x="25" y="1"/>
                  </a:lnTo>
                  <a:lnTo>
                    <a:pt x="18" y="0"/>
                  </a:lnTo>
                  <a:lnTo>
                    <a:pt x="10" y="2"/>
                  </a:lnTo>
                  <a:lnTo>
                    <a:pt x="5" y="5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8" y="37"/>
                  </a:lnTo>
                  <a:lnTo>
                    <a:pt x="19" y="63"/>
                  </a:lnTo>
                  <a:lnTo>
                    <a:pt x="34" y="88"/>
                  </a:lnTo>
                  <a:lnTo>
                    <a:pt x="51" y="112"/>
                  </a:lnTo>
                  <a:lnTo>
                    <a:pt x="68" y="133"/>
                  </a:lnTo>
                  <a:lnTo>
                    <a:pt x="84" y="150"/>
                  </a:lnTo>
                  <a:lnTo>
                    <a:pt x="96" y="161"/>
                  </a:lnTo>
                  <a:lnTo>
                    <a:pt x="103" y="164"/>
                  </a:lnTo>
                  <a:lnTo>
                    <a:pt x="100" y="153"/>
                  </a:lnTo>
                  <a:lnTo>
                    <a:pt x="93" y="139"/>
                  </a:lnTo>
                  <a:lnTo>
                    <a:pt x="84" y="121"/>
                  </a:lnTo>
                  <a:lnTo>
                    <a:pt x="74" y="100"/>
                  </a:lnTo>
                  <a:lnTo>
                    <a:pt x="64" y="78"/>
                  </a:lnTo>
                  <a:lnTo>
                    <a:pt x="54" y="55"/>
                  </a:lnTo>
                  <a:lnTo>
                    <a:pt x="45" y="33"/>
                  </a:lnTo>
                  <a:lnTo>
                    <a:pt x="39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4" name="Freeform 26">
              <a:extLst>
                <a:ext uri="{FF2B5EF4-FFF2-40B4-BE49-F238E27FC236}">
                  <a16:creationId xmlns:a16="http://schemas.microsoft.com/office/drawing/2014/main" id="{74EFFC02-5C9A-664F-954B-E3B2B2A4E8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8" y="2313"/>
              <a:ext cx="18" cy="42"/>
            </a:xfrm>
            <a:custGeom>
              <a:avLst/>
              <a:gdLst>
                <a:gd name="T0" fmla="*/ 1 w 54"/>
                <a:gd name="T1" fmla="*/ 2 h 82"/>
                <a:gd name="T2" fmla="*/ 1 w 54"/>
                <a:gd name="T3" fmla="*/ 1 h 82"/>
                <a:gd name="T4" fmla="*/ 1 w 54"/>
                <a:gd name="T5" fmla="*/ 1 h 82"/>
                <a:gd name="T6" fmla="*/ 1 w 54"/>
                <a:gd name="T7" fmla="*/ 0 h 82"/>
                <a:gd name="T8" fmla="*/ 0 w 54"/>
                <a:gd name="T9" fmla="*/ 0 h 82"/>
                <a:gd name="T10" fmla="*/ 0 w 54"/>
                <a:gd name="T11" fmla="*/ 1 h 82"/>
                <a:gd name="T12" fmla="*/ 0 w 54"/>
                <a:gd name="T13" fmla="*/ 1 h 82"/>
                <a:gd name="T14" fmla="*/ 0 w 54"/>
                <a:gd name="T15" fmla="*/ 1 h 82"/>
                <a:gd name="T16" fmla="*/ 0 w 54"/>
                <a:gd name="T17" fmla="*/ 2 h 82"/>
                <a:gd name="T18" fmla="*/ 0 w 54"/>
                <a:gd name="T19" fmla="*/ 3 h 82"/>
                <a:gd name="T20" fmla="*/ 0 w 54"/>
                <a:gd name="T21" fmla="*/ 5 h 82"/>
                <a:gd name="T22" fmla="*/ 0 w 54"/>
                <a:gd name="T23" fmla="*/ 6 h 82"/>
                <a:gd name="T24" fmla="*/ 1 w 54"/>
                <a:gd name="T25" fmla="*/ 8 h 82"/>
                <a:gd name="T26" fmla="*/ 1 w 54"/>
                <a:gd name="T27" fmla="*/ 9 h 82"/>
                <a:gd name="T28" fmla="*/ 1 w 54"/>
                <a:gd name="T29" fmla="*/ 10 h 82"/>
                <a:gd name="T30" fmla="*/ 2 w 54"/>
                <a:gd name="T31" fmla="*/ 11 h 82"/>
                <a:gd name="T32" fmla="*/ 2 w 54"/>
                <a:gd name="T33" fmla="*/ 11 h 82"/>
                <a:gd name="T34" fmla="*/ 2 w 54"/>
                <a:gd name="T35" fmla="*/ 9 h 82"/>
                <a:gd name="T36" fmla="*/ 2 w 54"/>
                <a:gd name="T37" fmla="*/ 6 h 82"/>
                <a:gd name="T38" fmla="*/ 1 w 54"/>
                <a:gd name="T39" fmla="*/ 4 h 82"/>
                <a:gd name="T40" fmla="*/ 1 w 54"/>
                <a:gd name="T41" fmla="*/ 2 h 8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4"/>
                <a:gd name="T64" fmla="*/ 0 h 82"/>
                <a:gd name="T65" fmla="*/ 54 w 54"/>
                <a:gd name="T66" fmla="*/ 82 h 8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4" h="82">
                  <a:moveTo>
                    <a:pt x="28" y="9"/>
                  </a:moveTo>
                  <a:lnTo>
                    <a:pt x="26" y="5"/>
                  </a:lnTo>
                  <a:lnTo>
                    <a:pt x="22" y="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8" y="1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21"/>
                  </a:lnTo>
                  <a:lnTo>
                    <a:pt x="5" y="33"/>
                  </a:lnTo>
                  <a:lnTo>
                    <a:pt x="10" y="45"/>
                  </a:lnTo>
                  <a:lnTo>
                    <a:pt x="18" y="57"/>
                  </a:lnTo>
                  <a:lnTo>
                    <a:pt x="26" y="68"/>
                  </a:lnTo>
                  <a:lnTo>
                    <a:pt x="35" y="76"/>
                  </a:lnTo>
                  <a:lnTo>
                    <a:pt x="45" y="81"/>
                  </a:lnTo>
                  <a:lnTo>
                    <a:pt x="53" y="82"/>
                  </a:lnTo>
                  <a:lnTo>
                    <a:pt x="54" y="66"/>
                  </a:lnTo>
                  <a:lnTo>
                    <a:pt x="47" y="47"/>
                  </a:lnTo>
                  <a:lnTo>
                    <a:pt x="38" y="28"/>
                  </a:lnTo>
                  <a:lnTo>
                    <a:pt x="28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5" name="Freeform 27">
              <a:extLst>
                <a:ext uri="{FF2B5EF4-FFF2-40B4-BE49-F238E27FC236}">
                  <a16:creationId xmlns:a16="http://schemas.microsoft.com/office/drawing/2014/main" id="{74D9923B-47E6-9B42-9E08-06C078D082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3" y="2283"/>
              <a:ext cx="16" cy="24"/>
            </a:xfrm>
            <a:custGeom>
              <a:avLst/>
              <a:gdLst>
                <a:gd name="T0" fmla="*/ 1 w 46"/>
                <a:gd name="T1" fmla="*/ 1 h 47"/>
                <a:gd name="T2" fmla="*/ 1 w 46"/>
                <a:gd name="T3" fmla="*/ 1 h 47"/>
                <a:gd name="T4" fmla="*/ 1 w 46"/>
                <a:gd name="T5" fmla="*/ 1 h 47"/>
                <a:gd name="T6" fmla="*/ 1 w 46"/>
                <a:gd name="T7" fmla="*/ 1 h 47"/>
                <a:gd name="T8" fmla="*/ 1 w 46"/>
                <a:gd name="T9" fmla="*/ 1 h 47"/>
                <a:gd name="T10" fmla="*/ 1 w 46"/>
                <a:gd name="T11" fmla="*/ 1 h 47"/>
                <a:gd name="T12" fmla="*/ 1 w 46"/>
                <a:gd name="T13" fmla="*/ 1 h 47"/>
                <a:gd name="T14" fmla="*/ 1 w 46"/>
                <a:gd name="T15" fmla="*/ 0 h 47"/>
                <a:gd name="T16" fmla="*/ 0 w 46"/>
                <a:gd name="T17" fmla="*/ 0 h 47"/>
                <a:gd name="T18" fmla="*/ 0 w 46"/>
                <a:gd name="T19" fmla="*/ 1 h 47"/>
                <a:gd name="T20" fmla="*/ 0 w 46"/>
                <a:gd name="T21" fmla="*/ 1 h 47"/>
                <a:gd name="T22" fmla="*/ 0 w 46"/>
                <a:gd name="T23" fmla="*/ 1 h 47"/>
                <a:gd name="T24" fmla="*/ 0 w 46"/>
                <a:gd name="T25" fmla="*/ 2 h 47"/>
                <a:gd name="T26" fmla="*/ 0 w 46"/>
                <a:gd name="T27" fmla="*/ 2 h 47"/>
                <a:gd name="T28" fmla="*/ 0 w 46"/>
                <a:gd name="T29" fmla="*/ 3 h 47"/>
                <a:gd name="T30" fmla="*/ 0 w 46"/>
                <a:gd name="T31" fmla="*/ 4 h 47"/>
                <a:gd name="T32" fmla="*/ 1 w 46"/>
                <a:gd name="T33" fmla="*/ 5 h 47"/>
                <a:gd name="T34" fmla="*/ 1 w 46"/>
                <a:gd name="T35" fmla="*/ 5 h 47"/>
                <a:gd name="T36" fmla="*/ 1 w 46"/>
                <a:gd name="T37" fmla="*/ 6 h 47"/>
                <a:gd name="T38" fmla="*/ 2 w 46"/>
                <a:gd name="T39" fmla="*/ 6 h 47"/>
                <a:gd name="T40" fmla="*/ 2 w 46"/>
                <a:gd name="T41" fmla="*/ 6 h 47"/>
                <a:gd name="T42" fmla="*/ 2 w 46"/>
                <a:gd name="T43" fmla="*/ 5 h 47"/>
                <a:gd name="T44" fmla="*/ 2 w 46"/>
                <a:gd name="T45" fmla="*/ 4 h 47"/>
                <a:gd name="T46" fmla="*/ 1 w 46"/>
                <a:gd name="T47" fmla="*/ 2 h 47"/>
                <a:gd name="T48" fmla="*/ 1 w 46"/>
                <a:gd name="T49" fmla="*/ 1 h 4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6"/>
                <a:gd name="T76" fmla="*/ 0 h 47"/>
                <a:gd name="T77" fmla="*/ 46 w 46"/>
                <a:gd name="T78" fmla="*/ 47 h 4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6" h="47">
                  <a:moveTo>
                    <a:pt x="24" y="6"/>
                  </a:moveTo>
                  <a:lnTo>
                    <a:pt x="24" y="7"/>
                  </a:lnTo>
                  <a:lnTo>
                    <a:pt x="23" y="4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1" y="15"/>
                  </a:lnTo>
                  <a:lnTo>
                    <a:pt x="4" y="21"/>
                  </a:lnTo>
                  <a:lnTo>
                    <a:pt x="10" y="28"/>
                  </a:lnTo>
                  <a:lnTo>
                    <a:pt x="17" y="34"/>
                  </a:lnTo>
                  <a:lnTo>
                    <a:pt x="24" y="40"/>
                  </a:lnTo>
                  <a:lnTo>
                    <a:pt x="33" y="44"/>
                  </a:lnTo>
                  <a:lnTo>
                    <a:pt x="40" y="47"/>
                  </a:lnTo>
                  <a:lnTo>
                    <a:pt x="46" y="47"/>
                  </a:lnTo>
                  <a:lnTo>
                    <a:pt x="45" y="37"/>
                  </a:lnTo>
                  <a:lnTo>
                    <a:pt x="39" y="25"/>
                  </a:lnTo>
                  <a:lnTo>
                    <a:pt x="30" y="14"/>
                  </a:lnTo>
                  <a:lnTo>
                    <a:pt x="24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6" name="Freeform 28">
              <a:extLst>
                <a:ext uri="{FF2B5EF4-FFF2-40B4-BE49-F238E27FC236}">
                  <a16:creationId xmlns:a16="http://schemas.microsoft.com/office/drawing/2014/main" id="{E1745457-6BC2-D544-B7F5-B0D766ACB9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0" y="2263"/>
              <a:ext cx="21" cy="16"/>
            </a:xfrm>
            <a:custGeom>
              <a:avLst/>
              <a:gdLst>
                <a:gd name="T0" fmla="*/ 2 w 63"/>
                <a:gd name="T1" fmla="*/ 3 h 31"/>
                <a:gd name="T2" fmla="*/ 2 w 63"/>
                <a:gd name="T3" fmla="*/ 3 h 31"/>
                <a:gd name="T4" fmla="*/ 2 w 63"/>
                <a:gd name="T5" fmla="*/ 3 h 31"/>
                <a:gd name="T6" fmla="*/ 2 w 63"/>
                <a:gd name="T7" fmla="*/ 2 h 31"/>
                <a:gd name="T8" fmla="*/ 2 w 63"/>
                <a:gd name="T9" fmla="*/ 2 h 31"/>
                <a:gd name="T10" fmla="*/ 2 w 63"/>
                <a:gd name="T11" fmla="*/ 1 h 31"/>
                <a:gd name="T12" fmla="*/ 2 w 63"/>
                <a:gd name="T13" fmla="*/ 1 h 31"/>
                <a:gd name="T14" fmla="*/ 2 w 63"/>
                <a:gd name="T15" fmla="*/ 0 h 31"/>
                <a:gd name="T16" fmla="*/ 2 w 63"/>
                <a:gd name="T17" fmla="*/ 0 h 31"/>
                <a:gd name="T18" fmla="*/ 1 w 63"/>
                <a:gd name="T19" fmla="*/ 0 h 31"/>
                <a:gd name="T20" fmla="*/ 1 w 63"/>
                <a:gd name="T21" fmla="*/ 1 h 31"/>
                <a:gd name="T22" fmla="*/ 1 w 63"/>
                <a:gd name="T23" fmla="*/ 1 h 31"/>
                <a:gd name="T24" fmla="*/ 1 w 63"/>
                <a:gd name="T25" fmla="*/ 1 h 31"/>
                <a:gd name="T26" fmla="*/ 0 w 63"/>
                <a:gd name="T27" fmla="*/ 2 h 31"/>
                <a:gd name="T28" fmla="*/ 0 w 63"/>
                <a:gd name="T29" fmla="*/ 3 h 31"/>
                <a:gd name="T30" fmla="*/ 0 w 63"/>
                <a:gd name="T31" fmla="*/ 4 h 31"/>
                <a:gd name="T32" fmla="*/ 0 w 63"/>
                <a:gd name="T33" fmla="*/ 4 h 31"/>
                <a:gd name="T34" fmla="*/ 0 w 63"/>
                <a:gd name="T35" fmla="*/ 4 h 31"/>
                <a:gd name="T36" fmla="*/ 0 w 63"/>
                <a:gd name="T37" fmla="*/ 4 h 31"/>
                <a:gd name="T38" fmla="*/ 1 w 63"/>
                <a:gd name="T39" fmla="*/ 4 h 31"/>
                <a:gd name="T40" fmla="*/ 1 w 63"/>
                <a:gd name="T41" fmla="*/ 4 h 31"/>
                <a:gd name="T42" fmla="*/ 1 w 63"/>
                <a:gd name="T43" fmla="*/ 4 h 31"/>
                <a:gd name="T44" fmla="*/ 1 w 63"/>
                <a:gd name="T45" fmla="*/ 4 h 31"/>
                <a:gd name="T46" fmla="*/ 2 w 63"/>
                <a:gd name="T47" fmla="*/ 4 h 31"/>
                <a:gd name="T48" fmla="*/ 2 w 63"/>
                <a:gd name="T49" fmla="*/ 3 h 3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3"/>
                <a:gd name="T76" fmla="*/ 0 h 31"/>
                <a:gd name="T77" fmla="*/ 63 w 63"/>
                <a:gd name="T78" fmla="*/ 31 h 3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3" h="31">
                  <a:moveTo>
                    <a:pt x="50" y="23"/>
                  </a:moveTo>
                  <a:lnTo>
                    <a:pt x="56" y="21"/>
                  </a:lnTo>
                  <a:lnTo>
                    <a:pt x="62" y="18"/>
                  </a:lnTo>
                  <a:lnTo>
                    <a:pt x="63" y="14"/>
                  </a:lnTo>
                  <a:lnTo>
                    <a:pt x="63" y="10"/>
                  </a:lnTo>
                  <a:lnTo>
                    <a:pt x="61" y="5"/>
                  </a:lnTo>
                  <a:lnTo>
                    <a:pt x="56" y="2"/>
                  </a:lnTo>
                  <a:lnTo>
                    <a:pt x="50" y="0"/>
                  </a:lnTo>
                  <a:lnTo>
                    <a:pt x="43" y="0"/>
                  </a:lnTo>
                  <a:lnTo>
                    <a:pt x="40" y="0"/>
                  </a:lnTo>
                  <a:lnTo>
                    <a:pt x="34" y="1"/>
                  </a:lnTo>
                  <a:lnTo>
                    <a:pt x="26" y="3"/>
                  </a:lnTo>
                  <a:lnTo>
                    <a:pt x="16" y="7"/>
                  </a:lnTo>
                  <a:lnTo>
                    <a:pt x="7" y="13"/>
                  </a:lnTo>
                  <a:lnTo>
                    <a:pt x="3" y="19"/>
                  </a:lnTo>
                  <a:lnTo>
                    <a:pt x="0" y="25"/>
                  </a:lnTo>
                  <a:lnTo>
                    <a:pt x="0" y="27"/>
                  </a:lnTo>
                  <a:lnTo>
                    <a:pt x="4" y="29"/>
                  </a:lnTo>
                  <a:lnTo>
                    <a:pt x="10" y="31"/>
                  </a:lnTo>
                  <a:lnTo>
                    <a:pt x="16" y="31"/>
                  </a:lnTo>
                  <a:lnTo>
                    <a:pt x="21" y="31"/>
                  </a:lnTo>
                  <a:lnTo>
                    <a:pt x="29" y="29"/>
                  </a:lnTo>
                  <a:lnTo>
                    <a:pt x="36" y="28"/>
                  </a:lnTo>
                  <a:lnTo>
                    <a:pt x="43" y="26"/>
                  </a:lnTo>
                  <a:lnTo>
                    <a:pt x="50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7" name="Freeform 29">
              <a:extLst>
                <a:ext uri="{FF2B5EF4-FFF2-40B4-BE49-F238E27FC236}">
                  <a16:creationId xmlns:a16="http://schemas.microsoft.com/office/drawing/2014/main" id="{31656DAA-8858-FA45-816C-3B073CA1B46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1" y="2237"/>
              <a:ext cx="81" cy="103"/>
            </a:xfrm>
            <a:custGeom>
              <a:avLst/>
              <a:gdLst>
                <a:gd name="T0" fmla="*/ 3 w 245"/>
                <a:gd name="T1" fmla="*/ 4 h 206"/>
                <a:gd name="T2" fmla="*/ 3 w 245"/>
                <a:gd name="T3" fmla="*/ 5 h 206"/>
                <a:gd name="T4" fmla="*/ 2 w 245"/>
                <a:gd name="T5" fmla="*/ 7 h 206"/>
                <a:gd name="T6" fmla="*/ 1 w 245"/>
                <a:gd name="T7" fmla="*/ 8 h 206"/>
                <a:gd name="T8" fmla="*/ 1 w 245"/>
                <a:gd name="T9" fmla="*/ 10 h 206"/>
                <a:gd name="T10" fmla="*/ 1 w 245"/>
                <a:gd name="T11" fmla="*/ 11 h 206"/>
                <a:gd name="T12" fmla="*/ 0 w 245"/>
                <a:gd name="T13" fmla="*/ 13 h 206"/>
                <a:gd name="T14" fmla="*/ 0 w 245"/>
                <a:gd name="T15" fmla="*/ 15 h 206"/>
                <a:gd name="T16" fmla="*/ 0 w 245"/>
                <a:gd name="T17" fmla="*/ 16 h 206"/>
                <a:gd name="T18" fmla="*/ 0 w 245"/>
                <a:gd name="T19" fmla="*/ 19 h 206"/>
                <a:gd name="T20" fmla="*/ 1 w 245"/>
                <a:gd name="T21" fmla="*/ 21 h 206"/>
                <a:gd name="T22" fmla="*/ 1 w 245"/>
                <a:gd name="T23" fmla="*/ 23 h 206"/>
                <a:gd name="T24" fmla="*/ 2 w 245"/>
                <a:gd name="T25" fmla="*/ 24 h 206"/>
                <a:gd name="T26" fmla="*/ 3 w 245"/>
                <a:gd name="T27" fmla="*/ 25 h 206"/>
                <a:gd name="T28" fmla="*/ 4 w 245"/>
                <a:gd name="T29" fmla="*/ 26 h 206"/>
                <a:gd name="T30" fmla="*/ 5 w 245"/>
                <a:gd name="T31" fmla="*/ 26 h 206"/>
                <a:gd name="T32" fmla="*/ 6 w 245"/>
                <a:gd name="T33" fmla="*/ 26 h 206"/>
                <a:gd name="T34" fmla="*/ 6 w 245"/>
                <a:gd name="T35" fmla="*/ 26 h 206"/>
                <a:gd name="T36" fmla="*/ 6 w 245"/>
                <a:gd name="T37" fmla="*/ 26 h 206"/>
                <a:gd name="T38" fmla="*/ 7 w 245"/>
                <a:gd name="T39" fmla="*/ 25 h 206"/>
                <a:gd name="T40" fmla="*/ 7 w 245"/>
                <a:gd name="T41" fmla="*/ 25 h 206"/>
                <a:gd name="T42" fmla="*/ 7 w 245"/>
                <a:gd name="T43" fmla="*/ 24 h 206"/>
                <a:gd name="T44" fmla="*/ 6 w 245"/>
                <a:gd name="T45" fmla="*/ 24 h 206"/>
                <a:gd name="T46" fmla="*/ 6 w 245"/>
                <a:gd name="T47" fmla="*/ 24 h 206"/>
                <a:gd name="T48" fmla="*/ 6 w 245"/>
                <a:gd name="T49" fmla="*/ 24 h 206"/>
                <a:gd name="T50" fmla="*/ 6 w 245"/>
                <a:gd name="T51" fmla="*/ 24 h 206"/>
                <a:gd name="T52" fmla="*/ 5 w 245"/>
                <a:gd name="T53" fmla="*/ 24 h 206"/>
                <a:gd name="T54" fmla="*/ 5 w 245"/>
                <a:gd name="T55" fmla="*/ 24 h 206"/>
                <a:gd name="T56" fmla="*/ 5 w 245"/>
                <a:gd name="T57" fmla="*/ 24 h 206"/>
                <a:gd name="T58" fmla="*/ 4 w 245"/>
                <a:gd name="T59" fmla="*/ 24 h 206"/>
                <a:gd name="T60" fmla="*/ 4 w 245"/>
                <a:gd name="T61" fmla="*/ 24 h 206"/>
                <a:gd name="T62" fmla="*/ 3 w 245"/>
                <a:gd name="T63" fmla="*/ 24 h 206"/>
                <a:gd name="T64" fmla="*/ 3 w 245"/>
                <a:gd name="T65" fmla="*/ 23 h 206"/>
                <a:gd name="T66" fmla="*/ 2 w 245"/>
                <a:gd name="T67" fmla="*/ 23 h 206"/>
                <a:gd name="T68" fmla="*/ 2 w 245"/>
                <a:gd name="T69" fmla="*/ 22 h 206"/>
                <a:gd name="T70" fmla="*/ 1 w 245"/>
                <a:gd name="T71" fmla="*/ 21 h 206"/>
                <a:gd name="T72" fmla="*/ 1 w 245"/>
                <a:gd name="T73" fmla="*/ 19 h 206"/>
                <a:gd name="T74" fmla="*/ 1 w 245"/>
                <a:gd name="T75" fmla="*/ 17 h 206"/>
                <a:gd name="T76" fmla="*/ 1 w 245"/>
                <a:gd name="T77" fmla="*/ 16 h 206"/>
                <a:gd name="T78" fmla="*/ 1 w 245"/>
                <a:gd name="T79" fmla="*/ 14 h 206"/>
                <a:gd name="T80" fmla="*/ 1 w 245"/>
                <a:gd name="T81" fmla="*/ 12 h 206"/>
                <a:gd name="T82" fmla="*/ 2 w 245"/>
                <a:gd name="T83" fmla="*/ 11 h 206"/>
                <a:gd name="T84" fmla="*/ 2 w 245"/>
                <a:gd name="T85" fmla="*/ 9 h 206"/>
                <a:gd name="T86" fmla="*/ 3 w 245"/>
                <a:gd name="T87" fmla="*/ 8 h 206"/>
                <a:gd name="T88" fmla="*/ 4 w 245"/>
                <a:gd name="T89" fmla="*/ 7 h 206"/>
                <a:gd name="T90" fmla="*/ 4 w 245"/>
                <a:gd name="T91" fmla="*/ 6 h 206"/>
                <a:gd name="T92" fmla="*/ 5 w 245"/>
                <a:gd name="T93" fmla="*/ 5 h 206"/>
                <a:gd name="T94" fmla="*/ 6 w 245"/>
                <a:gd name="T95" fmla="*/ 4 h 206"/>
                <a:gd name="T96" fmla="*/ 6 w 245"/>
                <a:gd name="T97" fmla="*/ 3 h 206"/>
                <a:gd name="T98" fmla="*/ 7 w 245"/>
                <a:gd name="T99" fmla="*/ 2 h 206"/>
                <a:gd name="T100" fmla="*/ 8 w 245"/>
                <a:gd name="T101" fmla="*/ 2 h 206"/>
                <a:gd name="T102" fmla="*/ 8 w 245"/>
                <a:gd name="T103" fmla="*/ 1 h 206"/>
                <a:gd name="T104" fmla="*/ 9 w 245"/>
                <a:gd name="T105" fmla="*/ 1 h 206"/>
                <a:gd name="T106" fmla="*/ 9 w 245"/>
                <a:gd name="T107" fmla="*/ 1 h 206"/>
                <a:gd name="T108" fmla="*/ 8 w 245"/>
                <a:gd name="T109" fmla="*/ 0 h 206"/>
                <a:gd name="T110" fmla="*/ 7 w 245"/>
                <a:gd name="T111" fmla="*/ 1 h 206"/>
                <a:gd name="T112" fmla="*/ 7 w 245"/>
                <a:gd name="T113" fmla="*/ 1 h 206"/>
                <a:gd name="T114" fmla="*/ 6 w 245"/>
                <a:gd name="T115" fmla="*/ 2 h 206"/>
                <a:gd name="T116" fmla="*/ 5 w 245"/>
                <a:gd name="T117" fmla="*/ 2 h 206"/>
                <a:gd name="T118" fmla="*/ 4 w 245"/>
                <a:gd name="T119" fmla="*/ 3 h 206"/>
                <a:gd name="T120" fmla="*/ 3 w 245"/>
                <a:gd name="T121" fmla="*/ 4 h 20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45"/>
                <a:gd name="T184" fmla="*/ 0 h 206"/>
                <a:gd name="T185" fmla="*/ 245 w 245"/>
                <a:gd name="T186" fmla="*/ 206 h 20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45" h="206">
                  <a:moveTo>
                    <a:pt x="90" y="31"/>
                  </a:moveTo>
                  <a:lnTo>
                    <a:pt x="72" y="40"/>
                  </a:lnTo>
                  <a:lnTo>
                    <a:pt x="56" y="50"/>
                  </a:lnTo>
                  <a:lnTo>
                    <a:pt x="40" y="62"/>
                  </a:lnTo>
                  <a:lnTo>
                    <a:pt x="27" y="74"/>
                  </a:lnTo>
                  <a:lnTo>
                    <a:pt x="17" y="87"/>
                  </a:lnTo>
                  <a:lnTo>
                    <a:pt x="8" y="100"/>
                  </a:lnTo>
                  <a:lnTo>
                    <a:pt x="3" y="113"/>
                  </a:lnTo>
                  <a:lnTo>
                    <a:pt x="0" y="127"/>
                  </a:lnTo>
                  <a:lnTo>
                    <a:pt x="3" y="149"/>
                  </a:lnTo>
                  <a:lnTo>
                    <a:pt x="14" y="166"/>
                  </a:lnTo>
                  <a:lnTo>
                    <a:pt x="32" y="181"/>
                  </a:lnTo>
                  <a:lnTo>
                    <a:pt x="53" y="192"/>
                  </a:lnTo>
                  <a:lnTo>
                    <a:pt x="80" y="200"/>
                  </a:lnTo>
                  <a:lnTo>
                    <a:pt x="109" y="205"/>
                  </a:lnTo>
                  <a:lnTo>
                    <a:pt x="136" y="206"/>
                  </a:lnTo>
                  <a:lnTo>
                    <a:pt x="164" y="203"/>
                  </a:lnTo>
                  <a:lnTo>
                    <a:pt x="169" y="203"/>
                  </a:lnTo>
                  <a:lnTo>
                    <a:pt x="175" y="201"/>
                  </a:lnTo>
                  <a:lnTo>
                    <a:pt x="180" y="197"/>
                  </a:lnTo>
                  <a:lnTo>
                    <a:pt x="181" y="193"/>
                  </a:lnTo>
                  <a:lnTo>
                    <a:pt x="180" y="191"/>
                  </a:lnTo>
                  <a:lnTo>
                    <a:pt x="175" y="191"/>
                  </a:lnTo>
                  <a:lnTo>
                    <a:pt x="169" y="190"/>
                  </a:lnTo>
                  <a:lnTo>
                    <a:pt x="162" y="190"/>
                  </a:lnTo>
                  <a:lnTo>
                    <a:pt x="154" y="190"/>
                  </a:lnTo>
                  <a:lnTo>
                    <a:pt x="146" y="190"/>
                  </a:lnTo>
                  <a:lnTo>
                    <a:pt x="139" y="190"/>
                  </a:lnTo>
                  <a:lnTo>
                    <a:pt x="135" y="190"/>
                  </a:lnTo>
                  <a:lnTo>
                    <a:pt x="120" y="189"/>
                  </a:lnTo>
                  <a:lnTo>
                    <a:pt x="107" y="188"/>
                  </a:lnTo>
                  <a:lnTo>
                    <a:pt x="93" y="187"/>
                  </a:lnTo>
                  <a:lnTo>
                    <a:pt x="78" y="184"/>
                  </a:lnTo>
                  <a:lnTo>
                    <a:pt x="64" y="181"/>
                  </a:lnTo>
                  <a:lnTo>
                    <a:pt x="49" y="174"/>
                  </a:lnTo>
                  <a:lnTo>
                    <a:pt x="36" y="165"/>
                  </a:lnTo>
                  <a:lnTo>
                    <a:pt x="22" y="152"/>
                  </a:lnTo>
                  <a:lnTo>
                    <a:pt x="19" y="136"/>
                  </a:lnTo>
                  <a:lnTo>
                    <a:pt x="20" y="122"/>
                  </a:lnTo>
                  <a:lnTo>
                    <a:pt x="26" y="108"/>
                  </a:lnTo>
                  <a:lnTo>
                    <a:pt x="35" y="95"/>
                  </a:lnTo>
                  <a:lnTo>
                    <a:pt x="48" y="83"/>
                  </a:lnTo>
                  <a:lnTo>
                    <a:pt x="62" y="71"/>
                  </a:lnTo>
                  <a:lnTo>
                    <a:pt x="78" y="61"/>
                  </a:lnTo>
                  <a:lnTo>
                    <a:pt x="97" y="51"/>
                  </a:lnTo>
                  <a:lnTo>
                    <a:pt x="116" y="42"/>
                  </a:lnTo>
                  <a:lnTo>
                    <a:pt x="136" y="34"/>
                  </a:lnTo>
                  <a:lnTo>
                    <a:pt x="156" y="27"/>
                  </a:lnTo>
                  <a:lnTo>
                    <a:pt x="175" y="21"/>
                  </a:lnTo>
                  <a:lnTo>
                    <a:pt x="196" y="16"/>
                  </a:lnTo>
                  <a:lnTo>
                    <a:pt x="213" y="11"/>
                  </a:lnTo>
                  <a:lnTo>
                    <a:pt x="230" y="8"/>
                  </a:lnTo>
                  <a:lnTo>
                    <a:pt x="245" y="6"/>
                  </a:lnTo>
                  <a:lnTo>
                    <a:pt x="235" y="2"/>
                  </a:lnTo>
                  <a:lnTo>
                    <a:pt x="219" y="0"/>
                  </a:lnTo>
                  <a:lnTo>
                    <a:pt x="200" y="2"/>
                  </a:lnTo>
                  <a:lnTo>
                    <a:pt x="178" y="5"/>
                  </a:lnTo>
                  <a:lnTo>
                    <a:pt x="154" y="10"/>
                  </a:lnTo>
                  <a:lnTo>
                    <a:pt x="130" y="16"/>
                  </a:lnTo>
                  <a:lnTo>
                    <a:pt x="109" y="24"/>
                  </a:lnTo>
                  <a:lnTo>
                    <a:pt x="90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8" name="Freeform 30">
              <a:extLst>
                <a:ext uri="{FF2B5EF4-FFF2-40B4-BE49-F238E27FC236}">
                  <a16:creationId xmlns:a16="http://schemas.microsoft.com/office/drawing/2014/main" id="{9FEAE5E3-A851-1546-8757-EFD2DD4E24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1" y="2236"/>
              <a:ext cx="53" cy="80"/>
            </a:xfrm>
            <a:custGeom>
              <a:avLst/>
              <a:gdLst>
                <a:gd name="T0" fmla="*/ 5 w 159"/>
                <a:gd name="T1" fmla="*/ 7 h 160"/>
                <a:gd name="T2" fmla="*/ 5 w 159"/>
                <a:gd name="T3" fmla="*/ 9 h 160"/>
                <a:gd name="T4" fmla="*/ 5 w 159"/>
                <a:gd name="T5" fmla="*/ 11 h 160"/>
                <a:gd name="T6" fmla="*/ 5 w 159"/>
                <a:gd name="T7" fmla="*/ 12 h 160"/>
                <a:gd name="T8" fmla="*/ 4 w 159"/>
                <a:gd name="T9" fmla="*/ 14 h 160"/>
                <a:gd name="T10" fmla="*/ 3 w 159"/>
                <a:gd name="T11" fmla="*/ 15 h 160"/>
                <a:gd name="T12" fmla="*/ 3 w 159"/>
                <a:gd name="T13" fmla="*/ 16 h 160"/>
                <a:gd name="T14" fmla="*/ 2 w 159"/>
                <a:gd name="T15" fmla="*/ 17 h 160"/>
                <a:gd name="T16" fmla="*/ 1 w 159"/>
                <a:gd name="T17" fmla="*/ 19 h 160"/>
                <a:gd name="T18" fmla="*/ 1 w 159"/>
                <a:gd name="T19" fmla="*/ 19 h 160"/>
                <a:gd name="T20" fmla="*/ 1 w 159"/>
                <a:gd name="T21" fmla="*/ 19 h 160"/>
                <a:gd name="T22" fmla="*/ 1 w 159"/>
                <a:gd name="T23" fmla="*/ 20 h 160"/>
                <a:gd name="T24" fmla="*/ 1 w 159"/>
                <a:gd name="T25" fmla="*/ 20 h 160"/>
                <a:gd name="T26" fmla="*/ 1 w 159"/>
                <a:gd name="T27" fmla="*/ 20 h 160"/>
                <a:gd name="T28" fmla="*/ 2 w 159"/>
                <a:gd name="T29" fmla="*/ 20 h 160"/>
                <a:gd name="T30" fmla="*/ 2 w 159"/>
                <a:gd name="T31" fmla="*/ 20 h 160"/>
                <a:gd name="T32" fmla="*/ 2 w 159"/>
                <a:gd name="T33" fmla="*/ 20 h 160"/>
                <a:gd name="T34" fmla="*/ 3 w 159"/>
                <a:gd name="T35" fmla="*/ 19 h 160"/>
                <a:gd name="T36" fmla="*/ 4 w 159"/>
                <a:gd name="T37" fmla="*/ 18 h 160"/>
                <a:gd name="T38" fmla="*/ 4 w 159"/>
                <a:gd name="T39" fmla="*/ 16 h 160"/>
                <a:gd name="T40" fmla="*/ 5 w 159"/>
                <a:gd name="T41" fmla="*/ 15 h 160"/>
                <a:gd name="T42" fmla="*/ 5 w 159"/>
                <a:gd name="T43" fmla="*/ 13 h 160"/>
                <a:gd name="T44" fmla="*/ 6 w 159"/>
                <a:gd name="T45" fmla="*/ 11 h 160"/>
                <a:gd name="T46" fmla="*/ 6 w 159"/>
                <a:gd name="T47" fmla="*/ 9 h 160"/>
                <a:gd name="T48" fmla="*/ 6 w 159"/>
                <a:gd name="T49" fmla="*/ 7 h 160"/>
                <a:gd name="T50" fmla="*/ 5 w 159"/>
                <a:gd name="T51" fmla="*/ 5 h 160"/>
                <a:gd name="T52" fmla="*/ 5 w 159"/>
                <a:gd name="T53" fmla="*/ 3 h 160"/>
                <a:gd name="T54" fmla="*/ 4 w 159"/>
                <a:gd name="T55" fmla="*/ 2 h 160"/>
                <a:gd name="T56" fmla="*/ 3 w 159"/>
                <a:gd name="T57" fmla="*/ 1 h 160"/>
                <a:gd name="T58" fmla="*/ 2 w 159"/>
                <a:gd name="T59" fmla="*/ 1 h 160"/>
                <a:gd name="T60" fmla="*/ 1 w 159"/>
                <a:gd name="T61" fmla="*/ 0 h 160"/>
                <a:gd name="T62" fmla="*/ 0 w 159"/>
                <a:gd name="T63" fmla="*/ 1 h 160"/>
                <a:gd name="T64" fmla="*/ 0 w 159"/>
                <a:gd name="T65" fmla="*/ 1 h 160"/>
                <a:gd name="T66" fmla="*/ 1 w 159"/>
                <a:gd name="T67" fmla="*/ 2 h 160"/>
                <a:gd name="T68" fmla="*/ 2 w 159"/>
                <a:gd name="T69" fmla="*/ 2 h 160"/>
                <a:gd name="T70" fmla="*/ 2 w 159"/>
                <a:gd name="T71" fmla="*/ 2 h 160"/>
                <a:gd name="T72" fmla="*/ 3 w 159"/>
                <a:gd name="T73" fmla="*/ 3 h 160"/>
                <a:gd name="T74" fmla="*/ 4 w 159"/>
                <a:gd name="T75" fmla="*/ 3 h 160"/>
                <a:gd name="T76" fmla="*/ 4 w 159"/>
                <a:gd name="T77" fmla="*/ 4 h 160"/>
                <a:gd name="T78" fmla="*/ 5 w 159"/>
                <a:gd name="T79" fmla="*/ 5 h 160"/>
                <a:gd name="T80" fmla="*/ 5 w 159"/>
                <a:gd name="T81" fmla="*/ 7 h 16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59"/>
                <a:gd name="T124" fmla="*/ 0 h 160"/>
                <a:gd name="T125" fmla="*/ 159 w 159"/>
                <a:gd name="T126" fmla="*/ 160 h 16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59" h="160">
                  <a:moveTo>
                    <a:pt x="134" y="53"/>
                  </a:moveTo>
                  <a:lnTo>
                    <a:pt x="138" y="70"/>
                  </a:lnTo>
                  <a:lnTo>
                    <a:pt x="135" y="84"/>
                  </a:lnTo>
                  <a:lnTo>
                    <a:pt x="125" y="96"/>
                  </a:lnTo>
                  <a:lnTo>
                    <a:pt x="111" y="107"/>
                  </a:lnTo>
                  <a:lnTo>
                    <a:pt x="93" y="117"/>
                  </a:lnTo>
                  <a:lnTo>
                    <a:pt x="74" y="126"/>
                  </a:lnTo>
                  <a:lnTo>
                    <a:pt x="54" y="136"/>
                  </a:lnTo>
                  <a:lnTo>
                    <a:pt x="37" y="146"/>
                  </a:lnTo>
                  <a:lnTo>
                    <a:pt x="34" y="149"/>
                  </a:lnTo>
                  <a:lnTo>
                    <a:pt x="32" y="151"/>
                  </a:lnTo>
                  <a:lnTo>
                    <a:pt x="32" y="154"/>
                  </a:lnTo>
                  <a:lnTo>
                    <a:pt x="35" y="157"/>
                  </a:lnTo>
                  <a:lnTo>
                    <a:pt x="38" y="159"/>
                  </a:lnTo>
                  <a:lnTo>
                    <a:pt x="43" y="160"/>
                  </a:lnTo>
                  <a:lnTo>
                    <a:pt x="47" y="160"/>
                  </a:lnTo>
                  <a:lnTo>
                    <a:pt x="51" y="159"/>
                  </a:lnTo>
                  <a:lnTo>
                    <a:pt x="73" y="150"/>
                  </a:lnTo>
                  <a:lnTo>
                    <a:pt x="95" y="139"/>
                  </a:lnTo>
                  <a:lnTo>
                    <a:pt x="115" y="128"/>
                  </a:lnTo>
                  <a:lnTo>
                    <a:pt x="134" y="115"/>
                  </a:lnTo>
                  <a:lnTo>
                    <a:pt x="147" y="101"/>
                  </a:lnTo>
                  <a:lnTo>
                    <a:pt x="156" y="85"/>
                  </a:lnTo>
                  <a:lnTo>
                    <a:pt x="159" y="68"/>
                  </a:lnTo>
                  <a:lnTo>
                    <a:pt x="153" y="50"/>
                  </a:lnTo>
                  <a:lnTo>
                    <a:pt x="140" y="36"/>
                  </a:lnTo>
                  <a:lnTo>
                    <a:pt x="122" y="24"/>
                  </a:lnTo>
                  <a:lnTo>
                    <a:pt x="99" y="14"/>
                  </a:lnTo>
                  <a:lnTo>
                    <a:pt x="76" y="7"/>
                  </a:lnTo>
                  <a:lnTo>
                    <a:pt x="51" y="2"/>
                  </a:lnTo>
                  <a:lnTo>
                    <a:pt x="29" y="0"/>
                  </a:lnTo>
                  <a:lnTo>
                    <a:pt x="12" y="1"/>
                  </a:lnTo>
                  <a:lnTo>
                    <a:pt x="0" y="5"/>
                  </a:lnTo>
                  <a:lnTo>
                    <a:pt x="21" y="9"/>
                  </a:lnTo>
                  <a:lnTo>
                    <a:pt x="41" y="12"/>
                  </a:lnTo>
                  <a:lnTo>
                    <a:pt x="60" y="15"/>
                  </a:lnTo>
                  <a:lnTo>
                    <a:pt x="79" y="19"/>
                  </a:lnTo>
                  <a:lnTo>
                    <a:pt x="96" y="24"/>
                  </a:lnTo>
                  <a:lnTo>
                    <a:pt x="112" y="31"/>
                  </a:lnTo>
                  <a:lnTo>
                    <a:pt x="125" y="40"/>
                  </a:lnTo>
                  <a:lnTo>
                    <a:pt x="134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9" name="Freeform 31">
              <a:extLst>
                <a:ext uri="{FF2B5EF4-FFF2-40B4-BE49-F238E27FC236}">
                  <a16:creationId xmlns:a16="http://schemas.microsoft.com/office/drawing/2014/main" id="{2B3FD467-269F-F84D-85C6-DA30CBA638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8" y="2218"/>
              <a:ext cx="133" cy="166"/>
            </a:xfrm>
            <a:custGeom>
              <a:avLst/>
              <a:gdLst>
                <a:gd name="T0" fmla="*/ 5 w 399"/>
                <a:gd name="T1" fmla="*/ 8 h 332"/>
                <a:gd name="T2" fmla="*/ 2 w 399"/>
                <a:gd name="T3" fmla="*/ 13 h 332"/>
                <a:gd name="T4" fmla="*/ 1 w 399"/>
                <a:gd name="T5" fmla="*/ 19 h 332"/>
                <a:gd name="T6" fmla="*/ 0 w 399"/>
                <a:gd name="T7" fmla="*/ 25 h 332"/>
                <a:gd name="T8" fmla="*/ 0 w 399"/>
                <a:gd name="T9" fmla="*/ 30 h 332"/>
                <a:gd name="T10" fmla="*/ 0 w 399"/>
                <a:gd name="T11" fmla="*/ 32 h 332"/>
                <a:gd name="T12" fmla="*/ 1 w 399"/>
                <a:gd name="T13" fmla="*/ 33 h 332"/>
                <a:gd name="T14" fmla="*/ 2 w 399"/>
                <a:gd name="T15" fmla="*/ 35 h 332"/>
                <a:gd name="T16" fmla="*/ 3 w 399"/>
                <a:gd name="T17" fmla="*/ 36 h 332"/>
                <a:gd name="T18" fmla="*/ 4 w 399"/>
                <a:gd name="T19" fmla="*/ 38 h 332"/>
                <a:gd name="T20" fmla="*/ 5 w 399"/>
                <a:gd name="T21" fmla="*/ 39 h 332"/>
                <a:gd name="T22" fmla="*/ 7 w 399"/>
                <a:gd name="T23" fmla="*/ 40 h 332"/>
                <a:gd name="T24" fmla="*/ 9 w 399"/>
                <a:gd name="T25" fmla="*/ 41 h 332"/>
                <a:gd name="T26" fmla="*/ 10 w 399"/>
                <a:gd name="T27" fmla="*/ 41 h 332"/>
                <a:gd name="T28" fmla="*/ 12 w 399"/>
                <a:gd name="T29" fmla="*/ 42 h 332"/>
                <a:gd name="T30" fmla="*/ 13 w 399"/>
                <a:gd name="T31" fmla="*/ 42 h 332"/>
                <a:gd name="T32" fmla="*/ 14 w 399"/>
                <a:gd name="T33" fmla="*/ 42 h 332"/>
                <a:gd name="T34" fmla="*/ 15 w 399"/>
                <a:gd name="T35" fmla="*/ 41 h 332"/>
                <a:gd name="T36" fmla="*/ 15 w 399"/>
                <a:gd name="T37" fmla="*/ 40 h 332"/>
                <a:gd name="T38" fmla="*/ 14 w 399"/>
                <a:gd name="T39" fmla="*/ 39 h 332"/>
                <a:gd name="T40" fmla="*/ 13 w 399"/>
                <a:gd name="T41" fmla="*/ 39 h 332"/>
                <a:gd name="T42" fmla="*/ 12 w 399"/>
                <a:gd name="T43" fmla="*/ 39 h 332"/>
                <a:gd name="T44" fmla="*/ 11 w 399"/>
                <a:gd name="T45" fmla="*/ 39 h 332"/>
                <a:gd name="T46" fmla="*/ 9 w 399"/>
                <a:gd name="T47" fmla="*/ 38 h 332"/>
                <a:gd name="T48" fmla="*/ 8 w 399"/>
                <a:gd name="T49" fmla="*/ 37 h 332"/>
                <a:gd name="T50" fmla="*/ 6 w 399"/>
                <a:gd name="T51" fmla="*/ 37 h 332"/>
                <a:gd name="T52" fmla="*/ 5 w 399"/>
                <a:gd name="T53" fmla="*/ 36 h 332"/>
                <a:gd name="T54" fmla="*/ 3 w 399"/>
                <a:gd name="T55" fmla="*/ 34 h 332"/>
                <a:gd name="T56" fmla="*/ 2 w 399"/>
                <a:gd name="T57" fmla="*/ 32 h 332"/>
                <a:gd name="T58" fmla="*/ 2 w 399"/>
                <a:gd name="T59" fmla="*/ 30 h 332"/>
                <a:gd name="T60" fmla="*/ 1 w 399"/>
                <a:gd name="T61" fmla="*/ 27 h 332"/>
                <a:gd name="T62" fmla="*/ 2 w 399"/>
                <a:gd name="T63" fmla="*/ 22 h 332"/>
                <a:gd name="T64" fmla="*/ 2 w 399"/>
                <a:gd name="T65" fmla="*/ 19 h 332"/>
                <a:gd name="T66" fmla="*/ 3 w 399"/>
                <a:gd name="T67" fmla="*/ 15 h 332"/>
                <a:gd name="T68" fmla="*/ 4 w 399"/>
                <a:gd name="T69" fmla="*/ 13 h 332"/>
                <a:gd name="T70" fmla="*/ 5 w 399"/>
                <a:gd name="T71" fmla="*/ 10 h 332"/>
                <a:gd name="T72" fmla="*/ 7 w 399"/>
                <a:gd name="T73" fmla="*/ 8 h 332"/>
                <a:gd name="T74" fmla="*/ 8 w 399"/>
                <a:gd name="T75" fmla="*/ 5 h 332"/>
                <a:gd name="T76" fmla="*/ 10 w 399"/>
                <a:gd name="T77" fmla="*/ 3 h 332"/>
                <a:gd name="T78" fmla="*/ 12 w 399"/>
                <a:gd name="T79" fmla="*/ 1 h 332"/>
                <a:gd name="T80" fmla="*/ 12 w 399"/>
                <a:gd name="T81" fmla="*/ 0 h 332"/>
                <a:gd name="T82" fmla="*/ 10 w 399"/>
                <a:gd name="T83" fmla="*/ 1 h 332"/>
                <a:gd name="T84" fmla="*/ 8 w 399"/>
                <a:gd name="T85" fmla="*/ 3 h 332"/>
                <a:gd name="T86" fmla="*/ 7 w 399"/>
                <a:gd name="T87" fmla="*/ 5 h 33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99"/>
                <a:gd name="T133" fmla="*/ 0 h 332"/>
                <a:gd name="T134" fmla="*/ 399 w 399"/>
                <a:gd name="T135" fmla="*/ 332 h 33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99" h="332">
                  <a:moveTo>
                    <a:pt x="155" y="45"/>
                  </a:moveTo>
                  <a:lnTo>
                    <a:pt x="125" y="62"/>
                  </a:lnTo>
                  <a:lnTo>
                    <a:pt x="94" y="81"/>
                  </a:lnTo>
                  <a:lnTo>
                    <a:pt x="67" y="101"/>
                  </a:lnTo>
                  <a:lnTo>
                    <a:pt x="42" y="123"/>
                  </a:lnTo>
                  <a:lnTo>
                    <a:pt x="22" y="147"/>
                  </a:lnTo>
                  <a:lnTo>
                    <a:pt x="7" y="172"/>
                  </a:lnTo>
                  <a:lnTo>
                    <a:pt x="0" y="200"/>
                  </a:lnTo>
                  <a:lnTo>
                    <a:pt x="2" y="228"/>
                  </a:lnTo>
                  <a:lnTo>
                    <a:pt x="4" y="235"/>
                  </a:lnTo>
                  <a:lnTo>
                    <a:pt x="9" y="243"/>
                  </a:lnTo>
                  <a:lnTo>
                    <a:pt x="13" y="249"/>
                  </a:lnTo>
                  <a:lnTo>
                    <a:pt x="19" y="256"/>
                  </a:lnTo>
                  <a:lnTo>
                    <a:pt x="26" y="262"/>
                  </a:lnTo>
                  <a:lnTo>
                    <a:pt x="33" y="268"/>
                  </a:lnTo>
                  <a:lnTo>
                    <a:pt x="42" y="273"/>
                  </a:lnTo>
                  <a:lnTo>
                    <a:pt x="51" y="277"/>
                  </a:lnTo>
                  <a:lnTo>
                    <a:pt x="70" y="285"/>
                  </a:lnTo>
                  <a:lnTo>
                    <a:pt x="89" y="292"/>
                  </a:lnTo>
                  <a:lnTo>
                    <a:pt x="107" y="298"/>
                  </a:lnTo>
                  <a:lnTo>
                    <a:pt x="128" y="303"/>
                  </a:lnTo>
                  <a:lnTo>
                    <a:pt x="148" y="308"/>
                  </a:lnTo>
                  <a:lnTo>
                    <a:pt x="168" y="312"/>
                  </a:lnTo>
                  <a:lnTo>
                    <a:pt x="189" y="316"/>
                  </a:lnTo>
                  <a:lnTo>
                    <a:pt x="209" y="319"/>
                  </a:lnTo>
                  <a:lnTo>
                    <a:pt x="231" y="322"/>
                  </a:lnTo>
                  <a:lnTo>
                    <a:pt x="253" y="324"/>
                  </a:lnTo>
                  <a:lnTo>
                    <a:pt x="273" y="326"/>
                  </a:lnTo>
                  <a:lnTo>
                    <a:pt x="295" y="328"/>
                  </a:lnTo>
                  <a:lnTo>
                    <a:pt x="316" y="329"/>
                  </a:lnTo>
                  <a:lnTo>
                    <a:pt x="338" y="330"/>
                  </a:lnTo>
                  <a:lnTo>
                    <a:pt x="358" y="331"/>
                  </a:lnTo>
                  <a:lnTo>
                    <a:pt x="380" y="332"/>
                  </a:lnTo>
                  <a:lnTo>
                    <a:pt x="386" y="332"/>
                  </a:lnTo>
                  <a:lnTo>
                    <a:pt x="392" y="329"/>
                  </a:lnTo>
                  <a:lnTo>
                    <a:pt x="396" y="326"/>
                  </a:lnTo>
                  <a:lnTo>
                    <a:pt x="399" y="321"/>
                  </a:lnTo>
                  <a:lnTo>
                    <a:pt x="399" y="316"/>
                  </a:lnTo>
                  <a:lnTo>
                    <a:pt x="396" y="312"/>
                  </a:lnTo>
                  <a:lnTo>
                    <a:pt x="390" y="309"/>
                  </a:lnTo>
                  <a:lnTo>
                    <a:pt x="385" y="308"/>
                  </a:lnTo>
                  <a:lnTo>
                    <a:pt x="364" y="308"/>
                  </a:lnTo>
                  <a:lnTo>
                    <a:pt x="345" y="308"/>
                  </a:lnTo>
                  <a:lnTo>
                    <a:pt x="325" y="307"/>
                  </a:lnTo>
                  <a:lnTo>
                    <a:pt x="306" y="306"/>
                  </a:lnTo>
                  <a:lnTo>
                    <a:pt x="286" y="305"/>
                  </a:lnTo>
                  <a:lnTo>
                    <a:pt x="266" y="303"/>
                  </a:lnTo>
                  <a:lnTo>
                    <a:pt x="247" y="301"/>
                  </a:lnTo>
                  <a:lnTo>
                    <a:pt x="226" y="299"/>
                  </a:lnTo>
                  <a:lnTo>
                    <a:pt x="208" y="296"/>
                  </a:lnTo>
                  <a:lnTo>
                    <a:pt x="187" y="293"/>
                  </a:lnTo>
                  <a:lnTo>
                    <a:pt x="168" y="289"/>
                  </a:lnTo>
                  <a:lnTo>
                    <a:pt x="150" y="285"/>
                  </a:lnTo>
                  <a:lnTo>
                    <a:pt x="131" y="281"/>
                  </a:lnTo>
                  <a:lnTo>
                    <a:pt x="113" y="275"/>
                  </a:lnTo>
                  <a:lnTo>
                    <a:pt x="94" y="269"/>
                  </a:lnTo>
                  <a:lnTo>
                    <a:pt x="77" y="263"/>
                  </a:lnTo>
                  <a:lnTo>
                    <a:pt x="62" y="256"/>
                  </a:lnTo>
                  <a:lnTo>
                    <a:pt x="51" y="246"/>
                  </a:lnTo>
                  <a:lnTo>
                    <a:pt x="44" y="236"/>
                  </a:lnTo>
                  <a:lnTo>
                    <a:pt x="38" y="224"/>
                  </a:lnTo>
                  <a:lnTo>
                    <a:pt x="38" y="210"/>
                  </a:lnTo>
                  <a:lnTo>
                    <a:pt x="41" y="192"/>
                  </a:lnTo>
                  <a:lnTo>
                    <a:pt x="46" y="173"/>
                  </a:lnTo>
                  <a:lnTo>
                    <a:pt x="52" y="160"/>
                  </a:lnTo>
                  <a:lnTo>
                    <a:pt x="62" y="145"/>
                  </a:lnTo>
                  <a:lnTo>
                    <a:pt x="74" y="132"/>
                  </a:lnTo>
                  <a:lnTo>
                    <a:pt x="84" y="120"/>
                  </a:lnTo>
                  <a:lnTo>
                    <a:pt x="97" y="109"/>
                  </a:lnTo>
                  <a:lnTo>
                    <a:pt x="110" y="98"/>
                  </a:lnTo>
                  <a:lnTo>
                    <a:pt x="125" y="88"/>
                  </a:lnTo>
                  <a:lnTo>
                    <a:pt x="141" y="78"/>
                  </a:lnTo>
                  <a:lnTo>
                    <a:pt x="160" y="67"/>
                  </a:lnTo>
                  <a:lnTo>
                    <a:pt x="179" y="57"/>
                  </a:lnTo>
                  <a:lnTo>
                    <a:pt x="200" y="47"/>
                  </a:lnTo>
                  <a:lnTo>
                    <a:pt x="223" y="37"/>
                  </a:lnTo>
                  <a:lnTo>
                    <a:pt x="248" y="28"/>
                  </a:lnTo>
                  <a:lnTo>
                    <a:pt x="271" y="19"/>
                  </a:lnTo>
                  <a:lnTo>
                    <a:pt x="293" y="12"/>
                  </a:lnTo>
                  <a:lnTo>
                    <a:pt x="313" y="6"/>
                  </a:lnTo>
                  <a:lnTo>
                    <a:pt x="331" y="1"/>
                  </a:lnTo>
                  <a:lnTo>
                    <a:pt x="315" y="0"/>
                  </a:lnTo>
                  <a:lnTo>
                    <a:pt x="295" y="1"/>
                  </a:lnTo>
                  <a:lnTo>
                    <a:pt x="273" y="5"/>
                  </a:lnTo>
                  <a:lnTo>
                    <a:pt x="248" y="10"/>
                  </a:lnTo>
                  <a:lnTo>
                    <a:pt x="223" y="17"/>
                  </a:lnTo>
                  <a:lnTo>
                    <a:pt x="199" y="25"/>
                  </a:lnTo>
                  <a:lnTo>
                    <a:pt x="176" y="35"/>
                  </a:lnTo>
                  <a:lnTo>
                    <a:pt x="155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0" name="Freeform 32">
              <a:extLst>
                <a:ext uri="{FF2B5EF4-FFF2-40B4-BE49-F238E27FC236}">
                  <a16:creationId xmlns:a16="http://schemas.microsoft.com/office/drawing/2014/main" id="{30D5B774-DFDE-1A47-AEFF-078C7E8BEE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6" y="2213"/>
              <a:ext cx="116" cy="110"/>
            </a:xfrm>
            <a:custGeom>
              <a:avLst/>
              <a:gdLst>
                <a:gd name="T0" fmla="*/ 11 w 348"/>
                <a:gd name="T1" fmla="*/ 8 h 222"/>
                <a:gd name="T2" fmla="*/ 11 w 348"/>
                <a:gd name="T3" fmla="*/ 10 h 222"/>
                <a:gd name="T4" fmla="*/ 12 w 348"/>
                <a:gd name="T5" fmla="*/ 11 h 222"/>
                <a:gd name="T6" fmla="*/ 12 w 348"/>
                <a:gd name="T7" fmla="*/ 13 h 222"/>
                <a:gd name="T8" fmla="*/ 12 w 348"/>
                <a:gd name="T9" fmla="*/ 15 h 222"/>
                <a:gd name="T10" fmla="*/ 12 w 348"/>
                <a:gd name="T11" fmla="*/ 17 h 222"/>
                <a:gd name="T12" fmla="*/ 12 w 348"/>
                <a:gd name="T13" fmla="*/ 18 h 222"/>
                <a:gd name="T14" fmla="*/ 11 w 348"/>
                <a:gd name="T15" fmla="*/ 20 h 222"/>
                <a:gd name="T16" fmla="*/ 11 w 348"/>
                <a:gd name="T17" fmla="*/ 21 h 222"/>
                <a:gd name="T18" fmla="*/ 10 w 348"/>
                <a:gd name="T19" fmla="*/ 22 h 222"/>
                <a:gd name="T20" fmla="*/ 10 w 348"/>
                <a:gd name="T21" fmla="*/ 23 h 222"/>
                <a:gd name="T22" fmla="*/ 9 w 348"/>
                <a:gd name="T23" fmla="*/ 24 h 222"/>
                <a:gd name="T24" fmla="*/ 9 w 348"/>
                <a:gd name="T25" fmla="*/ 25 h 222"/>
                <a:gd name="T26" fmla="*/ 9 w 348"/>
                <a:gd name="T27" fmla="*/ 26 h 222"/>
                <a:gd name="T28" fmla="*/ 9 w 348"/>
                <a:gd name="T29" fmla="*/ 26 h 222"/>
                <a:gd name="T30" fmla="*/ 9 w 348"/>
                <a:gd name="T31" fmla="*/ 26 h 222"/>
                <a:gd name="T32" fmla="*/ 9 w 348"/>
                <a:gd name="T33" fmla="*/ 27 h 222"/>
                <a:gd name="T34" fmla="*/ 9 w 348"/>
                <a:gd name="T35" fmla="*/ 27 h 222"/>
                <a:gd name="T36" fmla="*/ 9 w 348"/>
                <a:gd name="T37" fmla="*/ 27 h 222"/>
                <a:gd name="T38" fmla="*/ 9 w 348"/>
                <a:gd name="T39" fmla="*/ 27 h 222"/>
                <a:gd name="T40" fmla="*/ 10 w 348"/>
                <a:gd name="T41" fmla="*/ 27 h 222"/>
                <a:gd name="T42" fmla="*/ 11 w 348"/>
                <a:gd name="T43" fmla="*/ 25 h 222"/>
                <a:gd name="T44" fmla="*/ 11 w 348"/>
                <a:gd name="T45" fmla="*/ 23 h 222"/>
                <a:gd name="T46" fmla="*/ 12 w 348"/>
                <a:gd name="T47" fmla="*/ 20 h 222"/>
                <a:gd name="T48" fmla="*/ 13 w 348"/>
                <a:gd name="T49" fmla="*/ 18 h 222"/>
                <a:gd name="T50" fmla="*/ 13 w 348"/>
                <a:gd name="T51" fmla="*/ 15 h 222"/>
                <a:gd name="T52" fmla="*/ 13 w 348"/>
                <a:gd name="T53" fmla="*/ 12 h 222"/>
                <a:gd name="T54" fmla="*/ 12 w 348"/>
                <a:gd name="T55" fmla="*/ 10 h 222"/>
                <a:gd name="T56" fmla="*/ 11 w 348"/>
                <a:gd name="T57" fmla="*/ 7 h 222"/>
                <a:gd name="T58" fmla="*/ 11 w 348"/>
                <a:gd name="T59" fmla="*/ 6 h 222"/>
                <a:gd name="T60" fmla="*/ 10 w 348"/>
                <a:gd name="T61" fmla="*/ 5 h 222"/>
                <a:gd name="T62" fmla="*/ 9 w 348"/>
                <a:gd name="T63" fmla="*/ 4 h 222"/>
                <a:gd name="T64" fmla="*/ 8 w 348"/>
                <a:gd name="T65" fmla="*/ 3 h 222"/>
                <a:gd name="T66" fmla="*/ 7 w 348"/>
                <a:gd name="T67" fmla="*/ 2 h 222"/>
                <a:gd name="T68" fmla="*/ 7 w 348"/>
                <a:gd name="T69" fmla="*/ 2 h 222"/>
                <a:gd name="T70" fmla="*/ 6 w 348"/>
                <a:gd name="T71" fmla="*/ 1 h 222"/>
                <a:gd name="T72" fmla="*/ 5 w 348"/>
                <a:gd name="T73" fmla="*/ 0 h 222"/>
                <a:gd name="T74" fmla="*/ 4 w 348"/>
                <a:gd name="T75" fmla="*/ 0 h 222"/>
                <a:gd name="T76" fmla="*/ 3 w 348"/>
                <a:gd name="T77" fmla="*/ 0 h 222"/>
                <a:gd name="T78" fmla="*/ 2 w 348"/>
                <a:gd name="T79" fmla="*/ 0 h 222"/>
                <a:gd name="T80" fmla="*/ 1 w 348"/>
                <a:gd name="T81" fmla="*/ 0 h 222"/>
                <a:gd name="T82" fmla="*/ 1 w 348"/>
                <a:gd name="T83" fmla="*/ 0 h 222"/>
                <a:gd name="T84" fmla="*/ 0 w 348"/>
                <a:gd name="T85" fmla="*/ 0 h 222"/>
                <a:gd name="T86" fmla="*/ 0 w 348"/>
                <a:gd name="T87" fmla="*/ 0 h 222"/>
                <a:gd name="T88" fmla="*/ 0 w 348"/>
                <a:gd name="T89" fmla="*/ 0 h 222"/>
                <a:gd name="T90" fmla="*/ 1 w 348"/>
                <a:gd name="T91" fmla="*/ 0 h 222"/>
                <a:gd name="T92" fmla="*/ 1 w 348"/>
                <a:gd name="T93" fmla="*/ 1 h 222"/>
                <a:gd name="T94" fmla="*/ 2 w 348"/>
                <a:gd name="T95" fmla="*/ 1 h 222"/>
                <a:gd name="T96" fmla="*/ 2 w 348"/>
                <a:gd name="T97" fmla="*/ 1 h 222"/>
                <a:gd name="T98" fmla="*/ 3 w 348"/>
                <a:gd name="T99" fmla="*/ 1 h 222"/>
                <a:gd name="T100" fmla="*/ 4 w 348"/>
                <a:gd name="T101" fmla="*/ 2 h 222"/>
                <a:gd name="T102" fmla="*/ 4 w 348"/>
                <a:gd name="T103" fmla="*/ 2 h 222"/>
                <a:gd name="T104" fmla="*/ 5 w 348"/>
                <a:gd name="T105" fmla="*/ 2 h 222"/>
                <a:gd name="T106" fmla="*/ 6 w 348"/>
                <a:gd name="T107" fmla="*/ 3 h 222"/>
                <a:gd name="T108" fmla="*/ 7 w 348"/>
                <a:gd name="T109" fmla="*/ 3 h 222"/>
                <a:gd name="T110" fmla="*/ 7 w 348"/>
                <a:gd name="T111" fmla="*/ 4 h 222"/>
                <a:gd name="T112" fmla="*/ 8 w 348"/>
                <a:gd name="T113" fmla="*/ 5 h 222"/>
                <a:gd name="T114" fmla="*/ 9 w 348"/>
                <a:gd name="T115" fmla="*/ 5 h 222"/>
                <a:gd name="T116" fmla="*/ 10 w 348"/>
                <a:gd name="T117" fmla="*/ 6 h 222"/>
                <a:gd name="T118" fmla="*/ 10 w 348"/>
                <a:gd name="T119" fmla="*/ 7 h 222"/>
                <a:gd name="T120" fmla="*/ 11 w 348"/>
                <a:gd name="T121" fmla="*/ 8 h 22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48"/>
                <a:gd name="T184" fmla="*/ 0 h 222"/>
                <a:gd name="T185" fmla="*/ 348 w 348"/>
                <a:gd name="T186" fmla="*/ 222 h 22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48" h="222">
                  <a:moveTo>
                    <a:pt x="290" y="69"/>
                  </a:moveTo>
                  <a:lnTo>
                    <a:pt x="306" y="81"/>
                  </a:lnTo>
                  <a:lnTo>
                    <a:pt x="315" y="95"/>
                  </a:lnTo>
                  <a:lnTo>
                    <a:pt x="321" y="110"/>
                  </a:lnTo>
                  <a:lnTo>
                    <a:pt x="321" y="126"/>
                  </a:lnTo>
                  <a:lnTo>
                    <a:pt x="318" y="139"/>
                  </a:lnTo>
                  <a:lnTo>
                    <a:pt x="312" y="150"/>
                  </a:lnTo>
                  <a:lnTo>
                    <a:pt x="302" y="161"/>
                  </a:lnTo>
                  <a:lnTo>
                    <a:pt x="292" y="170"/>
                  </a:lnTo>
                  <a:lnTo>
                    <a:pt x="279" y="180"/>
                  </a:lnTo>
                  <a:lnTo>
                    <a:pt x="265" y="188"/>
                  </a:lnTo>
                  <a:lnTo>
                    <a:pt x="252" y="198"/>
                  </a:lnTo>
                  <a:lnTo>
                    <a:pt x="239" y="207"/>
                  </a:lnTo>
                  <a:lnTo>
                    <a:pt x="236" y="210"/>
                  </a:lnTo>
                  <a:lnTo>
                    <a:pt x="235" y="213"/>
                  </a:lnTo>
                  <a:lnTo>
                    <a:pt x="236" y="216"/>
                  </a:lnTo>
                  <a:lnTo>
                    <a:pt x="239" y="219"/>
                  </a:lnTo>
                  <a:lnTo>
                    <a:pt x="244" y="221"/>
                  </a:lnTo>
                  <a:lnTo>
                    <a:pt x="248" y="222"/>
                  </a:lnTo>
                  <a:lnTo>
                    <a:pt x="254" y="221"/>
                  </a:lnTo>
                  <a:lnTo>
                    <a:pt x="258" y="219"/>
                  </a:lnTo>
                  <a:lnTo>
                    <a:pt x="287" y="206"/>
                  </a:lnTo>
                  <a:lnTo>
                    <a:pt x="310" y="188"/>
                  </a:lnTo>
                  <a:lnTo>
                    <a:pt x="331" y="168"/>
                  </a:lnTo>
                  <a:lnTo>
                    <a:pt x="344" y="147"/>
                  </a:lnTo>
                  <a:lnTo>
                    <a:pt x="348" y="124"/>
                  </a:lnTo>
                  <a:lnTo>
                    <a:pt x="345" y="102"/>
                  </a:lnTo>
                  <a:lnTo>
                    <a:pt x="334" y="81"/>
                  </a:lnTo>
                  <a:lnTo>
                    <a:pt x="310" y="62"/>
                  </a:lnTo>
                  <a:lnTo>
                    <a:pt x="293" y="52"/>
                  </a:lnTo>
                  <a:lnTo>
                    <a:pt x="273" y="43"/>
                  </a:lnTo>
                  <a:lnTo>
                    <a:pt x="249" y="34"/>
                  </a:lnTo>
                  <a:lnTo>
                    <a:pt x="226" y="27"/>
                  </a:lnTo>
                  <a:lnTo>
                    <a:pt x="202" y="21"/>
                  </a:lnTo>
                  <a:lnTo>
                    <a:pt x="176" y="16"/>
                  </a:lnTo>
                  <a:lnTo>
                    <a:pt x="151" y="11"/>
                  </a:lnTo>
                  <a:lnTo>
                    <a:pt x="125" y="7"/>
                  </a:lnTo>
                  <a:lnTo>
                    <a:pt x="102" y="4"/>
                  </a:lnTo>
                  <a:lnTo>
                    <a:pt x="78" y="2"/>
                  </a:lnTo>
                  <a:lnTo>
                    <a:pt x="58" y="0"/>
                  </a:lnTo>
                  <a:lnTo>
                    <a:pt x="39" y="0"/>
                  </a:lnTo>
                  <a:lnTo>
                    <a:pt x="23" y="0"/>
                  </a:lnTo>
                  <a:lnTo>
                    <a:pt x="12" y="1"/>
                  </a:lnTo>
                  <a:lnTo>
                    <a:pt x="4" y="3"/>
                  </a:lnTo>
                  <a:lnTo>
                    <a:pt x="0" y="5"/>
                  </a:lnTo>
                  <a:lnTo>
                    <a:pt x="14" y="7"/>
                  </a:lnTo>
                  <a:lnTo>
                    <a:pt x="30" y="8"/>
                  </a:lnTo>
                  <a:lnTo>
                    <a:pt x="46" y="10"/>
                  </a:lnTo>
                  <a:lnTo>
                    <a:pt x="64" y="12"/>
                  </a:lnTo>
                  <a:lnTo>
                    <a:pt x="83" y="14"/>
                  </a:lnTo>
                  <a:lnTo>
                    <a:pt x="102" y="16"/>
                  </a:lnTo>
                  <a:lnTo>
                    <a:pt x="120" y="19"/>
                  </a:lnTo>
                  <a:lnTo>
                    <a:pt x="141" y="22"/>
                  </a:lnTo>
                  <a:lnTo>
                    <a:pt x="160" y="26"/>
                  </a:lnTo>
                  <a:lnTo>
                    <a:pt x="180" y="30"/>
                  </a:lnTo>
                  <a:lnTo>
                    <a:pt x="200" y="35"/>
                  </a:lnTo>
                  <a:lnTo>
                    <a:pt x="219" y="41"/>
                  </a:lnTo>
                  <a:lnTo>
                    <a:pt x="238" y="47"/>
                  </a:lnTo>
                  <a:lnTo>
                    <a:pt x="257" y="53"/>
                  </a:lnTo>
                  <a:lnTo>
                    <a:pt x="274" y="61"/>
                  </a:lnTo>
                  <a:lnTo>
                    <a:pt x="290" y="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1" name="Freeform 33">
              <a:extLst>
                <a:ext uri="{FF2B5EF4-FFF2-40B4-BE49-F238E27FC236}">
                  <a16:creationId xmlns:a16="http://schemas.microsoft.com/office/drawing/2014/main" id="{76C417EF-EF94-5A49-BB13-524CAC8236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2" y="2273"/>
              <a:ext cx="48" cy="103"/>
            </a:xfrm>
            <a:custGeom>
              <a:avLst/>
              <a:gdLst>
                <a:gd name="T0" fmla="*/ 0 w 142"/>
                <a:gd name="T1" fmla="*/ 14 h 207"/>
                <a:gd name="T2" fmla="*/ 0 w 142"/>
                <a:gd name="T3" fmla="*/ 16 h 207"/>
                <a:gd name="T4" fmla="*/ 0 w 142"/>
                <a:gd name="T5" fmla="*/ 18 h 207"/>
                <a:gd name="T6" fmla="*/ 1 w 142"/>
                <a:gd name="T7" fmla="*/ 20 h 207"/>
                <a:gd name="T8" fmla="*/ 1 w 142"/>
                <a:gd name="T9" fmla="*/ 21 h 207"/>
                <a:gd name="T10" fmla="*/ 2 w 142"/>
                <a:gd name="T11" fmla="*/ 23 h 207"/>
                <a:gd name="T12" fmla="*/ 3 w 142"/>
                <a:gd name="T13" fmla="*/ 24 h 207"/>
                <a:gd name="T14" fmla="*/ 3 w 142"/>
                <a:gd name="T15" fmla="*/ 25 h 207"/>
                <a:gd name="T16" fmla="*/ 4 w 142"/>
                <a:gd name="T17" fmla="*/ 25 h 207"/>
                <a:gd name="T18" fmla="*/ 5 w 142"/>
                <a:gd name="T19" fmla="*/ 25 h 207"/>
                <a:gd name="T20" fmla="*/ 5 w 142"/>
                <a:gd name="T21" fmla="*/ 25 h 207"/>
                <a:gd name="T22" fmla="*/ 5 w 142"/>
                <a:gd name="T23" fmla="*/ 25 h 207"/>
                <a:gd name="T24" fmla="*/ 5 w 142"/>
                <a:gd name="T25" fmla="*/ 24 h 207"/>
                <a:gd name="T26" fmla="*/ 5 w 142"/>
                <a:gd name="T27" fmla="*/ 24 h 207"/>
                <a:gd name="T28" fmla="*/ 5 w 142"/>
                <a:gd name="T29" fmla="*/ 23 h 207"/>
                <a:gd name="T30" fmla="*/ 5 w 142"/>
                <a:gd name="T31" fmla="*/ 23 h 207"/>
                <a:gd name="T32" fmla="*/ 5 w 142"/>
                <a:gd name="T33" fmla="*/ 22 h 207"/>
                <a:gd name="T34" fmla="*/ 4 w 142"/>
                <a:gd name="T35" fmla="*/ 22 h 207"/>
                <a:gd name="T36" fmla="*/ 3 w 142"/>
                <a:gd name="T37" fmla="*/ 21 h 207"/>
                <a:gd name="T38" fmla="*/ 2 w 142"/>
                <a:gd name="T39" fmla="*/ 19 h 207"/>
                <a:gd name="T40" fmla="*/ 2 w 142"/>
                <a:gd name="T41" fmla="*/ 18 h 207"/>
                <a:gd name="T42" fmla="*/ 2 w 142"/>
                <a:gd name="T43" fmla="*/ 16 h 207"/>
                <a:gd name="T44" fmla="*/ 1 w 142"/>
                <a:gd name="T45" fmla="*/ 14 h 207"/>
                <a:gd name="T46" fmla="*/ 1 w 142"/>
                <a:gd name="T47" fmla="*/ 12 h 207"/>
                <a:gd name="T48" fmla="*/ 2 w 142"/>
                <a:gd name="T49" fmla="*/ 9 h 207"/>
                <a:gd name="T50" fmla="*/ 2 w 142"/>
                <a:gd name="T51" fmla="*/ 8 h 207"/>
                <a:gd name="T52" fmla="*/ 3 w 142"/>
                <a:gd name="T53" fmla="*/ 6 h 207"/>
                <a:gd name="T54" fmla="*/ 3 w 142"/>
                <a:gd name="T55" fmla="*/ 5 h 207"/>
                <a:gd name="T56" fmla="*/ 4 w 142"/>
                <a:gd name="T57" fmla="*/ 3 h 207"/>
                <a:gd name="T58" fmla="*/ 5 w 142"/>
                <a:gd name="T59" fmla="*/ 2 h 207"/>
                <a:gd name="T60" fmla="*/ 5 w 142"/>
                <a:gd name="T61" fmla="*/ 1 h 207"/>
                <a:gd name="T62" fmla="*/ 5 w 142"/>
                <a:gd name="T63" fmla="*/ 0 h 207"/>
                <a:gd name="T64" fmla="*/ 5 w 142"/>
                <a:gd name="T65" fmla="*/ 0 h 207"/>
                <a:gd name="T66" fmla="*/ 5 w 142"/>
                <a:gd name="T67" fmla="*/ 0 h 207"/>
                <a:gd name="T68" fmla="*/ 4 w 142"/>
                <a:gd name="T69" fmla="*/ 1 h 207"/>
                <a:gd name="T70" fmla="*/ 3 w 142"/>
                <a:gd name="T71" fmla="*/ 2 h 207"/>
                <a:gd name="T72" fmla="*/ 2 w 142"/>
                <a:gd name="T73" fmla="*/ 4 h 207"/>
                <a:gd name="T74" fmla="*/ 1 w 142"/>
                <a:gd name="T75" fmla="*/ 6 h 207"/>
                <a:gd name="T76" fmla="*/ 1 w 142"/>
                <a:gd name="T77" fmla="*/ 9 h 207"/>
                <a:gd name="T78" fmla="*/ 0 w 142"/>
                <a:gd name="T79" fmla="*/ 11 h 207"/>
                <a:gd name="T80" fmla="*/ 0 w 142"/>
                <a:gd name="T81" fmla="*/ 14 h 20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42"/>
                <a:gd name="T124" fmla="*/ 0 h 207"/>
                <a:gd name="T125" fmla="*/ 142 w 142"/>
                <a:gd name="T126" fmla="*/ 207 h 20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42" h="207">
                  <a:moveTo>
                    <a:pt x="0" y="113"/>
                  </a:moveTo>
                  <a:lnTo>
                    <a:pt x="0" y="130"/>
                  </a:lnTo>
                  <a:lnTo>
                    <a:pt x="6" y="146"/>
                  </a:lnTo>
                  <a:lnTo>
                    <a:pt x="16" y="161"/>
                  </a:lnTo>
                  <a:lnTo>
                    <a:pt x="31" y="174"/>
                  </a:lnTo>
                  <a:lnTo>
                    <a:pt x="48" y="185"/>
                  </a:lnTo>
                  <a:lnTo>
                    <a:pt x="68" y="195"/>
                  </a:lnTo>
                  <a:lnTo>
                    <a:pt x="92" y="202"/>
                  </a:lnTo>
                  <a:lnTo>
                    <a:pt x="115" y="206"/>
                  </a:lnTo>
                  <a:lnTo>
                    <a:pt x="122" y="207"/>
                  </a:lnTo>
                  <a:lnTo>
                    <a:pt x="129" y="205"/>
                  </a:lnTo>
                  <a:lnTo>
                    <a:pt x="135" y="202"/>
                  </a:lnTo>
                  <a:lnTo>
                    <a:pt x="138" y="198"/>
                  </a:lnTo>
                  <a:lnTo>
                    <a:pt x="138" y="193"/>
                  </a:lnTo>
                  <a:lnTo>
                    <a:pt x="137" y="188"/>
                  </a:lnTo>
                  <a:lnTo>
                    <a:pt x="132" y="184"/>
                  </a:lnTo>
                  <a:lnTo>
                    <a:pt x="125" y="182"/>
                  </a:lnTo>
                  <a:lnTo>
                    <a:pt x="102" y="176"/>
                  </a:lnTo>
                  <a:lnTo>
                    <a:pt x="80" y="168"/>
                  </a:lnTo>
                  <a:lnTo>
                    <a:pt x="63" y="157"/>
                  </a:lnTo>
                  <a:lnTo>
                    <a:pt x="50" y="145"/>
                  </a:lnTo>
                  <a:lnTo>
                    <a:pt x="41" y="130"/>
                  </a:lnTo>
                  <a:lnTo>
                    <a:pt x="37" y="114"/>
                  </a:lnTo>
                  <a:lnTo>
                    <a:pt x="37" y="97"/>
                  </a:lnTo>
                  <a:lnTo>
                    <a:pt x="44" y="79"/>
                  </a:lnTo>
                  <a:lnTo>
                    <a:pt x="54" y="65"/>
                  </a:lnTo>
                  <a:lnTo>
                    <a:pt x="70" y="52"/>
                  </a:lnTo>
                  <a:lnTo>
                    <a:pt x="87" y="40"/>
                  </a:lnTo>
                  <a:lnTo>
                    <a:pt x="106" y="29"/>
                  </a:lnTo>
                  <a:lnTo>
                    <a:pt x="122" y="20"/>
                  </a:lnTo>
                  <a:lnTo>
                    <a:pt x="135" y="11"/>
                  </a:lnTo>
                  <a:lnTo>
                    <a:pt x="142" y="5"/>
                  </a:lnTo>
                  <a:lnTo>
                    <a:pt x="142" y="0"/>
                  </a:lnTo>
                  <a:lnTo>
                    <a:pt x="126" y="4"/>
                  </a:lnTo>
                  <a:lnTo>
                    <a:pt x="106" y="11"/>
                  </a:lnTo>
                  <a:lnTo>
                    <a:pt x="84" y="23"/>
                  </a:lnTo>
                  <a:lnTo>
                    <a:pt x="61" y="37"/>
                  </a:lnTo>
                  <a:lnTo>
                    <a:pt x="39" y="53"/>
                  </a:lnTo>
                  <a:lnTo>
                    <a:pt x="22" y="72"/>
                  </a:lnTo>
                  <a:lnTo>
                    <a:pt x="8" y="93"/>
                  </a:lnTo>
                  <a:lnTo>
                    <a:pt x="0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2" name="Freeform 34">
              <a:extLst>
                <a:ext uri="{FF2B5EF4-FFF2-40B4-BE49-F238E27FC236}">
                  <a16:creationId xmlns:a16="http://schemas.microsoft.com/office/drawing/2014/main" id="{79D05AE6-C454-0247-8459-B3E96D442F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2" y="2206"/>
              <a:ext cx="101" cy="135"/>
            </a:xfrm>
            <a:custGeom>
              <a:avLst/>
              <a:gdLst>
                <a:gd name="T0" fmla="*/ 9 w 303"/>
                <a:gd name="T1" fmla="*/ 13 h 272"/>
                <a:gd name="T2" fmla="*/ 10 w 303"/>
                <a:gd name="T3" fmla="*/ 15 h 272"/>
                <a:gd name="T4" fmla="*/ 10 w 303"/>
                <a:gd name="T5" fmla="*/ 17 h 272"/>
                <a:gd name="T6" fmla="*/ 10 w 303"/>
                <a:gd name="T7" fmla="*/ 20 h 272"/>
                <a:gd name="T8" fmla="*/ 9 w 303"/>
                <a:gd name="T9" fmla="*/ 22 h 272"/>
                <a:gd name="T10" fmla="*/ 9 w 303"/>
                <a:gd name="T11" fmla="*/ 24 h 272"/>
                <a:gd name="T12" fmla="*/ 8 w 303"/>
                <a:gd name="T13" fmla="*/ 26 h 272"/>
                <a:gd name="T14" fmla="*/ 6 w 303"/>
                <a:gd name="T15" fmla="*/ 28 h 272"/>
                <a:gd name="T16" fmla="*/ 6 w 303"/>
                <a:gd name="T17" fmla="*/ 30 h 272"/>
                <a:gd name="T18" fmla="*/ 6 w 303"/>
                <a:gd name="T19" fmla="*/ 31 h 272"/>
                <a:gd name="T20" fmla="*/ 5 w 303"/>
                <a:gd name="T21" fmla="*/ 32 h 272"/>
                <a:gd name="T22" fmla="*/ 6 w 303"/>
                <a:gd name="T23" fmla="*/ 33 h 272"/>
                <a:gd name="T24" fmla="*/ 6 w 303"/>
                <a:gd name="T25" fmla="*/ 33 h 272"/>
                <a:gd name="T26" fmla="*/ 6 w 303"/>
                <a:gd name="T27" fmla="*/ 33 h 272"/>
                <a:gd name="T28" fmla="*/ 7 w 303"/>
                <a:gd name="T29" fmla="*/ 31 h 272"/>
                <a:gd name="T30" fmla="*/ 8 w 303"/>
                <a:gd name="T31" fmla="*/ 29 h 272"/>
                <a:gd name="T32" fmla="*/ 9 w 303"/>
                <a:gd name="T33" fmla="*/ 26 h 272"/>
                <a:gd name="T34" fmla="*/ 11 w 303"/>
                <a:gd name="T35" fmla="*/ 23 h 272"/>
                <a:gd name="T36" fmla="*/ 11 w 303"/>
                <a:gd name="T37" fmla="*/ 20 h 272"/>
                <a:gd name="T38" fmla="*/ 11 w 303"/>
                <a:gd name="T39" fmla="*/ 16 h 272"/>
                <a:gd name="T40" fmla="*/ 10 w 303"/>
                <a:gd name="T41" fmla="*/ 13 h 272"/>
                <a:gd name="T42" fmla="*/ 9 w 303"/>
                <a:gd name="T43" fmla="*/ 10 h 272"/>
                <a:gd name="T44" fmla="*/ 8 w 303"/>
                <a:gd name="T45" fmla="*/ 8 h 272"/>
                <a:gd name="T46" fmla="*/ 7 w 303"/>
                <a:gd name="T47" fmla="*/ 6 h 272"/>
                <a:gd name="T48" fmla="*/ 6 w 303"/>
                <a:gd name="T49" fmla="*/ 5 h 272"/>
                <a:gd name="T50" fmla="*/ 4 w 303"/>
                <a:gd name="T51" fmla="*/ 3 h 272"/>
                <a:gd name="T52" fmla="*/ 3 w 303"/>
                <a:gd name="T53" fmla="*/ 2 h 272"/>
                <a:gd name="T54" fmla="*/ 2 w 303"/>
                <a:gd name="T55" fmla="*/ 0 h 272"/>
                <a:gd name="T56" fmla="*/ 1 w 303"/>
                <a:gd name="T57" fmla="*/ 0 h 272"/>
                <a:gd name="T58" fmla="*/ 0 w 303"/>
                <a:gd name="T59" fmla="*/ 0 h 272"/>
                <a:gd name="T60" fmla="*/ 0 w 303"/>
                <a:gd name="T61" fmla="*/ 0 h 272"/>
                <a:gd name="T62" fmla="*/ 2 w 303"/>
                <a:gd name="T63" fmla="*/ 2 h 272"/>
                <a:gd name="T64" fmla="*/ 3 w 303"/>
                <a:gd name="T65" fmla="*/ 3 h 272"/>
                <a:gd name="T66" fmla="*/ 4 w 303"/>
                <a:gd name="T67" fmla="*/ 4 h 272"/>
                <a:gd name="T68" fmla="*/ 5 w 303"/>
                <a:gd name="T69" fmla="*/ 6 h 272"/>
                <a:gd name="T70" fmla="*/ 6 w 303"/>
                <a:gd name="T71" fmla="*/ 7 h 272"/>
                <a:gd name="T72" fmla="*/ 8 w 303"/>
                <a:gd name="T73" fmla="*/ 9 h 272"/>
                <a:gd name="T74" fmla="*/ 9 w 303"/>
                <a:gd name="T75" fmla="*/ 11 h 27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03"/>
                <a:gd name="T115" fmla="*/ 0 h 272"/>
                <a:gd name="T116" fmla="*/ 303 w 303"/>
                <a:gd name="T117" fmla="*/ 272 h 27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03" h="272">
                  <a:moveTo>
                    <a:pt x="246" y="102"/>
                  </a:moveTo>
                  <a:lnTo>
                    <a:pt x="256" y="109"/>
                  </a:lnTo>
                  <a:lnTo>
                    <a:pt x="264" y="117"/>
                  </a:lnTo>
                  <a:lnTo>
                    <a:pt x="271" y="126"/>
                  </a:lnTo>
                  <a:lnTo>
                    <a:pt x="275" y="135"/>
                  </a:lnTo>
                  <a:lnTo>
                    <a:pt x="278" y="144"/>
                  </a:lnTo>
                  <a:lnTo>
                    <a:pt x="277" y="154"/>
                  </a:lnTo>
                  <a:lnTo>
                    <a:pt x="274" y="164"/>
                  </a:lnTo>
                  <a:lnTo>
                    <a:pt x="267" y="173"/>
                  </a:lnTo>
                  <a:lnTo>
                    <a:pt x="256" y="183"/>
                  </a:lnTo>
                  <a:lnTo>
                    <a:pt x="245" y="192"/>
                  </a:lnTo>
                  <a:lnTo>
                    <a:pt x="232" y="200"/>
                  </a:lnTo>
                  <a:lnTo>
                    <a:pt x="219" y="209"/>
                  </a:lnTo>
                  <a:lnTo>
                    <a:pt x="204" y="216"/>
                  </a:lnTo>
                  <a:lnTo>
                    <a:pt x="190" y="224"/>
                  </a:lnTo>
                  <a:lnTo>
                    <a:pt x="175" y="232"/>
                  </a:lnTo>
                  <a:lnTo>
                    <a:pt x="162" y="241"/>
                  </a:lnTo>
                  <a:lnTo>
                    <a:pt x="158" y="244"/>
                  </a:lnTo>
                  <a:lnTo>
                    <a:pt x="155" y="248"/>
                  </a:lnTo>
                  <a:lnTo>
                    <a:pt x="152" y="252"/>
                  </a:lnTo>
                  <a:lnTo>
                    <a:pt x="149" y="256"/>
                  </a:lnTo>
                  <a:lnTo>
                    <a:pt x="148" y="260"/>
                  </a:lnTo>
                  <a:lnTo>
                    <a:pt x="148" y="264"/>
                  </a:lnTo>
                  <a:lnTo>
                    <a:pt x="151" y="268"/>
                  </a:lnTo>
                  <a:lnTo>
                    <a:pt x="155" y="271"/>
                  </a:lnTo>
                  <a:lnTo>
                    <a:pt x="161" y="272"/>
                  </a:lnTo>
                  <a:lnTo>
                    <a:pt x="166" y="272"/>
                  </a:lnTo>
                  <a:lnTo>
                    <a:pt x="171" y="271"/>
                  </a:lnTo>
                  <a:lnTo>
                    <a:pt x="175" y="268"/>
                  </a:lnTo>
                  <a:lnTo>
                    <a:pt x="190" y="256"/>
                  </a:lnTo>
                  <a:lnTo>
                    <a:pt x="206" y="246"/>
                  </a:lnTo>
                  <a:lnTo>
                    <a:pt x="222" y="236"/>
                  </a:lnTo>
                  <a:lnTo>
                    <a:pt x="239" y="226"/>
                  </a:lnTo>
                  <a:lnTo>
                    <a:pt x="255" y="216"/>
                  </a:lnTo>
                  <a:lnTo>
                    <a:pt x="271" y="204"/>
                  </a:lnTo>
                  <a:lnTo>
                    <a:pt x="284" y="192"/>
                  </a:lnTo>
                  <a:lnTo>
                    <a:pt x="294" y="179"/>
                  </a:lnTo>
                  <a:lnTo>
                    <a:pt x="301" y="163"/>
                  </a:lnTo>
                  <a:lnTo>
                    <a:pt x="303" y="148"/>
                  </a:lnTo>
                  <a:lnTo>
                    <a:pt x="300" y="133"/>
                  </a:lnTo>
                  <a:lnTo>
                    <a:pt x="293" y="118"/>
                  </a:lnTo>
                  <a:lnTo>
                    <a:pt x="281" y="105"/>
                  </a:lnTo>
                  <a:lnTo>
                    <a:pt x="268" y="92"/>
                  </a:lnTo>
                  <a:lnTo>
                    <a:pt x="251" y="82"/>
                  </a:lnTo>
                  <a:lnTo>
                    <a:pt x="232" y="73"/>
                  </a:lnTo>
                  <a:lnTo>
                    <a:pt x="217" y="67"/>
                  </a:lnTo>
                  <a:lnTo>
                    <a:pt x="201" y="61"/>
                  </a:lnTo>
                  <a:lnTo>
                    <a:pt x="185" y="54"/>
                  </a:lnTo>
                  <a:lnTo>
                    <a:pt x="168" y="47"/>
                  </a:lnTo>
                  <a:lnTo>
                    <a:pt x="151" y="40"/>
                  </a:lnTo>
                  <a:lnTo>
                    <a:pt x="132" y="34"/>
                  </a:lnTo>
                  <a:lnTo>
                    <a:pt x="114" y="27"/>
                  </a:lnTo>
                  <a:lnTo>
                    <a:pt x="97" y="21"/>
                  </a:lnTo>
                  <a:lnTo>
                    <a:pt x="81" y="16"/>
                  </a:lnTo>
                  <a:lnTo>
                    <a:pt x="65" y="11"/>
                  </a:lnTo>
                  <a:lnTo>
                    <a:pt x="49" y="7"/>
                  </a:lnTo>
                  <a:lnTo>
                    <a:pt x="36" y="4"/>
                  </a:lnTo>
                  <a:lnTo>
                    <a:pt x="24" y="1"/>
                  </a:lnTo>
                  <a:lnTo>
                    <a:pt x="14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3" y="7"/>
                  </a:lnTo>
                  <a:lnTo>
                    <a:pt x="27" y="12"/>
                  </a:lnTo>
                  <a:lnTo>
                    <a:pt x="43" y="17"/>
                  </a:lnTo>
                  <a:lnTo>
                    <a:pt x="58" y="22"/>
                  </a:lnTo>
                  <a:lnTo>
                    <a:pt x="74" y="27"/>
                  </a:lnTo>
                  <a:lnTo>
                    <a:pt x="90" y="32"/>
                  </a:lnTo>
                  <a:lnTo>
                    <a:pt x="106" y="38"/>
                  </a:lnTo>
                  <a:lnTo>
                    <a:pt x="122" y="44"/>
                  </a:lnTo>
                  <a:lnTo>
                    <a:pt x="139" y="50"/>
                  </a:lnTo>
                  <a:lnTo>
                    <a:pt x="155" y="57"/>
                  </a:lnTo>
                  <a:lnTo>
                    <a:pt x="171" y="63"/>
                  </a:lnTo>
                  <a:lnTo>
                    <a:pt x="187" y="70"/>
                  </a:lnTo>
                  <a:lnTo>
                    <a:pt x="203" y="78"/>
                  </a:lnTo>
                  <a:lnTo>
                    <a:pt x="217" y="85"/>
                  </a:lnTo>
                  <a:lnTo>
                    <a:pt x="232" y="93"/>
                  </a:lnTo>
                  <a:lnTo>
                    <a:pt x="246" y="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4279" name="Group 35">
            <a:extLst>
              <a:ext uri="{FF2B5EF4-FFF2-40B4-BE49-F238E27FC236}">
                <a16:creationId xmlns:a16="http://schemas.microsoft.com/office/drawing/2014/main" id="{4CF9E137-B9C2-7D48-8FA9-53672A0D8F08}"/>
              </a:ext>
            </a:extLst>
          </p:cNvPr>
          <p:cNvGrpSpPr>
            <a:grpSpLocks/>
          </p:cNvGrpSpPr>
          <p:nvPr/>
        </p:nvGrpSpPr>
        <p:grpSpPr bwMode="auto">
          <a:xfrm>
            <a:off x="1701800" y="1128713"/>
            <a:ext cx="415925" cy="511175"/>
            <a:chOff x="2870" y="1518"/>
            <a:chExt cx="292" cy="320"/>
          </a:xfrm>
        </p:grpSpPr>
        <p:graphicFrame>
          <p:nvGraphicFramePr>
            <p:cNvPr id="54313" name="Object 4">
              <a:extLst>
                <a:ext uri="{FF2B5EF4-FFF2-40B4-BE49-F238E27FC236}">
                  <a16:creationId xmlns:a16="http://schemas.microsoft.com/office/drawing/2014/main" id="{B3CA7A8B-8536-804B-928A-4B84F174348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4" imgW="825500" imgH="838200" progId="MS_ClipArt_Gallery.2">
                    <p:embed/>
                  </p:oleObj>
                </mc:Choice>
                <mc:Fallback>
                  <p:oleObj name="Clip" r:id="rId4" imgW="825500" imgH="838200" progId="MS_ClipArt_Gallery.2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0" y="1518"/>
                          <a:ext cx="272" cy="2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314" name="Object 5">
              <a:extLst>
                <a:ext uri="{FF2B5EF4-FFF2-40B4-BE49-F238E27FC236}">
                  <a16:creationId xmlns:a16="http://schemas.microsoft.com/office/drawing/2014/main" id="{A0E8DFF7-AA5D-A44F-AEEB-9043455FC43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6" imgW="1270000" imgH="1193800" progId="MS_ClipArt_Gallery.2">
                    <p:embed/>
                  </p:oleObj>
                </mc:Choice>
                <mc:Fallback>
                  <p:oleObj name="Clip" r:id="rId6" imgW="1270000" imgH="1193800" progId="MS_ClipArt_Gallery.2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3" y="1602"/>
                          <a:ext cx="249" cy="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4280" name="Group 38">
            <a:extLst>
              <a:ext uri="{FF2B5EF4-FFF2-40B4-BE49-F238E27FC236}">
                <a16:creationId xmlns:a16="http://schemas.microsoft.com/office/drawing/2014/main" id="{53C8F1C9-6298-CE4B-8FD5-A44A9CB86C3C}"/>
              </a:ext>
            </a:extLst>
          </p:cNvPr>
          <p:cNvGrpSpPr>
            <a:grpSpLocks/>
          </p:cNvGrpSpPr>
          <p:nvPr/>
        </p:nvGrpSpPr>
        <p:grpSpPr bwMode="auto">
          <a:xfrm>
            <a:off x="8029575" y="1098550"/>
            <a:ext cx="415925" cy="511175"/>
            <a:chOff x="2870" y="1518"/>
            <a:chExt cx="292" cy="320"/>
          </a:xfrm>
        </p:grpSpPr>
        <p:graphicFrame>
          <p:nvGraphicFramePr>
            <p:cNvPr id="54311" name="Object 2">
              <a:extLst>
                <a:ext uri="{FF2B5EF4-FFF2-40B4-BE49-F238E27FC236}">
                  <a16:creationId xmlns:a16="http://schemas.microsoft.com/office/drawing/2014/main" id="{91ADF179-8616-F841-9F45-51980CBC8BE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8" imgW="825500" imgH="838200" progId="MS_ClipArt_Gallery.2">
                    <p:embed/>
                  </p:oleObj>
                </mc:Choice>
                <mc:Fallback>
                  <p:oleObj name="Clip" r:id="rId8" imgW="825500" imgH="838200" progId="MS_ClipArt_Gallery.2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0" y="1518"/>
                          <a:ext cx="272" cy="2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312" name="Object 3">
              <a:extLst>
                <a:ext uri="{FF2B5EF4-FFF2-40B4-BE49-F238E27FC236}">
                  <a16:creationId xmlns:a16="http://schemas.microsoft.com/office/drawing/2014/main" id="{3C8EC284-E0E1-154A-A21A-5C6A3F4241F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9" imgW="1270000" imgH="1193800" progId="MS_ClipArt_Gallery.2">
                    <p:embed/>
                  </p:oleObj>
                </mc:Choice>
                <mc:Fallback>
                  <p:oleObj name="Clip" r:id="rId9" imgW="1270000" imgH="1193800" progId="MS_ClipArt_Gallery.2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3" y="1602"/>
                          <a:ext cx="249" cy="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4281" name="Text Box 41">
            <a:extLst>
              <a:ext uri="{FF2B5EF4-FFF2-40B4-BE49-F238E27FC236}">
                <a16:creationId xmlns:a16="http://schemas.microsoft.com/office/drawing/2014/main" id="{D5573CA8-5878-3A4A-9DE5-B851135B7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275" y="1243013"/>
            <a:ext cx="3508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A</a:t>
            </a:r>
          </a:p>
        </p:txBody>
      </p:sp>
      <p:sp>
        <p:nvSpPr>
          <p:cNvPr id="54282" name="Text Box 42">
            <a:extLst>
              <a:ext uri="{FF2B5EF4-FFF2-40B4-BE49-F238E27FC236}">
                <a16:creationId xmlns:a16="http://schemas.microsoft.com/office/drawing/2014/main" id="{87651466-1614-3E49-85C7-B5A908B14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0800" y="1241425"/>
            <a:ext cx="328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B</a:t>
            </a:r>
          </a:p>
        </p:txBody>
      </p:sp>
      <p:sp>
        <p:nvSpPr>
          <p:cNvPr id="54283" name="Line 45">
            <a:extLst>
              <a:ext uri="{FF2B5EF4-FFF2-40B4-BE49-F238E27FC236}">
                <a16:creationId xmlns:a16="http://schemas.microsoft.com/office/drawing/2014/main" id="{E7D30796-60C2-184F-A10B-D1B5F350DFF7}"/>
              </a:ext>
            </a:extLst>
          </p:cNvPr>
          <p:cNvSpPr>
            <a:spLocks noChangeShapeType="1"/>
          </p:cNvSpPr>
          <p:nvPr/>
        </p:nvSpPr>
        <p:spPr bwMode="auto">
          <a:xfrm>
            <a:off x="758825" y="1743075"/>
            <a:ext cx="41275" cy="3938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284" name="Text Box 46">
            <a:extLst>
              <a:ext uri="{FF2B5EF4-FFF2-40B4-BE49-F238E27FC236}">
                <a16:creationId xmlns:a16="http://schemas.microsoft.com/office/drawing/2014/main" id="{E3579F57-7119-6B48-A58E-DCADA66EE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5378450"/>
            <a:ext cx="6588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time</a:t>
            </a:r>
          </a:p>
        </p:txBody>
      </p:sp>
      <p:sp>
        <p:nvSpPr>
          <p:cNvPr id="54285" name="Line 44">
            <a:extLst>
              <a:ext uri="{FF2B5EF4-FFF2-40B4-BE49-F238E27FC236}">
                <a16:creationId xmlns:a16="http://schemas.microsoft.com/office/drawing/2014/main" id="{CFA606B5-23A2-224F-B5CD-C36E92831589}"/>
              </a:ext>
            </a:extLst>
          </p:cNvPr>
          <p:cNvSpPr>
            <a:spLocks noChangeShapeType="1"/>
          </p:cNvSpPr>
          <p:nvPr/>
        </p:nvSpPr>
        <p:spPr bwMode="auto">
          <a:xfrm>
            <a:off x="744538" y="1728788"/>
            <a:ext cx="783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5" name="Group 70">
            <a:extLst>
              <a:ext uri="{FF2B5EF4-FFF2-40B4-BE49-F238E27FC236}">
                <a16:creationId xmlns:a16="http://schemas.microsoft.com/office/drawing/2014/main" id="{5F7054EB-363F-5843-943F-F10529997CB5}"/>
              </a:ext>
            </a:extLst>
          </p:cNvPr>
          <p:cNvGrpSpPr>
            <a:grpSpLocks/>
          </p:cNvGrpSpPr>
          <p:nvPr/>
        </p:nvGrpSpPr>
        <p:grpSpPr bwMode="auto">
          <a:xfrm>
            <a:off x="1801813" y="1857375"/>
            <a:ext cx="6611937" cy="855663"/>
            <a:chOff x="1135" y="1170"/>
            <a:chExt cx="4165" cy="539"/>
          </a:xfrm>
        </p:grpSpPr>
        <p:grpSp>
          <p:nvGrpSpPr>
            <p:cNvPr id="54306" name="Group 9">
              <a:extLst>
                <a:ext uri="{FF2B5EF4-FFF2-40B4-BE49-F238E27FC236}">
                  <a16:creationId xmlns:a16="http://schemas.microsoft.com/office/drawing/2014/main" id="{A9D6D44D-F6CB-3746-B05E-760D34FB29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35" y="1194"/>
              <a:ext cx="4163" cy="515"/>
              <a:chOff x="594" y="1184"/>
              <a:chExt cx="4163" cy="515"/>
            </a:xfrm>
          </p:grpSpPr>
          <p:sp>
            <p:nvSpPr>
              <p:cNvPr id="54309" name="Freeform 7">
                <a:extLst>
                  <a:ext uri="{FF2B5EF4-FFF2-40B4-BE49-F238E27FC236}">
                    <a16:creationId xmlns:a16="http://schemas.microsoft.com/office/drawing/2014/main" id="{91464FF3-64BA-614B-BFB3-230AD0D5E5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" y="1238"/>
                <a:ext cx="3642" cy="461"/>
              </a:xfrm>
              <a:custGeom>
                <a:avLst/>
                <a:gdLst>
                  <a:gd name="T0" fmla="*/ 1 w 2996"/>
                  <a:gd name="T1" fmla="*/ 0 h 461"/>
                  <a:gd name="T2" fmla="*/ 5382 w 2996"/>
                  <a:gd name="T3" fmla="*/ 298 h 461"/>
                  <a:gd name="T4" fmla="*/ 5382 w 2996"/>
                  <a:gd name="T5" fmla="*/ 461 h 461"/>
                  <a:gd name="T6" fmla="*/ 0 w 2996"/>
                  <a:gd name="T7" fmla="*/ 160 h 461"/>
                  <a:gd name="T8" fmla="*/ 1 w 2996"/>
                  <a:gd name="T9" fmla="*/ 0 h 4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96"/>
                  <a:gd name="T16" fmla="*/ 0 h 461"/>
                  <a:gd name="T17" fmla="*/ 2996 w 2996"/>
                  <a:gd name="T18" fmla="*/ 461 h 4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96" h="461">
                    <a:moveTo>
                      <a:pt x="1" y="0"/>
                    </a:moveTo>
                    <a:lnTo>
                      <a:pt x="2996" y="298"/>
                    </a:lnTo>
                    <a:lnTo>
                      <a:pt x="2996" y="461"/>
                    </a:lnTo>
                    <a:lnTo>
                      <a:pt x="0" y="160"/>
                    </a:lnTo>
                    <a:lnTo>
                      <a:pt x="1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310" name="Freeform 8">
                <a:extLst>
                  <a:ext uri="{FF2B5EF4-FFF2-40B4-BE49-F238E27FC236}">
                    <a16:creationId xmlns:a16="http://schemas.microsoft.com/office/drawing/2014/main" id="{BF89BF6F-803D-CB42-909B-BA136932AB7A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115" y="1184"/>
                <a:ext cx="3642" cy="461"/>
              </a:xfrm>
              <a:custGeom>
                <a:avLst/>
                <a:gdLst>
                  <a:gd name="T0" fmla="*/ 1 w 2996"/>
                  <a:gd name="T1" fmla="*/ 0 h 461"/>
                  <a:gd name="T2" fmla="*/ 5382 w 2996"/>
                  <a:gd name="T3" fmla="*/ 298 h 461"/>
                  <a:gd name="T4" fmla="*/ 5382 w 2996"/>
                  <a:gd name="T5" fmla="*/ 461 h 461"/>
                  <a:gd name="T6" fmla="*/ 0 w 2996"/>
                  <a:gd name="T7" fmla="*/ 160 h 461"/>
                  <a:gd name="T8" fmla="*/ 1 w 2996"/>
                  <a:gd name="T9" fmla="*/ 0 h 4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96"/>
                  <a:gd name="T16" fmla="*/ 0 h 461"/>
                  <a:gd name="T17" fmla="*/ 2996 w 2996"/>
                  <a:gd name="T18" fmla="*/ 461 h 4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96" h="461">
                    <a:moveTo>
                      <a:pt x="1" y="0"/>
                    </a:moveTo>
                    <a:lnTo>
                      <a:pt x="2996" y="298"/>
                    </a:lnTo>
                    <a:lnTo>
                      <a:pt x="2996" y="461"/>
                    </a:lnTo>
                    <a:lnTo>
                      <a:pt x="0" y="160"/>
                    </a:lnTo>
                    <a:lnTo>
                      <a:pt x="1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rgbClr val="FFFFFF">
                      <a:alpha val="6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54307" name="Text Box 51">
              <a:extLst>
                <a:ext uri="{FF2B5EF4-FFF2-40B4-BE49-F238E27FC236}">
                  <a16:creationId xmlns:a16="http://schemas.microsoft.com/office/drawing/2014/main" id="{3F7EDE1A-06E5-5E49-8FB4-1B18C37E75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356404">
              <a:off x="1544" y="1279"/>
              <a:ext cx="61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RTS(A)</a:t>
              </a:r>
            </a:p>
          </p:txBody>
        </p:sp>
        <p:sp>
          <p:nvSpPr>
            <p:cNvPr id="54308" name="Text Box 52">
              <a:extLst>
                <a:ext uri="{FF2B5EF4-FFF2-40B4-BE49-F238E27FC236}">
                  <a16:creationId xmlns:a16="http://schemas.microsoft.com/office/drawing/2014/main" id="{EB568C8D-36A7-714A-B8BD-BA76E8B7AF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354180">
              <a:off x="4699" y="1170"/>
              <a:ext cx="60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RTS(B)</a:t>
              </a:r>
            </a:p>
          </p:txBody>
        </p:sp>
      </p:grpSp>
      <p:grpSp>
        <p:nvGrpSpPr>
          <p:cNvPr id="7" name="Group 68">
            <a:extLst>
              <a:ext uri="{FF2B5EF4-FFF2-40B4-BE49-F238E27FC236}">
                <a16:creationId xmlns:a16="http://schemas.microsoft.com/office/drawing/2014/main" id="{CCCBFB29-BD4B-9F4E-B130-C66D9D9A52C9}"/>
              </a:ext>
            </a:extLst>
          </p:cNvPr>
          <p:cNvGrpSpPr>
            <a:grpSpLocks/>
          </p:cNvGrpSpPr>
          <p:nvPr/>
        </p:nvGrpSpPr>
        <p:grpSpPr bwMode="auto">
          <a:xfrm>
            <a:off x="1800225" y="2693988"/>
            <a:ext cx="6472238" cy="1174750"/>
            <a:chOff x="1134" y="1697"/>
            <a:chExt cx="4077" cy="740"/>
          </a:xfrm>
        </p:grpSpPr>
        <p:sp>
          <p:nvSpPr>
            <p:cNvPr id="54300" name="Freeform 48">
              <a:extLst>
                <a:ext uri="{FF2B5EF4-FFF2-40B4-BE49-F238E27FC236}">
                  <a16:creationId xmlns:a16="http://schemas.microsoft.com/office/drawing/2014/main" id="{CAAD3324-A4FC-2647-9E99-4229ECA864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4" y="1697"/>
              <a:ext cx="3642" cy="461"/>
            </a:xfrm>
            <a:custGeom>
              <a:avLst/>
              <a:gdLst>
                <a:gd name="T0" fmla="*/ 1 w 2996"/>
                <a:gd name="T1" fmla="*/ 0 h 461"/>
                <a:gd name="T2" fmla="*/ 5382 w 2996"/>
                <a:gd name="T3" fmla="*/ 298 h 461"/>
                <a:gd name="T4" fmla="*/ 5382 w 2996"/>
                <a:gd name="T5" fmla="*/ 461 h 461"/>
                <a:gd name="T6" fmla="*/ 0 w 2996"/>
                <a:gd name="T7" fmla="*/ 160 h 461"/>
                <a:gd name="T8" fmla="*/ 1 w 2996"/>
                <a:gd name="T9" fmla="*/ 0 h 4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96"/>
                <a:gd name="T16" fmla="*/ 0 h 461"/>
                <a:gd name="T17" fmla="*/ 2996 w 2996"/>
                <a:gd name="T18" fmla="*/ 461 h 4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96" h="461">
                  <a:moveTo>
                    <a:pt x="1" y="0"/>
                  </a:moveTo>
                  <a:lnTo>
                    <a:pt x="2996" y="298"/>
                  </a:lnTo>
                  <a:lnTo>
                    <a:pt x="2996" y="461"/>
                  </a:lnTo>
                  <a:lnTo>
                    <a:pt x="0" y="160"/>
                  </a:lnTo>
                  <a:lnTo>
                    <a:pt x="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301" name="Text Box 54">
              <a:extLst>
                <a:ext uri="{FF2B5EF4-FFF2-40B4-BE49-F238E27FC236}">
                  <a16:creationId xmlns:a16="http://schemas.microsoft.com/office/drawing/2014/main" id="{2B75276B-D1A7-A14F-B41E-022D3326A6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356404">
              <a:off x="1551" y="1738"/>
              <a:ext cx="61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dirty="0"/>
                <a:t>RTS(A)</a:t>
              </a:r>
            </a:p>
          </p:txBody>
        </p:sp>
        <p:sp>
          <p:nvSpPr>
            <p:cNvPr id="54302" name="Freeform 56">
              <a:extLst>
                <a:ext uri="{FF2B5EF4-FFF2-40B4-BE49-F238E27FC236}">
                  <a16:creationId xmlns:a16="http://schemas.microsoft.com/office/drawing/2014/main" id="{4683DFB2-4EFD-2148-8B19-88DE03A9C69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1" y="2082"/>
              <a:ext cx="2260" cy="355"/>
            </a:xfrm>
            <a:custGeom>
              <a:avLst/>
              <a:gdLst>
                <a:gd name="T0" fmla="*/ 0 w 2260"/>
                <a:gd name="T1" fmla="*/ 0 h 355"/>
                <a:gd name="T2" fmla="*/ 2260 w 2260"/>
                <a:gd name="T3" fmla="*/ 186 h 355"/>
                <a:gd name="T4" fmla="*/ 2260 w 2260"/>
                <a:gd name="T5" fmla="*/ 355 h 355"/>
                <a:gd name="T6" fmla="*/ 0 w 2260"/>
                <a:gd name="T7" fmla="*/ 151 h 355"/>
                <a:gd name="T8" fmla="*/ 0 w 2260"/>
                <a:gd name="T9" fmla="*/ 0 h 3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60"/>
                <a:gd name="T16" fmla="*/ 0 h 355"/>
                <a:gd name="T17" fmla="*/ 2260 w 2260"/>
                <a:gd name="T18" fmla="*/ 355 h 3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60" h="355">
                  <a:moveTo>
                    <a:pt x="0" y="0"/>
                  </a:moveTo>
                  <a:lnTo>
                    <a:pt x="2260" y="186"/>
                  </a:lnTo>
                  <a:lnTo>
                    <a:pt x="2260" y="355"/>
                  </a:lnTo>
                  <a:lnTo>
                    <a:pt x="0" y="1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303" name="Freeform 57">
              <a:extLst>
                <a:ext uri="{FF2B5EF4-FFF2-40B4-BE49-F238E27FC236}">
                  <a16:creationId xmlns:a16="http://schemas.microsoft.com/office/drawing/2014/main" id="{E8DD8100-3428-E94D-AFA3-076915F319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4" y="2081"/>
              <a:ext cx="1860" cy="347"/>
            </a:xfrm>
            <a:custGeom>
              <a:avLst/>
              <a:gdLst>
                <a:gd name="T0" fmla="*/ 1860 w 1860"/>
                <a:gd name="T1" fmla="*/ 0 h 347"/>
                <a:gd name="T2" fmla="*/ 0 w 1860"/>
                <a:gd name="T3" fmla="*/ 179 h 347"/>
                <a:gd name="T4" fmla="*/ 0 w 1860"/>
                <a:gd name="T5" fmla="*/ 347 h 347"/>
                <a:gd name="T6" fmla="*/ 1860 w 1860"/>
                <a:gd name="T7" fmla="*/ 151 h 347"/>
                <a:gd name="T8" fmla="*/ 1860 w 1860"/>
                <a:gd name="T9" fmla="*/ 0 h 3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60"/>
                <a:gd name="T16" fmla="*/ 0 h 347"/>
                <a:gd name="T17" fmla="*/ 1860 w 1860"/>
                <a:gd name="T18" fmla="*/ 347 h 3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60" h="347">
                  <a:moveTo>
                    <a:pt x="1860" y="0"/>
                  </a:moveTo>
                  <a:lnTo>
                    <a:pt x="0" y="179"/>
                  </a:lnTo>
                  <a:lnTo>
                    <a:pt x="0" y="347"/>
                  </a:lnTo>
                  <a:lnTo>
                    <a:pt x="1860" y="151"/>
                  </a:lnTo>
                  <a:lnTo>
                    <a:pt x="1860" y="0"/>
                  </a:lnTo>
                  <a:close/>
                </a:path>
              </a:pathLst>
            </a:custGeom>
            <a:solidFill>
              <a:srgbClr val="FF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304" name="Text Box 58">
              <a:extLst>
                <a:ext uri="{FF2B5EF4-FFF2-40B4-BE49-F238E27FC236}">
                  <a16:creationId xmlns:a16="http://schemas.microsoft.com/office/drawing/2014/main" id="{C65C7ABC-1A43-2047-AC2D-B62059B967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379204">
              <a:off x="1584" y="2157"/>
              <a:ext cx="6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dirty="0"/>
                <a:t>CTS(A)</a:t>
              </a:r>
            </a:p>
          </p:txBody>
        </p:sp>
        <p:sp>
          <p:nvSpPr>
            <p:cNvPr id="54305" name="Text Box 59">
              <a:extLst>
                <a:ext uri="{FF2B5EF4-FFF2-40B4-BE49-F238E27FC236}">
                  <a16:creationId xmlns:a16="http://schemas.microsoft.com/office/drawing/2014/main" id="{7F091987-7E71-AD4A-A702-6AE81D1952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76164">
              <a:off x="3816" y="2147"/>
              <a:ext cx="6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dirty="0"/>
                <a:t>CTS(A)</a:t>
              </a:r>
            </a:p>
          </p:txBody>
        </p:sp>
      </p:grpSp>
      <p:grpSp>
        <p:nvGrpSpPr>
          <p:cNvPr id="8" name="Group 69">
            <a:extLst>
              <a:ext uri="{FF2B5EF4-FFF2-40B4-BE49-F238E27FC236}">
                <a16:creationId xmlns:a16="http://schemas.microsoft.com/office/drawing/2014/main" id="{FBA6EEE7-BA2D-3E4F-B7D8-080E4B294EAB}"/>
              </a:ext>
            </a:extLst>
          </p:cNvPr>
          <p:cNvGrpSpPr>
            <a:grpSpLocks/>
          </p:cNvGrpSpPr>
          <p:nvPr/>
        </p:nvGrpSpPr>
        <p:grpSpPr bwMode="auto">
          <a:xfrm>
            <a:off x="1825625" y="3956050"/>
            <a:ext cx="6472238" cy="2174875"/>
            <a:chOff x="1150" y="2492"/>
            <a:chExt cx="4077" cy="1370"/>
          </a:xfrm>
        </p:grpSpPr>
        <p:sp>
          <p:nvSpPr>
            <p:cNvPr id="54294" name="Freeform 60">
              <a:extLst>
                <a:ext uri="{FF2B5EF4-FFF2-40B4-BE49-F238E27FC236}">
                  <a16:creationId xmlns:a16="http://schemas.microsoft.com/office/drawing/2014/main" id="{1185B34C-0427-2A46-8273-A8DC831D2B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0" y="2492"/>
              <a:ext cx="3652" cy="1134"/>
            </a:xfrm>
            <a:custGeom>
              <a:avLst/>
              <a:gdLst>
                <a:gd name="T0" fmla="*/ 0 w 3652"/>
                <a:gd name="T1" fmla="*/ 0 h 1134"/>
                <a:gd name="T2" fmla="*/ 3652 w 3652"/>
                <a:gd name="T3" fmla="*/ 318 h 1134"/>
                <a:gd name="T4" fmla="*/ 3652 w 3652"/>
                <a:gd name="T5" fmla="*/ 1134 h 1134"/>
                <a:gd name="T6" fmla="*/ 1 w 3652"/>
                <a:gd name="T7" fmla="*/ 787 h 1134"/>
                <a:gd name="T8" fmla="*/ 0 w 3652"/>
                <a:gd name="T9" fmla="*/ 0 h 11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52"/>
                <a:gd name="T16" fmla="*/ 0 h 1134"/>
                <a:gd name="T17" fmla="*/ 3652 w 3652"/>
                <a:gd name="T18" fmla="*/ 1134 h 11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52" h="1134">
                  <a:moveTo>
                    <a:pt x="0" y="0"/>
                  </a:moveTo>
                  <a:lnTo>
                    <a:pt x="3652" y="318"/>
                  </a:lnTo>
                  <a:lnTo>
                    <a:pt x="3652" y="1134"/>
                  </a:lnTo>
                  <a:lnTo>
                    <a:pt x="1" y="78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95" name="Text Box 61">
              <a:extLst>
                <a:ext uri="{FF2B5EF4-FFF2-40B4-BE49-F238E27FC236}">
                  <a16:creationId xmlns:a16="http://schemas.microsoft.com/office/drawing/2014/main" id="{5ACCA1C3-B6EA-1149-8FEF-DB08396DF6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4" y="2814"/>
              <a:ext cx="113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dirty="0"/>
                <a:t>DATA (A)</a:t>
              </a:r>
            </a:p>
          </p:txBody>
        </p:sp>
        <p:sp>
          <p:nvSpPr>
            <p:cNvPr id="54296" name="Freeform 62">
              <a:extLst>
                <a:ext uri="{FF2B5EF4-FFF2-40B4-BE49-F238E27FC236}">
                  <a16:creationId xmlns:a16="http://schemas.microsoft.com/office/drawing/2014/main" id="{BEB40C53-0B1A-DC4E-A43E-CDA2EB2D96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7" y="3507"/>
              <a:ext cx="2260" cy="355"/>
            </a:xfrm>
            <a:custGeom>
              <a:avLst/>
              <a:gdLst>
                <a:gd name="T0" fmla="*/ 0 w 2260"/>
                <a:gd name="T1" fmla="*/ 0 h 355"/>
                <a:gd name="T2" fmla="*/ 2260 w 2260"/>
                <a:gd name="T3" fmla="*/ 186 h 355"/>
                <a:gd name="T4" fmla="*/ 2260 w 2260"/>
                <a:gd name="T5" fmla="*/ 355 h 355"/>
                <a:gd name="T6" fmla="*/ 0 w 2260"/>
                <a:gd name="T7" fmla="*/ 151 h 355"/>
                <a:gd name="T8" fmla="*/ 0 w 2260"/>
                <a:gd name="T9" fmla="*/ 0 h 3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60"/>
                <a:gd name="T16" fmla="*/ 0 h 355"/>
                <a:gd name="T17" fmla="*/ 2260 w 2260"/>
                <a:gd name="T18" fmla="*/ 355 h 3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60" h="355">
                  <a:moveTo>
                    <a:pt x="0" y="0"/>
                  </a:moveTo>
                  <a:lnTo>
                    <a:pt x="2260" y="186"/>
                  </a:lnTo>
                  <a:lnTo>
                    <a:pt x="2260" y="355"/>
                  </a:lnTo>
                  <a:lnTo>
                    <a:pt x="0" y="1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97" name="Freeform 63">
              <a:extLst>
                <a:ext uri="{FF2B5EF4-FFF2-40B4-BE49-F238E27FC236}">
                  <a16:creationId xmlns:a16="http://schemas.microsoft.com/office/drawing/2014/main" id="{7253E437-75F8-6145-BFCD-15E294A86A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0" y="3506"/>
              <a:ext cx="1860" cy="347"/>
            </a:xfrm>
            <a:custGeom>
              <a:avLst/>
              <a:gdLst>
                <a:gd name="T0" fmla="*/ 1860 w 1860"/>
                <a:gd name="T1" fmla="*/ 0 h 347"/>
                <a:gd name="T2" fmla="*/ 0 w 1860"/>
                <a:gd name="T3" fmla="*/ 179 h 347"/>
                <a:gd name="T4" fmla="*/ 0 w 1860"/>
                <a:gd name="T5" fmla="*/ 347 h 347"/>
                <a:gd name="T6" fmla="*/ 1860 w 1860"/>
                <a:gd name="T7" fmla="*/ 151 h 347"/>
                <a:gd name="T8" fmla="*/ 1860 w 1860"/>
                <a:gd name="T9" fmla="*/ 0 h 3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60"/>
                <a:gd name="T16" fmla="*/ 0 h 347"/>
                <a:gd name="T17" fmla="*/ 1860 w 1860"/>
                <a:gd name="T18" fmla="*/ 347 h 3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60" h="347">
                  <a:moveTo>
                    <a:pt x="1860" y="0"/>
                  </a:moveTo>
                  <a:lnTo>
                    <a:pt x="0" y="179"/>
                  </a:lnTo>
                  <a:lnTo>
                    <a:pt x="0" y="347"/>
                  </a:lnTo>
                  <a:lnTo>
                    <a:pt x="1860" y="151"/>
                  </a:lnTo>
                  <a:lnTo>
                    <a:pt x="1860" y="0"/>
                  </a:lnTo>
                  <a:close/>
                </a:path>
              </a:pathLst>
            </a:custGeom>
            <a:solidFill>
              <a:srgbClr val="FF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98" name="Text Box 64">
              <a:extLst>
                <a:ext uri="{FF2B5EF4-FFF2-40B4-BE49-F238E27FC236}">
                  <a16:creationId xmlns:a16="http://schemas.microsoft.com/office/drawing/2014/main" id="{1D2BAF83-61A6-F145-8CFA-61740F1EAC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379204">
              <a:off x="1600" y="3582"/>
              <a:ext cx="60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ACK(A)</a:t>
              </a:r>
            </a:p>
          </p:txBody>
        </p:sp>
        <p:sp>
          <p:nvSpPr>
            <p:cNvPr id="54299" name="Text Box 65">
              <a:extLst>
                <a:ext uri="{FF2B5EF4-FFF2-40B4-BE49-F238E27FC236}">
                  <a16:creationId xmlns:a16="http://schemas.microsoft.com/office/drawing/2014/main" id="{8650883A-E4E0-E248-BDA9-4CF8FE1822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76164">
              <a:off x="3832" y="3572"/>
              <a:ext cx="60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ACK(A)</a:t>
              </a:r>
            </a:p>
          </p:txBody>
        </p:sp>
      </p:grpSp>
      <p:grpSp>
        <p:nvGrpSpPr>
          <p:cNvPr id="9" name="Group 66">
            <a:extLst>
              <a:ext uri="{FF2B5EF4-FFF2-40B4-BE49-F238E27FC236}">
                <a16:creationId xmlns:a16="http://schemas.microsoft.com/office/drawing/2014/main" id="{01E00B58-72DF-1044-BE80-698F4AA5D78F}"/>
              </a:ext>
            </a:extLst>
          </p:cNvPr>
          <p:cNvGrpSpPr>
            <a:grpSpLocks/>
          </p:cNvGrpSpPr>
          <p:nvPr/>
        </p:nvGrpSpPr>
        <p:grpSpPr bwMode="auto">
          <a:xfrm>
            <a:off x="4418013" y="2046288"/>
            <a:ext cx="3109912" cy="715962"/>
            <a:chOff x="2596" y="1330"/>
            <a:chExt cx="1959" cy="451"/>
          </a:xfrm>
        </p:grpSpPr>
        <p:sp>
          <p:nvSpPr>
            <p:cNvPr id="54292" name="AutoShape 10">
              <a:extLst>
                <a:ext uri="{FF2B5EF4-FFF2-40B4-BE49-F238E27FC236}">
                  <a16:creationId xmlns:a16="http://schemas.microsoft.com/office/drawing/2014/main" id="{0D206EA7-77D0-E14F-9173-F85CFFC245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6" y="1330"/>
              <a:ext cx="683" cy="293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4293" name="Text Box 11">
              <a:extLst>
                <a:ext uri="{FF2B5EF4-FFF2-40B4-BE49-F238E27FC236}">
                  <a16:creationId xmlns:a16="http://schemas.microsoft.com/office/drawing/2014/main" id="{BF03910C-389D-5D4E-9274-B5DE60871E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8" y="1550"/>
              <a:ext cx="17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reservation collision</a:t>
              </a:r>
            </a:p>
          </p:txBody>
        </p:sp>
      </p:grpSp>
      <p:sp>
        <p:nvSpPr>
          <p:cNvPr id="54290" name="Line 71">
            <a:extLst>
              <a:ext uri="{FF2B5EF4-FFF2-40B4-BE49-F238E27FC236}">
                <a16:creationId xmlns:a16="http://schemas.microsoft.com/office/drawing/2014/main" id="{DC9DCF80-AB14-AF4D-BDB7-E9354E24CECE}"/>
              </a:ext>
            </a:extLst>
          </p:cNvPr>
          <p:cNvSpPr>
            <a:spLocks noChangeShapeType="1"/>
          </p:cNvSpPr>
          <p:nvPr/>
        </p:nvSpPr>
        <p:spPr bwMode="auto">
          <a:xfrm>
            <a:off x="8428038" y="3671888"/>
            <a:ext cx="0" cy="2424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291" name="Text Box 72">
            <a:extLst>
              <a:ext uri="{FF2B5EF4-FFF2-40B4-BE49-F238E27FC236}">
                <a16:creationId xmlns:a16="http://schemas.microsoft.com/office/drawing/2014/main" id="{F59BE48D-7AC8-EC4C-A1BF-6B97795E4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5288" y="4689475"/>
            <a:ext cx="795337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defer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7F0708-CF28-959E-F19E-5DCFA23B9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77004-37E9-324E-A84D-85AA75FAEC16}" type="datetime1">
              <a:rPr lang="en-US" altLang="en-US" smtClean="0"/>
              <a:t>5/10/23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>
            <a:extLst>
              <a:ext uri="{FF2B5EF4-FFF2-40B4-BE49-F238E27FC236}">
                <a16:creationId xmlns:a16="http://schemas.microsoft.com/office/drawing/2014/main" id="{385AE9EF-513B-A648-9466-2B11334C0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Homework#4.9</a:t>
            </a:r>
          </a:p>
        </p:txBody>
      </p:sp>
      <p:sp>
        <p:nvSpPr>
          <p:cNvPr id="71682" name="Content Placeholder 2">
            <a:extLst>
              <a:ext uri="{FF2B5EF4-FFF2-40B4-BE49-F238E27FC236}">
                <a16:creationId xmlns:a16="http://schemas.microsoft.com/office/drawing/2014/main" id="{CABA4F6E-BEE9-4A43-A9B6-03F2D42A8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52500"/>
            <a:ext cx="8229600" cy="5114925"/>
          </a:xfrm>
        </p:spPr>
        <p:txBody>
          <a:bodyPr/>
          <a:lstStyle/>
          <a:p>
            <a:r>
              <a:rPr lang="en-US" altLang="en-US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Objective 9: Understand the switch self-learning protocol</a:t>
            </a:r>
          </a:p>
          <a:p>
            <a:r>
              <a:rPr lang="en-US" altLang="en-US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Important concepts/knowledge (please elaborate each)</a:t>
            </a:r>
          </a:p>
          <a:p>
            <a:pPr lvl="1"/>
            <a:r>
              <a:rPr lang="en-US" altLang="en-US" sz="16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Difference between Hubs and Switches</a:t>
            </a:r>
          </a:p>
          <a:p>
            <a:pPr lvl="1"/>
            <a:r>
              <a:rPr lang="en-US" altLang="en-US" sz="16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How CSMA/CD is used in switches?</a:t>
            </a:r>
          </a:p>
          <a:p>
            <a:pPr lvl="1"/>
            <a:r>
              <a:rPr lang="en-US" altLang="en-US" sz="16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How a switch is made transparent to hosts?</a:t>
            </a:r>
          </a:p>
          <a:p>
            <a:pPr lvl="1"/>
            <a:r>
              <a:rPr lang="en-US" altLang="en-US" sz="16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Switch self-learning protocol</a:t>
            </a:r>
          </a:p>
          <a:p>
            <a:pPr lvl="1"/>
            <a:r>
              <a:rPr lang="en-US" altLang="en-US" sz="16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When switches are interconnected together, how do they work together?</a:t>
            </a:r>
          </a:p>
          <a:p>
            <a:pPr eaLnBrk="1" hangingPunct="1"/>
            <a:r>
              <a:rPr lang="en-US" altLang="en-US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Problem: </a:t>
            </a:r>
            <a:r>
              <a:rPr lang="en-US" altLang="en-US" sz="14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Suppose C sends frame to I, I responds to C, as shown in the figure below. Show switch tables and frame forwarding in  S</a:t>
            </a:r>
            <a:r>
              <a:rPr lang="en-US" altLang="en-US" sz="1400" baseline="-250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1</a:t>
            </a:r>
            <a:r>
              <a:rPr lang="en-US" altLang="en-US" sz="14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, S</a:t>
            </a:r>
            <a:r>
              <a:rPr lang="en-US" altLang="en-US" sz="1400" baseline="-250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2</a:t>
            </a:r>
            <a:r>
              <a:rPr lang="en-US" altLang="en-US" sz="14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, S</a:t>
            </a:r>
            <a:r>
              <a:rPr lang="en-US" altLang="en-US" sz="1400" baseline="-250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3</a:t>
            </a:r>
            <a:r>
              <a:rPr lang="en-US" altLang="en-US" sz="14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, S</a:t>
            </a:r>
            <a:r>
              <a:rPr lang="en-US" altLang="en-US" sz="1400" baseline="-250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4</a:t>
            </a:r>
            <a:r>
              <a:rPr lang="en-US" altLang="en-US" sz="14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</a:t>
            </a:r>
          </a:p>
        </p:txBody>
      </p:sp>
      <p:sp>
        <p:nvSpPr>
          <p:cNvPr id="71683" name="Date Placeholder 3">
            <a:extLst>
              <a:ext uri="{FF2B5EF4-FFF2-40B4-BE49-F238E27FC236}">
                <a16:creationId xmlns:a16="http://schemas.microsoft.com/office/drawing/2014/main" id="{C6E2748E-EE36-0644-861A-8F6949B6D5B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893B124-51F1-4E46-9CCE-B44C3FAAF301}" type="datetime1">
              <a:rPr lang="en-US" altLang="en-US" sz="1200" smtClean="0">
                <a:latin typeface="Garamond" panose="02020404030301010803" pitchFamily="18" charset="0"/>
              </a:rPr>
              <a:t>5/10/23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71685" name="Slide Number Placeholder 1">
            <a:extLst>
              <a:ext uri="{FF2B5EF4-FFF2-40B4-BE49-F238E27FC236}">
                <a16:creationId xmlns:a16="http://schemas.microsoft.com/office/drawing/2014/main" id="{7F697336-591B-BB4A-9D1E-68CC31AD4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41AA5FF-7DA0-1A42-81F2-37FFD5ED9903}" type="slidenum">
              <a:rPr lang="en-US" altLang="en-US" sz="1200">
                <a:latin typeface="Garamond" panose="02020404030301010803" pitchFamily="18" charset="0"/>
              </a:rPr>
              <a:pPr eaLnBrk="1" hangingPunct="1"/>
              <a:t>22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graphicFrame>
        <p:nvGraphicFramePr>
          <p:cNvPr id="71686" name="Object 2">
            <a:extLst>
              <a:ext uri="{FF2B5EF4-FFF2-40B4-BE49-F238E27FC236}">
                <a16:creationId xmlns:a16="http://schemas.microsoft.com/office/drawing/2014/main" id="{53550BCA-F04B-CC4B-ADEA-EAFCD3F56D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00250" y="5048250"/>
          <a:ext cx="41592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17462500" imgH="14478000" progId="MS_ClipArt_Gallery.2">
                  <p:embed/>
                </p:oleObj>
              </mc:Choice>
              <mc:Fallback>
                <p:oleObj name="Clip" r:id="rId2" imgW="17462500" imgH="14478000" progId="MS_ClipArt_Gallery.2">
                  <p:embed/>
                  <p:pic>
                    <p:nvPicPr>
                      <p:cNvPr id="71686" name="Object 2">
                        <a:extLst>
                          <a:ext uri="{FF2B5EF4-FFF2-40B4-BE49-F238E27FC236}">
                            <a16:creationId xmlns:a16="http://schemas.microsoft.com/office/drawing/2014/main" id="{53550BCA-F04B-CC4B-ADEA-EAFCD3F56D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0" y="5048250"/>
                        <a:ext cx="415925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7" name="Object 3">
            <a:extLst>
              <a:ext uri="{FF2B5EF4-FFF2-40B4-BE49-F238E27FC236}">
                <a16:creationId xmlns:a16="http://schemas.microsoft.com/office/drawing/2014/main" id="{2B6C8E39-6AD1-8C46-AFA9-82360A2694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59063" y="5073650"/>
          <a:ext cx="41751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4" imgW="17462500" imgH="14478000" progId="MS_ClipArt_Gallery.2">
                  <p:embed/>
                </p:oleObj>
              </mc:Choice>
              <mc:Fallback>
                <p:oleObj name="Clip" r:id="rId4" imgW="17462500" imgH="14478000" progId="MS_ClipArt_Gallery.2">
                  <p:embed/>
                  <p:pic>
                    <p:nvPicPr>
                      <p:cNvPr id="71687" name="Object 3">
                        <a:extLst>
                          <a:ext uri="{FF2B5EF4-FFF2-40B4-BE49-F238E27FC236}">
                            <a16:creationId xmlns:a16="http://schemas.microsoft.com/office/drawing/2014/main" id="{2B6C8E39-6AD1-8C46-AFA9-82360A2694D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9063" y="5073650"/>
                        <a:ext cx="417512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8" name="Object 4">
            <a:extLst>
              <a:ext uri="{FF2B5EF4-FFF2-40B4-BE49-F238E27FC236}">
                <a16:creationId xmlns:a16="http://schemas.microsoft.com/office/drawing/2014/main" id="{7AC41A7C-9718-754C-83F9-0C1AB8D021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60513" y="4568825"/>
          <a:ext cx="41751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5" imgW="17462500" imgH="14478000" progId="MS_ClipArt_Gallery.2">
                  <p:embed/>
                </p:oleObj>
              </mc:Choice>
              <mc:Fallback>
                <p:oleObj name="Clip" r:id="rId5" imgW="17462500" imgH="14478000" progId="MS_ClipArt_Gallery.2">
                  <p:embed/>
                  <p:pic>
                    <p:nvPicPr>
                      <p:cNvPr id="71688" name="Object 4">
                        <a:extLst>
                          <a:ext uri="{FF2B5EF4-FFF2-40B4-BE49-F238E27FC236}">
                            <a16:creationId xmlns:a16="http://schemas.microsoft.com/office/drawing/2014/main" id="{7AC41A7C-9718-754C-83F9-0C1AB8D021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0513" y="4568825"/>
                        <a:ext cx="417512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9" name="Line 65">
            <a:extLst>
              <a:ext uri="{FF2B5EF4-FFF2-40B4-BE49-F238E27FC236}">
                <a16:creationId xmlns:a16="http://schemas.microsoft.com/office/drawing/2014/main" id="{CF945657-ED68-5B41-9BD8-605C99DAA9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36750" y="4732338"/>
            <a:ext cx="55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690" name="Line 66">
            <a:extLst>
              <a:ext uri="{FF2B5EF4-FFF2-40B4-BE49-F238E27FC236}">
                <a16:creationId xmlns:a16="http://schemas.microsoft.com/office/drawing/2014/main" id="{A0428DB3-A2A1-3948-BC86-76648A83B1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24100" y="4779963"/>
            <a:ext cx="271463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691" name="Line 67">
            <a:extLst>
              <a:ext uri="{FF2B5EF4-FFF2-40B4-BE49-F238E27FC236}">
                <a16:creationId xmlns:a16="http://schemas.microsoft.com/office/drawing/2014/main" id="{C5BAD901-9353-4444-AA02-BA3DE5903CE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808538"/>
            <a:ext cx="7302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71692" name="Group 68">
            <a:extLst>
              <a:ext uri="{FF2B5EF4-FFF2-40B4-BE49-F238E27FC236}">
                <a16:creationId xmlns:a16="http://schemas.microsoft.com/office/drawing/2014/main" id="{DD0E8A39-FC95-8441-8585-B04D6E78CC8E}"/>
              </a:ext>
            </a:extLst>
          </p:cNvPr>
          <p:cNvGrpSpPr>
            <a:grpSpLocks/>
          </p:cNvGrpSpPr>
          <p:nvPr/>
        </p:nvGrpSpPr>
        <p:grpSpPr bwMode="auto">
          <a:xfrm>
            <a:off x="2360613" y="4524375"/>
            <a:ext cx="720725" cy="279400"/>
            <a:chOff x="3913" y="3140"/>
            <a:chExt cx="454" cy="176"/>
          </a:xfrm>
        </p:grpSpPr>
        <p:sp>
          <p:nvSpPr>
            <p:cNvPr id="71735" name="Rectangle 69">
              <a:extLst>
                <a:ext uri="{FF2B5EF4-FFF2-40B4-BE49-F238E27FC236}">
                  <a16:creationId xmlns:a16="http://schemas.microsoft.com/office/drawing/2014/main" id="{579D17E2-EBB7-5742-AD0B-8FE24497BE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chemeClr val="hlink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1736" name="Freeform 70">
              <a:extLst>
                <a:ext uri="{FF2B5EF4-FFF2-40B4-BE49-F238E27FC236}">
                  <a16:creationId xmlns:a16="http://schemas.microsoft.com/office/drawing/2014/main" id="{FA22270C-6776-C847-A410-1D529DAEAE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>
                <a:gd name="T0" fmla="*/ 0 w 280"/>
                <a:gd name="T1" fmla="*/ 115 h 63"/>
                <a:gd name="T2" fmla="*/ 764 w 280"/>
                <a:gd name="T3" fmla="*/ 114 h 63"/>
                <a:gd name="T4" fmla="*/ 4534 w 280"/>
                <a:gd name="T5" fmla="*/ 0 h 63"/>
                <a:gd name="T6" fmla="*/ 5799 w 28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0"/>
                <a:gd name="T13" fmla="*/ 0 h 63"/>
                <a:gd name="T14" fmla="*/ 280 w 280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37" name="Freeform 71">
              <a:extLst>
                <a:ext uri="{FF2B5EF4-FFF2-40B4-BE49-F238E27FC236}">
                  <a16:creationId xmlns:a16="http://schemas.microsoft.com/office/drawing/2014/main" id="{1B5B0019-B38F-B14A-86CD-38D38BD1DDE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>
                <a:gd name="T0" fmla="*/ 0 w 148"/>
                <a:gd name="T1" fmla="*/ 0 h 74"/>
                <a:gd name="T2" fmla="*/ 2736 w 148"/>
                <a:gd name="T3" fmla="*/ 0 h 74"/>
                <a:gd name="T4" fmla="*/ 6975 w 148"/>
                <a:gd name="T5" fmla="*/ 82 h 74"/>
                <a:gd name="T6" fmla="*/ 10126 w 148"/>
                <a:gd name="T7" fmla="*/ 82 h 7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74"/>
                <a:gd name="T14" fmla="*/ 148 w 148"/>
                <a:gd name="T15" fmla="*/ 74 h 7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1693" name="Text Box 72">
            <a:extLst>
              <a:ext uri="{FF2B5EF4-FFF2-40B4-BE49-F238E27FC236}">
                <a16:creationId xmlns:a16="http://schemas.microsoft.com/office/drawing/2014/main" id="{88B123C3-4E34-4C43-93F9-7402164CC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4546600"/>
            <a:ext cx="3508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A</a:t>
            </a:r>
          </a:p>
        </p:txBody>
      </p:sp>
      <p:sp>
        <p:nvSpPr>
          <p:cNvPr id="71694" name="Text Box 73">
            <a:extLst>
              <a:ext uri="{FF2B5EF4-FFF2-40B4-BE49-F238E27FC236}">
                <a16:creationId xmlns:a16="http://schemas.microsoft.com/office/drawing/2014/main" id="{25D196C2-CAC3-EA40-9899-A6F4332E7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2125" y="5008563"/>
            <a:ext cx="3286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B</a:t>
            </a:r>
          </a:p>
        </p:txBody>
      </p:sp>
      <p:sp>
        <p:nvSpPr>
          <p:cNvPr id="71695" name="Text Box 74">
            <a:extLst>
              <a:ext uri="{FF2B5EF4-FFF2-40B4-BE49-F238E27FC236}">
                <a16:creationId xmlns:a16="http://schemas.microsoft.com/office/drawing/2014/main" id="{3E02641D-12C2-6C48-806C-0606313EF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5238" y="4146550"/>
            <a:ext cx="4111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S</a:t>
            </a:r>
            <a:r>
              <a:rPr lang="en-US" altLang="en-US" sz="1800" baseline="-25000"/>
              <a:t>1</a:t>
            </a:r>
          </a:p>
        </p:txBody>
      </p:sp>
      <p:sp>
        <p:nvSpPr>
          <p:cNvPr id="71696" name="Text Box 75">
            <a:extLst>
              <a:ext uri="{FF2B5EF4-FFF2-40B4-BE49-F238E27FC236}">
                <a16:creationId xmlns:a16="http://schemas.microsoft.com/office/drawing/2014/main" id="{9D4799F6-D3C9-B541-9AA9-248DB514A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9900" y="5000625"/>
            <a:ext cx="3222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C</a:t>
            </a:r>
          </a:p>
        </p:txBody>
      </p:sp>
      <p:graphicFrame>
        <p:nvGraphicFramePr>
          <p:cNvPr id="71697" name="Object 5">
            <a:extLst>
              <a:ext uri="{FF2B5EF4-FFF2-40B4-BE49-F238E27FC236}">
                <a16:creationId xmlns:a16="http://schemas.microsoft.com/office/drawing/2014/main" id="{395D7673-2276-2944-B7AC-C7B8BD1D1C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05350" y="5060950"/>
          <a:ext cx="41751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6" imgW="17462500" imgH="14478000" progId="MS_ClipArt_Gallery.2">
                  <p:embed/>
                </p:oleObj>
              </mc:Choice>
              <mc:Fallback>
                <p:oleObj name="Clip" r:id="rId6" imgW="17462500" imgH="14478000" progId="MS_ClipArt_Gallery.2">
                  <p:embed/>
                  <p:pic>
                    <p:nvPicPr>
                      <p:cNvPr id="71697" name="Object 5">
                        <a:extLst>
                          <a:ext uri="{FF2B5EF4-FFF2-40B4-BE49-F238E27FC236}">
                            <a16:creationId xmlns:a16="http://schemas.microsoft.com/office/drawing/2014/main" id="{395D7673-2276-2944-B7AC-C7B8BD1D1C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5350" y="5060950"/>
                        <a:ext cx="417513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98" name="Object 6">
            <a:extLst>
              <a:ext uri="{FF2B5EF4-FFF2-40B4-BE49-F238E27FC236}">
                <a16:creationId xmlns:a16="http://schemas.microsoft.com/office/drawing/2014/main" id="{5FEAB6B4-D036-FF45-A54F-61B131A893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18150" y="5014913"/>
          <a:ext cx="41751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7" imgW="17462500" imgH="14478000" progId="MS_ClipArt_Gallery.2">
                  <p:embed/>
                </p:oleObj>
              </mc:Choice>
              <mc:Fallback>
                <p:oleObj name="Clip" r:id="rId7" imgW="17462500" imgH="14478000" progId="MS_ClipArt_Gallery.2">
                  <p:embed/>
                  <p:pic>
                    <p:nvPicPr>
                      <p:cNvPr id="71698" name="Object 6">
                        <a:extLst>
                          <a:ext uri="{FF2B5EF4-FFF2-40B4-BE49-F238E27FC236}">
                            <a16:creationId xmlns:a16="http://schemas.microsoft.com/office/drawing/2014/main" id="{5FEAB6B4-D036-FF45-A54F-61B131A8938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8150" y="5014913"/>
                        <a:ext cx="417513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99" name="Object 7">
            <a:extLst>
              <a:ext uri="{FF2B5EF4-FFF2-40B4-BE49-F238E27FC236}">
                <a16:creationId xmlns:a16="http://schemas.microsoft.com/office/drawing/2014/main" id="{06A47863-E957-DE49-AAC1-A5F031B55F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00450" y="4908550"/>
          <a:ext cx="41751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8" imgW="17462500" imgH="14478000" progId="MS_ClipArt_Gallery.2">
                  <p:embed/>
                </p:oleObj>
              </mc:Choice>
              <mc:Fallback>
                <p:oleObj name="Clip" r:id="rId8" imgW="17462500" imgH="14478000" progId="MS_ClipArt_Gallery.2">
                  <p:embed/>
                  <p:pic>
                    <p:nvPicPr>
                      <p:cNvPr id="71699" name="Object 7">
                        <a:extLst>
                          <a:ext uri="{FF2B5EF4-FFF2-40B4-BE49-F238E27FC236}">
                            <a16:creationId xmlns:a16="http://schemas.microsoft.com/office/drawing/2014/main" id="{06A47863-E957-DE49-AAC1-A5F031B55F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0450" y="4908550"/>
                        <a:ext cx="417513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00" name="Object 8">
            <a:extLst>
              <a:ext uri="{FF2B5EF4-FFF2-40B4-BE49-F238E27FC236}">
                <a16:creationId xmlns:a16="http://schemas.microsoft.com/office/drawing/2014/main" id="{2B8DA09D-12E3-2840-B53D-637FDF6316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5386388"/>
          <a:ext cx="41751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9" imgW="17462500" imgH="14478000" progId="MS_ClipArt_Gallery.2">
                  <p:embed/>
                </p:oleObj>
              </mc:Choice>
              <mc:Fallback>
                <p:oleObj name="Clip" r:id="rId9" imgW="17462500" imgH="14478000" progId="MS_ClipArt_Gallery.2">
                  <p:embed/>
                  <p:pic>
                    <p:nvPicPr>
                      <p:cNvPr id="71700" name="Object 8">
                        <a:extLst>
                          <a:ext uri="{FF2B5EF4-FFF2-40B4-BE49-F238E27FC236}">
                            <a16:creationId xmlns:a16="http://schemas.microsoft.com/office/drawing/2014/main" id="{2B8DA09D-12E3-2840-B53D-637FDF6316E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5386388"/>
                        <a:ext cx="417513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01" name="Object 9">
            <a:extLst>
              <a:ext uri="{FF2B5EF4-FFF2-40B4-BE49-F238E27FC236}">
                <a16:creationId xmlns:a16="http://schemas.microsoft.com/office/drawing/2014/main" id="{40F885D9-E798-1745-A136-274311FC08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78650" y="4876800"/>
          <a:ext cx="41751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10" imgW="17462500" imgH="14478000" progId="MS_ClipArt_Gallery.2">
                  <p:embed/>
                </p:oleObj>
              </mc:Choice>
              <mc:Fallback>
                <p:oleObj name="Clip" r:id="rId10" imgW="17462500" imgH="14478000" progId="MS_ClipArt_Gallery.2">
                  <p:embed/>
                  <p:pic>
                    <p:nvPicPr>
                      <p:cNvPr id="71701" name="Object 9">
                        <a:extLst>
                          <a:ext uri="{FF2B5EF4-FFF2-40B4-BE49-F238E27FC236}">
                            <a16:creationId xmlns:a16="http://schemas.microsoft.com/office/drawing/2014/main" id="{40F885D9-E798-1745-A136-274311FC08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8650" y="4876800"/>
                        <a:ext cx="417513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02" name="Object 10">
            <a:extLst>
              <a:ext uri="{FF2B5EF4-FFF2-40B4-BE49-F238E27FC236}">
                <a16:creationId xmlns:a16="http://schemas.microsoft.com/office/drawing/2014/main" id="{9D0CB46D-DD34-4C44-B89B-7A09DFD0C0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24588" y="5246688"/>
          <a:ext cx="41751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11" imgW="17462500" imgH="14478000" progId="MS_ClipArt_Gallery.2">
                  <p:embed/>
                </p:oleObj>
              </mc:Choice>
              <mc:Fallback>
                <p:oleObj name="Clip" r:id="rId11" imgW="17462500" imgH="14478000" progId="MS_ClipArt_Gallery.2">
                  <p:embed/>
                  <p:pic>
                    <p:nvPicPr>
                      <p:cNvPr id="71702" name="Object 10">
                        <a:extLst>
                          <a:ext uri="{FF2B5EF4-FFF2-40B4-BE49-F238E27FC236}">
                            <a16:creationId xmlns:a16="http://schemas.microsoft.com/office/drawing/2014/main" id="{9D0CB46D-DD34-4C44-B89B-7A09DFD0C0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4588" y="5246688"/>
                        <a:ext cx="417512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03" name="Line 83">
            <a:extLst>
              <a:ext uri="{FF2B5EF4-FFF2-40B4-BE49-F238E27FC236}">
                <a16:creationId xmlns:a16="http://schemas.microsoft.com/office/drawing/2014/main" id="{BF2199EF-D10D-2C4E-B8B9-9E7070F773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89388" y="4770438"/>
            <a:ext cx="3460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04" name="Line 84">
            <a:extLst>
              <a:ext uri="{FF2B5EF4-FFF2-40B4-BE49-F238E27FC236}">
                <a16:creationId xmlns:a16="http://schemas.microsoft.com/office/drawing/2014/main" id="{26C40CD7-0217-B247-BC87-ACC1BBC5B6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03713" y="4789488"/>
            <a:ext cx="125412" cy="587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05" name="Line 85">
            <a:extLst>
              <a:ext uri="{FF2B5EF4-FFF2-40B4-BE49-F238E27FC236}">
                <a16:creationId xmlns:a16="http://schemas.microsoft.com/office/drawing/2014/main" id="{85BD6D10-7FC3-5945-BA51-E9C2D5635F8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08513" y="4732338"/>
            <a:ext cx="230187" cy="361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06" name="Line 86">
            <a:extLst>
              <a:ext uri="{FF2B5EF4-FFF2-40B4-BE49-F238E27FC236}">
                <a16:creationId xmlns:a16="http://schemas.microsoft.com/office/drawing/2014/main" id="{D5C41599-C18E-694B-9837-F068D80C25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86450" y="4808538"/>
            <a:ext cx="428625" cy="244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07" name="Line 87">
            <a:extLst>
              <a:ext uri="{FF2B5EF4-FFF2-40B4-BE49-F238E27FC236}">
                <a16:creationId xmlns:a16="http://schemas.microsoft.com/office/drawing/2014/main" id="{59F43BAE-77BA-8D43-8ED8-3D666E13B0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89688" y="4779963"/>
            <a:ext cx="9525" cy="46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08" name="Line 88">
            <a:extLst>
              <a:ext uri="{FF2B5EF4-FFF2-40B4-BE49-F238E27FC236}">
                <a16:creationId xmlns:a16="http://schemas.microsoft.com/office/drawing/2014/main" id="{D0059D7D-131A-A242-A79E-8FD2236F8E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33675" y="4057650"/>
            <a:ext cx="1517650" cy="53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09" name="Line 89">
            <a:extLst>
              <a:ext uri="{FF2B5EF4-FFF2-40B4-BE49-F238E27FC236}">
                <a16:creationId xmlns:a16="http://schemas.microsoft.com/office/drawing/2014/main" id="{F45F64E1-2CB1-2B4B-8A76-420658F0BD2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54538" y="4024313"/>
            <a:ext cx="0" cy="600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10" name="Line 90">
            <a:extLst>
              <a:ext uri="{FF2B5EF4-FFF2-40B4-BE49-F238E27FC236}">
                <a16:creationId xmlns:a16="http://schemas.microsoft.com/office/drawing/2014/main" id="{269B0BA6-B302-534B-A012-673A44C4124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976813" y="3975100"/>
            <a:ext cx="1233487" cy="717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71711" name="Group 91">
            <a:extLst>
              <a:ext uri="{FF2B5EF4-FFF2-40B4-BE49-F238E27FC236}">
                <a16:creationId xmlns:a16="http://schemas.microsoft.com/office/drawing/2014/main" id="{531CA729-7435-3745-B3A4-ECF3ACA9E05F}"/>
              </a:ext>
            </a:extLst>
          </p:cNvPr>
          <p:cNvGrpSpPr>
            <a:grpSpLocks/>
          </p:cNvGrpSpPr>
          <p:nvPr/>
        </p:nvGrpSpPr>
        <p:grpSpPr bwMode="auto">
          <a:xfrm>
            <a:off x="4224338" y="3849688"/>
            <a:ext cx="720725" cy="279400"/>
            <a:chOff x="3913" y="3140"/>
            <a:chExt cx="454" cy="176"/>
          </a:xfrm>
        </p:grpSpPr>
        <p:sp>
          <p:nvSpPr>
            <p:cNvPr id="71732" name="Rectangle 92">
              <a:extLst>
                <a:ext uri="{FF2B5EF4-FFF2-40B4-BE49-F238E27FC236}">
                  <a16:creationId xmlns:a16="http://schemas.microsoft.com/office/drawing/2014/main" id="{C3F31A38-D59F-1E43-B611-BFEFF124C3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chemeClr val="hlink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1733" name="Freeform 93">
              <a:extLst>
                <a:ext uri="{FF2B5EF4-FFF2-40B4-BE49-F238E27FC236}">
                  <a16:creationId xmlns:a16="http://schemas.microsoft.com/office/drawing/2014/main" id="{1D3341F8-44EC-6744-BABF-BDA51A9DE6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>
                <a:gd name="T0" fmla="*/ 0 w 280"/>
                <a:gd name="T1" fmla="*/ 115 h 63"/>
                <a:gd name="T2" fmla="*/ 764 w 280"/>
                <a:gd name="T3" fmla="*/ 114 h 63"/>
                <a:gd name="T4" fmla="*/ 4534 w 280"/>
                <a:gd name="T5" fmla="*/ 0 h 63"/>
                <a:gd name="T6" fmla="*/ 5799 w 28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0"/>
                <a:gd name="T13" fmla="*/ 0 h 63"/>
                <a:gd name="T14" fmla="*/ 280 w 280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34" name="Freeform 94">
              <a:extLst>
                <a:ext uri="{FF2B5EF4-FFF2-40B4-BE49-F238E27FC236}">
                  <a16:creationId xmlns:a16="http://schemas.microsoft.com/office/drawing/2014/main" id="{8F61C284-A7D9-2441-9FCC-B4D483D0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>
                <a:gd name="T0" fmla="*/ 0 w 148"/>
                <a:gd name="T1" fmla="*/ 0 h 74"/>
                <a:gd name="T2" fmla="*/ 2736 w 148"/>
                <a:gd name="T3" fmla="*/ 0 h 74"/>
                <a:gd name="T4" fmla="*/ 6975 w 148"/>
                <a:gd name="T5" fmla="*/ 82 h 74"/>
                <a:gd name="T6" fmla="*/ 10126 w 148"/>
                <a:gd name="T7" fmla="*/ 82 h 7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74"/>
                <a:gd name="T14" fmla="*/ 148 w 148"/>
                <a:gd name="T15" fmla="*/ 74 h 7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1712" name="Group 95">
            <a:extLst>
              <a:ext uri="{FF2B5EF4-FFF2-40B4-BE49-F238E27FC236}">
                <a16:creationId xmlns:a16="http://schemas.microsoft.com/office/drawing/2014/main" id="{31CE23D8-B062-594C-8FEB-2F313DE9FA23}"/>
              </a:ext>
            </a:extLst>
          </p:cNvPr>
          <p:cNvGrpSpPr>
            <a:grpSpLocks/>
          </p:cNvGrpSpPr>
          <p:nvPr/>
        </p:nvGrpSpPr>
        <p:grpSpPr bwMode="auto">
          <a:xfrm>
            <a:off x="6022975" y="4630738"/>
            <a:ext cx="720725" cy="279400"/>
            <a:chOff x="3913" y="3140"/>
            <a:chExt cx="454" cy="176"/>
          </a:xfrm>
        </p:grpSpPr>
        <p:sp>
          <p:nvSpPr>
            <p:cNvPr id="71729" name="Rectangle 96">
              <a:extLst>
                <a:ext uri="{FF2B5EF4-FFF2-40B4-BE49-F238E27FC236}">
                  <a16:creationId xmlns:a16="http://schemas.microsoft.com/office/drawing/2014/main" id="{246AC8CB-9370-7448-B09E-E86E5A674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chemeClr val="hlink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1730" name="Freeform 97">
              <a:extLst>
                <a:ext uri="{FF2B5EF4-FFF2-40B4-BE49-F238E27FC236}">
                  <a16:creationId xmlns:a16="http://schemas.microsoft.com/office/drawing/2014/main" id="{CB660A7C-B0AB-B348-ABA2-A1CF8A2B0C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>
                <a:gd name="T0" fmla="*/ 0 w 280"/>
                <a:gd name="T1" fmla="*/ 115 h 63"/>
                <a:gd name="T2" fmla="*/ 764 w 280"/>
                <a:gd name="T3" fmla="*/ 114 h 63"/>
                <a:gd name="T4" fmla="*/ 4534 w 280"/>
                <a:gd name="T5" fmla="*/ 0 h 63"/>
                <a:gd name="T6" fmla="*/ 5799 w 28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0"/>
                <a:gd name="T13" fmla="*/ 0 h 63"/>
                <a:gd name="T14" fmla="*/ 280 w 280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31" name="Freeform 98">
              <a:extLst>
                <a:ext uri="{FF2B5EF4-FFF2-40B4-BE49-F238E27FC236}">
                  <a16:creationId xmlns:a16="http://schemas.microsoft.com/office/drawing/2014/main" id="{9CF2C331-97BE-BC47-BD72-CAE3A531BD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>
                <a:gd name="T0" fmla="*/ 0 w 148"/>
                <a:gd name="T1" fmla="*/ 0 h 74"/>
                <a:gd name="T2" fmla="*/ 2736 w 148"/>
                <a:gd name="T3" fmla="*/ 0 h 74"/>
                <a:gd name="T4" fmla="*/ 6975 w 148"/>
                <a:gd name="T5" fmla="*/ 82 h 74"/>
                <a:gd name="T6" fmla="*/ 10126 w 148"/>
                <a:gd name="T7" fmla="*/ 82 h 7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74"/>
                <a:gd name="T14" fmla="*/ 148 w 148"/>
                <a:gd name="T15" fmla="*/ 74 h 7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1713" name="Group 99">
            <a:extLst>
              <a:ext uri="{FF2B5EF4-FFF2-40B4-BE49-F238E27FC236}">
                <a16:creationId xmlns:a16="http://schemas.microsoft.com/office/drawing/2014/main" id="{CC248BF5-6AD1-CE45-8482-A156955ACC61}"/>
              </a:ext>
            </a:extLst>
          </p:cNvPr>
          <p:cNvGrpSpPr>
            <a:grpSpLocks/>
          </p:cNvGrpSpPr>
          <p:nvPr/>
        </p:nvGrpSpPr>
        <p:grpSpPr bwMode="auto">
          <a:xfrm>
            <a:off x="4175125" y="4589463"/>
            <a:ext cx="720725" cy="279400"/>
            <a:chOff x="3913" y="3140"/>
            <a:chExt cx="454" cy="176"/>
          </a:xfrm>
        </p:grpSpPr>
        <p:sp>
          <p:nvSpPr>
            <p:cNvPr id="71726" name="Rectangle 100">
              <a:extLst>
                <a:ext uri="{FF2B5EF4-FFF2-40B4-BE49-F238E27FC236}">
                  <a16:creationId xmlns:a16="http://schemas.microsoft.com/office/drawing/2014/main" id="{72214093-D46E-0A40-8C22-56F544FDB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chemeClr val="hlink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1727" name="Freeform 101">
              <a:extLst>
                <a:ext uri="{FF2B5EF4-FFF2-40B4-BE49-F238E27FC236}">
                  <a16:creationId xmlns:a16="http://schemas.microsoft.com/office/drawing/2014/main" id="{E0E3591E-9BF8-0A47-A1A5-DD4D26DE43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>
                <a:gd name="T0" fmla="*/ 0 w 280"/>
                <a:gd name="T1" fmla="*/ 115 h 63"/>
                <a:gd name="T2" fmla="*/ 764 w 280"/>
                <a:gd name="T3" fmla="*/ 114 h 63"/>
                <a:gd name="T4" fmla="*/ 4534 w 280"/>
                <a:gd name="T5" fmla="*/ 0 h 63"/>
                <a:gd name="T6" fmla="*/ 5799 w 28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0"/>
                <a:gd name="T13" fmla="*/ 0 h 63"/>
                <a:gd name="T14" fmla="*/ 280 w 280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28" name="Freeform 102">
              <a:extLst>
                <a:ext uri="{FF2B5EF4-FFF2-40B4-BE49-F238E27FC236}">
                  <a16:creationId xmlns:a16="http://schemas.microsoft.com/office/drawing/2014/main" id="{A5A77C6D-8608-C442-A70D-23991907D0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>
                <a:gd name="T0" fmla="*/ 0 w 148"/>
                <a:gd name="T1" fmla="*/ 0 h 74"/>
                <a:gd name="T2" fmla="*/ 2736 w 148"/>
                <a:gd name="T3" fmla="*/ 0 h 74"/>
                <a:gd name="T4" fmla="*/ 6975 w 148"/>
                <a:gd name="T5" fmla="*/ 82 h 74"/>
                <a:gd name="T6" fmla="*/ 10126 w 148"/>
                <a:gd name="T7" fmla="*/ 82 h 7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74"/>
                <a:gd name="T14" fmla="*/ 148 w 148"/>
                <a:gd name="T15" fmla="*/ 74 h 7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1714" name="Line 103">
            <a:extLst>
              <a:ext uri="{FF2B5EF4-FFF2-40B4-BE49-F238E27FC236}">
                <a16:creationId xmlns:a16="http://schemas.microsoft.com/office/drawing/2014/main" id="{97B78E1A-AF7A-E845-B90C-EA09E5EA19D5}"/>
              </a:ext>
            </a:extLst>
          </p:cNvPr>
          <p:cNvSpPr>
            <a:spLocks noChangeShapeType="1"/>
          </p:cNvSpPr>
          <p:nvPr/>
        </p:nvSpPr>
        <p:spPr bwMode="auto">
          <a:xfrm>
            <a:off x="6765925" y="4833938"/>
            <a:ext cx="285750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15" name="Text Box 104">
            <a:extLst>
              <a:ext uri="{FF2B5EF4-FFF2-40B4-BE49-F238E27FC236}">
                <a16:creationId xmlns:a16="http://schemas.microsoft.com/office/drawing/2014/main" id="{94F9B7B8-C8A8-3049-99D7-62203A795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100" y="49244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D</a:t>
            </a:r>
          </a:p>
        </p:txBody>
      </p:sp>
      <p:sp>
        <p:nvSpPr>
          <p:cNvPr id="71716" name="Text Box 105">
            <a:extLst>
              <a:ext uri="{FF2B5EF4-FFF2-40B4-BE49-F238E27FC236}">
                <a16:creationId xmlns:a16="http://schemas.microsoft.com/office/drawing/2014/main" id="{CB6D2BD3-F099-0541-B9B7-340B61DA9D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8175" y="5360988"/>
            <a:ext cx="327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E</a:t>
            </a:r>
          </a:p>
        </p:txBody>
      </p:sp>
      <p:sp>
        <p:nvSpPr>
          <p:cNvPr id="71717" name="Text Box 106">
            <a:extLst>
              <a:ext uri="{FF2B5EF4-FFF2-40B4-BE49-F238E27FC236}">
                <a16:creationId xmlns:a16="http://schemas.microsoft.com/office/drawing/2014/main" id="{E059FCE8-4332-D44D-9678-F2F2407C2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1250" y="4759325"/>
            <a:ext cx="3222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F</a:t>
            </a:r>
          </a:p>
        </p:txBody>
      </p:sp>
      <p:sp>
        <p:nvSpPr>
          <p:cNvPr id="71718" name="Text Box 107">
            <a:extLst>
              <a:ext uri="{FF2B5EF4-FFF2-40B4-BE49-F238E27FC236}">
                <a16:creationId xmlns:a16="http://schemas.microsoft.com/office/drawing/2014/main" id="{73C65E50-2F25-3044-B157-A21CC7A3E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375" y="4470400"/>
            <a:ext cx="436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S</a:t>
            </a:r>
            <a:r>
              <a:rPr lang="en-US" altLang="en-US" sz="1800" baseline="-25000"/>
              <a:t>2</a:t>
            </a:r>
          </a:p>
        </p:txBody>
      </p:sp>
      <p:sp>
        <p:nvSpPr>
          <p:cNvPr id="71719" name="Text Box 108">
            <a:extLst>
              <a:ext uri="{FF2B5EF4-FFF2-40B4-BE49-F238E27FC236}">
                <a16:creationId xmlns:a16="http://schemas.microsoft.com/office/drawing/2014/main" id="{0A7CDCA1-529A-B446-A4C1-9019ADA24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9513" y="3686175"/>
            <a:ext cx="436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S</a:t>
            </a:r>
            <a:r>
              <a:rPr lang="en-US" altLang="en-US" sz="1800" baseline="-25000"/>
              <a:t>4</a:t>
            </a:r>
          </a:p>
        </p:txBody>
      </p:sp>
      <p:sp>
        <p:nvSpPr>
          <p:cNvPr id="71720" name="Text Box 109">
            <a:extLst>
              <a:ext uri="{FF2B5EF4-FFF2-40B4-BE49-F238E27FC236}">
                <a16:creationId xmlns:a16="http://schemas.microsoft.com/office/drawing/2014/main" id="{C590A5C7-C895-CF49-81EC-FC399BA50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4288" y="4271963"/>
            <a:ext cx="436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S</a:t>
            </a:r>
            <a:r>
              <a:rPr lang="en-US" altLang="en-US" sz="1800" baseline="-25000"/>
              <a:t>3</a:t>
            </a:r>
          </a:p>
        </p:txBody>
      </p:sp>
      <p:sp>
        <p:nvSpPr>
          <p:cNvPr id="71721" name="Text Box 110">
            <a:extLst>
              <a:ext uri="{FF2B5EF4-FFF2-40B4-BE49-F238E27FC236}">
                <a16:creationId xmlns:a16="http://schemas.microsoft.com/office/drawing/2014/main" id="{F8D33446-ED4C-674A-986A-2605FCC29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4475" y="5243513"/>
            <a:ext cx="360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H</a:t>
            </a:r>
          </a:p>
        </p:txBody>
      </p:sp>
      <p:sp>
        <p:nvSpPr>
          <p:cNvPr id="71722" name="Text Box 111">
            <a:extLst>
              <a:ext uri="{FF2B5EF4-FFF2-40B4-BE49-F238E27FC236}">
                <a16:creationId xmlns:a16="http://schemas.microsoft.com/office/drawing/2014/main" id="{7B468C0F-FEFF-5B40-97E6-029E81098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0600" y="4881563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I</a:t>
            </a:r>
          </a:p>
        </p:txBody>
      </p:sp>
      <p:sp>
        <p:nvSpPr>
          <p:cNvPr id="71723" name="Text Box 112">
            <a:extLst>
              <a:ext uri="{FF2B5EF4-FFF2-40B4-BE49-F238E27FC236}">
                <a16:creationId xmlns:a16="http://schemas.microsoft.com/office/drawing/2014/main" id="{C02B62CC-39E8-764C-AE9D-8E89BA8AF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7825" y="5297488"/>
            <a:ext cx="339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G</a:t>
            </a:r>
          </a:p>
        </p:txBody>
      </p:sp>
      <p:sp>
        <p:nvSpPr>
          <p:cNvPr id="71724" name="Text Box 113">
            <a:extLst>
              <a:ext uri="{FF2B5EF4-FFF2-40B4-BE49-F238E27FC236}">
                <a16:creationId xmlns:a16="http://schemas.microsoft.com/office/drawing/2014/main" id="{A470C156-B8B3-C24E-9ECC-6B43CC1E69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9538" y="37719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1</a:t>
            </a:r>
          </a:p>
        </p:txBody>
      </p:sp>
      <p:sp>
        <p:nvSpPr>
          <p:cNvPr id="71725" name="Text Box 114">
            <a:extLst>
              <a:ext uri="{FF2B5EF4-FFF2-40B4-BE49-F238E27FC236}">
                <a16:creationId xmlns:a16="http://schemas.microsoft.com/office/drawing/2014/main" id="{AEABC7BD-D192-324B-AF4A-AC4B378FA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3238" y="4164013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65210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DFE6B-C49D-2745-829E-4300D22C0912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  <a:cs typeface="Arial" panose="020B0604020202020204" pitchFamily="34" charset="0"/>
              </a:rPr>
              <a:t>Link Layer Devices</a:t>
            </a: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710DDAB1-A8CE-314B-9508-C7C4C946BB13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Hubs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Switches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AB329-48EC-E84E-8C5A-247F8052961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0380DC1-33A1-0D4B-86C1-0BC353E2A949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6CC41B-5400-2E43-9F47-13F09E242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Wenbing Zhao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2E182E40-ECE8-6A47-A3EF-CDF183C7A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10338" y="64008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5-</a:t>
            </a:r>
            <a:fld id="{1B3C43F7-3312-9C41-B98C-2C01E0C7A45B}" type="slidenum"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eaLnBrk="1" hangingPunct="1"/>
              <a:t>4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76866" name="Rectangle 2">
            <a:extLst>
              <a:ext uri="{FF2B5EF4-FFF2-40B4-BE49-F238E27FC236}">
                <a16:creationId xmlns:a16="http://schemas.microsoft.com/office/drawing/2014/main" id="{FC8E942B-8939-6348-A6E5-901EA3581A2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22288" y="0"/>
            <a:ext cx="7772400" cy="1143000"/>
          </a:xfrm>
        </p:spPr>
        <p:txBody>
          <a:bodyPr anchor="ctr"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  <a:cs typeface="Arial" panose="020B0604020202020204" pitchFamily="34" charset="0"/>
              </a:rPr>
              <a:t>Hubs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2B58D8CE-155C-A84A-B7D1-BFC523511B5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85775" y="977900"/>
            <a:ext cx="7772400" cy="2319338"/>
          </a:xfrm>
        </p:spPr>
        <p:txBody>
          <a:bodyPr/>
          <a:lstStyle/>
          <a:p>
            <a:pPr eaLnBrk="1" hangingPunct="1">
              <a:buFont typeface="ZapfDingbats" pitchFamily="82" charset="2"/>
              <a:buNone/>
            </a:pPr>
            <a:r>
              <a:rPr lang="en-US" altLang="en-US" sz="21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… physical-layer (</a:t>
            </a:r>
            <a:r>
              <a:rPr lang="ja-JP" altLang="en-US" sz="21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“</a:t>
            </a:r>
            <a:r>
              <a:rPr lang="en-US" altLang="ja-JP" sz="21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dumb</a:t>
            </a:r>
            <a:r>
              <a:rPr lang="ja-JP" altLang="en-US" sz="21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”</a:t>
            </a:r>
            <a:r>
              <a:rPr lang="en-US" altLang="ja-JP" sz="21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) repeaters: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Bits coming in one link go out </a:t>
            </a:r>
            <a:r>
              <a:rPr lang="en-US" altLang="en-US" sz="2000" i="1">
                <a:ea typeface="ＭＳ Ｐゴシック" panose="020B0600070205080204" pitchFamily="34" charset="-128"/>
              </a:rPr>
              <a:t>all</a:t>
            </a:r>
            <a:r>
              <a:rPr lang="en-US" altLang="en-US" sz="2000">
                <a:ea typeface="ＭＳ Ｐゴシック" panose="020B0600070205080204" pitchFamily="34" charset="-128"/>
              </a:rPr>
              <a:t> other links at same rate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All nodes connected to hub can collide with one another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No frame buffering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No CSMA/CD at hub: host NICs detect collisions</a:t>
            </a:r>
          </a:p>
        </p:txBody>
      </p:sp>
      <p:grpSp>
        <p:nvGrpSpPr>
          <p:cNvPr id="19461" name="Group 4">
            <a:extLst>
              <a:ext uri="{FF2B5EF4-FFF2-40B4-BE49-F238E27FC236}">
                <a16:creationId xmlns:a16="http://schemas.microsoft.com/office/drawing/2014/main" id="{909FDB95-223D-A947-9879-4EF060DD4811}"/>
              </a:ext>
            </a:extLst>
          </p:cNvPr>
          <p:cNvGrpSpPr>
            <a:grpSpLocks/>
          </p:cNvGrpSpPr>
          <p:nvPr/>
        </p:nvGrpSpPr>
        <p:grpSpPr bwMode="auto">
          <a:xfrm>
            <a:off x="2708275" y="3038475"/>
            <a:ext cx="3432175" cy="2708275"/>
            <a:chOff x="1234" y="2136"/>
            <a:chExt cx="2578" cy="1982"/>
          </a:xfrm>
        </p:grpSpPr>
        <p:sp>
          <p:nvSpPr>
            <p:cNvPr id="19463" name="Rectangle 5">
              <a:extLst>
                <a:ext uri="{FF2B5EF4-FFF2-40B4-BE49-F238E27FC236}">
                  <a16:creationId xmlns:a16="http://schemas.microsoft.com/office/drawing/2014/main" id="{DBFD3AA0-CEB5-6B40-ADCF-5F96786C88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074"/>
              <a:ext cx="267" cy="65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chemeClr val="hlink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graphicFrame>
          <p:nvGraphicFramePr>
            <p:cNvPr id="19464" name="Object 2">
              <a:extLst>
                <a:ext uri="{FF2B5EF4-FFF2-40B4-BE49-F238E27FC236}">
                  <a16:creationId xmlns:a16="http://schemas.microsoft.com/office/drawing/2014/main" id="{86C5B715-8A04-4849-9C7C-08848C4D684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99" y="2136"/>
            <a:ext cx="385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3" imgW="17462500" imgH="14478000" progId="MS_ClipArt_Gallery.2">
                    <p:embed/>
                  </p:oleObj>
                </mc:Choice>
                <mc:Fallback>
                  <p:oleObj name="Clip" r:id="rId3" imgW="17462500" imgH="14478000" progId="MS_ClipArt_Gallery.2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9" y="2136"/>
                          <a:ext cx="385" cy="3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5" name="Object 3">
              <a:extLst>
                <a:ext uri="{FF2B5EF4-FFF2-40B4-BE49-F238E27FC236}">
                  <a16:creationId xmlns:a16="http://schemas.microsoft.com/office/drawing/2014/main" id="{B7E61B9E-7833-0B41-8B92-924D0C91B57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322" y="3790"/>
            <a:ext cx="385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5" imgW="17462500" imgH="14478000" progId="MS_ClipArt_Gallery.2">
                    <p:embed/>
                  </p:oleObj>
                </mc:Choice>
                <mc:Fallback>
                  <p:oleObj name="Clip" r:id="rId5" imgW="17462500" imgH="14478000" progId="MS_ClipArt_Gallery.2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22" y="3790"/>
                          <a:ext cx="385" cy="3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6" name="Object 4">
              <a:extLst>
                <a:ext uri="{FF2B5EF4-FFF2-40B4-BE49-F238E27FC236}">
                  <a16:creationId xmlns:a16="http://schemas.microsoft.com/office/drawing/2014/main" id="{294A34D7-98A2-DF43-A427-A2F71894CC2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61" y="2889"/>
            <a:ext cx="385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6" imgW="17462500" imgH="14478000" progId="MS_ClipArt_Gallery.2">
                    <p:embed/>
                  </p:oleObj>
                </mc:Choice>
                <mc:Fallback>
                  <p:oleObj name="Clip" r:id="rId6" imgW="17462500" imgH="14478000" progId="MS_ClipArt_Gallery.2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1" y="2889"/>
                          <a:ext cx="385" cy="3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7" name="Object 5">
              <a:extLst>
                <a:ext uri="{FF2B5EF4-FFF2-40B4-BE49-F238E27FC236}">
                  <a16:creationId xmlns:a16="http://schemas.microsoft.com/office/drawing/2014/main" id="{04501DD0-AF51-8848-82F5-08FF0A652D4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34" y="2897"/>
            <a:ext cx="385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7" imgW="17462500" imgH="14478000" progId="MS_ClipArt_Gallery.2">
                    <p:embed/>
                  </p:oleObj>
                </mc:Choice>
                <mc:Fallback>
                  <p:oleObj name="Clip" r:id="rId7" imgW="17462500" imgH="14478000" progId="MS_ClipArt_Gallery.2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4" y="2897"/>
                          <a:ext cx="385" cy="3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68" name="Rectangle 10">
              <a:extLst>
                <a:ext uri="{FF2B5EF4-FFF2-40B4-BE49-F238E27FC236}">
                  <a16:creationId xmlns:a16="http://schemas.microsoft.com/office/drawing/2014/main" id="{7C66868E-3911-CE40-ABA9-2D2F9F3994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6" y="3002"/>
              <a:ext cx="11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69" name="Rectangle 11">
              <a:extLst>
                <a:ext uri="{FF2B5EF4-FFF2-40B4-BE49-F238E27FC236}">
                  <a16:creationId xmlns:a16="http://schemas.microsoft.com/office/drawing/2014/main" id="{243B0E6A-1F1D-4249-94E9-97908C611A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1" y="3002"/>
              <a:ext cx="11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70" name="Rectangle 12">
              <a:extLst>
                <a:ext uri="{FF2B5EF4-FFF2-40B4-BE49-F238E27FC236}">
                  <a16:creationId xmlns:a16="http://schemas.microsoft.com/office/drawing/2014/main" id="{0F05AFDC-A4EE-024D-9BA3-7E21109DBE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0" y="2458"/>
              <a:ext cx="91" cy="1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71" name="Rectangle 13">
              <a:extLst>
                <a:ext uri="{FF2B5EF4-FFF2-40B4-BE49-F238E27FC236}">
                  <a16:creationId xmlns:a16="http://schemas.microsoft.com/office/drawing/2014/main" id="{73725CF6-FAD9-3D4B-9D21-60183CD863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6" y="3649"/>
              <a:ext cx="91" cy="1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72" name="Line 14">
              <a:extLst>
                <a:ext uri="{FF2B5EF4-FFF2-40B4-BE49-F238E27FC236}">
                  <a16:creationId xmlns:a16="http://schemas.microsoft.com/office/drawing/2014/main" id="{CD94D30D-8E8E-5B4D-95DB-8C62F60389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2" y="3042"/>
              <a:ext cx="6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3" name="Line 15">
              <a:extLst>
                <a:ext uri="{FF2B5EF4-FFF2-40B4-BE49-F238E27FC236}">
                  <a16:creationId xmlns:a16="http://schemas.microsoft.com/office/drawing/2014/main" id="{178E21F6-6C76-954E-BBEE-1BA1DFCA1A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5" y="2612"/>
              <a:ext cx="0" cy="3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4" name="Line 16">
              <a:extLst>
                <a:ext uri="{FF2B5EF4-FFF2-40B4-BE49-F238E27FC236}">
                  <a16:creationId xmlns:a16="http://schemas.microsoft.com/office/drawing/2014/main" id="{8799F522-99D4-5E4C-82CD-9B99E4DB99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37" y="3042"/>
              <a:ext cx="6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5" name="Line 17">
              <a:extLst>
                <a:ext uri="{FF2B5EF4-FFF2-40B4-BE49-F238E27FC236}">
                  <a16:creationId xmlns:a16="http://schemas.microsoft.com/office/drawing/2014/main" id="{8DA37228-7138-554A-B50F-488E95914A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15" y="3131"/>
              <a:ext cx="8" cy="5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6" name="Text Box 18">
              <a:extLst>
                <a:ext uri="{FF2B5EF4-FFF2-40B4-BE49-F238E27FC236}">
                  <a16:creationId xmlns:a16="http://schemas.microsoft.com/office/drawing/2014/main" id="{B0C2019B-6940-E342-8D64-CADCCA5CB7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4" y="2665"/>
              <a:ext cx="998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/>
                <a:t>twisted pair</a:t>
              </a:r>
            </a:p>
          </p:txBody>
        </p:sp>
        <p:sp>
          <p:nvSpPr>
            <p:cNvPr id="19477" name="Line 19">
              <a:extLst>
                <a:ext uri="{FF2B5EF4-FFF2-40B4-BE49-F238E27FC236}">
                  <a16:creationId xmlns:a16="http://schemas.microsoft.com/office/drawing/2014/main" id="{4F15169F-A823-DA40-9F80-44987FAFE5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69" y="2839"/>
              <a:ext cx="187" cy="1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8" name="Text Box 20">
              <a:extLst>
                <a:ext uri="{FF2B5EF4-FFF2-40B4-BE49-F238E27FC236}">
                  <a16:creationId xmlns:a16="http://schemas.microsoft.com/office/drawing/2014/main" id="{6493E054-189B-A946-81D3-CB5ACFBEBD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7" y="3297"/>
              <a:ext cx="397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/>
                <a:t>hub</a:t>
              </a:r>
            </a:p>
          </p:txBody>
        </p:sp>
        <p:sp>
          <p:nvSpPr>
            <p:cNvPr id="19479" name="Line 21">
              <a:extLst>
                <a:ext uri="{FF2B5EF4-FFF2-40B4-BE49-F238E27FC236}">
                  <a16:creationId xmlns:a16="http://schemas.microsoft.com/office/drawing/2014/main" id="{F1E626E0-199C-A447-B19D-EBF66ED4F0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53" y="3148"/>
              <a:ext cx="267" cy="1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4" name="Date Placeholder 23">
            <a:extLst>
              <a:ext uri="{FF2B5EF4-FFF2-40B4-BE49-F238E27FC236}">
                <a16:creationId xmlns:a16="http://schemas.microsoft.com/office/drawing/2014/main" id="{ADD06D32-FB8B-B144-8412-F03F143B7A1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1811CE1-5C5D-5444-8B4F-4A2191E4580D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A76EDA5-912E-F549-A105-BE027DEB0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5-</a:t>
            </a:r>
            <a:fld id="{0E78AF1F-4B1F-194D-B705-D0CBD90F4FB0}" type="slidenum"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eaLnBrk="1" hangingPunct="1"/>
              <a:t>5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7794" name="Rectangle 2">
            <a:extLst>
              <a:ext uri="{FF2B5EF4-FFF2-40B4-BE49-F238E27FC236}">
                <a16:creationId xmlns:a16="http://schemas.microsoft.com/office/drawing/2014/main" id="{77089986-A503-C34A-A487-8EC419C3AFA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46100" y="0"/>
            <a:ext cx="7772400" cy="1143000"/>
          </a:xfrm>
        </p:spPr>
        <p:txBody>
          <a:bodyPr anchor="ctr"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  <a:cs typeface="Arial" panose="020B0604020202020204" pitchFamily="34" charset="0"/>
              </a:rPr>
              <a:t>Switch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C7897190-F9F2-4940-BDDF-0BC6AB560D5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42888" y="1231900"/>
            <a:ext cx="8683625" cy="3803650"/>
          </a:xfrm>
        </p:spPr>
        <p:txBody>
          <a:bodyPr/>
          <a:lstStyle/>
          <a:p>
            <a:pPr eaLnBrk="1" hangingPunct="1"/>
            <a:r>
              <a:rPr lang="en-US" altLang="en-US" sz="26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Link-layer device: smarter than hubs, take </a:t>
            </a:r>
            <a:r>
              <a:rPr lang="en-US" altLang="en-US" sz="2600" i="1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active</a:t>
            </a:r>
            <a:r>
              <a:rPr lang="en-US" altLang="en-US" sz="26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role</a:t>
            </a:r>
          </a:p>
          <a:p>
            <a:pPr lvl="1" eaLnBrk="1" hangingPunct="1"/>
            <a:r>
              <a:rPr lang="en-US" altLang="en-US" sz="2200">
                <a:ea typeface="ＭＳ Ｐゴシック" panose="020B0600070205080204" pitchFamily="34" charset="-128"/>
              </a:rPr>
              <a:t>Store, forward Ethernet frames</a:t>
            </a:r>
          </a:p>
          <a:p>
            <a:pPr lvl="1" eaLnBrk="1" hangingPunct="1"/>
            <a:r>
              <a:rPr lang="en-US" altLang="en-US" sz="2200">
                <a:ea typeface="ＭＳ Ｐゴシック" panose="020B0600070205080204" pitchFamily="34" charset="-128"/>
              </a:rPr>
              <a:t>Examine incoming frame</a:t>
            </a:r>
            <a:r>
              <a:rPr lang="ja-JP" altLang="en-US" sz="2200">
                <a:ea typeface="ＭＳ Ｐゴシック" panose="020B0600070205080204" pitchFamily="34" charset="-128"/>
              </a:rPr>
              <a:t>’</a:t>
            </a:r>
            <a:r>
              <a:rPr lang="en-US" altLang="ja-JP" sz="2200">
                <a:ea typeface="ＭＳ Ｐゴシック" panose="020B0600070205080204" pitchFamily="34" charset="-128"/>
              </a:rPr>
              <a:t>s MAC address, selectively forward  frame to one-or-more outgoing links when frame is to be forwarded on segment, uses CSMA/CD to access segment</a:t>
            </a:r>
            <a:endParaRPr lang="en-US" altLang="ja-JP" sz="170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600" i="1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Transparent</a:t>
            </a:r>
          </a:p>
          <a:p>
            <a:pPr lvl="1" eaLnBrk="1" hangingPunct="1"/>
            <a:r>
              <a:rPr lang="en-US" altLang="en-US" sz="2400" b="1">
                <a:ea typeface="ＭＳ Ｐゴシック" panose="020B0600070205080204" pitchFamily="34" charset="-128"/>
              </a:rPr>
              <a:t>Hosts are unaware of presence of switches</a:t>
            </a:r>
            <a:endParaRPr lang="en-US" altLang="en-US" sz="1800" b="1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600" i="1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Plug-and-play, self-learning</a:t>
            </a:r>
          </a:p>
          <a:p>
            <a:pPr lvl="1" eaLnBrk="1" hangingPunct="1"/>
            <a:r>
              <a:rPr lang="en-US" altLang="en-US" sz="2200">
                <a:ea typeface="ＭＳ Ｐゴシック" panose="020B0600070205080204" pitchFamily="34" charset="-128"/>
              </a:rPr>
              <a:t>Switches do not need to be configured</a:t>
            </a:r>
            <a:endParaRPr lang="en-US" altLang="en-US" sz="170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1900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E1A93B-9F4F-B347-8D1A-54D0FA556B7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854B1AC-4922-604F-B461-A82B93BA3CEB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8FF44B50-D9CF-A049-82AE-60DB131E8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5-</a:t>
            </a:r>
            <a:fld id="{97507C79-2915-B14C-BA8E-A1199B2BE0F9}" type="slidenum"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eaLnBrk="1" hangingPunct="1"/>
              <a:t>6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78914" name="Rectangle 2">
            <a:extLst>
              <a:ext uri="{FF2B5EF4-FFF2-40B4-BE49-F238E27FC236}">
                <a16:creationId xmlns:a16="http://schemas.microsoft.com/office/drawing/2014/main" id="{C0537B74-42E2-724D-8528-872BAC107F6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9563"/>
            <a:ext cx="7772400" cy="1143000"/>
          </a:xfrm>
        </p:spPr>
        <p:txBody>
          <a:bodyPr anchor="ctr"/>
          <a:lstStyle/>
          <a:p>
            <a:pPr eaLnBrk="1" hangingPunct="1"/>
            <a:r>
              <a:rPr lang="en-US" altLang="en-US" sz="290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  <a:cs typeface="Arial" panose="020B0604020202020204" pitchFamily="34" charset="0"/>
              </a:rPr>
              <a:t>Switch: Allows </a:t>
            </a:r>
            <a:r>
              <a:rPr lang="en-US" altLang="en-US" sz="2900" i="1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  <a:cs typeface="Arial" panose="020B0604020202020204" pitchFamily="34" charset="0"/>
              </a:rPr>
              <a:t>Multiple</a:t>
            </a:r>
            <a:r>
              <a:rPr lang="en-US" altLang="en-US" sz="290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  <a:cs typeface="Arial" panose="020B0604020202020204" pitchFamily="34" charset="0"/>
              </a:rPr>
              <a:t> Simultaneous Transmissions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18D6CDE3-CA74-CD44-849A-D94E4A86755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84188" y="1800225"/>
            <a:ext cx="4503737" cy="45767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1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Hosts have dedicated, direct connection to switch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1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Switches buffer packets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Ethernet protocol used on </a:t>
            </a:r>
            <a:r>
              <a:rPr lang="en-US" altLang="en-US" sz="2400" b="1" i="1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each</a:t>
            </a:r>
            <a:r>
              <a:rPr lang="en-US" altLang="en-US" sz="2400" b="1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incoming link</a:t>
            </a:r>
            <a:r>
              <a:rPr lang="en-US" altLang="en-US" sz="21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, but no collisions; full duplex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Each link is its own collision domain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100" i="1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Switching:</a:t>
            </a:r>
            <a:r>
              <a:rPr lang="en-US" altLang="en-US" sz="21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a-to-a</a:t>
            </a:r>
            <a:r>
              <a:rPr lang="ja-JP" altLang="en-US" sz="21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’</a:t>
            </a:r>
            <a:r>
              <a:rPr lang="en-US" altLang="ja-JP" sz="21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and b-to-b</a:t>
            </a:r>
            <a:r>
              <a:rPr lang="ja-JP" altLang="en-US" sz="21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’</a:t>
            </a:r>
            <a:r>
              <a:rPr lang="en-US" altLang="ja-JP" sz="21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simultaneously, without collisions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Not possible with dumb hub</a:t>
            </a:r>
          </a:p>
          <a:p>
            <a:pPr eaLnBrk="1" hangingPunct="1">
              <a:lnSpc>
                <a:spcPct val="90000"/>
              </a:lnSpc>
              <a:buFont typeface="ZapfDingbats" pitchFamily="82" charset="2"/>
              <a:buNone/>
            </a:pPr>
            <a:endParaRPr lang="en-US" altLang="en-US" sz="2100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  <p:graphicFrame>
        <p:nvGraphicFramePr>
          <p:cNvPr id="23557" name="Object 2">
            <a:extLst>
              <a:ext uri="{FF2B5EF4-FFF2-40B4-BE49-F238E27FC236}">
                <a16:creationId xmlns:a16="http://schemas.microsoft.com/office/drawing/2014/main" id="{086486AD-1F53-4642-A93E-D2C0D7AF9C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29200" y="2185988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17462500" imgH="14478000" progId="MS_ClipArt_Gallery.2">
                  <p:embed/>
                </p:oleObj>
              </mc:Choice>
              <mc:Fallback>
                <p:oleObj name="Clip" r:id="rId3" imgW="17462500" imgH="144780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185988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3">
            <a:extLst>
              <a:ext uri="{FF2B5EF4-FFF2-40B4-BE49-F238E27FC236}">
                <a16:creationId xmlns:a16="http://schemas.microsoft.com/office/drawing/2014/main" id="{BAB4F01D-0BFC-2D43-9149-B425712C14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86675" y="3311525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5" imgW="17462500" imgH="14478000" progId="MS_ClipArt_Gallery.2">
                  <p:embed/>
                </p:oleObj>
              </mc:Choice>
              <mc:Fallback>
                <p:oleObj name="Clip" r:id="rId5" imgW="17462500" imgH="144780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6675" y="3311525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9" name="Line 13">
            <a:extLst>
              <a:ext uri="{FF2B5EF4-FFF2-40B4-BE49-F238E27FC236}">
                <a16:creationId xmlns:a16="http://schemas.microsoft.com/office/drawing/2014/main" id="{BA6E9A0C-8179-4942-89E7-2EDD1CEBDB3B}"/>
              </a:ext>
            </a:extLst>
          </p:cNvPr>
          <p:cNvSpPr>
            <a:spLocks noChangeShapeType="1"/>
          </p:cNvSpPr>
          <p:nvPr/>
        </p:nvSpPr>
        <p:spPr bwMode="auto">
          <a:xfrm>
            <a:off x="5575300" y="2582863"/>
            <a:ext cx="754063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Line 14">
            <a:extLst>
              <a:ext uri="{FF2B5EF4-FFF2-40B4-BE49-F238E27FC236}">
                <a16:creationId xmlns:a16="http://schemas.microsoft.com/office/drawing/2014/main" id="{EB14E38E-EE16-994F-BC03-AB5D6455D4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7213" y="3200400"/>
            <a:ext cx="679450" cy="6556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Line 15">
            <a:extLst>
              <a:ext uri="{FF2B5EF4-FFF2-40B4-BE49-F238E27FC236}">
                <a16:creationId xmlns:a16="http://schemas.microsoft.com/office/drawing/2014/main" id="{28AA43CA-AF9F-754E-9BCB-C5676B3770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61163" y="2533650"/>
            <a:ext cx="593725" cy="407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6">
            <a:extLst>
              <a:ext uri="{FF2B5EF4-FFF2-40B4-BE49-F238E27FC236}">
                <a16:creationId xmlns:a16="http://schemas.microsoft.com/office/drawing/2014/main" id="{0834133B-826F-444F-9412-1D125BA6C13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35775" y="3016250"/>
            <a:ext cx="939800" cy="395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3563" name="Object 4">
            <a:extLst>
              <a:ext uri="{FF2B5EF4-FFF2-40B4-BE49-F238E27FC236}">
                <a16:creationId xmlns:a16="http://schemas.microsoft.com/office/drawing/2014/main" id="{7B291C7D-97DC-9241-BAEE-3AEA433D1F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65750" y="3836988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6" imgW="17462500" imgH="14478000" progId="MS_ClipArt_Gallery.2">
                  <p:embed/>
                </p:oleObj>
              </mc:Choice>
              <mc:Fallback>
                <p:oleObj name="Clip" r:id="rId6" imgW="17462500" imgH="144780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0" y="3836988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4" name="Object 5">
            <a:extLst>
              <a:ext uri="{FF2B5EF4-FFF2-40B4-BE49-F238E27FC236}">
                <a16:creationId xmlns:a16="http://schemas.microsoft.com/office/drawing/2014/main" id="{D1A442F5-27FE-5244-B9BE-8E67A2B232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97738" y="2201863"/>
          <a:ext cx="6111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7" imgW="17462500" imgH="14478000" progId="MS_ClipArt_Gallery.2">
                  <p:embed/>
                </p:oleObj>
              </mc:Choice>
              <mc:Fallback>
                <p:oleObj name="Clip" r:id="rId7" imgW="17462500" imgH="1447800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7738" y="2201863"/>
                        <a:ext cx="6111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5" name="Object 6">
            <a:extLst>
              <a:ext uri="{FF2B5EF4-FFF2-40B4-BE49-F238E27FC236}">
                <a16:creationId xmlns:a16="http://schemas.microsoft.com/office/drawing/2014/main" id="{1BA9B022-F9E4-1840-8B98-E4363456ED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03950" y="1622425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8" imgW="17462500" imgH="14478000" progId="MS_ClipArt_Gallery.2">
                  <p:embed/>
                </p:oleObj>
              </mc:Choice>
              <mc:Fallback>
                <p:oleObj name="Clip" r:id="rId8" imgW="17462500" imgH="1447800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3950" y="1622425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6" name="Line 20">
            <a:extLst>
              <a:ext uri="{FF2B5EF4-FFF2-40B4-BE49-F238E27FC236}">
                <a16:creationId xmlns:a16="http://schemas.microsoft.com/office/drawing/2014/main" id="{720E0E6B-650E-B943-AE83-D002269260B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529388" y="2132013"/>
            <a:ext cx="11112" cy="781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3567" name="Object 7">
            <a:extLst>
              <a:ext uri="{FF2B5EF4-FFF2-40B4-BE49-F238E27FC236}">
                <a16:creationId xmlns:a16="http://schemas.microsoft.com/office/drawing/2014/main" id="{ECFB6302-52CD-0448-9EA8-6BB19208B9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23038" y="3951288"/>
          <a:ext cx="6111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9" imgW="17462500" imgH="14478000" progId="MS_ClipArt_Gallery.2">
                  <p:embed/>
                </p:oleObj>
              </mc:Choice>
              <mc:Fallback>
                <p:oleObj name="Clip" r:id="rId9" imgW="17462500" imgH="1447800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3038" y="3951288"/>
                        <a:ext cx="6111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8" name="Line 22">
            <a:extLst>
              <a:ext uri="{FF2B5EF4-FFF2-40B4-BE49-F238E27FC236}">
                <a16:creationId xmlns:a16="http://schemas.microsoft.com/office/drawing/2014/main" id="{F5B8124C-0688-B94F-B7A7-321A19F1631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538913" y="3159125"/>
            <a:ext cx="204787" cy="808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Text Box 23">
            <a:extLst>
              <a:ext uri="{FF2B5EF4-FFF2-40B4-BE49-F238E27FC236}">
                <a16:creationId xmlns:a16="http://schemas.microsoft.com/office/drawing/2014/main" id="{24F77C37-A1C3-6B4F-B84A-841D39EAD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1913" y="1243013"/>
            <a:ext cx="3508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A</a:t>
            </a:r>
          </a:p>
        </p:txBody>
      </p:sp>
      <p:sp>
        <p:nvSpPr>
          <p:cNvPr id="23570" name="Text Box 24">
            <a:extLst>
              <a:ext uri="{FF2B5EF4-FFF2-40B4-BE49-F238E27FC236}">
                <a16:creationId xmlns:a16="http://schemas.microsoft.com/office/drawing/2014/main" id="{A9C0D2DB-2E57-F241-B223-F52C9601E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5588" y="4502150"/>
            <a:ext cx="3921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A</a:t>
            </a:r>
            <a:r>
              <a:rPr lang="ja-JP" altLang="en-US" sz="1800"/>
              <a:t>’</a:t>
            </a:r>
            <a:endParaRPr lang="en-US" altLang="en-US" sz="1800"/>
          </a:p>
        </p:txBody>
      </p:sp>
      <p:sp>
        <p:nvSpPr>
          <p:cNvPr id="23571" name="Text Box 25">
            <a:extLst>
              <a:ext uri="{FF2B5EF4-FFF2-40B4-BE49-F238E27FC236}">
                <a16:creationId xmlns:a16="http://schemas.microsoft.com/office/drawing/2014/main" id="{DABE619E-E9E5-1445-9EDA-E10C7697B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7963" y="1912938"/>
            <a:ext cx="3286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B</a:t>
            </a:r>
          </a:p>
        </p:txBody>
      </p:sp>
      <p:sp>
        <p:nvSpPr>
          <p:cNvPr id="23572" name="Text Box 26">
            <a:extLst>
              <a:ext uri="{FF2B5EF4-FFF2-40B4-BE49-F238E27FC236}">
                <a16:creationId xmlns:a16="http://schemas.microsoft.com/office/drawing/2014/main" id="{17F920A2-9901-B049-B44F-41FB4CF56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7513" y="4398963"/>
            <a:ext cx="3698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B</a:t>
            </a:r>
            <a:r>
              <a:rPr lang="ja-JP" altLang="en-US" sz="1800"/>
              <a:t>’</a:t>
            </a:r>
            <a:endParaRPr lang="en-US" altLang="en-US" sz="1800"/>
          </a:p>
        </p:txBody>
      </p:sp>
      <p:sp>
        <p:nvSpPr>
          <p:cNvPr id="23573" name="Text Box 27">
            <a:extLst>
              <a:ext uri="{FF2B5EF4-FFF2-40B4-BE49-F238E27FC236}">
                <a16:creationId xmlns:a16="http://schemas.microsoft.com/office/drawing/2014/main" id="{6F667E4F-EBD4-4C46-BF60-94D344230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8450" y="3779838"/>
            <a:ext cx="322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C</a:t>
            </a:r>
          </a:p>
        </p:txBody>
      </p:sp>
      <p:sp>
        <p:nvSpPr>
          <p:cNvPr id="23574" name="Text Box 28">
            <a:extLst>
              <a:ext uri="{FF2B5EF4-FFF2-40B4-BE49-F238E27FC236}">
                <a16:creationId xmlns:a16="http://schemas.microsoft.com/office/drawing/2014/main" id="{1745C259-F96E-2A45-8552-A26561F13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6975" y="1860550"/>
            <a:ext cx="3635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C</a:t>
            </a:r>
            <a:r>
              <a:rPr lang="ja-JP" altLang="en-US" sz="1800"/>
              <a:t>’</a:t>
            </a:r>
            <a:endParaRPr lang="en-US" altLang="en-US" sz="1800"/>
          </a:p>
        </p:txBody>
      </p:sp>
      <p:grpSp>
        <p:nvGrpSpPr>
          <p:cNvPr id="23575" name="Group 33">
            <a:extLst>
              <a:ext uri="{FF2B5EF4-FFF2-40B4-BE49-F238E27FC236}">
                <a16:creationId xmlns:a16="http://schemas.microsoft.com/office/drawing/2014/main" id="{E1AF3831-388B-084C-A2FC-14029D2ECA47}"/>
              </a:ext>
            </a:extLst>
          </p:cNvPr>
          <p:cNvGrpSpPr>
            <a:grpSpLocks/>
          </p:cNvGrpSpPr>
          <p:nvPr/>
        </p:nvGrpSpPr>
        <p:grpSpPr bwMode="auto">
          <a:xfrm>
            <a:off x="6145213" y="2936875"/>
            <a:ext cx="720725" cy="279400"/>
            <a:chOff x="3913" y="3140"/>
            <a:chExt cx="454" cy="176"/>
          </a:xfrm>
        </p:grpSpPr>
        <p:sp>
          <p:nvSpPr>
            <p:cNvPr id="23584" name="Rectangle 29">
              <a:extLst>
                <a:ext uri="{FF2B5EF4-FFF2-40B4-BE49-F238E27FC236}">
                  <a16:creationId xmlns:a16="http://schemas.microsoft.com/office/drawing/2014/main" id="{08594B70-5825-9745-9591-0ABE89E34B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chemeClr val="hlink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3585" name="Freeform 30">
              <a:extLst>
                <a:ext uri="{FF2B5EF4-FFF2-40B4-BE49-F238E27FC236}">
                  <a16:creationId xmlns:a16="http://schemas.microsoft.com/office/drawing/2014/main" id="{EA170F9D-772C-C549-8D3D-0D6C2BEBF9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>
                <a:gd name="T0" fmla="*/ 0 w 280"/>
                <a:gd name="T1" fmla="*/ 115 h 63"/>
                <a:gd name="T2" fmla="*/ 764 w 280"/>
                <a:gd name="T3" fmla="*/ 114 h 63"/>
                <a:gd name="T4" fmla="*/ 4534 w 280"/>
                <a:gd name="T5" fmla="*/ 0 h 63"/>
                <a:gd name="T6" fmla="*/ 5799 w 28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0"/>
                <a:gd name="T13" fmla="*/ 0 h 63"/>
                <a:gd name="T14" fmla="*/ 280 w 280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86" name="Freeform 31">
              <a:extLst>
                <a:ext uri="{FF2B5EF4-FFF2-40B4-BE49-F238E27FC236}">
                  <a16:creationId xmlns:a16="http://schemas.microsoft.com/office/drawing/2014/main" id="{13B261DF-AF1B-F04D-8B44-1912B269E9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>
                <a:gd name="T0" fmla="*/ 0 w 148"/>
                <a:gd name="T1" fmla="*/ 0 h 74"/>
                <a:gd name="T2" fmla="*/ 2736 w 148"/>
                <a:gd name="T3" fmla="*/ 0 h 74"/>
                <a:gd name="T4" fmla="*/ 6975 w 148"/>
                <a:gd name="T5" fmla="*/ 82 h 74"/>
                <a:gd name="T6" fmla="*/ 10126 w 148"/>
                <a:gd name="T7" fmla="*/ 82 h 7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74"/>
                <a:gd name="T14" fmla="*/ 148 w 148"/>
                <a:gd name="T15" fmla="*/ 74 h 7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3576" name="Text Box 34">
            <a:extLst>
              <a:ext uri="{FF2B5EF4-FFF2-40B4-BE49-F238E27FC236}">
                <a16:creationId xmlns:a16="http://schemas.microsoft.com/office/drawing/2014/main" id="{DBCE4B75-6885-9245-AA2A-5D3B053E2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7713" y="5062538"/>
            <a:ext cx="27098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switch with six interfaces</a:t>
            </a:r>
          </a:p>
          <a:p>
            <a:pPr eaLnBrk="1" hangingPunct="1"/>
            <a:r>
              <a:rPr lang="en-US" altLang="en-US" sz="1800"/>
              <a:t>(</a:t>
            </a:r>
            <a:r>
              <a:rPr lang="en-US" altLang="en-US" sz="1800">
                <a:solidFill>
                  <a:schemeClr val="accent2"/>
                </a:solidFill>
              </a:rPr>
              <a:t>1,2,3,4,5,6</a:t>
            </a:r>
            <a:r>
              <a:rPr lang="en-US" altLang="en-US" sz="1800"/>
              <a:t>)  </a:t>
            </a:r>
          </a:p>
        </p:txBody>
      </p:sp>
      <p:sp>
        <p:nvSpPr>
          <p:cNvPr id="23577" name="Text Box 35">
            <a:extLst>
              <a:ext uri="{FF2B5EF4-FFF2-40B4-BE49-F238E27FC236}">
                <a16:creationId xmlns:a16="http://schemas.microsoft.com/office/drawing/2014/main" id="{AD9D2FFC-7D1B-E840-91BF-5E6E037D7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3800" y="2606675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23578" name="Text Box 36">
            <a:extLst>
              <a:ext uri="{FF2B5EF4-FFF2-40B4-BE49-F238E27FC236}">
                <a16:creationId xmlns:a16="http://schemas.microsoft.com/office/drawing/2014/main" id="{BD1AE7B6-779C-9948-A70C-73C137B18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9875" y="2632075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23579" name="Text Box 37">
            <a:extLst>
              <a:ext uri="{FF2B5EF4-FFF2-40B4-BE49-F238E27FC236}">
                <a16:creationId xmlns:a16="http://schemas.microsoft.com/office/drawing/2014/main" id="{5B0A61C2-3E6B-BD41-B65E-AD8259602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7688" y="2784475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23580" name="Text Box 38">
            <a:extLst>
              <a:ext uri="{FF2B5EF4-FFF2-40B4-BE49-F238E27FC236}">
                <a16:creationId xmlns:a16="http://schemas.microsoft.com/office/drawing/2014/main" id="{5666D3DA-D409-964D-BA44-A472C06AF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1775" y="3165475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23581" name="Text Box 39">
            <a:extLst>
              <a:ext uri="{FF2B5EF4-FFF2-40B4-BE49-F238E27FC236}">
                <a16:creationId xmlns:a16="http://schemas.microsoft.com/office/drawing/2014/main" id="{FAD43D9A-BE1F-5A43-83A9-3245E4D3F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1563" y="3227388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23582" name="Text Box 40">
            <a:extLst>
              <a:ext uri="{FF2B5EF4-FFF2-40B4-BE49-F238E27FC236}">
                <a16:creationId xmlns:a16="http://schemas.microsoft.com/office/drawing/2014/main" id="{06172608-64E9-B04C-B051-96AAB2D2D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2800" y="2830513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35" name="Date Placeholder 34">
            <a:extLst>
              <a:ext uri="{FF2B5EF4-FFF2-40B4-BE49-F238E27FC236}">
                <a16:creationId xmlns:a16="http://schemas.microsoft.com/office/drawing/2014/main" id="{A872FC3A-8C8B-E542-9EA2-4069765A4A6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A5C6FB5-89B5-2440-BE6D-7F12FDE1075C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3DC7262F-FE1E-F54A-BCC6-1C9915A8B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5-</a:t>
            </a:r>
            <a:fld id="{7952C2D8-4459-174E-82DF-471736CB8A9C}" type="slidenum"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eaLnBrk="1" hangingPunct="1"/>
              <a:t>7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83010" name="Rectangle 2">
            <a:extLst>
              <a:ext uri="{FF2B5EF4-FFF2-40B4-BE49-F238E27FC236}">
                <a16:creationId xmlns:a16="http://schemas.microsoft.com/office/drawing/2014/main" id="{97A4E4E1-CBA6-7E46-8719-D3E4433A24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9563"/>
            <a:ext cx="7772400" cy="1143000"/>
          </a:xfrm>
        </p:spPr>
        <p:txBody>
          <a:bodyPr anchor="ctr"/>
          <a:lstStyle/>
          <a:p>
            <a:pPr eaLnBrk="1" hangingPunct="1"/>
            <a:r>
              <a:rPr lang="en-US" altLang="en-US" sz="3800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  <a:cs typeface="Arial" panose="020B0604020202020204" pitchFamily="34" charset="0"/>
              </a:rPr>
              <a:t>Switch Table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42F43C23-CF93-0747-BCC1-C9D75F49329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55588" y="1549400"/>
            <a:ext cx="4835525" cy="4805363"/>
          </a:xfrm>
        </p:spPr>
        <p:txBody>
          <a:bodyPr/>
          <a:lstStyle/>
          <a:p>
            <a:pPr eaLnBrk="1" hangingPunct="1"/>
            <a:r>
              <a:rPr lang="en-US" altLang="en-US" sz="2100" i="1" u="sng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Q:</a:t>
            </a:r>
            <a:r>
              <a:rPr lang="en-US" altLang="en-US" sz="21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how does switch know that A</a:t>
            </a:r>
            <a:r>
              <a:rPr lang="ja-JP" altLang="en-US" sz="21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’</a:t>
            </a:r>
            <a:r>
              <a:rPr lang="en-US" altLang="ja-JP" sz="21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reachable via interface 4, B</a:t>
            </a:r>
            <a:r>
              <a:rPr lang="ja-JP" altLang="en-US" sz="21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’</a:t>
            </a:r>
            <a:r>
              <a:rPr lang="en-US" altLang="ja-JP" sz="21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reachable via interface 5?</a:t>
            </a:r>
          </a:p>
          <a:p>
            <a:pPr eaLnBrk="1" hangingPunct="1"/>
            <a:r>
              <a:rPr lang="en-US" altLang="en-US" sz="2100" i="1" u="sng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A:</a:t>
            </a:r>
            <a:r>
              <a:rPr lang="en-US" altLang="en-US" sz="21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 each switch has a switch</a:t>
            </a:r>
            <a:r>
              <a:rPr lang="en-US" altLang="en-US" sz="2100" dirty="0">
                <a:solidFill>
                  <a:srgbClr val="FF0000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</a:t>
            </a:r>
            <a:r>
              <a:rPr lang="en-US" altLang="en-US" sz="21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table,</a:t>
            </a:r>
            <a:r>
              <a:rPr lang="en-US" altLang="en-US" sz="2100" dirty="0">
                <a:solidFill>
                  <a:srgbClr val="FF0000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</a:t>
            </a:r>
            <a:r>
              <a:rPr lang="en-US" altLang="en-US" sz="21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each entry:</a:t>
            </a:r>
          </a:p>
          <a:p>
            <a:pPr lvl="1" eaLnBrk="1" hangingPunct="1"/>
            <a:r>
              <a:rPr lang="en-US" altLang="en-US" sz="2000" dirty="0">
                <a:ea typeface="ＭＳ Ｐゴシック" panose="020B0600070205080204" pitchFamily="34" charset="-128"/>
              </a:rPr>
              <a:t>(MAC address of host, interface to reach host, time stamp)</a:t>
            </a:r>
          </a:p>
          <a:p>
            <a:pPr eaLnBrk="1" hangingPunct="1"/>
            <a:r>
              <a:rPr lang="en-US" altLang="en-US" sz="21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Looks like a routing table!</a:t>
            </a:r>
          </a:p>
          <a:p>
            <a:pPr eaLnBrk="1" hangingPunct="1"/>
            <a:r>
              <a:rPr lang="en-US" altLang="en-US" sz="2100" i="1" u="sng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Q:</a:t>
            </a:r>
            <a:r>
              <a:rPr lang="en-US" altLang="en-US" sz="21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how are entries created, maintained in switch table? </a:t>
            </a:r>
          </a:p>
          <a:p>
            <a:pPr lvl="1" eaLnBrk="1" hangingPunct="1"/>
            <a:r>
              <a:rPr lang="en-US" altLang="en-US" sz="2000" dirty="0">
                <a:ea typeface="ＭＳ Ｐゴシック" panose="020B0600070205080204" pitchFamily="34" charset="-128"/>
              </a:rPr>
              <a:t>Something like a routing protocol?</a:t>
            </a:r>
          </a:p>
        </p:txBody>
      </p:sp>
      <p:sp>
        <p:nvSpPr>
          <p:cNvPr id="35" name="Date Placeholder 34">
            <a:extLst>
              <a:ext uri="{FF2B5EF4-FFF2-40B4-BE49-F238E27FC236}">
                <a16:creationId xmlns:a16="http://schemas.microsoft.com/office/drawing/2014/main" id="{79F3DD3A-E1B8-2C46-8B18-AE50659DDC1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4B31389-CF33-2244-B4F2-D2C61F38EE80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5606" name="Object 8">
            <a:extLst>
              <a:ext uri="{FF2B5EF4-FFF2-40B4-BE49-F238E27FC236}">
                <a16:creationId xmlns:a16="http://schemas.microsoft.com/office/drawing/2014/main" id="{18CFB3CF-32BA-1241-A0A3-1EE34114390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29200" y="2185988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17462500" imgH="14478000" progId="MS_ClipArt_Gallery.2">
                  <p:embed/>
                </p:oleObj>
              </mc:Choice>
              <mc:Fallback>
                <p:oleObj name="Clip" r:id="rId3" imgW="17462500" imgH="14478000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185988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9">
            <a:extLst>
              <a:ext uri="{FF2B5EF4-FFF2-40B4-BE49-F238E27FC236}">
                <a16:creationId xmlns:a16="http://schemas.microsoft.com/office/drawing/2014/main" id="{7727FBC5-5F18-F04C-9EBA-C5AC28CED3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86675" y="3311525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5" imgW="17462500" imgH="14478000" progId="MS_ClipArt_Gallery.2">
                  <p:embed/>
                </p:oleObj>
              </mc:Choice>
              <mc:Fallback>
                <p:oleObj name="Clip" r:id="rId5" imgW="17462500" imgH="14478000" progId="MS_ClipArt_Gallery.2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6675" y="3311525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8" name="Line 13">
            <a:extLst>
              <a:ext uri="{FF2B5EF4-FFF2-40B4-BE49-F238E27FC236}">
                <a16:creationId xmlns:a16="http://schemas.microsoft.com/office/drawing/2014/main" id="{C35D5F3B-AD42-AA48-945E-B0C08A3DED51}"/>
              </a:ext>
            </a:extLst>
          </p:cNvPr>
          <p:cNvSpPr>
            <a:spLocks noChangeShapeType="1"/>
          </p:cNvSpPr>
          <p:nvPr/>
        </p:nvSpPr>
        <p:spPr bwMode="auto">
          <a:xfrm>
            <a:off x="5575300" y="2582863"/>
            <a:ext cx="754063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14">
            <a:extLst>
              <a:ext uri="{FF2B5EF4-FFF2-40B4-BE49-F238E27FC236}">
                <a16:creationId xmlns:a16="http://schemas.microsoft.com/office/drawing/2014/main" id="{862D9075-37B3-4643-AB81-C4580C118F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7213" y="3200400"/>
            <a:ext cx="679450" cy="6556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5">
            <a:extLst>
              <a:ext uri="{FF2B5EF4-FFF2-40B4-BE49-F238E27FC236}">
                <a16:creationId xmlns:a16="http://schemas.microsoft.com/office/drawing/2014/main" id="{95D8F722-4280-E649-A772-4DD400ECC0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61163" y="2533650"/>
            <a:ext cx="593725" cy="407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6">
            <a:extLst>
              <a:ext uri="{FF2B5EF4-FFF2-40B4-BE49-F238E27FC236}">
                <a16:creationId xmlns:a16="http://schemas.microsoft.com/office/drawing/2014/main" id="{330FE86B-B83B-8F49-812C-B41C53353A3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35775" y="3016250"/>
            <a:ext cx="939800" cy="395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5612" name="Object 10">
            <a:extLst>
              <a:ext uri="{FF2B5EF4-FFF2-40B4-BE49-F238E27FC236}">
                <a16:creationId xmlns:a16="http://schemas.microsoft.com/office/drawing/2014/main" id="{BDB12CD6-226B-194C-9B40-D6455699E19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65750" y="3836988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6" imgW="17462500" imgH="14478000" progId="MS_ClipArt_Gallery.2">
                  <p:embed/>
                </p:oleObj>
              </mc:Choice>
              <mc:Fallback>
                <p:oleObj name="Clip" r:id="rId6" imgW="17462500" imgH="14478000" progId="MS_ClipArt_Gallery.2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0" y="3836988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3" name="Object 11">
            <a:extLst>
              <a:ext uri="{FF2B5EF4-FFF2-40B4-BE49-F238E27FC236}">
                <a16:creationId xmlns:a16="http://schemas.microsoft.com/office/drawing/2014/main" id="{238B6CBE-857F-5640-9E14-0304E6CB21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97738" y="2201863"/>
          <a:ext cx="6111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7" imgW="17462500" imgH="14478000" progId="MS_ClipArt_Gallery.2">
                  <p:embed/>
                </p:oleObj>
              </mc:Choice>
              <mc:Fallback>
                <p:oleObj name="Clip" r:id="rId7" imgW="17462500" imgH="14478000" progId="MS_ClipArt_Gallery.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7738" y="2201863"/>
                        <a:ext cx="6111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4" name="Object 12">
            <a:extLst>
              <a:ext uri="{FF2B5EF4-FFF2-40B4-BE49-F238E27FC236}">
                <a16:creationId xmlns:a16="http://schemas.microsoft.com/office/drawing/2014/main" id="{B4FC6745-C8D5-D641-BB44-CB18D01549C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03950" y="1622425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8" imgW="17462500" imgH="14478000" progId="MS_ClipArt_Gallery.2">
                  <p:embed/>
                </p:oleObj>
              </mc:Choice>
              <mc:Fallback>
                <p:oleObj name="Clip" r:id="rId8" imgW="17462500" imgH="14478000" progId="MS_ClipArt_Gallery.2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3950" y="1622425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5" name="Line 20">
            <a:extLst>
              <a:ext uri="{FF2B5EF4-FFF2-40B4-BE49-F238E27FC236}">
                <a16:creationId xmlns:a16="http://schemas.microsoft.com/office/drawing/2014/main" id="{47CEDE82-0BA4-6244-A873-2A0375C3969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529388" y="2132013"/>
            <a:ext cx="11112" cy="781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5616" name="Object 13">
            <a:extLst>
              <a:ext uri="{FF2B5EF4-FFF2-40B4-BE49-F238E27FC236}">
                <a16:creationId xmlns:a16="http://schemas.microsoft.com/office/drawing/2014/main" id="{60EFE279-186B-D746-A983-DDDE699B60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23038" y="3951288"/>
          <a:ext cx="6111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9" imgW="17462500" imgH="14478000" progId="MS_ClipArt_Gallery.2">
                  <p:embed/>
                </p:oleObj>
              </mc:Choice>
              <mc:Fallback>
                <p:oleObj name="Clip" r:id="rId9" imgW="17462500" imgH="14478000" progId="MS_ClipArt_Gallery.2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3038" y="3951288"/>
                        <a:ext cx="6111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7" name="Line 22">
            <a:extLst>
              <a:ext uri="{FF2B5EF4-FFF2-40B4-BE49-F238E27FC236}">
                <a16:creationId xmlns:a16="http://schemas.microsoft.com/office/drawing/2014/main" id="{A13C5BE6-2D48-964E-8D19-65980C869D4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538913" y="3159125"/>
            <a:ext cx="204787" cy="808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Text Box 23">
            <a:extLst>
              <a:ext uri="{FF2B5EF4-FFF2-40B4-BE49-F238E27FC236}">
                <a16:creationId xmlns:a16="http://schemas.microsoft.com/office/drawing/2014/main" id="{10CADB42-88E0-1549-8FF5-B8A63CD2B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1913" y="1243013"/>
            <a:ext cx="3508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A</a:t>
            </a:r>
          </a:p>
        </p:txBody>
      </p:sp>
      <p:sp>
        <p:nvSpPr>
          <p:cNvPr id="25619" name="Text Box 24">
            <a:extLst>
              <a:ext uri="{FF2B5EF4-FFF2-40B4-BE49-F238E27FC236}">
                <a16:creationId xmlns:a16="http://schemas.microsoft.com/office/drawing/2014/main" id="{E4490D1D-2658-2C48-8C98-79A9F84DD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5588" y="4502150"/>
            <a:ext cx="3921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A</a:t>
            </a:r>
            <a:r>
              <a:rPr lang="ja-JP" altLang="en-US" sz="1800"/>
              <a:t>’</a:t>
            </a:r>
            <a:endParaRPr lang="en-US" altLang="en-US" sz="1800"/>
          </a:p>
        </p:txBody>
      </p:sp>
      <p:sp>
        <p:nvSpPr>
          <p:cNvPr id="25620" name="Text Box 25">
            <a:extLst>
              <a:ext uri="{FF2B5EF4-FFF2-40B4-BE49-F238E27FC236}">
                <a16:creationId xmlns:a16="http://schemas.microsoft.com/office/drawing/2014/main" id="{AB248610-AAC6-104A-A047-16F23FB3C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7963" y="1912938"/>
            <a:ext cx="3286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B</a:t>
            </a:r>
          </a:p>
        </p:txBody>
      </p:sp>
      <p:sp>
        <p:nvSpPr>
          <p:cNvPr id="25621" name="Text Box 26">
            <a:extLst>
              <a:ext uri="{FF2B5EF4-FFF2-40B4-BE49-F238E27FC236}">
                <a16:creationId xmlns:a16="http://schemas.microsoft.com/office/drawing/2014/main" id="{14157BA4-8AAE-554D-B8B4-7FEE1025C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7513" y="4398963"/>
            <a:ext cx="3698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B</a:t>
            </a:r>
            <a:r>
              <a:rPr lang="ja-JP" altLang="en-US" sz="1800"/>
              <a:t>’</a:t>
            </a:r>
            <a:endParaRPr lang="en-US" altLang="en-US" sz="1800"/>
          </a:p>
        </p:txBody>
      </p:sp>
      <p:sp>
        <p:nvSpPr>
          <p:cNvPr id="25622" name="Text Box 27">
            <a:extLst>
              <a:ext uri="{FF2B5EF4-FFF2-40B4-BE49-F238E27FC236}">
                <a16:creationId xmlns:a16="http://schemas.microsoft.com/office/drawing/2014/main" id="{5F1BFE4B-E8D5-B945-B630-1AC546CA2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8450" y="3779838"/>
            <a:ext cx="322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C</a:t>
            </a:r>
          </a:p>
        </p:txBody>
      </p:sp>
      <p:sp>
        <p:nvSpPr>
          <p:cNvPr id="25623" name="Text Box 28">
            <a:extLst>
              <a:ext uri="{FF2B5EF4-FFF2-40B4-BE49-F238E27FC236}">
                <a16:creationId xmlns:a16="http://schemas.microsoft.com/office/drawing/2014/main" id="{55968EC6-13DA-0D41-ADE5-FF01EC282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6975" y="1860550"/>
            <a:ext cx="3635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C</a:t>
            </a:r>
            <a:r>
              <a:rPr lang="ja-JP" altLang="en-US" sz="1800"/>
              <a:t>’</a:t>
            </a:r>
            <a:endParaRPr lang="en-US" altLang="en-US" sz="1800"/>
          </a:p>
        </p:txBody>
      </p:sp>
      <p:grpSp>
        <p:nvGrpSpPr>
          <p:cNvPr id="25624" name="Group 33">
            <a:extLst>
              <a:ext uri="{FF2B5EF4-FFF2-40B4-BE49-F238E27FC236}">
                <a16:creationId xmlns:a16="http://schemas.microsoft.com/office/drawing/2014/main" id="{11214409-93EA-5645-BE90-1E4C3D9E8E1E}"/>
              </a:ext>
            </a:extLst>
          </p:cNvPr>
          <p:cNvGrpSpPr>
            <a:grpSpLocks/>
          </p:cNvGrpSpPr>
          <p:nvPr/>
        </p:nvGrpSpPr>
        <p:grpSpPr bwMode="auto">
          <a:xfrm>
            <a:off x="6145213" y="2936875"/>
            <a:ext cx="720725" cy="279400"/>
            <a:chOff x="3913" y="3140"/>
            <a:chExt cx="454" cy="176"/>
          </a:xfrm>
        </p:grpSpPr>
        <p:sp>
          <p:nvSpPr>
            <p:cNvPr id="25632" name="Rectangle 29">
              <a:extLst>
                <a:ext uri="{FF2B5EF4-FFF2-40B4-BE49-F238E27FC236}">
                  <a16:creationId xmlns:a16="http://schemas.microsoft.com/office/drawing/2014/main" id="{7BADD3CD-5190-8549-AC5D-054E17D9D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chemeClr val="hlink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33" name="Freeform 30">
              <a:extLst>
                <a:ext uri="{FF2B5EF4-FFF2-40B4-BE49-F238E27FC236}">
                  <a16:creationId xmlns:a16="http://schemas.microsoft.com/office/drawing/2014/main" id="{E129A335-0BC0-494B-85D1-EF225DF903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>
                <a:gd name="T0" fmla="*/ 0 w 280"/>
                <a:gd name="T1" fmla="*/ 115 h 63"/>
                <a:gd name="T2" fmla="*/ 764 w 280"/>
                <a:gd name="T3" fmla="*/ 114 h 63"/>
                <a:gd name="T4" fmla="*/ 4534 w 280"/>
                <a:gd name="T5" fmla="*/ 0 h 63"/>
                <a:gd name="T6" fmla="*/ 5799 w 28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0"/>
                <a:gd name="T13" fmla="*/ 0 h 63"/>
                <a:gd name="T14" fmla="*/ 280 w 280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634" name="Freeform 31">
              <a:extLst>
                <a:ext uri="{FF2B5EF4-FFF2-40B4-BE49-F238E27FC236}">
                  <a16:creationId xmlns:a16="http://schemas.microsoft.com/office/drawing/2014/main" id="{BB606756-20D0-6348-B7DF-FC5894374BC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>
                <a:gd name="T0" fmla="*/ 0 w 148"/>
                <a:gd name="T1" fmla="*/ 0 h 74"/>
                <a:gd name="T2" fmla="*/ 2736 w 148"/>
                <a:gd name="T3" fmla="*/ 0 h 74"/>
                <a:gd name="T4" fmla="*/ 6975 w 148"/>
                <a:gd name="T5" fmla="*/ 82 h 74"/>
                <a:gd name="T6" fmla="*/ 10126 w 148"/>
                <a:gd name="T7" fmla="*/ 82 h 7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74"/>
                <a:gd name="T14" fmla="*/ 148 w 148"/>
                <a:gd name="T15" fmla="*/ 74 h 7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5625" name="Text Box 34">
            <a:extLst>
              <a:ext uri="{FF2B5EF4-FFF2-40B4-BE49-F238E27FC236}">
                <a16:creationId xmlns:a16="http://schemas.microsoft.com/office/drawing/2014/main" id="{8243F152-AA27-7243-93E6-49BAB17F6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7713" y="5062538"/>
            <a:ext cx="27098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switch with six interfaces</a:t>
            </a:r>
          </a:p>
          <a:p>
            <a:pPr eaLnBrk="1" hangingPunct="1"/>
            <a:r>
              <a:rPr lang="en-US" altLang="en-US" sz="1800"/>
              <a:t>(</a:t>
            </a:r>
            <a:r>
              <a:rPr lang="en-US" altLang="en-US" sz="1800">
                <a:solidFill>
                  <a:schemeClr val="accent2"/>
                </a:solidFill>
              </a:rPr>
              <a:t>1,2,3,4,5,6</a:t>
            </a:r>
            <a:r>
              <a:rPr lang="en-US" altLang="en-US" sz="1800"/>
              <a:t>)  </a:t>
            </a:r>
          </a:p>
        </p:txBody>
      </p:sp>
      <p:sp>
        <p:nvSpPr>
          <p:cNvPr id="25626" name="Text Box 35">
            <a:extLst>
              <a:ext uri="{FF2B5EF4-FFF2-40B4-BE49-F238E27FC236}">
                <a16:creationId xmlns:a16="http://schemas.microsoft.com/office/drawing/2014/main" id="{AC7E303A-CCF2-AB45-A8F2-9DA602BA8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3800" y="2606675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25627" name="Text Box 36">
            <a:extLst>
              <a:ext uri="{FF2B5EF4-FFF2-40B4-BE49-F238E27FC236}">
                <a16:creationId xmlns:a16="http://schemas.microsoft.com/office/drawing/2014/main" id="{412914E0-B844-0B4A-80FB-11C99026D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9875" y="2632075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25628" name="Text Box 37">
            <a:extLst>
              <a:ext uri="{FF2B5EF4-FFF2-40B4-BE49-F238E27FC236}">
                <a16:creationId xmlns:a16="http://schemas.microsoft.com/office/drawing/2014/main" id="{83A511D8-EFCF-3144-ADDF-B34437159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7688" y="2784475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25629" name="Text Box 38">
            <a:extLst>
              <a:ext uri="{FF2B5EF4-FFF2-40B4-BE49-F238E27FC236}">
                <a16:creationId xmlns:a16="http://schemas.microsoft.com/office/drawing/2014/main" id="{3941F099-4ABD-664F-9F57-A7B32121E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1775" y="3165475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25630" name="Text Box 39">
            <a:extLst>
              <a:ext uri="{FF2B5EF4-FFF2-40B4-BE49-F238E27FC236}">
                <a16:creationId xmlns:a16="http://schemas.microsoft.com/office/drawing/2014/main" id="{01D32C97-6C57-5948-B217-8ADB59060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1563" y="3227388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25631" name="Text Box 40">
            <a:extLst>
              <a:ext uri="{FF2B5EF4-FFF2-40B4-BE49-F238E27FC236}">
                <a16:creationId xmlns:a16="http://schemas.microsoft.com/office/drawing/2014/main" id="{EB88F221-50B5-B04D-8A75-F8D007F81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2800" y="2830513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6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5">
            <a:extLst>
              <a:ext uri="{FF2B5EF4-FFF2-40B4-BE49-F238E27FC236}">
                <a16:creationId xmlns:a16="http://schemas.microsoft.com/office/drawing/2014/main" id="{9FB40AAD-A8CB-7D4E-B72B-F33CD5F97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5-</a:t>
            </a:r>
            <a:fld id="{D39AB053-C10E-6744-BF94-9026A8584702}" type="slidenum"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eaLnBrk="1" hangingPunct="1"/>
              <a:t>8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20866" name="Rectangle 2">
            <a:extLst>
              <a:ext uri="{FF2B5EF4-FFF2-40B4-BE49-F238E27FC236}">
                <a16:creationId xmlns:a16="http://schemas.microsoft.com/office/drawing/2014/main" id="{1E9FEA75-BC9E-2A47-911E-159B1D6D14E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6916738" cy="1139825"/>
          </a:xfrm>
        </p:spPr>
        <p:txBody>
          <a:bodyPr anchor="ctr"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  <a:cs typeface="Arial" panose="020B0604020202020204" pitchFamily="34" charset="0"/>
              </a:rPr>
              <a:t>Switch: Self-Learning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CB0838B2-2604-FB4C-8F87-EE121208A73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0850" y="1547813"/>
            <a:ext cx="4202113" cy="4114800"/>
          </a:xfrm>
        </p:spPr>
        <p:txBody>
          <a:bodyPr/>
          <a:lstStyle/>
          <a:p>
            <a:pPr eaLnBrk="1" hangingPunct="1"/>
            <a:r>
              <a:rPr lang="en-US" altLang="en-US" sz="21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Switch</a:t>
            </a:r>
            <a:r>
              <a:rPr lang="en-US" altLang="en-US" sz="2100">
                <a:solidFill>
                  <a:srgbClr val="FF0000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</a:t>
            </a:r>
            <a:r>
              <a:rPr lang="en-US" altLang="en-US" sz="2100" i="1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learns</a:t>
            </a:r>
            <a:r>
              <a:rPr lang="en-US" altLang="en-US" sz="21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which hosts can be reached through which interfaces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When frame received, switch </a:t>
            </a:r>
            <a:r>
              <a:rPr lang="ja-JP" altLang="en-US" sz="2000">
                <a:ea typeface="ＭＳ Ｐゴシック" panose="020B0600070205080204" pitchFamily="34" charset="-128"/>
              </a:rPr>
              <a:t>“</a:t>
            </a:r>
            <a:r>
              <a:rPr lang="en-US" altLang="ja-JP" sz="2000">
                <a:ea typeface="ＭＳ Ｐゴシック" panose="020B0600070205080204" pitchFamily="34" charset="-128"/>
              </a:rPr>
              <a:t>learns</a:t>
            </a:r>
            <a:r>
              <a:rPr lang="ja-JP" altLang="en-US" sz="2000">
                <a:ea typeface="ＭＳ Ｐゴシック" panose="020B0600070205080204" pitchFamily="34" charset="-128"/>
              </a:rPr>
              <a:t>”</a:t>
            </a:r>
            <a:r>
              <a:rPr lang="en-US" altLang="ja-JP" sz="2000">
                <a:ea typeface="ＭＳ Ｐゴシック" panose="020B0600070205080204" pitchFamily="34" charset="-128"/>
              </a:rPr>
              <a:t>  location of sender: incoming LAN segment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Records sender/location pair in switch table</a:t>
            </a:r>
          </a:p>
        </p:txBody>
      </p:sp>
      <p:graphicFrame>
        <p:nvGraphicFramePr>
          <p:cNvPr id="27653" name="Object 2">
            <a:extLst>
              <a:ext uri="{FF2B5EF4-FFF2-40B4-BE49-F238E27FC236}">
                <a16:creationId xmlns:a16="http://schemas.microsoft.com/office/drawing/2014/main" id="{C587B6BC-82BB-7846-9589-72A025B460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29200" y="2185988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17462500" imgH="14478000" progId="MS_ClipArt_Gallery.2">
                  <p:embed/>
                </p:oleObj>
              </mc:Choice>
              <mc:Fallback>
                <p:oleObj name="Clip" r:id="rId3" imgW="17462500" imgH="144780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185988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3">
            <a:extLst>
              <a:ext uri="{FF2B5EF4-FFF2-40B4-BE49-F238E27FC236}">
                <a16:creationId xmlns:a16="http://schemas.microsoft.com/office/drawing/2014/main" id="{7AA5DE84-3431-4542-BC94-6F577EFE93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86675" y="3311525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5" imgW="17462500" imgH="14478000" progId="MS_ClipArt_Gallery.2">
                  <p:embed/>
                </p:oleObj>
              </mc:Choice>
              <mc:Fallback>
                <p:oleObj name="Clip" r:id="rId5" imgW="17462500" imgH="144780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6675" y="3311525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Line 6">
            <a:extLst>
              <a:ext uri="{FF2B5EF4-FFF2-40B4-BE49-F238E27FC236}">
                <a16:creationId xmlns:a16="http://schemas.microsoft.com/office/drawing/2014/main" id="{5D961FA5-EE7F-134E-85C8-2B91F5C28417}"/>
              </a:ext>
            </a:extLst>
          </p:cNvPr>
          <p:cNvSpPr>
            <a:spLocks noChangeShapeType="1"/>
          </p:cNvSpPr>
          <p:nvPr/>
        </p:nvSpPr>
        <p:spPr bwMode="auto">
          <a:xfrm>
            <a:off x="5575300" y="2582863"/>
            <a:ext cx="754063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7">
            <a:extLst>
              <a:ext uri="{FF2B5EF4-FFF2-40B4-BE49-F238E27FC236}">
                <a16:creationId xmlns:a16="http://schemas.microsoft.com/office/drawing/2014/main" id="{09A2298F-1EFD-284E-A2BA-926D5C1055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7213" y="3200400"/>
            <a:ext cx="679450" cy="6556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8">
            <a:extLst>
              <a:ext uri="{FF2B5EF4-FFF2-40B4-BE49-F238E27FC236}">
                <a16:creationId xmlns:a16="http://schemas.microsoft.com/office/drawing/2014/main" id="{EC842781-6597-E64E-B0C9-602C084C86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61163" y="2533650"/>
            <a:ext cx="593725" cy="407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9">
            <a:extLst>
              <a:ext uri="{FF2B5EF4-FFF2-40B4-BE49-F238E27FC236}">
                <a16:creationId xmlns:a16="http://schemas.microsoft.com/office/drawing/2014/main" id="{6C8EF775-7872-E14D-BC09-D45FC68DFB5F}"/>
              </a:ext>
            </a:extLst>
          </p:cNvPr>
          <p:cNvSpPr>
            <a:spLocks noChangeShapeType="1"/>
          </p:cNvSpPr>
          <p:nvPr/>
        </p:nvSpPr>
        <p:spPr bwMode="auto">
          <a:xfrm>
            <a:off x="6835775" y="3016250"/>
            <a:ext cx="939800" cy="395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7659" name="Object 4">
            <a:extLst>
              <a:ext uri="{FF2B5EF4-FFF2-40B4-BE49-F238E27FC236}">
                <a16:creationId xmlns:a16="http://schemas.microsoft.com/office/drawing/2014/main" id="{D799D61E-927E-0442-AA82-BEDC6BA4AF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65750" y="3836988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6" imgW="17462500" imgH="14478000" progId="MS_ClipArt_Gallery.2">
                  <p:embed/>
                </p:oleObj>
              </mc:Choice>
              <mc:Fallback>
                <p:oleObj name="Clip" r:id="rId6" imgW="17462500" imgH="144780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0" y="3836988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0" name="Object 5">
            <a:extLst>
              <a:ext uri="{FF2B5EF4-FFF2-40B4-BE49-F238E27FC236}">
                <a16:creationId xmlns:a16="http://schemas.microsoft.com/office/drawing/2014/main" id="{986878E3-B539-FC46-BEC3-5348C13E90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97738" y="2201863"/>
          <a:ext cx="6111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7" imgW="17462500" imgH="14478000" progId="MS_ClipArt_Gallery.2">
                  <p:embed/>
                </p:oleObj>
              </mc:Choice>
              <mc:Fallback>
                <p:oleObj name="Clip" r:id="rId7" imgW="17462500" imgH="1447800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7738" y="2201863"/>
                        <a:ext cx="6111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1" name="Object 6">
            <a:extLst>
              <a:ext uri="{FF2B5EF4-FFF2-40B4-BE49-F238E27FC236}">
                <a16:creationId xmlns:a16="http://schemas.microsoft.com/office/drawing/2014/main" id="{CAEDBBC3-0D61-494F-8C92-53B7A4A0F1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03950" y="1622425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8" imgW="17462500" imgH="14478000" progId="MS_ClipArt_Gallery.2">
                  <p:embed/>
                </p:oleObj>
              </mc:Choice>
              <mc:Fallback>
                <p:oleObj name="Clip" r:id="rId8" imgW="17462500" imgH="1447800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3950" y="1622425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2" name="Line 13">
            <a:extLst>
              <a:ext uri="{FF2B5EF4-FFF2-40B4-BE49-F238E27FC236}">
                <a16:creationId xmlns:a16="http://schemas.microsoft.com/office/drawing/2014/main" id="{AAF62F4A-D606-C841-A10C-8D312E51A2F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529388" y="2132013"/>
            <a:ext cx="11112" cy="781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7663" name="Object 7">
            <a:extLst>
              <a:ext uri="{FF2B5EF4-FFF2-40B4-BE49-F238E27FC236}">
                <a16:creationId xmlns:a16="http://schemas.microsoft.com/office/drawing/2014/main" id="{882420B7-8BB7-AB4B-A88A-137C6D118C0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23038" y="3951288"/>
          <a:ext cx="6111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9" imgW="17462500" imgH="14478000" progId="MS_ClipArt_Gallery.2">
                  <p:embed/>
                </p:oleObj>
              </mc:Choice>
              <mc:Fallback>
                <p:oleObj name="Clip" r:id="rId9" imgW="17462500" imgH="1447800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3038" y="3951288"/>
                        <a:ext cx="6111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4" name="Line 15">
            <a:extLst>
              <a:ext uri="{FF2B5EF4-FFF2-40B4-BE49-F238E27FC236}">
                <a16:creationId xmlns:a16="http://schemas.microsoft.com/office/drawing/2014/main" id="{6F48BAA4-8205-8445-91DC-928FE6CF4EA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538913" y="3159125"/>
            <a:ext cx="204787" cy="808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Text Box 16">
            <a:extLst>
              <a:ext uri="{FF2B5EF4-FFF2-40B4-BE49-F238E27FC236}">
                <a16:creationId xmlns:a16="http://schemas.microsoft.com/office/drawing/2014/main" id="{D5D91B3C-3EAE-A441-934D-893B3F85C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1913" y="1243013"/>
            <a:ext cx="3508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A</a:t>
            </a:r>
          </a:p>
        </p:txBody>
      </p:sp>
      <p:sp>
        <p:nvSpPr>
          <p:cNvPr id="27666" name="Text Box 17">
            <a:extLst>
              <a:ext uri="{FF2B5EF4-FFF2-40B4-BE49-F238E27FC236}">
                <a16:creationId xmlns:a16="http://schemas.microsoft.com/office/drawing/2014/main" id="{46F1A649-39BE-5141-91DF-AD3D5D432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5588" y="4502150"/>
            <a:ext cx="3921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A</a:t>
            </a:r>
            <a:r>
              <a:rPr lang="ja-JP" altLang="en-US" sz="1800"/>
              <a:t>’</a:t>
            </a:r>
            <a:endParaRPr lang="en-US" altLang="en-US" sz="1800"/>
          </a:p>
        </p:txBody>
      </p:sp>
      <p:sp>
        <p:nvSpPr>
          <p:cNvPr id="27667" name="Text Box 18">
            <a:extLst>
              <a:ext uri="{FF2B5EF4-FFF2-40B4-BE49-F238E27FC236}">
                <a16:creationId xmlns:a16="http://schemas.microsoft.com/office/drawing/2014/main" id="{C60B1731-4E35-C44A-8E2F-C0AE8554D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7963" y="1912938"/>
            <a:ext cx="3286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B</a:t>
            </a:r>
          </a:p>
        </p:txBody>
      </p:sp>
      <p:sp>
        <p:nvSpPr>
          <p:cNvPr id="27668" name="Text Box 19">
            <a:extLst>
              <a:ext uri="{FF2B5EF4-FFF2-40B4-BE49-F238E27FC236}">
                <a16:creationId xmlns:a16="http://schemas.microsoft.com/office/drawing/2014/main" id="{86ECC910-AA1B-C343-84D6-11E176A75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7513" y="4398963"/>
            <a:ext cx="3698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B</a:t>
            </a:r>
            <a:r>
              <a:rPr lang="ja-JP" altLang="en-US" sz="1800"/>
              <a:t>’</a:t>
            </a:r>
            <a:endParaRPr lang="en-US" altLang="en-US" sz="1800"/>
          </a:p>
        </p:txBody>
      </p:sp>
      <p:sp>
        <p:nvSpPr>
          <p:cNvPr id="27669" name="Text Box 20">
            <a:extLst>
              <a:ext uri="{FF2B5EF4-FFF2-40B4-BE49-F238E27FC236}">
                <a16:creationId xmlns:a16="http://schemas.microsoft.com/office/drawing/2014/main" id="{6FA2CCAA-7B0E-8E49-9571-AA73C683B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8450" y="3779838"/>
            <a:ext cx="322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C</a:t>
            </a:r>
          </a:p>
        </p:txBody>
      </p:sp>
      <p:sp>
        <p:nvSpPr>
          <p:cNvPr id="27670" name="Text Box 21">
            <a:extLst>
              <a:ext uri="{FF2B5EF4-FFF2-40B4-BE49-F238E27FC236}">
                <a16:creationId xmlns:a16="http://schemas.microsoft.com/office/drawing/2014/main" id="{73D5438F-2D4C-CC42-A840-0C74CF665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6975" y="1860550"/>
            <a:ext cx="3635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C</a:t>
            </a:r>
            <a:r>
              <a:rPr lang="ja-JP" altLang="en-US" sz="1800"/>
              <a:t>’</a:t>
            </a:r>
            <a:endParaRPr lang="en-US" altLang="en-US" sz="1800"/>
          </a:p>
        </p:txBody>
      </p:sp>
      <p:grpSp>
        <p:nvGrpSpPr>
          <p:cNvPr id="27671" name="Group 22">
            <a:extLst>
              <a:ext uri="{FF2B5EF4-FFF2-40B4-BE49-F238E27FC236}">
                <a16:creationId xmlns:a16="http://schemas.microsoft.com/office/drawing/2014/main" id="{B8A4A4C8-D902-6A4F-A1DB-06F2079FC3CC}"/>
              </a:ext>
            </a:extLst>
          </p:cNvPr>
          <p:cNvGrpSpPr>
            <a:grpSpLocks/>
          </p:cNvGrpSpPr>
          <p:nvPr/>
        </p:nvGrpSpPr>
        <p:grpSpPr bwMode="auto">
          <a:xfrm>
            <a:off x="6145213" y="2936875"/>
            <a:ext cx="720725" cy="279400"/>
            <a:chOff x="3913" y="3140"/>
            <a:chExt cx="454" cy="176"/>
          </a:xfrm>
        </p:grpSpPr>
        <p:sp>
          <p:nvSpPr>
            <p:cNvPr id="27692" name="Rectangle 23">
              <a:extLst>
                <a:ext uri="{FF2B5EF4-FFF2-40B4-BE49-F238E27FC236}">
                  <a16:creationId xmlns:a16="http://schemas.microsoft.com/office/drawing/2014/main" id="{4760D156-6821-F840-B41A-3F2B07225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chemeClr val="hlink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93" name="Freeform 24">
              <a:extLst>
                <a:ext uri="{FF2B5EF4-FFF2-40B4-BE49-F238E27FC236}">
                  <a16:creationId xmlns:a16="http://schemas.microsoft.com/office/drawing/2014/main" id="{A3278B31-BC5F-DD48-B543-1274772AFF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>
                <a:gd name="T0" fmla="*/ 0 w 280"/>
                <a:gd name="T1" fmla="*/ 115 h 63"/>
                <a:gd name="T2" fmla="*/ 764 w 280"/>
                <a:gd name="T3" fmla="*/ 114 h 63"/>
                <a:gd name="T4" fmla="*/ 4534 w 280"/>
                <a:gd name="T5" fmla="*/ 0 h 63"/>
                <a:gd name="T6" fmla="*/ 5799 w 28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0"/>
                <a:gd name="T13" fmla="*/ 0 h 63"/>
                <a:gd name="T14" fmla="*/ 280 w 280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94" name="Freeform 25">
              <a:extLst>
                <a:ext uri="{FF2B5EF4-FFF2-40B4-BE49-F238E27FC236}">
                  <a16:creationId xmlns:a16="http://schemas.microsoft.com/office/drawing/2014/main" id="{97089196-7377-2747-8F32-12C6F77783D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>
                <a:gd name="T0" fmla="*/ 0 w 148"/>
                <a:gd name="T1" fmla="*/ 0 h 74"/>
                <a:gd name="T2" fmla="*/ 2736 w 148"/>
                <a:gd name="T3" fmla="*/ 0 h 74"/>
                <a:gd name="T4" fmla="*/ 6975 w 148"/>
                <a:gd name="T5" fmla="*/ 82 h 74"/>
                <a:gd name="T6" fmla="*/ 10126 w 148"/>
                <a:gd name="T7" fmla="*/ 82 h 7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74"/>
                <a:gd name="T14" fmla="*/ 148 w 148"/>
                <a:gd name="T15" fmla="*/ 74 h 7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7672" name="Text Box 26">
            <a:extLst>
              <a:ext uri="{FF2B5EF4-FFF2-40B4-BE49-F238E27FC236}">
                <a16:creationId xmlns:a16="http://schemas.microsoft.com/office/drawing/2014/main" id="{C55AE78C-5F1F-2C47-8BF1-1C2B3E735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5063" y="2606675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1</a:t>
            </a:r>
          </a:p>
        </p:txBody>
      </p:sp>
      <p:sp>
        <p:nvSpPr>
          <p:cNvPr id="27673" name="Text Box 27">
            <a:extLst>
              <a:ext uri="{FF2B5EF4-FFF2-40B4-BE49-F238E27FC236}">
                <a16:creationId xmlns:a16="http://schemas.microsoft.com/office/drawing/2014/main" id="{E54D00A2-7B73-D14F-A645-D80251C51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9875" y="2632075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2</a:t>
            </a:r>
          </a:p>
        </p:txBody>
      </p:sp>
      <p:sp>
        <p:nvSpPr>
          <p:cNvPr id="27674" name="Text Box 28">
            <a:extLst>
              <a:ext uri="{FF2B5EF4-FFF2-40B4-BE49-F238E27FC236}">
                <a16:creationId xmlns:a16="http://schemas.microsoft.com/office/drawing/2014/main" id="{61DA258D-3668-7142-B967-2CC53F4AC6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7688" y="2784475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3</a:t>
            </a:r>
          </a:p>
        </p:txBody>
      </p:sp>
      <p:sp>
        <p:nvSpPr>
          <p:cNvPr id="27675" name="Text Box 29">
            <a:extLst>
              <a:ext uri="{FF2B5EF4-FFF2-40B4-BE49-F238E27FC236}">
                <a16:creationId xmlns:a16="http://schemas.microsoft.com/office/drawing/2014/main" id="{80236CA6-2B9A-6E4A-9839-0920C4B3A6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1775" y="3165475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4</a:t>
            </a:r>
          </a:p>
        </p:txBody>
      </p:sp>
      <p:sp>
        <p:nvSpPr>
          <p:cNvPr id="27676" name="Text Box 30">
            <a:extLst>
              <a:ext uri="{FF2B5EF4-FFF2-40B4-BE49-F238E27FC236}">
                <a16:creationId xmlns:a16="http://schemas.microsoft.com/office/drawing/2014/main" id="{6D376B9E-47B1-1F4A-9F77-A563F5E19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1563" y="3227388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5</a:t>
            </a:r>
          </a:p>
        </p:txBody>
      </p:sp>
      <p:sp>
        <p:nvSpPr>
          <p:cNvPr id="27677" name="Text Box 31">
            <a:extLst>
              <a:ext uri="{FF2B5EF4-FFF2-40B4-BE49-F238E27FC236}">
                <a16:creationId xmlns:a16="http://schemas.microsoft.com/office/drawing/2014/main" id="{F363D691-B468-4340-9919-F7862517A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2800" y="2830513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6</a:t>
            </a:r>
          </a:p>
        </p:txBody>
      </p:sp>
      <p:grpSp>
        <p:nvGrpSpPr>
          <p:cNvPr id="3" name="Group 36">
            <a:extLst>
              <a:ext uri="{FF2B5EF4-FFF2-40B4-BE49-F238E27FC236}">
                <a16:creationId xmlns:a16="http://schemas.microsoft.com/office/drawing/2014/main" id="{FE7496C9-8B46-1145-A96A-B3774BACBC4D}"/>
              </a:ext>
            </a:extLst>
          </p:cNvPr>
          <p:cNvGrpSpPr>
            <a:grpSpLocks/>
          </p:cNvGrpSpPr>
          <p:nvPr/>
        </p:nvGrpSpPr>
        <p:grpSpPr bwMode="auto">
          <a:xfrm>
            <a:off x="6778625" y="1223963"/>
            <a:ext cx="1428750" cy="366712"/>
            <a:chOff x="1750" y="3514"/>
            <a:chExt cx="900" cy="231"/>
          </a:xfrm>
        </p:grpSpPr>
        <p:sp>
          <p:nvSpPr>
            <p:cNvPr id="27688" name="Rectangle 32">
              <a:extLst>
                <a:ext uri="{FF2B5EF4-FFF2-40B4-BE49-F238E27FC236}">
                  <a16:creationId xmlns:a16="http://schemas.microsoft.com/office/drawing/2014/main" id="{2F6A2614-F577-C040-82C3-D904D30559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89" name="Text Box 33">
              <a:extLst>
                <a:ext uri="{FF2B5EF4-FFF2-40B4-BE49-F238E27FC236}">
                  <a16:creationId xmlns:a16="http://schemas.microsoft.com/office/drawing/2014/main" id="{F618518B-5B26-CA49-8B2D-DF87292659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bg1"/>
                  </a:solidFill>
                </a:rPr>
                <a:t>A A</a:t>
              </a:r>
              <a:r>
                <a:rPr lang="ja-JP" altLang="en-US" sz="1800">
                  <a:solidFill>
                    <a:schemeClr val="bg1"/>
                  </a:solidFill>
                </a:rPr>
                <a:t>’</a:t>
              </a:r>
              <a:endParaRPr lang="en-US" altLang="en-US" sz="1800">
                <a:solidFill>
                  <a:schemeClr val="bg1"/>
                </a:solidFill>
              </a:endParaRPr>
            </a:p>
          </p:txBody>
        </p:sp>
        <p:sp>
          <p:nvSpPr>
            <p:cNvPr id="27690" name="Line 34">
              <a:extLst>
                <a:ext uri="{FF2B5EF4-FFF2-40B4-BE49-F238E27FC236}">
                  <a16:creationId xmlns:a16="http://schemas.microsoft.com/office/drawing/2014/main" id="{4E8AD2C8-ACD4-EF4F-9FB6-F89B91F0C8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91" name="Line 35">
              <a:extLst>
                <a:ext uri="{FF2B5EF4-FFF2-40B4-BE49-F238E27FC236}">
                  <a16:creationId xmlns:a16="http://schemas.microsoft.com/office/drawing/2014/main" id="{33F75255-D6E7-E84D-A75C-668DC1E5FC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41">
            <a:extLst>
              <a:ext uri="{FF2B5EF4-FFF2-40B4-BE49-F238E27FC236}">
                <a16:creationId xmlns:a16="http://schemas.microsoft.com/office/drawing/2014/main" id="{D9540349-5AA8-6448-AEBB-7A03B11940FF}"/>
              </a:ext>
            </a:extLst>
          </p:cNvPr>
          <p:cNvGrpSpPr>
            <a:grpSpLocks/>
          </p:cNvGrpSpPr>
          <p:nvPr/>
        </p:nvGrpSpPr>
        <p:grpSpPr bwMode="auto">
          <a:xfrm>
            <a:off x="6994525" y="525463"/>
            <a:ext cx="1498600" cy="714375"/>
            <a:chOff x="4406" y="331"/>
            <a:chExt cx="944" cy="450"/>
          </a:xfrm>
        </p:grpSpPr>
        <p:sp>
          <p:nvSpPr>
            <p:cNvPr id="27684" name="Line 37">
              <a:extLst>
                <a:ext uri="{FF2B5EF4-FFF2-40B4-BE49-F238E27FC236}">
                  <a16:creationId xmlns:a16="http://schemas.microsoft.com/office/drawing/2014/main" id="{D376D3AF-ABE9-554A-B97C-AD316E7350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6" y="439"/>
              <a:ext cx="252" cy="3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85" name="Line 38">
              <a:extLst>
                <a:ext uri="{FF2B5EF4-FFF2-40B4-BE49-F238E27FC236}">
                  <a16:creationId xmlns:a16="http://schemas.microsoft.com/office/drawing/2014/main" id="{21E263DE-E0DA-A944-9B58-5A57F7686F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24" y="594"/>
              <a:ext cx="137" cy="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86" name="Text Box 39">
              <a:extLst>
                <a:ext uri="{FF2B5EF4-FFF2-40B4-BE49-F238E27FC236}">
                  <a16:creationId xmlns:a16="http://schemas.microsoft.com/office/drawing/2014/main" id="{4BFD6FAB-06F5-E84D-9C91-1204463F1E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3" y="331"/>
              <a:ext cx="7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/>
                <a:t>Source: A</a:t>
              </a:r>
            </a:p>
          </p:txBody>
        </p:sp>
        <p:sp>
          <p:nvSpPr>
            <p:cNvPr id="27687" name="Text Box 40">
              <a:extLst>
                <a:ext uri="{FF2B5EF4-FFF2-40B4-BE49-F238E27FC236}">
                  <a16:creationId xmlns:a16="http://schemas.microsoft.com/office/drawing/2014/main" id="{2D400B3D-EB17-134B-80C9-67496DB0AE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60" y="492"/>
              <a:ext cx="59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/>
                <a:t>Dest: A</a:t>
              </a:r>
              <a:r>
                <a:rPr lang="ja-JP" altLang="en-US" sz="1600"/>
                <a:t>’</a:t>
              </a:r>
              <a:endParaRPr lang="en-US" altLang="en-US" sz="1600"/>
            </a:p>
          </p:txBody>
        </p:sp>
      </p:grpSp>
      <p:grpSp>
        <p:nvGrpSpPr>
          <p:cNvPr id="5" name="Group 47">
            <a:extLst>
              <a:ext uri="{FF2B5EF4-FFF2-40B4-BE49-F238E27FC236}">
                <a16:creationId xmlns:a16="http://schemas.microsoft.com/office/drawing/2014/main" id="{666E9E8A-7D2B-114B-A2B3-53E9404AA14C}"/>
              </a:ext>
            </a:extLst>
          </p:cNvPr>
          <p:cNvGrpSpPr>
            <a:grpSpLocks/>
          </p:cNvGrpSpPr>
          <p:nvPr/>
        </p:nvGrpSpPr>
        <p:grpSpPr bwMode="auto">
          <a:xfrm>
            <a:off x="3336925" y="4937125"/>
            <a:ext cx="3035300" cy="1444625"/>
            <a:chOff x="3441" y="3154"/>
            <a:chExt cx="1912" cy="910"/>
          </a:xfrm>
          <a:noFill/>
        </p:grpSpPr>
        <p:sp>
          <p:nvSpPr>
            <p:cNvPr id="420907" name="Rectangle 43">
              <a:extLst>
                <a:ext uri="{FF2B5EF4-FFF2-40B4-BE49-F238E27FC236}">
                  <a16:creationId xmlns:a16="http://schemas.microsoft.com/office/drawing/2014/main" id="{15290B53-4FB0-AB40-8EA8-3EA542431B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9" y="3154"/>
              <a:ext cx="1893" cy="90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420906" name="Text Box 42">
              <a:extLst>
                <a:ext uri="{FF2B5EF4-FFF2-40B4-BE49-F238E27FC236}">
                  <a16:creationId xmlns:a16="http://schemas.microsoft.com/office/drawing/2014/main" id="{D3BD127E-2D5F-A249-9A5C-B8AF756628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1" y="3175"/>
              <a:ext cx="1912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Arial" charset="0"/>
                  <a:ea typeface="+mn-ea"/>
                </a:rPr>
                <a:t>MAC addr  interface   TTL</a:t>
              </a:r>
            </a:p>
          </p:txBody>
        </p:sp>
        <p:sp>
          <p:nvSpPr>
            <p:cNvPr id="420908" name="Line 44">
              <a:extLst>
                <a:ext uri="{FF2B5EF4-FFF2-40B4-BE49-F238E27FC236}">
                  <a16:creationId xmlns:a16="http://schemas.microsoft.com/office/drawing/2014/main" id="{832D78A0-72B2-4543-974D-A77746FD67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6" y="3154"/>
              <a:ext cx="0" cy="907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420909" name="Line 45">
              <a:extLst>
                <a:ext uri="{FF2B5EF4-FFF2-40B4-BE49-F238E27FC236}">
                  <a16:creationId xmlns:a16="http://schemas.microsoft.com/office/drawing/2014/main" id="{27B9F5E7-C748-8349-A7D3-269D7F6012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63" y="3157"/>
              <a:ext cx="0" cy="907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420910" name="Line 46">
              <a:extLst>
                <a:ext uri="{FF2B5EF4-FFF2-40B4-BE49-F238E27FC236}">
                  <a16:creationId xmlns:a16="http://schemas.microsoft.com/office/drawing/2014/main" id="{C2C27C98-BFC8-2841-A49E-296E9AB351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2" y="3397"/>
              <a:ext cx="1886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</p:grpSp>
      <p:sp>
        <p:nvSpPr>
          <p:cNvPr id="420912" name="Text Box 48">
            <a:extLst>
              <a:ext uri="{FF2B5EF4-FFF2-40B4-BE49-F238E27FC236}">
                <a16:creationId xmlns:a16="http://schemas.microsoft.com/office/drawing/2014/main" id="{42AA1A1E-50FC-5A43-94A7-279AA7A7A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326063"/>
            <a:ext cx="18510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Switch table </a:t>
            </a:r>
          </a:p>
          <a:p>
            <a:pPr eaLnBrk="1" hangingPunct="1"/>
            <a:r>
              <a:rPr lang="en-US" altLang="en-US" sz="1800"/>
              <a:t>(initially empty)</a:t>
            </a:r>
          </a:p>
        </p:txBody>
      </p:sp>
      <p:grpSp>
        <p:nvGrpSpPr>
          <p:cNvPr id="6" name="Group 53">
            <a:extLst>
              <a:ext uri="{FF2B5EF4-FFF2-40B4-BE49-F238E27FC236}">
                <a16:creationId xmlns:a16="http://schemas.microsoft.com/office/drawing/2014/main" id="{F16CDB11-D029-9140-8DD7-260C5747DF08}"/>
              </a:ext>
            </a:extLst>
          </p:cNvPr>
          <p:cNvGrpSpPr>
            <a:grpSpLocks/>
          </p:cNvGrpSpPr>
          <p:nvPr/>
        </p:nvGrpSpPr>
        <p:grpSpPr bwMode="auto">
          <a:xfrm>
            <a:off x="3771900" y="5370513"/>
            <a:ext cx="2493963" cy="374650"/>
            <a:chOff x="2376" y="3383"/>
            <a:chExt cx="1571" cy="236"/>
          </a:xfrm>
          <a:noFill/>
        </p:grpSpPr>
        <p:sp>
          <p:nvSpPr>
            <p:cNvPr id="420913" name="Text Box 49">
              <a:extLst>
                <a:ext uri="{FF2B5EF4-FFF2-40B4-BE49-F238E27FC236}">
                  <a16:creationId xmlns:a16="http://schemas.microsoft.com/office/drawing/2014/main" id="{39579F52-9B0F-1848-9F53-BD439A64E3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76" y="3388"/>
              <a:ext cx="221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Arial" charset="0"/>
                  <a:ea typeface="+mn-ea"/>
                </a:rPr>
                <a:t>A</a:t>
              </a:r>
            </a:p>
          </p:txBody>
        </p:sp>
        <p:sp>
          <p:nvSpPr>
            <p:cNvPr id="420914" name="Text Box 50">
              <a:extLst>
                <a:ext uri="{FF2B5EF4-FFF2-40B4-BE49-F238E27FC236}">
                  <a16:creationId xmlns:a16="http://schemas.microsoft.com/office/drawing/2014/main" id="{1DB54AEE-013F-2D47-A7CD-4C36040EAC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3" y="3387"/>
              <a:ext cx="181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Arial" charset="0"/>
                  <a:ea typeface="+mn-ea"/>
                </a:rPr>
                <a:t>1</a:t>
              </a:r>
            </a:p>
          </p:txBody>
        </p:sp>
        <p:sp>
          <p:nvSpPr>
            <p:cNvPr id="420915" name="Text Box 51">
              <a:extLst>
                <a:ext uri="{FF2B5EF4-FFF2-40B4-BE49-F238E27FC236}">
                  <a16:creationId xmlns:a16="http://schemas.microsoft.com/office/drawing/2014/main" id="{71613BA7-0A63-2949-A16F-A5AE39904E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5" y="3383"/>
              <a:ext cx="292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Arial" charset="0"/>
                  <a:ea typeface="+mn-ea"/>
                </a:rPr>
                <a:t>60</a:t>
              </a:r>
            </a:p>
          </p:txBody>
        </p:sp>
      </p:grpSp>
      <p:sp>
        <p:nvSpPr>
          <p:cNvPr id="55" name="Date Placeholder 54">
            <a:extLst>
              <a:ext uri="{FF2B5EF4-FFF2-40B4-BE49-F238E27FC236}">
                <a16:creationId xmlns:a16="http://schemas.microsoft.com/office/drawing/2014/main" id="{664EA3B2-2E3F-B64B-8319-677C72E6AC8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DF62FEA-0580-F944-8D0F-F161CE230EE9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2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-0.10694 0.11482 L -0.10694 0.24329 " pathEditMode="relative" rAng="0" ptsTypes="AAA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47" y="1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9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696AC73-EFBD-FF45-9ED4-640B424B4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5-</a:t>
            </a:r>
            <a:fld id="{2D677A7A-6892-BF40-9ED5-CD0DBACDD8CF}" type="slidenum"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eaLnBrk="1" hangingPunct="1"/>
              <a:t>9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21890" name="Rectangle 2">
            <a:extLst>
              <a:ext uri="{FF2B5EF4-FFF2-40B4-BE49-F238E27FC236}">
                <a16:creationId xmlns:a16="http://schemas.microsoft.com/office/drawing/2014/main" id="{955AC44B-9282-F340-9084-3568BED2968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09588" y="0"/>
            <a:ext cx="7772400" cy="1143000"/>
          </a:xfrm>
        </p:spPr>
        <p:txBody>
          <a:bodyPr anchor="ctr"/>
          <a:lstStyle/>
          <a:p>
            <a:pPr eaLnBrk="1" hangingPunct="1"/>
            <a:r>
              <a:rPr lang="en-US" altLang="en-US" sz="340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  <a:cs typeface="Arial" panose="020B0604020202020204" pitchFamily="34" charset="0"/>
              </a:rPr>
              <a:t>Switch: Frame Filtering/Forwarding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DE7CA445-D3EC-3C42-84D4-9B47DCEAA4A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30238" y="1150938"/>
            <a:ext cx="8201025" cy="3748087"/>
          </a:xfrm>
        </p:spPr>
        <p:txBody>
          <a:bodyPr/>
          <a:lstStyle/>
          <a:p>
            <a:pPr eaLnBrk="1" hangingPunct="1">
              <a:buFont typeface="ZapfDingbats" pitchFamily="82" charset="2"/>
              <a:buNone/>
            </a:pPr>
            <a:r>
              <a:rPr lang="en-US" altLang="en-US" sz="2100" u="sng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When  frame received:</a:t>
            </a:r>
            <a:br>
              <a:rPr lang="en-US" altLang="en-US" sz="2100" u="sng">
                <a:solidFill>
                  <a:srgbClr val="FF0000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</a:br>
            <a:endParaRPr lang="en-US" altLang="en-US" sz="900" u="sng">
              <a:solidFill>
                <a:srgbClr val="FF0000"/>
              </a:solidFill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  <a:p>
            <a:pPr eaLnBrk="1" hangingPunct="1">
              <a:buFont typeface="ZapfDingbats" pitchFamily="82" charset="2"/>
              <a:buNone/>
            </a:pPr>
            <a:r>
              <a:rPr lang="en-US" altLang="en-US" sz="21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1. record link associated with sending host</a:t>
            </a:r>
          </a:p>
          <a:p>
            <a:pPr eaLnBrk="1" hangingPunct="1">
              <a:buFont typeface="ZapfDingbats" pitchFamily="82" charset="2"/>
              <a:buNone/>
            </a:pPr>
            <a:r>
              <a:rPr lang="en-US" altLang="en-US" sz="21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2. index switch table using MAC dest address</a:t>
            </a:r>
            <a:endParaRPr lang="en-US" altLang="en-US" sz="2100" b="1">
              <a:solidFill>
                <a:schemeClr val="accent2"/>
              </a:solidFill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  <a:p>
            <a:pPr eaLnBrk="1" hangingPunct="1">
              <a:buFont typeface="ZapfDingbats" pitchFamily="82" charset="2"/>
              <a:buNone/>
            </a:pPr>
            <a:r>
              <a:rPr lang="en-US" altLang="en-US" sz="2100" b="1">
                <a:solidFill>
                  <a:schemeClr val="accent2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3. if </a:t>
            </a:r>
            <a:r>
              <a:rPr lang="en-US" altLang="en-US" sz="21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entry found for destination</a:t>
            </a:r>
            <a:br>
              <a:rPr lang="en-US" altLang="en-US" sz="21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</a:br>
            <a:r>
              <a:rPr lang="en-US" altLang="en-US" sz="21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 </a:t>
            </a:r>
            <a:r>
              <a:rPr lang="en-US" altLang="en-US" sz="2100" b="1">
                <a:solidFill>
                  <a:schemeClr val="accent2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then {</a:t>
            </a:r>
          </a:p>
          <a:p>
            <a:pPr eaLnBrk="1" hangingPunct="1">
              <a:buFont typeface="ZapfDingbats" pitchFamily="82" charset="2"/>
              <a:buNone/>
            </a:pPr>
            <a:r>
              <a:rPr lang="en-US" altLang="en-US" sz="2100" b="1">
                <a:solidFill>
                  <a:schemeClr val="accent2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       if </a:t>
            </a:r>
            <a:r>
              <a:rPr lang="en-US" altLang="en-US" sz="21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dest on segment from which frame arrived</a:t>
            </a:r>
            <a:br>
              <a:rPr lang="en-US" altLang="en-US" sz="21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</a:br>
            <a:r>
              <a:rPr lang="en-US" altLang="en-US" sz="21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      </a:t>
            </a:r>
            <a:r>
              <a:rPr lang="en-US" altLang="en-US" sz="2100" b="1">
                <a:solidFill>
                  <a:schemeClr val="accent2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then</a:t>
            </a:r>
            <a:r>
              <a:rPr lang="en-US" altLang="en-US" sz="21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drop the frame</a:t>
            </a:r>
          </a:p>
          <a:p>
            <a:pPr eaLnBrk="1" hangingPunct="1">
              <a:buFont typeface="ZapfDingbats" pitchFamily="82" charset="2"/>
              <a:buNone/>
            </a:pPr>
            <a:r>
              <a:rPr lang="en-US" altLang="en-US" sz="21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          </a:t>
            </a:r>
            <a:r>
              <a:rPr lang="en-US" altLang="en-US" sz="2100" b="1">
                <a:solidFill>
                  <a:schemeClr val="accent2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else</a:t>
            </a:r>
            <a:r>
              <a:rPr lang="en-US" altLang="en-US" sz="21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forward the frame on interface indicated</a:t>
            </a:r>
          </a:p>
          <a:p>
            <a:pPr eaLnBrk="1" hangingPunct="1">
              <a:buFont typeface="ZapfDingbats" pitchFamily="82" charset="2"/>
              <a:buNone/>
            </a:pPr>
            <a:r>
              <a:rPr lang="en-US" altLang="en-US" sz="21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    </a:t>
            </a:r>
            <a:r>
              <a:rPr lang="en-US" altLang="en-US" sz="2100" b="1">
                <a:solidFill>
                  <a:schemeClr val="accent2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 }   </a:t>
            </a:r>
            <a:endParaRPr lang="en-US" altLang="en-US" sz="2100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  <a:p>
            <a:pPr eaLnBrk="1" hangingPunct="1">
              <a:buFont typeface="ZapfDingbats" pitchFamily="82" charset="2"/>
              <a:buNone/>
            </a:pPr>
            <a:r>
              <a:rPr lang="en-US" altLang="en-US" sz="21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     </a:t>
            </a:r>
            <a:r>
              <a:rPr lang="en-US" altLang="en-US" sz="2100" b="1">
                <a:solidFill>
                  <a:schemeClr val="accent2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else</a:t>
            </a:r>
            <a:r>
              <a:rPr lang="en-US" altLang="en-US" sz="21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flood</a:t>
            </a:r>
            <a:endParaRPr lang="en-US" altLang="en-US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  <a:p>
            <a:pPr lvl="3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 </a:t>
            </a:r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8CB7EBCC-933C-5C45-BDFF-0E713F713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7013" y="4886325"/>
            <a:ext cx="4383087" cy="835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forward on all but the interface </a:t>
            </a:r>
          </a:p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on which the frame arrived</a:t>
            </a:r>
            <a:endParaRPr lang="en-US" altLang="en-US" sz="20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2" name="Line 5">
            <a:extLst>
              <a:ext uri="{FF2B5EF4-FFF2-40B4-BE49-F238E27FC236}">
                <a16:creationId xmlns:a16="http://schemas.microsoft.com/office/drawing/2014/main" id="{547182E6-5877-EB41-8187-462A66026CB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70125" y="4981575"/>
            <a:ext cx="525463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132A47C-3FFE-4F41-9636-E644BAD7D67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CA58813-390B-A446-A163-7AD1968DD545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5/10/23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  <a:cs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18213</TotalTime>
  <Words>1448</Words>
  <Application>Microsoft Macintosh PowerPoint</Application>
  <PresentationFormat>On-screen Show (4:3)</PresentationFormat>
  <Paragraphs>384</Paragraphs>
  <Slides>22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ZapfDingbats</vt:lpstr>
      <vt:lpstr>Arial</vt:lpstr>
      <vt:lpstr>Comic Sans MS</vt:lpstr>
      <vt:lpstr>Garamond</vt:lpstr>
      <vt:lpstr>Tahoma</vt:lpstr>
      <vt:lpstr>Times New Roman</vt:lpstr>
      <vt:lpstr>Wingdings</vt:lpstr>
      <vt:lpstr>Edge</vt:lpstr>
      <vt:lpstr>Clip</vt:lpstr>
      <vt:lpstr>CIS454/554 Data Comm. Networks</vt:lpstr>
      <vt:lpstr>Outline</vt:lpstr>
      <vt:lpstr>Link Layer Devices</vt:lpstr>
      <vt:lpstr>Hubs</vt:lpstr>
      <vt:lpstr>Switch</vt:lpstr>
      <vt:lpstr>Switch: Allows Multiple Simultaneous Transmissions</vt:lpstr>
      <vt:lpstr>Switch Table</vt:lpstr>
      <vt:lpstr>Switch: Self-Learning</vt:lpstr>
      <vt:lpstr>Switch: Frame Filtering/Forwarding</vt:lpstr>
      <vt:lpstr>Self-Learning, Forwarding: Example</vt:lpstr>
      <vt:lpstr>Interconnecting Switches</vt:lpstr>
      <vt:lpstr>Institutional Network</vt:lpstr>
      <vt:lpstr>Switches vs. Routers</vt:lpstr>
      <vt:lpstr>IEEE 802.11 Wireless LAN</vt:lpstr>
      <vt:lpstr>802.11 LAN architecture</vt:lpstr>
      <vt:lpstr>802.11: Channels, association</vt:lpstr>
      <vt:lpstr>802.11: passive/active scanning</vt:lpstr>
      <vt:lpstr>IEEE 802.11: multiple access</vt:lpstr>
      <vt:lpstr>IEEE 802.11 MAC Protocol: CSMA/CA: Link layer acknowledgement</vt:lpstr>
      <vt:lpstr>Avoiding Collisions:  when ack is not received in time</vt:lpstr>
      <vt:lpstr>Collision Avoidance: RTS-CTS exchange</vt:lpstr>
      <vt:lpstr>Homework#4.9</vt:lpstr>
    </vt:vector>
  </TitlesOfParts>
  <Company>Cleveland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 682/782</dc:title>
  <dc:creator>Wenbing Zhao</dc:creator>
  <cp:lastModifiedBy>Wenbing Zhao</cp:lastModifiedBy>
  <cp:revision>1114</cp:revision>
  <cp:lastPrinted>1601-01-01T00:00:00Z</cp:lastPrinted>
  <dcterms:created xsi:type="dcterms:W3CDTF">2011-11-28T02:00:45Z</dcterms:created>
  <dcterms:modified xsi:type="dcterms:W3CDTF">2023-05-11T01:53:26Z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3</vt:i4>
  </property>
  <property fmtid="{D5CDD505-2E9C-101B-9397-08002B2CF9AE}" pid="7" name="MailAddress">
    <vt:lpwstr>maraz@csd.uoc.gr</vt:lpwstr>
  </property>
  <property fmtid="{D5CDD505-2E9C-101B-9397-08002B2CF9AE}" pid="8" name="HomePage">
    <vt:lpwstr>http://www.csd.uoc.gr/~maraz</vt:lpwstr>
  </property>
  <property fmtid="{D5CDD505-2E9C-101B-9397-08002B2CF9AE}" pid="9" name="Other">
    <vt:lpwstr>Manolis Marazakis_x000d_
Department of Computer Science, University of Crete, Heraklion, Greece._x000d_
_x000d_
CS556: Distributed Systems_x000d_
Fall Semester 2001_x000d_
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E:\UserSpace\maraz\misc\edu\scratch</vt:lpwstr>
  </property>
</Properties>
</file>