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42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6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8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B0BE2244-B22A-4A84-BB94-FB3EC36A009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0CBC596C-F300-4F39-9A53-2D28A323A1EF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宋体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1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520" y="527040"/>
            <a:ext cx="3509640" cy="2631600"/>
          </a:xfrm>
          <a:prstGeom prst="rect">
            <a:avLst/>
          </a:prstGeom>
        </p:spPr>
      </p:sp>
      <p:sp>
        <p:nvSpPr>
          <p:cNvPr id="713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20433CE0-C86B-4355-A24B-644252876192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宋体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3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40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en-US" sz="1400" b="0" strike="noStrike" spc="-1">
                <a:latin typeface="Arial"/>
                <a:ea typeface="宋体"/>
              </a:rPr>
              <a:t>Each vendor/supplier has its own ideas of how things should be done, the only way out is to agree on some network standards</a:t>
            </a:r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AFCB0D6C-84D3-40D0-91A2-15ED23BD586C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宋体"/>
              </a:rPr>
              <a:t>11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4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43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latin typeface="Arial"/>
                <a:ea typeface="ＭＳ Ｐゴシック"/>
              </a:rPr>
              <a:t>Their standards are called recommendations for political reasons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47E634BA-D91B-4A5E-9C11-AF4BB71DE6E6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宋体"/>
              </a:rPr>
              <a:t>13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4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46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latin typeface="Arial"/>
                <a:ea typeface="ＭＳ Ｐゴシック"/>
              </a:rPr>
              <a:t>Standard might not be always successful</a:t>
            </a:r>
            <a:endParaRPr lang="en-US" sz="20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en-US" sz="2000" b="1" strike="noStrike" spc="-1">
                <a:latin typeface="Arial"/>
                <a:ea typeface="ＭＳ Ｐゴシック"/>
              </a:rPr>
              <a:t> The 802 working groups. The important ones are marked with *. The ones marked with </a:t>
            </a:r>
            <a:r>
              <a:rPr lang="en-US" sz="2000" b="1" strike="noStrike" spc="-1">
                <a:latin typeface="Wingdings"/>
                <a:ea typeface="ＭＳ Ｐゴシック"/>
              </a:rPr>
              <a:t> (e.g., 802.14) are hibernating. The one marked with (e.g., 802.8) gave up and disbanded itself. 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D50A8D0A-AAED-4A82-8FBC-402991BAC516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宋体"/>
              </a:rPr>
              <a:t>14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4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49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latin typeface="Arial"/>
                <a:ea typeface="ＭＳ Ｐゴシック"/>
              </a:rPr>
              <a:t>3000+ of RFCs in ietf Web site</a:t>
            </a:r>
            <a:endParaRPr lang="en-US" sz="20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latin typeface="Arial"/>
                <a:ea typeface="ＭＳ Ｐゴシック"/>
              </a:rPr>
              <a:t>To advance to the </a:t>
            </a:r>
            <a:r>
              <a:rPr lang="en-US" sz="2000" b="1" strike="noStrike" spc="-1">
                <a:latin typeface="Arial"/>
                <a:ea typeface="ＭＳ Ｐゴシック"/>
              </a:rPr>
              <a:t>Draft Standard </a:t>
            </a:r>
            <a:r>
              <a:rPr lang="en-US" sz="2000" b="0" strike="noStrike" spc="-1">
                <a:latin typeface="Arial"/>
                <a:ea typeface="ＭＳ Ｐゴシック"/>
              </a:rPr>
              <a:t>stage, a working implementation must have been rigorously tested by at least two independent sites for at least 4 months. If the IAB is convinced that the idea is sound and the software works, it can declare the RFC to be an Internet Standard.</a:t>
            </a:r>
            <a:endParaRPr lang="en-US" sz="20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D1B0C99F-FF98-4B15-9C02-FEF72B735947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15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5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52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27F708A6-C8D6-4B7C-9624-D0EC25AE9205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16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5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55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D411E5A3-A8A8-47E2-A359-4680049E7FCF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17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5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58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F73B32B4-90B4-4839-B902-DB3F19646C7B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18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6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61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BB626E60-3014-47E0-88BB-A074B802DEF3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19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6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64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7E13A36E-E460-4CFE-82F6-298FE94CAE4C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6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67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2E66C51F-3A57-4A9E-A13E-B16B71EE1C40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宋体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1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16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BD59E24F-F680-46F3-9BF9-AF75271B4776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宋体"/>
              </a:rPr>
              <a:t>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6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70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latin typeface="Arial"/>
                <a:ea typeface="ＭＳ Ｐゴシック"/>
              </a:rPr>
              <a:t>e.g., Web: Web server software communicates with browser software</a:t>
            </a:r>
            <a:endParaRPr lang="en-US" sz="20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57BFEFD0-6E95-438A-A5E8-3E6771B7C071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宋体"/>
              </a:rPr>
              <a:t>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7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73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42E8CBF5-83D2-498E-B95B-7DC3F9B05071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宋体"/>
              </a:rPr>
              <a:t>24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7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76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en-US" sz="1000" b="0" strike="noStrike" spc="-1">
                <a:latin typeface="Arial"/>
                <a:ea typeface="ＭＳ Ｐゴシック"/>
              </a:rPr>
              <a:t>Socket analogous to door</a:t>
            </a:r>
            <a:endParaRPr lang="en-US" sz="10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en-US" sz="1000" b="0" strike="noStrike" spc="-1">
                <a:latin typeface="Arial"/>
                <a:ea typeface="ＭＳ Ｐゴシック"/>
              </a:rPr>
              <a:t>sending process shoves message out door</a:t>
            </a:r>
            <a:endParaRPr lang="en-US" sz="10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lang="en-US" sz="1000" b="0" strike="noStrike" spc="-1">
                <a:latin typeface="Arial"/>
                <a:ea typeface="ＭＳ Ｐゴシック"/>
              </a:rPr>
              <a:t>sending process relies on transport infrastructure on other side of door which brings message to socket at receiving process</a:t>
            </a:r>
            <a:endParaRPr lang="en-US" sz="10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lang="en-US" sz="1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D899EC4A-EC27-4E60-9142-A719CFB61E50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宋体"/>
              </a:rPr>
              <a:t>25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7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79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pPr marL="216000" indent="-216000">
              <a:lnSpc>
                <a:spcPct val="100000"/>
              </a:lnSpc>
            </a:pPr>
            <a:r>
              <a:rPr lang="en-US" sz="2000" b="0" strike="noStrike" spc="-1">
                <a:solidFill>
                  <a:srgbClr val="FF0000"/>
                </a:solidFill>
                <a:latin typeface="Arial"/>
                <a:ea typeface="ＭＳ Ｐゴシック"/>
              </a:rPr>
              <a:t>Answer: NO, many processes can be running on same host</a:t>
            </a:r>
            <a:endParaRPr lang="en-US" sz="2000" b="0" strike="noStrike" spc="-1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726ECCC3-A605-4DE6-BE6A-461EDDCE4E2E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1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19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0914C597-E4C8-46EA-AA78-3E328E467A81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2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22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3A869A94-3C61-48BF-BA85-47B43285F798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2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25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B6F69217-06B6-4DA8-9FE1-C57508E575C3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2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28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78A437B2-F43F-46E6-A574-E966A91FA6AC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3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31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EA27EEFB-6D91-404E-916F-3280C7B1A024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3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34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TextShape 1"/>
          <p:cNvSpPr txBox="1"/>
          <p:nvPr/>
        </p:nvSpPr>
        <p:spPr>
          <a:xfrm>
            <a:off x="5273640" y="6672240"/>
            <a:ext cx="4035240" cy="350640"/>
          </a:xfrm>
          <a:prstGeom prst="rect">
            <a:avLst/>
          </a:prstGeom>
          <a:noFill/>
          <a:ln>
            <a:noFill/>
          </a:ln>
        </p:spPr>
        <p:txBody>
          <a:bodyPr lIns="92160" tIns="46080" rIns="92160" bIns="46080" anchor="b">
            <a:noAutofit/>
          </a:bodyPr>
          <a:lstStyle/>
          <a:p>
            <a:pPr algn="r">
              <a:lnSpc>
                <a:spcPct val="100000"/>
              </a:lnSpc>
            </a:pPr>
            <a:fld id="{91775181-F948-4616-8067-4BB00455F684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ＭＳ Ｐゴシック"/>
              </a:rPr>
              <a:t>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3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2900363" y="527050"/>
            <a:ext cx="3509962" cy="2632075"/>
          </a:xfrm>
          <a:prstGeom prst="rect">
            <a:avLst/>
          </a:prstGeom>
        </p:spPr>
      </p:sp>
      <p:sp>
        <p:nvSpPr>
          <p:cNvPr id="737" name="PlaceHolder 3"/>
          <p:cNvSpPr>
            <a:spLocks noGrp="1"/>
          </p:cNvSpPr>
          <p:nvPr>
            <p:ph type="body"/>
          </p:nvPr>
        </p:nvSpPr>
        <p:spPr>
          <a:xfrm>
            <a:off x="1243080" y="3335400"/>
            <a:ext cx="6822720" cy="316044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380880" y="228600"/>
            <a:ext cx="8229240" cy="609120"/>
          </a:xfrm>
          <a:custGeom>
            <a:avLst/>
            <a:gdLst/>
            <a:ahLst/>
            <a:cxnLst/>
            <a:rect l="l" t="t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Line 2"/>
          <p:cNvSpPr/>
          <p:nvPr/>
        </p:nvSpPr>
        <p:spPr>
          <a:xfrm>
            <a:off x="457200" y="6172200"/>
            <a:ext cx="8229600" cy="0"/>
          </a:xfrm>
          <a:prstGeom prst="line">
            <a:avLst/>
          </a:prstGeom>
          <a:ln w="1908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7200" y="6243480"/>
            <a:ext cx="2133360" cy="4568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3080" y="6243480"/>
            <a:ext cx="2133360" cy="45684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B87140AA-47D3-4949-909E-BE90E2136CDB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US" sz="42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F3CDD02-84D3-4540-BFFB-8CFEEEC470F5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927000" y="838080"/>
            <a:ext cx="7341840" cy="13950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6000" b="0" strike="noStrike" spc="-1">
                <a:solidFill>
                  <a:srgbClr val="006633"/>
                </a:solidFill>
                <a:latin typeface="Garamond"/>
                <a:ea typeface="宋体"/>
              </a:rPr>
              <a:t>CIS454/554</a:t>
            </a:r>
            <a:br/>
            <a:r>
              <a:rPr lang="en-US" sz="6000" b="0" strike="noStrike" spc="-1">
                <a:solidFill>
                  <a:srgbClr val="006633"/>
                </a:solidFill>
                <a:latin typeface="Garamond"/>
                <a:ea typeface="宋体"/>
              </a:rPr>
              <a:t>Data Comm. Networks</a:t>
            </a:r>
            <a:endParaRPr lang="en-US" sz="6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TextShape 3"/>
          <p:cNvSpPr txBox="1"/>
          <p:nvPr/>
        </p:nvSpPr>
        <p:spPr>
          <a:xfrm>
            <a:off x="1009800" y="2590920"/>
            <a:ext cx="7218000" cy="36349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720"/>
              </a:spcBef>
              <a:tabLst>
                <a:tab pos="0" algn="l"/>
              </a:tabLst>
            </a:pPr>
            <a:r>
              <a:rPr lang="en-US" sz="3600" b="0" strike="noStrike" spc="-1">
                <a:solidFill>
                  <a:srgbClr val="000000"/>
                </a:solidFill>
                <a:latin typeface="Arial"/>
                <a:ea typeface="宋体"/>
              </a:rPr>
              <a:t>Lecture 3</a:t>
            </a:r>
            <a:endParaRPr lang="en-US" sz="36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720"/>
              </a:spcBef>
              <a:tabLst>
                <a:tab pos="0" algn="l"/>
              </a:tabLst>
            </a:pPr>
            <a:endParaRPr lang="en-US" sz="36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  <a:ea typeface="宋体"/>
              </a:rPr>
              <a:t>Wenbing Zhao</a:t>
            </a:r>
            <a:endParaRPr lang="en-U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tabLst>
                <a:tab pos="0" algn="l"/>
              </a:tabLst>
            </a:pPr>
            <a:endParaRPr lang="en-US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宋体"/>
              </a:rPr>
              <a:t>(Part of the slides are based on Drs. Kurose &amp; Ross</a:t>
            </a:r>
            <a:r>
              <a:rPr lang="en-US" sz="2000" b="0" strike="noStrike" spc="-1">
                <a:solidFill>
                  <a:srgbClr val="000000"/>
                </a:solidFill>
                <a:latin typeface="Comic Sans MS"/>
                <a:ea typeface="宋体"/>
              </a:rPr>
              <a:t>’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宋体"/>
              </a:rPr>
              <a:t>s slides for their </a:t>
            </a:r>
            <a:r>
              <a:rPr lang="en-US" sz="20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Computer Networking 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book)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5F74936-7FC3-4C55-9806-4669D2608FC3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92" name="TextShape 2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5A7B3EE9-ECCA-44AE-BEA0-2F73284917AB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93" name="TextShape 3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宋体"/>
              </a:rPr>
              <a:t>Network Standardization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TextShape 4"/>
          <p:cNvSpPr txBox="1"/>
          <p:nvPr/>
        </p:nvSpPr>
        <p:spPr>
          <a:xfrm>
            <a:off x="576360" y="1444680"/>
            <a:ext cx="8341920" cy="44161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  <a:ea typeface="宋体"/>
              </a:rPr>
              <a:t>Why standard?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51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宋体"/>
              </a:rPr>
              <a:t>Only way to achieve interoperability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51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宋体"/>
              </a:rPr>
              <a:t>Standards also increase the market for products adhering to them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51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宋体"/>
              </a:rPr>
              <a:t>Two kinds of standards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1022400" lvl="2" indent="-35064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宋体"/>
              </a:rPr>
              <a:t>De facto </a:t>
            </a:r>
            <a:r>
              <a:rPr lang="en-US" sz="2200" b="0" strike="noStrike" spc="-1">
                <a:solidFill>
                  <a:srgbClr val="000000"/>
                </a:solidFill>
                <a:latin typeface="Times New Roman"/>
                <a:ea typeface="宋体"/>
              </a:rPr>
              <a:t>–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宋体"/>
              </a:rPr>
              <a:t> from the fact (standards that just happened)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1022400" lvl="2" indent="-35064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宋体"/>
              </a:rPr>
              <a:t>De jure </a:t>
            </a:r>
            <a:r>
              <a:rPr lang="en-US" sz="2200" b="0" strike="noStrike" spc="-1">
                <a:solidFill>
                  <a:srgbClr val="000000"/>
                </a:solidFill>
                <a:latin typeface="Times New Roman"/>
                <a:ea typeface="宋体"/>
              </a:rPr>
              <a:t>–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宋体"/>
              </a:rPr>
              <a:t> by law (formal, legal standards adopted by authorized organization) 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FC620333-4213-4048-8019-449B9AE2B139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11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97" name="TextShape 2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13C36C75-5285-4B8B-BB18-B5F7113D0756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98" name="TextShape 3"/>
          <p:cNvSpPr txBox="1"/>
          <p:nvPr/>
        </p:nvSpPr>
        <p:spPr>
          <a:xfrm>
            <a:off x="500040" y="312840"/>
            <a:ext cx="8430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宋体"/>
              </a:rPr>
              <a:t>Treaty Organization between Nations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299" name="Group 4"/>
          <p:cNvGrpSpPr/>
          <p:nvPr/>
        </p:nvGrpSpPr>
        <p:grpSpPr>
          <a:xfrm>
            <a:off x="644400" y="2336760"/>
            <a:ext cx="7646760" cy="2538000"/>
            <a:chOff x="644400" y="2336760"/>
            <a:chExt cx="7646760" cy="2538000"/>
          </a:xfrm>
        </p:grpSpPr>
        <p:sp>
          <p:nvSpPr>
            <p:cNvPr id="300" name="CustomShape 5"/>
            <p:cNvSpPr/>
            <p:nvPr/>
          </p:nvSpPr>
          <p:spPr>
            <a:xfrm>
              <a:off x="644400" y="2336760"/>
              <a:ext cx="203652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Times New Roman"/>
                  <a:ea typeface="宋体"/>
                </a:rPr>
                <a:t>United Nations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301" name="CustomShape 6"/>
            <p:cNvSpPr/>
            <p:nvPr/>
          </p:nvSpPr>
          <p:spPr>
            <a:xfrm>
              <a:off x="1866240" y="3086280"/>
              <a:ext cx="595404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Times New Roman"/>
                  <a:ea typeface="宋体"/>
                </a:rPr>
                <a:t>ITU - International Telecommunications Union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302" name="CustomShape 7"/>
            <p:cNvSpPr/>
            <p:nvPr/>
          </p:nvSpPr>
          <p:spPr>
            <a:xfrm>
              <a:off x="3416400" y="4052880"/>
              <a:ext cx="4874760" cy="821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Times New Roman"/>
                  <a:ea typeface="宋体"/>
                </a:rPr>
                <a:t>CCITT/ITU-T – telephone and data communications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303" name="Line 8"/>
            <p:cNvSpPr/>
            <p:nvPr/>
          </p:nvSpPr>
          <p:spPr>
            <a:xfrm>
              <a:off x="1304640" y="2823840"/>
              <a:ext cx="563760" cy="338400"/>
            </a:xfrm>
            <a:prstGeom prst="line">
              <a:avLst/>
            </a:prstGeom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4" name="Line 9"/>
            <p:cNvSpPr/>
            <p:nvPr/>
          </p:nvSpPr>
          <p:spPr>
            <a:xfrm>
              <a:off x="2469960" y="3574800"/>
              <a:ext cx="914400" cy="476280"/>
            </a:xfrm>
            <a:prstGeom prst="line">
              <a:avLst/>
            </a:prstGeom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E75546F7-CFB4-4BF8-A585-477CCFAF6CA3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12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07" name="TextShape 2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65A8ED93-C348-467D-9BD3-9FB3A5156B4A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08" name="TextShape 3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800" b="0" strike="noStrike" spc="-1">
                <a:solidFill>
                  <a:srgbClr val="006633"/>
                </a:solidFill>
                <a:latin typeface="Garamond"/>
                <a:ea typeface="宋体"/>
              </a:rPr>
              <a:t>Voluntary, Nontreaty Organization</a:t>
            </a:r>
            <a:endParaRPr lang="en-US" sz="38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09" name="Group 4"/>
          <p:cNvGrpSpPr/>
          <p:nvPr/>
        </p:nvGrpSpPr>
        <p:grpSpPr>
          <a:xfrm>
            <a:off x="817200" y="1428840"/>
            <a:ext cx="7263720" cy="4443840"/>
            <a:chOff x="817200" y="1428840"/>
            <a:chExt cx="7263720" cy="4443840"/>
          </a:xfrm>
        </p:grpSpPr>
        <p:sp>
          <p:nvSpPr>
            <p:cNvPr id="310" name="CustomShape 5"/>
            <p:cNvSpPr/>
            <p:nvPr/>
          </p:nvSpPr>
          <p:spPr>
            <a:xfrm>
              <a:off x="817200" y="1428840"/>
              <a:ext cx="5539320" cy="821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Times New Roman"/>
                  <a:ea typeface="宋体"/>
                </a:rPr>
                <a:t>ISO (International Standards Organization)</a:t>
              </a:r>
              <a:endParaRPr lang="en-US" sz="24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Times New Roman"/>
                  <a:ea typeface="宋体"/>
                </a:rPr>
                <a:t>	issues standards on wide range of topics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311" name="CustomShape 6"/>
            <p:cNvSpPr/>
            <p:nvPr/>
          </p:nvSpPr>
          <p:spPr>
            <a:xfrm>
              <a:off x="2332800" y="2405160"/>
              <a:ext cx="411300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Times New Roman"/>
                  <a:ea typeface="宋体"/>
                </a:rPr>
                <a:t>200 TC (Technical Committees)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312" name="CustomShape 7"/>
            <p:cNvSpPr/>
            <p:nvPr/>
          </p:nvSpPr>
          <p:spPr>
            <a:xfrm>
              <a:off x="3163320" y="3075120"/>
              <a:ext cx="491760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Times New Roman"/>
                  <a:ea typeface="宋体"/>
                </a:rPr>
                <a:t>TC97 – computers and info processing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313" name="CustomShape 8"/>
            <p:cNvSpPr/>
            <p:nvPr/>
          </p:nvSpPr>
          <p:spPr>
            <a:xfrm>
              <a:off x="3760920" y="3854520"/>
              <a:ext cx="271548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Times New Roman"/>
                  <a:ea typeface="宋体"/>
                </a:rPr>
                <a:t>SC (Subcommittees)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314" name="CustomShape 9"/>
            <p:cNvSpPr/>
            <p:nvPr/>
          </p:nvSpPr>
          <p:spPr>
            <a:xfrm>
              <a:off x="4348080" y="4599000"/>
              <a:ext cx="300348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Times New Roman"/>
                  <a:ea typeface="宋体"/>
                </a:rPr>
                <a:t>WG (Working Groups)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315" name="CustomShape 10"/>
            <p:cNvSpPr/>
            <p:nvPr/>
          </p:nvSpPr>
          <p:spPr>
            <a:xfrm>
              <a:off x="1404720" y="5416560"/>
              <a:ext cx="5861160" cy="4561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Times New Roman"/>
                  <a:ea typeface="宋体"/>
                </a:rPr>
                <a:t>ANSI (American National Standards Institute)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316" name="Line 11"/>
            <p:cNvSpPr/>
            <p:nvPr/>
          </p:nvSpPr>
          <p:spPr>
            <a:xfrm>
              <a:off x="1184040" y="1939680"/>
              <a:ext cx="1171800" cy="620640"/>
            </a:xfrm>
            <a:prstGeom prst="line">
              <a:avLst/>
            </a:prstGeom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7" name="Line 12"/>
            <p:cNvSpPr/>
            <p:nvPr/>
          </p:nvSpPr>
          <p:spPr>
            <a:xfrm>
              <a:off x="2744640" y="2828880"/>
              <a:ext cx="463680" cy="366480"/>
            </a:xfrm>
            <a:prstGeom prst="line">
              <a:avLst/>
            </a:prstGeom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8" name="Line 13"/>
            <p:cNvSpPr/>
            <p:nvPr/>
          </p:nvSpPr>
          <p:spPr>
            <a:xfrm>
              <a:off x="3538440" y="3524040"/>
              <a:ext cx="341280" cy="365040"/>
            </a:xfrm>
            <a:prstGeom prst="line">
              <a:avLst/>
            </a:prstGeom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9" name="Line 14"/>
            <p:cNvSpPr/>
            <p:nvPr/>
          </p:nvSpPr>
          <p:spPr>
            <a:xfrm>
              <a:off x="4109760" y="4268520"/>
              <a:ext cx="439920" cy="425520"/>
            </a:xfrm>
            <a:prstGeom prst="line">
              <a:avLst/>
            </a:prstGeom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0" name="Line 15"/>
            <p:cNvSpPr/>
            <p:nvPr/>
          </p:nvSpPr>
          <p:spPr>
            <a:xfrm>
              <a:off x="1087200" y="1927080"/>
              <a:ext cx="622440" cy="3511440"/>
            </a:xfrm>
            <a:prstGeom prst="line">
              <a:avLst/>
            </a:prstGeom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BF6220C-EEF0-451E-9F2A-DA97219DDEDC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13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23" name="TextShape 2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22A38BEA-3FF5-4EB6-95E0-2991F28F6451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24" name="TextShape 3"/>
          <p:cNvSpPr txBox="1"/>
          <p:nvPr/>
        </p:nvSpPr>
        <p:spPr>
          <a:xfrm>
            <a:off x="480960" y="0"/>
            <a:ext cx="8338680" cy="8330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宋体"/>
              </a:rPr>
              <a:t>IEEE 802 Standards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25" name="Picture 3" descr="1-38"/>
          <p:cNvPicPr/>
          <p:nvPr/>
        </p:nvPicPr>
        <p:blipFill>
          <a:blip r:embed="rId3"/>
          <a:srcRect l="13139"/>
          <a:stretch/>
        </p:blipFill>
        <p:spPr>
          <a:xfrm>
            <a:off x="1254240" y="925560"/>
            <a:ext cx="7156080" cy="5474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8E3B664-3076-47B1-A0FE-B0F0ED875CAC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14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28" name="TextShape 2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883FBA8D-6D74-4479-8612-4F95D974E260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29" name="TextShape 3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Internet Standard Body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TextShape 4"/>
          <p:cNvSpPr txBox="1"/>
          <p:nvPr/>
        </p:nvSpPr>
        <p:spPr>
          <a:xfrm>
            <a:off x="457200" y="1359000"/>
            <a:ext cx="8229240" cy="4495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601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Internet Society (used to be Internet Architecture Board)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90000"/>
              </a:lnSpc>
              <a:spcBef>
                <a:spcPts val="51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Internet Research Task Force (IRTF)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1022400" lvl="2" indent="-350640">
              <a:lnSpc>
                <a:spcPct val="90000"/>
              </a:lnSpc>
              <a:spcBef>
                <a:spcPts val="47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Arial"/>
              </a:rPr>
              <a:t>Concentrate on long term research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90000"/>
              </a:lnSpc>
              <a:spcBef>
                <a:spcPts val="51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Internet Engineering Task Force (IETF)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1022400" lvl="2" indent="-350640">
              <a:lnSpc>
                <a:spcPct val="90000"/>
              </a:lnSpc>
              <a:spcBef>
                <a:spcPts val="47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Arial"/>
              </a:rPr>
              <a:t>Deal with short term engineering issues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601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Standardization process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90000"/>
              </a:lnSpc>
              <a:spcBef>
                <a:spcPts val="51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Proposed standard: request for comments (</a:t>
            </a:r>
            <a:r>
              <a:rPr lang="en-US" sz="2600" b="0" strike="noStrike" spc="-1">
                <a:solidFill>
                  <a:srgbClr val="00FF00"/>
                </a:solidFill>
                <a:latin typeface="Arial"/>
                <a:ea typeface="Arial"/>
              </a:rPr>
              <a:t>RFCs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)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90000"/>
              </a:lnSpc>
              <a:spcBef>
                <a:spcPts val="51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Draft standard: after &gt;= 4 month test by &gt;= 2 sites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90000"/>
              </a:lnSpc>
              <a:spcBef>
                <a:spcPts val="51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Internet standard: if convinced the idea is sound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A178400-4CCF-4AFC-8D29-7E00995E85CE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15</a:t>
            </a:fld>
            <a:endParaRPr lang="en-US" sz="1200" b="0" strike="noStrike" spc="-1">
              <a:latin typeface="Times New Roman"/>
            </a:endParaRPr>
          </a:p>
        </p:txBody>
      </p:sp>
      <p:pic>
        <p:nvPicPr>
          <p:cNvPr id="334" name="Picture 6" descr="arpanet2"/>
          <p:cNvPicPr/>
          <p:nvPr/>
        </p:nvPicPr>
        <p:blipFill>
          <a:blip r:embed="rId3"/>
          <a:srcRect l="11951" t="3463" r="6129" b="13914"/>
          <a:stretch/>
        </p:blipFill>
        <p:spPr>
          <a:xfrm>
            <a:off x="4021200" y="3767040"/>
            <a:ext cx="2819160" cy="3015720"/>
          </a:xfrm>
          <a:prstGeom prst="rect">
            <a:avLst/>
          </a:prstGeom>
          <a:ln>
            <a:noFill/>
          </a:ln>
        </p:spPr>
      </p:pic>
      <p:sp>
        <p:nvSpPr>
          <p:cNvPr id="335" name="TextShape 3"/>
          <p:cNvSpPr txBox="1"/>
          <p:nvPr/>
        </p:nvSpPr>
        <p:spPr>
          <a:xfrm>
            <a:off x="476280" y="382680"/>
            <a:ext cx="7772040" cy="645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Internet History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TextShape 4"/>
          <p:cNvSpPr txBox="1"/>
          <p:nvPr/>
        </p:nvSpPr>
        <p:spPr>
          <a:xfrm>
            <a:off x="507960" y="1633680"/>
            <a:ext cx="3695400" cy="44924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1961: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Kleinrock - queueing theory shows effectiveness of packet-switching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1964: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Baran - packet-switching in military nets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1967: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ARPAnet conceived by Advanced Research Projects Agency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1969: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first ARPAnet node operational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TextShape 5"/>
          <p:cNvSpPr txBox="1"/>
          <p:nvPr/>
        </p:nvSpPr>
        <p:spPr>
          <a:xfrm>
            <a:off x="4357800" y="1620720"/>
            <a:ext cx="4785840" cy="44478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1972: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Arial"/>
              </a:rPr>
              <a:t>ARPAnet public demonstration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Arial"/>
              </a:rPr>
              <a:t>NCP (Network Control Protocol) first host-host protocol 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Arial"/>
              </a:rPr>
              <a:t>first e-mail program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Arial"/>
              </a:rPr>
              <a:t>ARPAnet has 15 nodes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CustomShape 6"/>
          <p:cNvSpPr/>
          <p:nvPr/>
        </p:nvSpPr>
        <p:spPr>
          <a:xfrm>
            <a:off x="523800" y="1028880"/>
            <a:ext cx="7772040" cy="64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0" i="1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1961-1972: Early packet-switching principles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339" name="TextShape 7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36FF54C8-F5AC-40FE-B729-64580C61E72C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7B5505A3-CC43-46BE-AC96-FA074B831C0D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16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42" name="TextShape 3"/>
          <p:cNvSpPr txBox="1"/>
          <p:nvPr/>
        </p:nvSpPr>
        <p:spPr>
          <a:xfrm>
            <a:off x="476280" y="382680"/>
            <a:ext cx="7772040" cy="645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Internet History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TextShape 4"/>
          <p:cNvSpPr txBox="1"/>
          <p:nvPr/>
        </p:nvSpPr>
        <p:spPr>
          <a:xfrm>
            <a:off x="228600" y="1695600"/>
            <a:ext cx="4152600" cy="4457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1970: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ALOHAnet satellite network in Hawaii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1974: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Cerf and Kahn - architecture for interconnecting networks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1976: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Ethernet at Xerox PARC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late70’s: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proprietary architectures: DECnet, SNA, XNA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late 70’s: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switching fixed length packets (ATM precursor)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1979: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ARPAnet has 200 nodes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TextShape 5"/>
          <p:cNvSpPr txBox="1"/>
          <p:nvPr/>
        </p:nvSpPr>
        <p:spPr>
          <a:xfrm>
            <a:off x="4495680" y="1801800"/>
            <a:ext cx="4190760" cy="2968200"/>
          </a:xfrm>
          <a:prstGeom prst="rect">
            <a:avLst/>
          </a:prstGeom>
          <a:noFill/>
          <a:ln>
            <a:solidFill>
              <a:srgbClr val="CC9900"/>
            </a:solidFill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Cerf and Kahn’s internetworking principles: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9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Minimalism, autonomy - no internal changes required to interconnect networks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9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Best effort service model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9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Stateless routers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9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Decentralized control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Define today’s internet architecture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CustomShape 6"/>
          <p:cNvSpPr/>
          <p:nvPr/>
        </p:nvSpPr>
        <p:spPr>
          <a:xfrm>
            <a:off x="523800" y="1028880"/>
            <a:ext cx="7972200" cy="64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0" i="1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1972-1980: Internetworking, new and proprietary nets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346" name="TextShape 7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45178605-B97E-4A18-8262-E35CEFD9A24E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2122081-35E0-4B8C-8341-BBCE6A79FDB5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17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49" name="TextShape 3"/>
          <p:cNvSpPr txBox="1"/>
          <p:nvPr/>
        </p:nvSpPr>
        <p:spPr>
          <a:xfrm>
            <a:off x="476280" y="382680"/>
            <a:ext cx="7772040" cy="645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Internet History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TextShape 4"/>
          <p:cNvSpPr txBox="1"/>
          <p:nvPr/>
        </p:nvSpPr>
        <p:spPr>
          <a:xfrm>
            <a:off x="533520" y="1790640"/>
            <a:ext cx="3809520" cy="4457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1983: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deployment of TCP/IP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1982: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SMTP e-mail protocol defined 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1983: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DNS defined for name-to-IP-address translation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1985: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FTP protocol defined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1988: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TCP congestion control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1" name="TextShape 5"/>
          <p:cNvSpPr txBox="1"/>
          <p:nvPr/>
        </p:nvSpPr>
        <p:spPr>
          <a:xfrm>
            <a:off x="4495680" y="1800360"/>
            <a:ext cx="4132080" cy="44478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New national networks: Csnet, BITnet, NSFnet, Minitel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100,000 hosts connected to confederation of networks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CustomShape 6"/>
          <p:cNvSpPr/>
          <p:nvPr/>
        </p:nvSpPr>
        <p:spPr>
          <a:xfrm>
            <a:off x="523800" y="1028880"/>
            <a:ext cx="8195760" cy="64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0" i="1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1980-1990: new protocols, a proliferation of networks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353" name="TextShape 7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48122C2B-3DBC-4FE4-B6A5-CD885EE69FDF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DCC4BB38-48DD-4DE3-B7FA-3543900FB7FC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18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56" name="TextShape 3"/>
          <p:cNvSpPr txBox="1"/>
          <p:nvPr/>
        </p:nvSpPr>
        <p:spPr>
          <a:xfrm>
            <a:off x="476280" y="382680"/>
            <a:ext cx="7772040" cy="645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Internet History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7" name="TextShape 4"/>
          <p:cNvSpPr txBox="1"/>
          <p:nvPr/>
        </p:nvSpPr>
        <p:spPr>
          <a:xfrm>
            <a:off x="419040" y="1698480"/>
            <a:ext cx="4470120" cy="4457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Early 1990’s: 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ARPAnet decommissioned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1991: 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NSF lifts restrictions on commercial use of NSFnet (decommissioned, 1995)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Early 1990s: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Web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Hypertext [Bush 1945, Nelson 1960’s]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HTML, HTTP: Berners-Lee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1994: Mosaic, later Netscape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Late 1990’s: commercialization</a:t>
            </a:r>
            <a:r>
              <a:rPr lang="en-US" sz="18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of the Web</a:t>
            </a: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TextShape 5"/>
          <p:cNvSpPr txBox="1"/>
          <p:nvPr/>
        </p:nvSpPr>
        <p:spPr>
          <a:xfrm>
            <a:off x="4876920" y="1725480"/>
            <a:ext cx="3965040" cy="44478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en-US" sz="22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Late 1990’s – 2000’s: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More killer apps: instant messaging, P2P file sharing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Network security to forefront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Est. 50 million host, 100 million+ users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Backbone links running at Gbps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9" name="CustomShape 6"/>
          <p:cNvSpPr/>
          <p:nvPr/>
        </p:nvSpPr>
        <p:spPr>
          <a:xfrm>
            <a:off x="523800" y="1028880"/>
            <a:ext cx="7962480" cy="64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b="0" i="1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1990, 2000’s: commercialization, the Web, new apps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360" name="TextShape 7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71A95212-12A5-4DEB-8F1B-EBCB03CAB6DB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B52DB8B-F822-43AA-AAAC-4CE95A06DBD1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19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63" name="TextShape 3"/>
          <p:cNvSpPr txBox="1"/>
          <p:nvPr/>
        </p:nvSpPr>
        <p:spPr>
          <a:xfrm>
            <a:off x="476280" y="382680"/>
            <a:ext cx="7772040" cy="645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Internet History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4" name="TextShape 4"/>
          <p:cNvSpPr txBox="1"/>
          <p:nvPr/>
        </p:nvSpPr>
        <p:spPr>
          <a:xfrm>
            <a:off x="571680" y="1473120"/>
            <a:ext cx="7806960" cy="4457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en-US" sz="22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2007: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~500 million hosts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Voice, Video over IP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P2P applications: BitTorrent (file sharing), Skype (VoIP), PPLive (video)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More applications: youtube, gaming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Wireless, mobility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39"/>
              </a:spcBef>
              <a:tabLst>
                <a:tab pos="0" algn="l"/>
              </a:tabLst>
            </a:pP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5" name="TextShape 5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DAA0804D-8C48-4725-916B-6C305AAF43A9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90D54562-6EB8-4062-A0AB-9607D5F66110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1DA1134E-52EE-4641-A867-E295236860EF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55" name="TextShape 4"/>
          <p:cNvSpPr txBox="1"/>
          <p:nvPr/>
        </p:nvSpPr>
        <p:spPr>
          <a:xfrm>
            <a:off x="457200" y="277920"/>
            <a:ext cx="8229240" cy="79812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宋体"/>
              </a:rPr>
              <a:t>Outline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TextShape 5"/>
          <p:cNvSpPr txBox="1"/>
          <p:nvPr/>
        </p:nvSpPr>
        <p:spPr>
          <a:xfrm>
            <a:off x="457200" y="1289160"/>
            <a:ext cx="8229240" cy="4495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Protocol layers, reference models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Network standards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Internet history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Application layer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51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Principles of networked applications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72CA194-9FC2-4889-B4F9-8BAF11556901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68" name="TextShape 3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Introduction: Summary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9" name="TextShape 4"/>
          <p:cNvSpPr txBox="1"/>
          <p:nvPr/>
        </p:nvSpPr>
        <p:spPr>
          <a:xfrm>
            <a:off x="546120" y="1398600"/>
            <a:ext cx="4384440" cy="51890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en-US" sz="2200" b="0" u="sng" strike="noStrike" spc="-1">
                <a:solidFill>
                  <a:srgbClr val="000000"/>
                </a:solidFill>
                <a:uFillTx/>
                <a:latin typeface="Arial"/>
                <a:ea typeface="ＭＳ Ｐゴシック"/>
              </a:rPr>
              <a:t>Covered a “ton” of material!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Internet overview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What’s a protocol?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Network edge, core, access network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9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Packet-switching versus circuit-switching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9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Internet structure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Performance: loss, delay, throughput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Layering, reference models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Networking standards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History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0" name="TextShape 5"/>
          <p:cNvSpPr txBox="1"/>
          <p:nvPr/>
        </p:nvSpPr>
        <p:spPr>
          <a:xfrm>
            <a:off x="5114880" y="1579680"/>
            <a:ext cx="3723840" cy="4647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en-US" sz="2200" b="0" u="sng" strike="noStrike" spc="-1">
                <a:solidFill>
                  <a:srgbClr val="000000"/>
                </a:solidFill>
                <a:uFillTx/>
                <a:latin typeface="Arial"/>
                <a:ea typeface="ＭＳ Ｐゴシック"/>
              </a:rPr>
              <a:t>You now have: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Context, overview, “feel” of networking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More depth, detail </a:t>
            </a:r>
            <a:r>
              <a:rPr lang="en-US" sz="22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to follow!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1" name="TextShape 6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B671DA3D-A7A0-4042-8495-5A3EA39A23B0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D8A9CBC-95CF-4813-AF74-D93A6E8DDA2E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73" name="TextShape 2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114CD978-3E79-4114-88BB-53067C33DC3A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75" name="CustomShape 4"/>
          <p:cNvSpPr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Wenbing Zhao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376" name="TextShape 5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Application Layer Protocols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7" name="TextShape 6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Principles of networked applications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51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Client server model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51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Sockets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51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Addressing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51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Protocol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51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What do we need from transport layer?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933636A-296A-4818-80BF-4B9BA8911B4B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79" name="TextShape 2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25F72040-9AA7-487B-B0AC-E48C9F6ED0F2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81" name="CustomShape 4"/>
          <p:cNvSpPr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Wenbing Zhao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382" name="TextShape 5"/>
          <p:cNvSpPr txBox="1"/>
          <p:nvPr/>
        </p:nvSpPr>
        <p:spPr>
          <a:xfrm>
            <a:off x="304920" y="228600"/>
            <a:ext cx="838152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8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Creating a Network Application</a:t>
            </a:r>
            <a:endParaRPr lang="en-US" sz="3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3" name="TextShape 6"/>
          <p:cNvSpPr txBox="1"/>
          <p:nvPr/>
        </p:nvSpPr>
        <p:spPr>
          <a:xfrm>
            <a:off x="438120" y="1400040"/>
            <a:ext cx="4190760" cy="5114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51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6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Write programs that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9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Arial"/>
              </a:rPr>
              <a:t>run on different end systems and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9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Arial"/>
              </a:rPr>
              <a:t>communicate over a network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51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6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No need to write code for devices in subnet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9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Arial"/>
              </a:rPr>
              <a:t>Subnet devices do not run user application code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9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Arial"/>
              </a:rPr>
              <a:t>application on end systems  allows for rapid app development, propagation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384" name="Group 7"/>
          <p:cNvGrpSpPr/>
          <p:nvPr/>
        </p:nvGrpSpPr>
        <p:grpSpPr>
          <a:xfrm>
            <a:off x="4908600" y="1876320"/>
            <a:ext cx="3677760" cy="3670200"/>
            <a:chOff x="4908600" y="1876320"/>
            <a:chExt cx="3677760" cy="3670200"/>
          </a:xfrm>
        </p:grpSpPr>
        <p:sp>
          <p:nvSpPr>
            <p:cNvPr id="385" name="CustomShape 8"/>
            <p:cNvSpPr/>
            <p:nvPr/>
          </p:nvSpPr>
          <p:spPr>
            <a:xfrm>
              <a:off x="6788160" y="2019240"/>
              <a:ext cx="1798200" cy="1674360"/>
            </a:xfrm>
            <a:custGeom>
              <a:avLst/>
              <a:gdLst/>
              <a:ahLst/>
              <a:cxnLst/>
              <a:rect l="l" t="t" r="r" b="b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6" name="CustomShape 9"/>
            <p:cNvSpPr/>
            <p:nvPr/>
          </p:nvSpPr>
          <p:spPr>
            <a:xfrm>
              <a:off x="4908600" y="1876320"/>
              <a:ext cx="1866600" cy="1588680"/>
            </a:xfrm>
            <a:custGeom>
              <a:avLst/>
              <a:gdLst/>
              <a:ahLst/>
              <a:cxnLst/>
              <a:rect l="l" t="t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87" name="CustomShape 10"/>
            <p:cNvSpPr/>
            <p:nvPr/>
          </p:nvSpPr>
          <p:spPr>
            <a:xfrm>
              <a:off x="5276880" y="3327480"/>
              <a:ext cx="2974680" cy="2219040"/>
            </a:xfrm>
            <a:custGeom>
              <a:avLst/>
              <a:gdLst/>
              <a:ahLst/>
              <a:cxnLst/>
              <a:rect l="l" t="t" r="r" b="b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33CCCC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388" name="Group 11"/>
            <p:cNvGrpSpPr/>
            <p:nvPr/>
          </p:nvGrpSpPr>
          <p:grpSpPr>
            <a:xfrm>
              <a:off x="5025960" y="2011320"/>
              <a:ext cx="732960" cy="318600"/>
              <a:chOff x="5025960" y="2011320"/>
              <a:chExt cx="732960" cy="318600"/>
            </a:xfrm>
          </p:grpSpPr>
          <p:sp>
            <p:nvSpPr>
              <p:cNvPr id="389" name="Line 12"/>
              <p:cNvSpPr/>
              <p:nvPr/>
            </p:nvSpPr>
            <p:spPr>
              <a:xfrm flipV="1">
                <a:off x="5432400" y="2253240"/>
                <a:ext cx="114120" cy="2520"/>
              </a:xfrm>
              <a:prstGeom prst="line">
                <a:avLst/>
              </a:prstGeom>
              <a:ln w="1908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390" name="Group 13"/>
            <p:cNvGrpSpPr/>
            <p:nvPr/>
          </p:nvGrpSpPr>
          <p:grpSpPr>
            <a:xfrm>
              <a:off x="5025960" y="2606760"/>
              <a:ext cx="732960" cy="318600"/>
              <a:chOff x="5025960" y="2606760"/>
              <a:chExt cx="732960" cy="318600"/>
            </a:xfrm>
          </p:grpSpPr>
          <p:sp>
            <p:nvSpPr>
              <p:cNvPr id="391" name="Line 14"/>
              <p:cNvSpPr/>
              <p:nvPr/>
            </p:nvSpPr>
            <p:spPr>
              <a:xfrm flipV="1">
                <a:off x="5432400" y="2848320"/>
                <a:ext cx="114120" cy="2520"/>
              </a:xfrm>
              <a:prstGeom prst="line">
                <a:avLst/>
              </a:prstGeom>
              <a:ln w="1908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392" name="Group 15"/>
            <p:cNvGrpSpPr/>
            <p:nvPr/>
          </p:nvGrpSpPr>
          <p:grpSpPr>
            <a:xfrm>
              <a:off x="5402160" y="2394000"/>
              <a:ext cx="69840" cy="214200"/>
              <a:chOff x="5402160" y="2394000"/>
              <a:chExt cx="69840" cy="214200"/>
            </a:xfrm>
          </p:grpSpPr>
          <p:sp>
            <p:nvSpPr>
              <p:cNvPr id="393" name="CustomShape 16"/>
              <p:cNvSpPr/>
              <p:nvPr/>
            </p:nvSpPr>
            <p:spPr>
              <a:xfrm>
                <a:off x="5402160" y="2394000"/>
                <a:ext cx="64080" cy="6012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94" name="CustomShape 17"/>
              <p:cNvSpPr/>
              <p:nvPr/>
            </p:nvSpPr>
            <p:spPr>
              <a:xfrm>
                <a:off x="5405040" y="2471040"/>
                <a:ext cx="64080" cy="6012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95" name="CustomShape 18"/>
              <p:cNvSpPr/>
              <p:nvPr/>
            </p:nvSpPr>
            <p:spPr>
              <a:xfrm>
                <a:off x="5407920" y="2548080"/>
                <a:ext cx="64080" cy="6012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396" name="Group 19"/>
            <p:cNvGrpSpPr/>
            <p:nvPr/>
          </p:nvGrpSpPr>
          <p:grpSpPr>
            <a:xfrm>
              <a:off x="5872320" y="2897280"/>
              <a:ext cx="209160" cy="394920"/>
              <a:chOff x="5872320" y="2897280"/>
              <a:chExt cx="209160" cy="394920"/>
            </a:xfrm>
          </p:grpSpPr>
          <p:sp>
            <p:nvSpPr>
              <p:cNvPr id="397" name="CustomShape 20"/>
              <p:cNvSpPr/>
              <p:nvPr/>
            </p:nvSpPr>
            <p:spPr>
              <a:xfrm>
                <a:off x="5872320" y="3201120"/>
                <a:ext cx="209160" cy="91080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98" name="CustomShape 21"/>
              <p:cNvSpPr/>
              <p:nvPr/>
            </p:nvSpPr>
            <p:spPr>
              <a:xfrm>
                <a:off x="5978160" y="2899800"/>
                <a:ext cx="96120" cy="303480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399" name="CustomShape 22"/>
              <p:cNvSpPr/>
              <p:nvPr/>
            </p:nvSpPr>
            <p:spPr>
              <a:xfrm>
                <a:off x="5873400" y="2986200"/>
                <a:ext cx="132480" cy="303480"/>
              </a:xfrm>
              <a:prstGeom prst="rect">
                <a:avLst/>
              </a:prstGeom>
              <a:solidFill>
                <a:srgbClr val="33CCCC"/>
              </a:solidFill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00" name="CustomShape 23"/>
              <p:cNvSpPr/>
              <p:nvPr/>
            </p:nvSpPr>
            <p:spPr>
              <a:xfrm>
                <a:off x="5872320" y="2897280"/>
                <a:ext cx="209160" cy="91080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01" name="Line 24"/>
              <p:cNvSpPr/>
              <p:nvPr/>
            </p:nvSpPr>
            <p:spPr>
              <a:xfrm>
                <a:off x="6081480" y="2903400"/>
                <a:ext cx="0" cy="29736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02" name="Line 25"/>
              <p:cNvSpPr/>
              <p:nvPr/>
            </p:nvSpPr>
            <p:spPr>
              <a:xfrm flipH="1">
                <a:off x="6006240" y="3200760"/>
                <a:ext cx="75240" cy="8892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03" name="CustomShape 26"/>
              <p:cNvSpPr/>
              <p:nvPr/>
            </p:nvSpPr>
            <p:spPr>
              <a:xfrm>
                <a:off x="5890320" y="3025800"/>
                <a:ext cx="87480" cy="174600"/>
              </a:xfrm>
              <a:prstGeom prst="rect">
                <a:avLst/>
              </a:prstGeom>
              <a:solidFill>
                <a:schemeClr val="accent2"/>
              </a:solidFill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04" name="CustomShape 27"/>
              <p:cNvSpPr/>
              <p:nvPr/>
            </p:nvSpPr>
            <p:spPr>
              <a:xfrm>
                <a:off x="5902920" y="3078720"/>
                <a:ext cx="66600" cy="615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405" name="Group 28"/>
            <p:cNvGrpSpPr/>
            <p:nvPr/>
          </p:nvGrpSpPr>
          <p:grpSpPr>
            <a:xfrm>
              <a:off x="6108840" y="3051720"/>
              <a:ext cx="232560" cy="80280"/>
              <a:chOff x="6108840" y="3051720"/>
              <a:chExt cx="232560" cy="80280"/>
            </a:xfrm>
          </p:grpSpPr>
          <p:sp>
            <p:nvSpPr>
              <p:cNvPr id="406" name="CustomShape 29"/>
              <p:cNvSpPr/>
              <p:nvPr/>
            </p:nvSpPr>
            <p:spPr>
              <a:xfrm rot="16200000">
                <a:off x="6104160" y="3062160"/>
                <a:ext cx="74160" cy="6516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07" name="CustomShape 30"/>
              <p:cNvSpPr/>
              <p:nvPr/>
            </p:nvSpPr>
            <p:spPr>
              <a:xfrm rot="16200000">
                <a:off x="6188040" y="3059280"/>
                <a:ext cx="74160" cy="6516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08" name="CustomShape 31"/>
              <p:cNvSpPr/>
              <p:nvPr/>
            </p:nvSpPr>
            <p:spPr>
              <a:xfrm rot="16200000">
                <a:off x="6271560" y="3056040"/>
                <a:ext cx="74160" cy="6516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409" name="Line 32"/>
            <p:cNvSpPr/>
            <p:nvPr/>
          </p:nvSpPr>
          <p:spPr>
            <a:xfrm>
              <a:off x="6008400" y="2804760"/>
              <a:ext cx="495360" cy="180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0" name="Line 33"/>
            <p:cNvSpPr/>
            <p:nvPr/>
          </p:nvSpPr>
          <p:spPr>
            <a:xfrm>
              <a:off x="6011640" y="2801880"/>
              <a:ext cx="1800" cy="9504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1" name="Line 34"/>
            <p:cNvSpPr/>
            <p:nvPr/>
          </p:nvSpPr>
          <p:spPr>
            <a:xfrm>
              <a:off x="6507000" y="2800080"/>
              <a:ext cx="1440" cy="8280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2" name="Line 35"/>
            <p:cNvSpPr/>
            <p:nvPr/>
          </p:nvSpPr>
          <p:spPr>
            <a:xfrm>
              <a:off x="5708520" y="2265120"/>
              <a:ext cx="288720" cy="26532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3" name="Line 36"/>
            <p:cNvSpPr/>
            <p:nvPr/>
          </p:nvSpPr>
          <p:spPr>
            <a:xfrm flipV="1">
              <a:off x="5721120" y="2550960"/>
              <a:ext cx="276120" cy="33012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4" name="Line 37"/>
            <p:cNvSpPr/>
            <p:nvPr/>
          </p:nvSpPr>
          <p:spPr>
            <a:xfrm flipV="1">
              <a:off x="6248160" y="2636640"/>
              <a:ext cx="1800" cy="16344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415" name="Group 38"/>
            <p:cNvGrpSpPr/>
            <p:nvPr/>
          </p:nvGrpSpPr>
          <p:grpSpPr>
            <a:xfrm>
              <a:off x="6367320" y="2874960"/>
              <a:ext cx="209520" cy="394920"/>
              <a:chOff x="6367320" y="2874960"/>
              <a:chExt cx="209520" cy="394920"/>
            </a:xfrm>
          </p:grpSpPr>
          <p:sp>
            <p:nvSpPr>
              <p:cNvPr id="416" name="CustomShape 39"/>
              <p:cNvSpPr/>
              <p:nvPr/>
            </p:nvSpPr>
            <p:spPr>
              <a:xfrm>
                <a:off x="6367320" y="3178800"/>
                <a:ext cx="209160" cy="91080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17" name="CustomShape 40"/>
              <p:cNvSpPr/>
              <p:nvPr/>
            </p:nvSpPr>
            <p:spPr>
              <a:xfrm>
                <a:off x="6473520" y="2877480"/>
                <a:ext cx="96120" cy="303480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18" name="CustomShape 41"/>
              <p:cNvSpPr/>
              <p:nvPr/>
            </p:nvSpPr>
            <p:spPr>
              <a:xfrm>
                <a:off x="6368760" y="2963880"/>
                <a:ext cx="132480" cy="303480"/>
              </a:xfrm>
              <a:prstGeom prst="rect">
                <a:avLst/>
              </a:prstGeom>
              <a:solidFill>
                <a:srgbClr val="33CCCC"/>
              </a:solidFill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19" name="CustomShape 42"/>
              <p:cNvSpPr/>
              <p:nvPr/>
            </p:nvSpPr>
            <p:spPr>
              <a:xfrm>
                <a:off x="6367320" y="2874960"/>
                <a:ext cx="209160" cy="91080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20" name="Line 43"/>
              <p:cNvSpPr/>
              <p:nvPr/>
            </p:nvSpPr>
            <p:spPr>
              <a:xfrm>
                <a:off x="6576840" y="2881080"/>
                <a:ext cx="0" cy="29772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21" name="Line 44"/>
              <p:cNvSpPr/>
              <p:nvPr/>
            </p:nvSpPr>
            <p:spPr>
              <a:xfrm flipH="1">
                <a:off x="6501240" y="3178800"/>
                <a:ext cx="75600" cy="8856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22" name="CustomShape 45"/>
              <p:cNvSpPr/>
              <p:nvPr/>
            </p:nvSpPr>
            <p:spPr>
              <a:xfrm>
                <a:off x="6385680" y="3003840"/>
                <a:ext cx="87480" cy="174600"/>
              </a:xfrm>
              <a:prstGeom prst="rect">
                <a:avLst/>
              </a:prstGeom>
              <a:solidFill>
                <a:schemeClr val="accent2"/>
              </a:solidFill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23" name="CustomShape 46"/>
              <p:cNvSpPr/>
              <p:nvPr/>
            </p:nvSpPr>
            <p:spPr>
              <a:xfrm>
                <a:off x="6398280" y="3056400"/>
                <a:ext cx="66600" cy="615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424" name="Group 47"/>
            <p:cNvGrpSpPr/>
            <p:nvPr/>
          </p:nvGrpSpPr>
          <p:grpSpPr>
            <a:xfrm>
              <a:off x="5410080" y="3494160"/>
              <a:ext cx="479520" cy="925200"/>
              <a:chOff x="5410080" y="3494160"/>
              <a:chExt cx="479520" cy="925200"/>
            </a:xfrm>
          </p:grpSpPr>
          <p:sp>
            <p:nvSpPr>
              <p:cNvPr id="425" name="Line 48"/>
              <p:cNvSpPr/>
              <p:nvPr/>
            </p:nvSpPr>
            <p:spPr>
              <a:xfrm flipV="1">
                <a:off x="5816880" y="3740760"/>
                <a:ext cx="72720" cy="6480"/>
              </a:xfrm>
              <a:prstGeom prst="line">
                <a:avLst/>
              </a:prstGeom>
              <a:ln w="1908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26" name="Line 49"/>
              <p:cNvSpPr/>
              <p:nvPr/>
            </p:nvSpPr>
            <p:spPr>
              <a:xfrm flipV="1">
                <a:off x="5816880" y="4339440"/>
                <a:ext cx="72720" cy="2520"/>
              </a:xfrm>
              <a:prstGeom prst="line">
                <a:avLst/>
              </a:prstGeom>
              <a:ln w="1908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427" name="Group 50"/>
              <p:cNvGrpSpPr/>
              <p:nvPr/>
            </p:nvGrpSpPr>
            <p:grpSpPr>
              <a:xfrm>
                <a:off x="5535720" y="3835440"/>
                <a:ext cx="70560" cy="222480"/>
                <a:chOff x="5535720" y="3835440"/>
                <a:chExt cx="70560" cy="222480"/>
              </a:xfrm>
            </p:grpSpPr>
            <p:sp>
              <p:nvSpPr>
                <p:cNvPr id="428" name="CustomShape 51"/>
                <p:cNvSpPr/>
                <p:nvPr/>
              </p:nvSpPr>
              <p:spPr>
                <a:xfrm>
                  <a:off x="5535720" y="3835440"/>
                  <a:ext cx="65160" cy="6228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29" name="CustomShape 52"/>
                <p:cNvSpPr/>
                <p:nvPr/>
              </p:nvSpPr>
              <p:spPr>
                <a:xfrm>
                  <a:off x="5538240" y="3915360"/>
                  <a:ext cx="65160" cy="6228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30" name="CustomShape 53"/>
                <p:cNvSpPr/>
                <p:nvPr/>
              </p:nvSpPr>
              <p:spPr>
                <a:xfrm>
                  <a:off x="5541120" y="3995640"/>
                  <a:ext cx="65160" cy="6228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431" name="Line 54"/>
              <p:cNvSpPr/>
              <p:nvPr/>
            </p:nvSpPr>
            <p:spPr>
              <a:xfrm>
                <a:off x="5883840" y="3737880"/>
                <a:ext cx="0" cy="60012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432" name="CustomShape 55"/>
            <p:cNvSpPr/>
            <p:nvPr/>
          </p:nvSpPr>
          <p:spPr>
            <a:xfrm rot="16200000">
              <a:off x="6081480" y="4596120"/>
              <a:ext cx="63000" cy="6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3" name="CustomShape 56"/>
            <p:cNvSpPr/>
            <p:nvPr/>
          </p:nvSpPr>
          <p:spPr>
            <a:xfrm rot="16200000">
              <a:off x="6165720" y="4594680"/>
              <a:ext cx="63000" cy="6624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4" name="CustomShape 57"/>
            <p:cNvSpPr/>
            <p:nvPr/>
          </p:nvSpPr>
          <p:spPr>
            <a:xfrm rot="16200000">
              <a:off x="6243480" y="4599000"/>
              <a:ext cx="61560" cy="64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5" name="Line 58"/>
            <p:cNvSpPr/>
            <p:nvPr/>
          </p:nvSpPr>
          <p:spPr>
            <a:xfrm flipV="1">
              <a:off x="6533280" y="4448880"/>
              <a:ext cx="1440" cy="60120"/>
            </a:xfrm>
            <a:prstGeom prst="line">
              <a:avLst/>
            </a:prstGeom>
            <a:ln w="1908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6" name="Line 59"/>
            <p:cNvSpPr/>
            <p:nvPr/>
          </p:nvSpPr>
          <p:spPr>
            <a:xfrm flipV="1">
              <a:off x="5909400" y="4439160"/>
              <a:ext cx="0" cy="63720"/>
            </a:xfrm>
            <a:prstGeom prst="line">
              <a:avLst/>
            </a:prstGeom>
            <a:ln w="1908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7" name="Line 60"/>
            <p:cNvSpPr/>
            <p:nvPr/>
          </p:nvSpPr>
          <p:spPr>
            <a:xfrm flipH="1">
              <a:off x="5911560" y="4444920"/>
              <a:ext cx="627120" cy="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8" name="Line 61"/>
            <p:cNvSpPr/>
            <p:nvPr/>
          </p:nvSpPr>
          <p:spPr>
            <a:xfrm flipV="1">
              <a:off x="5889600" y="4070160"/>
              <a:ext cx="93600" cy="324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9" name="Line 62"/>
            <p:cNvSpPr/>
            <p:nvPr/>
          </p:nvSpPr>
          <p:spPr>
            <a:xfrm>
              <a:off x="6491160" y="4116240"/>
              <a:ext cx="303120" cy="38556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0" name="Line 63"/>
            <p:cNvSpPr/>
            <p:nvPr/>
          </p:nvSpPr>
          <p:spPr>
            <a:xfrm flipH="1">
              <a:off x="7286400" y="4113000"/>
              <a:ext cx="279360" cy="39204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1" name="CustomShape 64"/>
            <p:cNvSpPr/>
            <p:nvPr/>
          </p:nvSpPr>
          <p:spPr>
            <a:xfrm>
              <a:off x="6208560" y="3521160"/>
              <a:ext cx="1353600" cy="304560"/>
            </a:xfrm>
            <a:custGeom>
              <a:avLst/>
              <a:gdLst/>
              <a:ahLst/>
              <a:cxnLst/>
              <a:rect l="l" t="t" r="r" b="b"/>
              <a:pathLst>
                <a:path w="972" h="228">
                  <a:moveTo>
                    <a:pt x="0" y="228"/>
                  </a:moveTo>
                  <a:cubicBezTo>
                    <a:pt x="135" y="123"/>
                    <a:pt x="270" y="18"/>
                    <a:pt x="432" y="9"/>
                  </a:cubicBezTo>
                  <a:cubicBezTo>
                    <a:pt x="594" y="0"/>
                    <a:pt x="783" y="85"/>
                    <a:pt x="972" y="171"/>
                  </a:cubicBezTo>
                </a:path>
              </a:pathLst>
            </a:custGeom>
            <a:noFill/>
            <a:ln w="19080">
              <a:solidFill>
                <a:schemeClr val="tx1"/>
              </a:solidFill>
              <a:prstDash val="dash"/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442" name="Group 65"/>
            <p:cNvGrpSpPr/>
            <p:nvPr/>
          </p:nvGrpSpPr>
          <p:grpSpPr>
            <a:xfrm>
              <a:off x="6475320" y="4943520"/>
              <a:ext cx="406080" cy="426600"/>
              <a:chOff x="6475320" y="4943520"/>
              <a:chExt cx="406080" cy="426600"/>
            </a:xfrm>
          </p:grpSpPr>
        </p:grpSp>
        <p:grpSp>
          <p:nvGrpSpPr>
            <p:cNvPr id="443" name="Group 66"/>
            <p:cNvGrpSpPr/>
            <p:nvPr/>
          </p:nvGrpSpPr>
          <p:grpSpPr>
            <a:xfrm>
              <a:off x="7253280" y="4975200"/>
              <a:ext cx="406080" cy="426600"/>
              <a:chOff x="7253280" y="4975200"/>
              <a:chExt cx="406080" cy="426600"/>
            </a:xfrm>
          </p:grpSpPr>
        </p:grpSp>
        <p:grpSp>
          <p:nvGrpSpPr>
            <p:cNvPr id="444" name="Group 67"/>
            <p:cNvGrpSpPr/>
            <p:nvPr/>
          </p:nvGrpSpPr>
          <p:grpSpPr>
            <a:xfrm>
              <a:off x="6838920" y="4691160"/>
              <a:ext cx="379080" cy="375840"/>
              <a:chOff x="6838920" y="4691160"/>
              <a:chExt cx="379080" cy="375840"/>
            </a:xfrm>
          </p:grpSpPr>
          <p:sp>
            <p:nvSpPr>
              <p:cNvPr id="445" name="CustomShape 68"/>
              <p:cNvSpPr/>
              <p:nvPr/>
            </p:nvSpPr>
            <p:spPr>
              <a:xfrm>
                <a:off x="6949080" y="4823280"/>
                <a:ext cx="267480" cy="243720"/>
              </a:xfrm>
              <a:prstGeom prst="rect">
                <a:avLst/>
              </a:prstGeom>
              <a:solidFill>
                <a:srgbClr val="33CCCC"/>
              </a:solidFill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446" name="Line 69"/>
            <p:cNvSpPr/>
            <p:nvPr/>
          </p:nvSpPr>
          <p:spPr>
            <a:xfrm>
              <a:off x="7145280" y="4593960"/>
              <a:ext cx="0" cy="22860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447" name="Group 70"/>
            <p:cNvGrpSpPr/>
            <p:nvPr/>
          </p:nvGrpSpPr>
          <p:grpSpPr>
            <a:xfrm>
              <a:off x="7866000" y="4017960"/>
              <a:ext cx="207720" cy="409320"/>
              <a:chOff x="7866000" y="4017960"/>
              <a:chExt cx="207720" cy="409320"/>
            </a:xfrm>
          </p:grpSpPr>
          <p:sp>
            <p:nvSpPr>
              <p:cNvPr id="448" name="CustomShape 71"/>
              <p:cNvSpPr/>
              <p:nvPr/>
            </p:nvSpPr>
            <p:spPr>
              <a:xfrm>
                <a:off x="7866000" y="4332960"/>
                <a:ext cx="207720" cy="94320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49" name="CustomShape 72"/>
              <p:cNvSpPr/>
              <p:nvPr/>
            </p:nvSpPr>
            <p:spPr>
              <a:xfrm>
                <a:off x="7971480" y="4020480"/>
                <a:ext cx="95400" cy="314640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50" name="CustomShape 73"/>
              <p:cNvSpPr/>
              <p:nvPr/>
            </p:nvSpPr>
            <p:spPr>
              <a:xfrm>
                <a:off x="7867440" y="4110120"/>
                <a:ext cx="131400" cy="314640"/>
              </a:xfrm>
              <a:prstGeom prst="rect">
                <a:avLst/>
              </a:prstGeom>
              <a:solidFill>
                <a:srgbClr val="33CCCC"/>
              </a:solidFill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51" name="CustomShape 74"/>
              <p:cNvSpPr/>
              <p:nvPr/>
            </p:nvSpPr>
            <p:spPr>
              <a:xfrm>
                <a:off x="7866000" y="4017960"/>
                <a:ext cx="207720" cy="94320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52" name="Line 75"/>
              <p:cNvSpPr/>
              <p:nvPr/>
            </p:nvSpPr>
            <p:spPr>
              <a:xfrm>
                <a:off x="8073720" y="4024440"/>
                <a:ext cx="0" cy="30816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53" name="Line 76"/>
              <p:cNvSpPr/>
              <p:nvPr/>
            </p:nvSpPr>
            <p:spPr>
              <a:xfrm flipH="1">
                <a:off x="7998840" y="4332600"/>
                <a:ext cx="74880" cy="9216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54" name="CustomShape 77"/>
              <p:cNvSpPr/>
              <p:nvPr/>
            </p:nvSpPr>
            <p:spPr>
              <a:xfrm>
                <a:off x="7884000" y="4151520"/>
                <a:ext cx="87120" cy="181080"/>
              </a:xfrm>
              <a:prstGeom prst="rect">
                <a:avLst/>
              </a:prstGeom>
              <a:solidFill>
                <a:schemeClr val="accent2"/>
              </a:solidFill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55" name="CustomShape 78"/>
              <p:cNvSpPr/>
              <p:nvPr/>
            </p:nvSpPr>
            <p:spPr>
              <a:xfrm>
                <a:off x="7896600" y="4206240"/>
                <a:ext cx="66240" cy="637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456" name="Group 79"/>
            <p:cNvGrpSpPr/>
            <p:nvPr/>
          </p:nvGrpSpPr>
          <p:grpSpPr>
            <a:xfrm>
              <a:off x="7853400" y="4462560"/>
              <a:ext cx="207720" cy="408960"/>
              <a:chOff x="7853400" y="4462560"/>
              <a:chExt cx="207720" cy="408960"/>
            </a:xfrm>
          </p:grpSpPr>
          <p:sp>
            <p:nvSpPr>
              <p:cNvPr id="457" name="CustomShape 80"/>
              <p:cNvSpPr/>
              <p:nvPr/>
            </p:nvSpPr>
            <p:spPr>
              <a:xfrm>
                <a:off x="7853400" y="4777200"/>
                <a:ext cx="207720" cy="94320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58" name="CustomShape 81"/>
              <p:cNvSpPr/>
              <p:nvPr/>
            </p:nvSpPr>
            <p:spPr>
              <a:xfrm>
                <a:off x="7958880" y="4465080"/>
                <a:ext cx="95400" cy="314640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59" name="CustomShape 82"/>
              <p:cNvSpPr/>
              <p:nvPr/>
            </p:nvSpPr>
            <p:spPr>
              <a:xfrm>
                <a:off x="7854840" y="4554360"/>
                <a:ext cx="131400" cy="314640"/>
              </a:xfrm>
              <a:prstGeom prst="rect">
                <a:avLst/>
              </a:prstGeom>
              <a:solidFill>
                <a:srgbClr val="33CCCC"/>
              </a:solidFill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60" name="CustomShape 83"/>
              <p:cNvSpPr/>
              <p:nvPr/>
            </p:nvSpPr>
            <p:spPr>
              <a:xfrm>
                <a:off x="7853400" y="4462560"/>
                <a:ext cx="207720" cy="94320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61" name="Line 84"/>
              <p:cNvSpPr/>
              <p:nvPr/>
            </p:nvSpPr>
            <p:spPr>
              <a:xfrm>
                <a:off x="8061120" y="4469040"/>
                <a:ext cx="0" cy="30816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62" name="Line 85"/>
              <p:cNvSpPr/>
              <p:nvPr/>
            </p:nvSpPr>
            <p:spPr>
              <a:xfrm flipH="1">
                <a:off x="7986240" y="4777200"/>
                <a:ext cx="74880" cy="92160"/>
              </a:xfrm>
              <a:prstGeom prst="line">
                <a:avLst/>
              </a:prstGeom>
              <a:ln w="936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63" name="CustomShape 86"/>
              <p:cNvSpPr/>
              <p:nvPr/>
            </p:nvSpPr>
            <p:spPr>
              <a:xfrm>
                <a:off x="7871400" y="4595760"/>
                <a:ext cx="87120" cy="181080"/>
              </a:xfrm>
              <a:prstGeom prst="rect">
                <a:avLst/>
              </a:prstGeom>
              <a:solidFill>
                <a:schemeClr val="accent2"/>
              </a:solidFill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64" name="CustomShape 87"/>
              <p:cNvSpPr/>
              <p:nvPr/>
            </p:nvSpPr>
            <p:spPr>
              <a:xfrm>
                <a:off x="7884000" y="4650480"/>
                <a:ext cx="66240" cy="637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465" name="Line 88"/>
            <p:cNvSpPr/>
            <p:nvPr/>
          </p:nvSpPr>
          <p:spPr>
            <a:xfrm flipV="1">
              <a:off x="7785000" y="4087800"/>
              <a:ext cx="0" cy="61092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6" name="Line 89"/>
            <p:cNvSpPr/>
            <p:nvPr/>
          </p:nvSpPr>
          <p:spPr>
            <a:xfrm>
              <a:off x="7783200" y="4695480"/>
              <a:ext cx="103320" cy="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7" name="Line 90"/>
            <p:cNvSpPr/>
            <p:nvPr/>
          </p:nvSpPr>
          <p:spPr>
            <a:xfrm>
              <a:off x="7779240" y="4220280"/>
              <a:ext cx="88920" cy="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8" name="Line 91"/>
            <p:cNvSpPr/>
            <p:nvPr/>
          </p:nvSpPr>
          <p:spPr>
            <a:xfrm flipV="1">
              <a:off x="6502320" y="2315880"/>
              <a:ext cx="458640" cy="20808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9" name="Line 92"/>
            <p:cNvSpPr/>
            <p:nvPr/>
          </p:nvSpPr>
          <p:spPr>
            <a:xfrm>
              <a:off x="7437240" y="2300040"/>
              <a:ext cx="485640" cy="20808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0" name="Line 93"/>
            <p:cNvSpPr/>
            <p:nvPr/>
          </p:nvSpPr>
          <p:spPr>
            <a:xfrm flipH="1">
              <a:off x="7956360" y="2636640"/>
              <a:ext cx="241200" cy="68112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1" name="Line 94"/>
            <p:cNvSpPr/>
            <p:nvPr/>
          </p:nvSpPr>
          <p:spPr>
            <a:xfrm>
              <a:off x="7186320" y="2412720"/>
              <a:ext cx="0" cy="43200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2" name="Line 95"/>
            <p:cNvSpPr/>
            <p:nvPr/>
          </p:nvSpPr>
          <p:spPr>
            <a:xfrm>
              <a:off x="7211880" y="3060360"/>
              <a:ext cx="534960" cy="36864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3" name="Line 96"/>
            <p:cNvSpPr/>
            <p:nvPr/>
          </p:nvSpPr>
          <p:spPr>
            <a:xfrm flipH="1">
              <a:off x="7672320" y="3525480"/>
              <a:ext cx="266760" cy="36072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4" name="Line 97"/>
            <p:cNvSpPr/>
            <p:nvPr/>
          </p:nvSpPr>
          <p:spPr>
            <a:xfrm flipH="1">
              <a:off x="7445160" y="2604960"/>
              <a:ext cx="560520" cy="38412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5" name="Line 98"/>
            <p:cNvSpPr/>
            <p:nvPr/>
          </p:nvSpPr>
          <p:spPr>
            <a:xfrm flipH="1">
              <a:off x="7454880" y="2044440"/>
              <a:ext cx="350640" cy="25560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6" name="Line 99"/>
            <p:cNvSpPr/>
            <p:nvPr/>
          </p:nvSpPr>
          <p:spPr>
            <a:xfrm flipH="1">
              <a:off x="8172360" y="2220840"/>
              <a:ext cx="201600" cy="17604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477" name="Group 100"/>
            <p:cNvGrpSpPr/>
            <p:nvPr/>
          </p:nvGrpSpPr>
          <p:grpSpPr>
            <a:xfrm>
              <a:off x="5983200" y="2413080"/>
              <a:ext cx="501480" cy="232920"/>
              <a:chOff x="5983200" y="2413080"/>
              <a:chExt cx="501480" cy="232920"/>
            </a:xfrm>
          </p:grpSpPr>
          <p:sp>
            <p:nvSpPr>
              <p:cNvPr id="478" name="CustomShape 101"/>
              <p:cNvSpPr/>
              <p:nvPr/>
            </p:nvSpPr>
            <p:spPr>
              <a:xfrm>
                <a:off x="5987520" y="2517120"/>
                <a:ext cx="497160" cy="128880"/>
              </a:xfrm>
              <a:prstGeom prst="ellipse">
                <a:avLst/>
              </a:prstGeom>
              <a:solidFill>
                <a:schemeClr val="hlink"/>
              </a:solidFill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79" name="Line 102"/>
              <p:cNvSpPr/>
              <p:nvPr/>
            </p:nvSpPr>
            <p:spPr>
              <a:xfrm>
                <a:off x="5987160" y="2506320"/>
                <a:ext cx="0" cy="7992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80" name="Line 103"/>
              <p:cNvSpPr/>
              <p:nvPr/>
            </p:nvSpPr>
            <p:spPr>
              <a:xfrm>
                <a:off x="6484680" y="2506320"/>
                <a:ext cx="0" cy="7992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81" name="CustomShape 104"/>
              <p:cNvSpPr/>
              <p:nvPr/>
            </p:nvSpPr>
            <p:spPr>
              <a:xfrm>
                <a:off x="5987520" y="2506320"/>
                <a:ext cx="492840" cy="7848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82" name="CustomShape 105"/>
              <p:cNvSpPr/>
              <p:nvPr/>
            </p:nvSpPr>
            <p:spPr>
              <a:xfrm>
                <a:off x="5983200" y="2413080"/>
                <a:ext cx="497160" cy="150480"/>
              </a:xfrm>
              <a:prstGeom prst="ellipse">
                <a:avLst/>
              </a:prstGeom>
              <a:solidFill>
                <a:schemeClr val="hlink"/>
              </a:solidFill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483" name="Group 106"/>
              <p:cNvGrpSpPr/>
              <p:nvPr/>
            </p:nvGrpSpPr>
            <p:grpSpPr>
              <a:xfrm>
                <a:off x="6103080" y="2446200"/>
                <a:ext cx="246600" cy="87840"/>
                <a:chOff x="6103080" y="2446200"/>
                <a:chExt cx="246600" cy="87840"/>
              </a:xfrm>
            </p:grpSpPr>
            <p:sp>
              <p:nvSpPr>
                <p:cNvPr id="484" name="Line 107"/>
                <p:cNvSpPr/>
                <p:nvPr/>
              </p:nvSpPr>
              <p:spPr>
                <a:xfrm flipV="1">
                  <a:off x="6103080" y="2446200"/>
                  <a:ext cx="87840" cy="18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5" name="Line 108"/>
                <p:cNvSpPr/>
                <p:nvPr/>
              </p:nvSpPr>
              <p:spPr>
                <a:xfrm>
                  <a:off x="6271920" y="2534040"/>
                  <a:ext cx="77760" cy="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6" name="Line 109"/>
                <p:cNvSpPr/>
                <p:nvPr/>
              </p:nvSpPr>
              <p:spPr>
                <a:xfrm>
                  <a:off x="6184080" y="2448000"/>
                  <a:ext cx="91440" cy="8604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487" name="Group 110"/>
              <p:cNvGrpSpPr/>
              <p:nvPr/>
            </p:nvGrpSpPr>
            <p:grpSpPr>
              <a:xfrm>
                <a:off x="6103080" y="2444760"/>
                <a:ext cx="246600" cy="88200"/>
                <a:chOff x="6103080" y="2444760"/>
                <a:chExt cx="246600" cy="88200"/>
              </a:xfrm>
            </p:grpSpPr>
            <p:sp>
              <p:nvSpPr>
                <p:cNvPr id="488" name="Line 111"/>
                <p:cNvSpPr/>
                <p:nvPr/>
              </p:nvSpPr>
              <p:spPr>
                <a:xfrm>
                  <a:off x="6103080" y="2531160"/>
                  <a:ext cx="87840" cy="18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89" name="Line 112"/>
                <p:cNvSpPr/>
                <p:nvPr/>
              </p:nvSpPr>
              <p:spPr>
                <a:xfrm>
                  <a:off x="6271920" y="2444760"/>
                  <a:ext cx="77760" cy="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0" name="Line 113"/>
                <p:cNvSpPr/>
                <p:nvPr/>
              </p:nvSpPr>
              <p:spPr>
                <a:xfrm flipV="1">
                  <a:off x="6184080" y="2444760"/>
                  <a:ext cx="91440" cy="864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491" name="Group 114"/>
            <p:cNvGrpSpPr/>
            <p:nvPr/>
          </p:nvGrpSpPr>
          <p:grpSpPr>
            <a:xfrm>
              <a:off x="6935760" y="2184480"/>
              <a:ext cx="501480" cy="232920"/>
              <a:chOff x="6935760" y="2184480"/>
              <a:chExt cx="501480" cy="232920"/>
            </a:xfrm>
          </p:grpSpPr>
          <p:sp>
            <p:nvSpPr>
              <p:cNvPr id="492" name="CustomShape 115"/>
              <p:cNvSpPr/>
              <p:nvPr/>
            </p:nvSpPr>
            <p:spPr>
              <a:xfrm>
                <a:off x="6940080" y="2288520"/>
                <a:ext cx="497160" cy="128880"/>
              </a:xfrm>
              <a:prstGeom prst="ellipse">
                <a:avLst/>
              </a:prstGeom>
              <a:solidFill>
                <a:schemeClr val="hlink"/>
              </a:solidFill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93" name="Line 116"/>
              <p:cNvSpPr/>
              <p:nvPr/>
            </p:nvSpPr>
            <p:spPr>
              <a:xfrm>
                <a:off x="6939720" y="2277720"/>
                <a:ext cx="0" cy="7992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94" name="Line 117"/>
              <p:cNvSpPr/>
              <p:nvPr/>
            </p:nvSpPr>
            <p:spPr>
              <a:xfrm>
                <a:off x="7437240" y="2277720"/>
                <a:ext cx="0" cy="7992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95" name="CustomShape 118"/>
              <p:cNvSpPr/>
              <p:nvPr/>
            </p:nvSpPr>
            <p:spPr>
              <a:xfrm>
                <a:off x="6940080" y="2277720"/>
                <a:ext cx="492840" cy="7848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496" name="CustomShape 119"/>
              <p:cNvSpPr/>
              <p:nvPr/>
            </p:nvSpPr>
            <p:spPr>
              <a:xfrm>
                <a:off x="6935760" y="2184480"/>
                <a:ext cx="497160" cy="150480"/>
              </a:xfrm>
              <a:prstGeom prst="ellipse">
                <a:avLst/>
              </a:prstGeom>
              <a:solidFill>
                <a:schemeClr val="hlink"/>
              </a:solidFill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497" name="Group 120"/>
              <p:cNvGrpSpPr/>
              <p:nvPr/>
            </p:nvGrpSpPr>
            <p:grpSpPr>
              <a:xfrm>
                <a:off x="7055280" y="2217600"/>
                <a:ext cx="246960" cy="87840"/>
                <a:chOff x="7055280" y="2217600"/>
                <a:chExt cx="246960" cy="87840"/>
              </a:xfrm>
            </p:grpSpPr>
            <p:sp>
              <p:nvSpPr>
                <p:cNvPr id="498" name="Line 121"/>
                <p:cNvSpPr/>
                <p:nvPr/>
              </p:nvSpPr>
              <p:spPr>
                <a:xfrm flipV="1">
                  <a:off x="7055280" y="2217600"/>
                  <a:ext cx="88200" cy="18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499" name="Line 122"/>
                <p:cNvSpPr/>
                <p:nvPr/>
              </p:nvSpPr>
              <p:spPr>
                <a:xfrm>
                  <a:off x="7224480" y="2305440"/>
                  <a:ext cx="77760" cy="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0" name="Line 123"/>
                <p:cNvSpPr/>
                <p:nvPr/>
              </p:nvSpPr>
              <p:spPr>
                <a:xfrm>
                  <a:off x="7136640" y="2219400"/>
                  <a:ext cx="91440" cy="8604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01" name="Group 124"/>
              <p:cNvGrpSpPr/>
              <p:nvPr/>
            </p:nvGrpSpPr>
            <p:grpSpPr>
              <a:xfrm>
                <a:off x="7055280" y="2216160"/>
                <a:ext cx="246960" cy="88200"/>
                <a:chOff x="7055280" y="2216160"/>
                <a:chExt cx="246960" cy="88200"/>
              </a:xfrm>
            </p:grpSpPr>
            <p:sp>
              <p:nvSpPr>
                <p:cNvPr id="502" name="Line 125"/>
                <p:cNvSpPr/>
                <p:nvPr/>
              </p:nvSpPr>
              <p:spPr>
                <a:xfrm>
                  <a:off x="7055280" y="2302560"/>
                  <a:ext cx="88200" cy="18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3" name="Line 126"/>
                <p:cNvSpPr/>
                <p:nvPr/>
              </p:nvSpPr>
              <p:spPr>
                <a:xfrm>
                  <a:off x="7224480" y="2216160"/>
                  <a:ext cx="77760" cy="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04" name="Line 127"/>
                <p:cNvSpPr/>
                <p:nvPr/>
              </p:nvSpPr>
              <p:spPr>
                <a:xfrm flipV="1">
                  <a:off x="7136640" y="2216160"/>
                  <a:ext cx="91440" cy="864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05" name="Group 128"/>
            <p:cNvGrpSpPr/>
            <p:nvPr/>
          </p:nvGrpSpPr>
          <p:grpSpPr>
            <a:xfrm>
              <a:off x="6953400" y="2841480"/>
              <a:ext cx="501480" cy="232920"/>
              <a:chOff x="6953400" y="2841480"/>
              <a:chExt cx="501480" cy="232920"/>
            </a:xfrm>
          </p:grpSpPr>
          <p:sp>
            <p:nvSpPr>
              <p:cNvPr id="506" name="CustomShape 129"/>
              <p:cNvSpPr/>
              <p:nvPr/>
            </p:nvSpPr>
            <p:spPr>
              <a:xfrm>
                <a:off x="6957360" y="2945520"/>
                <a:ext cx="497160" cy="128880"/>
              </a:xfrm>
              <a:prstGeom prst="ellipse">
                <a:avLst/>
              </a:prstGeom>
              <a:solidFill>
                <a:schemeClr val="hlink"/>
              </a:solidFill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07" name="Line 130"/>
              <p:cNvSpPr/>
              <p:nvPr/>
            </p:nvSpPr>
            <p:spPr>
              <a:xfrm>
                <a:off x="6957360" y="2934720"/>
                <a:ext cx="0" cy="7992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08" name="Line 131"/>
              <p:cNvSpPr/>
              <p:nvPr/>
            </p:nvSpPr>
            <p:spPr>
              <a:xfrm>
                <a:off x="7454880" y="2934720"/>
                <a:ext cx="0" cy="7992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09" name="CustomShape 132"/>
              <p:cNvSpPr/>
              <p:nvPr/>
            </p:nvSpPr>
            <p:spPr>
              <a:xfrm>
                <a:off x="6957360" y="2935080"/>
                <a:ext cx="492840" cy="7848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10" name="CustomShape 133"/>
              <p:cNvSpPr/>
              <p:nvPr/>
            </p:nvSpPr>
            <p:spPr>
              <a:xfrm>
                <a:off x="6953400" y="2841480"/>
                <a:ext cx="497160" cy="150480"/>
              </a:xfrm>
              <a:prstGeom prst="ellipse">
                <a:avLst/>
              </a:prstGeom>
              <a:solidFill>
                <a:schemeClr val="hlink"/>
              </a:solidFill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511" name="Group 134"/>
              <p:cNvGrpSpPr/>
              <p:nvPr/>
            </p:nvGrpSpPr>
            <p:grpSpPr>
              <a:xfrm>
                <a:off x="7072920" y="2874960"/>
                <a:ext cx="246600" cy="87840"/>
                <a:chOff x="7072920" y="2874960"/>
                <a:chExt cx="246600" cy="87840"/>
              </a:xfrm>
            </p:grpSpPr>
            <p:sp>
              <p:nvSpPr>
                <p:cNvPr id="512" name="Line 135"/>
                <p:cNvSpPr/>
                <p:nvPr/>
              </p:nvSpPr>
              <p:spPr>
                <a:xfrm flipV="1">
                  <a:off x="7072920" y="2874960"/>
                  <a:ext cx="88200" cy="144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3" name="Line 136"/>
                <p:cNvSpPr/>
                <p:nvPr/>
              </p:nvSpPr>
              <p:spPr>
                <a:xfrm>
                  <a:off x="7242120" y="2962800"/>
                  <a:ext cx="77400" cy="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4" name="Line 137"/>
                <p:cNvSpPr/>
                <p:nvPr/>
              </p:nvSpPr>
              <p:spPr>
                <a:xfrm>
                  <a:off x="7153920" y="2876400"/>
                  <a:ext cx="91800" cy="864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15" name="Group 138"/>
              <p:cNvGrpSpPr/>
              <p:nvPr/>
            </p:nvGrpSpPr>
            <p:grpSpPr>
              <a:xfrm>
                <a:off x="7072920" y="2873520"/>
                <a:ext cx="246600" cy="87840"/>
                <a:chOff x="7072920" y="2873520"/>
                <a:chExt cx="246600" cy="87840"/>
              </a:xfrm>
            </p:grpSpPr>
            <p:sp>
              <p:nvSpPr>
                <p:cNvPr id="516" name="Line 139"/>
                <p:cNvSpPr/>
                <p:nvPr/>
              </p:nvSpPr>
              <p:spPr>
                <a:xfrm>
                  <a:off x="7072920" y="2959560"/>
                  <a:ext cx="88200" cy="18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7" name="Line 140"/>
                <p:cNvSpPr/>
                <p:nvPr/>
              </p:nvSpPr>
              <p:spPr>
                <a:xfrm>
                  <a:off x="7242120" y="2873520"/>
                  <a:ext cx="77400" cy="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8" name="Line 141"/>
                <p:cNvSpPr/>
                <p:nvPr/>
              </p:nvSpPr>
              <p:spPr>
                <a:xfrm flipV="1">
                  <a:off x="7153920" y="2873520"/>
                  <a:ext cx="91800" cy="8604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19" name="Group 142"/>
            <p:cNvGrpSpPr/>
            <p:nvPr/>
          </p:nvGrpSpPr>
          <p:grpSpPr>
            <a:xfrm>
              <a:off x="7923240" y="2392200"/>
              <a:ext cx="499680" cy="232920"/>
              <a:chOff x="7923240" y="2392200"/>
              <a:chExt cx="499680" cy="232920"/>
            </a:xfrm>
          </p:grpSpPr>
          <p:sp>
            <p:nvSpPr>
              <p:cNvPr id="520" name="CustomShape 143"/>
              <p:cNvSpPr/>
              <p:nvPr/>
            </p:nvSpPr>
            <p:spPr>
              <a:xfrm>
                <a:off x="7927560" y="2496240"/>
                <a:ext cx="495360" cy="128880"/>
              </a:xfrm>
              <a:prstGeom prst="ellipse">
                <a:avLst/>
              </a:prstGeom>
              <a:solidFill>
                <a:schemeClr val="hlink"/>
              </a:solidFill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21" name="Line 144"/>
              <p:cNvSpPr/>
              <p:nvPr/>
            </p:nvSpPr>
            <p:spPr>
              <a:xfrm>
                <a:off x="7927200" y="2485440"/>
                <a:ext cx="0" cy="7992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22" name="Line 145"/>
              <p:cNvSpPr/>
              <p:nvPr/>
            </p:nvSpPr>
            <p:spPr>
              <a:xfrm>
                <a:off x="8422920" y="2485440"/>
                <a:ext cx="0" cy="7992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23" name="CustomShape 146"/>
              <p:cNvSpPr/>
              <p:nvPr/>
            </p:nvSpPr>
            <p:spPr>
              <a:xfrm>
                <a:off x="7927560" y="2485800"/>
                <a:ext cx="491400" cy="7848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24" name="CustomShape 147"/>
              <p:cNvSpPr/>
              <p:nvPr/>
            </p:nvSpPr>
            <p:spPr>
              <a:xfrm>
                <a:off x="7923240" y="2392200"/>
                <a:ext cx="495360" cy="150480"/>
              </a:xfrm>
              <a:prstGeom prst="ellipse">
                <a:avLst/>
              </a:prstGeom>
              <a:solidFill>
                <a:schemeClr val="hlink"/>
              </a:solidFill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525" name="Group 148"/>
              <p:cNvGrpSpPr/>
              <p:nvPr/>
            </p:nvGrpSpPr>
            <p:grpSpPr>
              <a:xfrm>
                <a:off x="8042400" y="2425680"/>
                <a:ext cx="245880" cy="87840"/>
                <a:chOff x="8042400" y="2425680"/>
                <a:chExt cx="245880" cy="87840"/>
              </a:xfrm>
            </p:grpSpPr>
            <p:sp>
              <p:nvSpPr>
                <p:cNvPr id="526" name="Line 149"/>
                <p:cNvSpPr/>
                <p:nvPr/>
              </p:nvSpPr>
              <p:spPr>
                <a:xfrm flipV="1">
                  <a:off x="8042400" y="2425680"/>
                  <a:ext cx="87840" cy="18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7" name="Line 150"/>
                <p:cNvSpPr/>
                <p:nvPr/>
              </p:nvSpPr>
              <p:spPr>
                <a:xfrm>
                  <a:off x="8211240" y="2513520"/>
                  <a:ext cx="77040" cy="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8" name="Line 151"/>
                <p:cNvSpPr/>
                <p:nvPr/>
              </p:nvSpPr>
              <p:spPr>
                <a:xfrm>
                  <a:off x="8123400" y="2427480"/>
                  <a:ext cx="91080" cy="8604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29" name="Group 152"/>
              <p:cNvGrpSpPr/>
              <p:nvPr/>
            </p:nvGrpSpPr>
            <p:grpSpPr>
              <a:xfrm>
                <a:off x="8042400" y="2424240"/>
                <a:ext cx="245880" cy="87840"/>
                <a:chOff x="8042400" y="2424240"/>
                <a:chExt cx="245880" cy="87840"/>
              </a:xfrm>
            </p:grpSpPr>
            <p:sp>
              <p:nvSpPr>
                <p:cNvPr id="530" name="Line 153"/>
                <p:cNvSpPr/>
                <p:nvPr/>
              </p:nvSpPr>
              <p:spPr>
                <a:xfrm>
                  <a:off x="8042400" y="2510280"/>
                  <a:ext cx="87840" cy="18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1" name="Line 154"/>
                <p:cNvSpPr/>
                <p:nvPr/>
              </p:nvSpPr>
              <p:spPr>
                <a:xfrm>
                  <a:off x="8211240" y="2424240"/>
                  <a:ext cx="77040" cy="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2" name="Line 155"/>
                <p:cNvSpPr/>
                <p:nvPr/>
              </p:nvSpPr>
              <p:spPr>
                <a:xfrm flipV="1">
                  <a:off x="8123400" y="2424240"/>
                  <a:ext cx="91080" cy="8604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33" name="Group 156"/>
            <p:cNvGrpSpPr/>
            <p:nvPr/>
          </p:nvGrpSpPr>
          <p:grpSpPr>
            <a:xfrm>
              <a:off x="7729560" y="3289320"/>
              <a:ext cx="501480" cy="232920"/>
              <a:chOff x="7729560" y="3289320"/>
              <a:chExt cx="501480" cy="232920"/>
            </a:xfrm>
          </p:grpSpPr>
          <p:sp>
            <p:nvSpPr>
              <p:cNvPr id="534" name="CustomShape 157"/>
              <p:cNvSpPr/>
              <p:nvPr/>
            </p:nvSpPr>
            <p:spPr>
              <a:xfrm>
                <a:off x="7733880" y="3393360"/>
                <a:ext cx="497160" cy="128880"/>
              </a:xfrm>
              <a:prstGeom prst="ellipse">
                <a:avLst/>
              </a:prstGeom>
              <a:solidFill>
                <a:schemeClr val="hlink"/>
              </a:solidFill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35" name="Line 158"/>
              <p:cNvSpPr/>
              <p:nvPr/>
            </p:nvSpPr>
            <p:spPr>
              <a:xfrm>
                <a:off x="7733520" y="3382560"/>
                <a:ext cx="0" cy="7992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36" name="Line 159"/>
              <p:cNvSpPr/>
              <p:nvPr/>
            </p:nvSpPr>
            <p:spPr>
              <a:xfrm>
                <a:off x="8231040" y="3382560"/>
                <a:ext cx="0" cy="7992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37" name="CustomShape 160"/>
              <p:cNvSpPr/>
              <p:nvPr/>
            </p:nvSpPr>
            <p:spPr>
              <a:xfrm>
                <a:off x="7733880" y="3382560"/>
                <a:ext cx="492840" cy="7848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38" name="CustomShape 161"/>
              <p:cNvSpPr/>
              <p:nvPr/>
            </p:nvSpPr>
            <p:spPr>
              <a:xfrm>
                <a:off x="7729560" y="3289320"/>
                <a:ext cx="497160" cy="150480"/>
              </a:xfrm>
              <a:prstGeom prst="ellipse">
                <a:avLst/>
              </a:prstGeom>
              <a:solidFill>
                <a:schemeClr val="hlink"/>
              </a:solidFill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539" name="Group 162"/>
              <p:cNvGrpSpPr/>
              <p:nvPr/>
            </p:nvGrpSpPr>
            <p:grpSpPr>
              <a:xfrm>
                <a:off x="7849080" y="3322440"/>
                <a:ext cx="246600" cy="88200"/>
                <a:chOff x="7849080" y="3322440"/>
                <a:chExt cx="246600" cy="88200"/>
              </a:xfrm>
            </p:grpSpPr>
            <p:sp>
              <p:nvSpPr>
                <p:cNvPr id="540" name="Line 163"/>
                <p:cNvSpPr/>
                <p:nvPr/>
              </p:nvSpPr>
              <p:spPr>
                <a:xfrm flipV="1">
                  <a:off x="7849080" y="3322440"/>
                  <a:ext cx="88200" cy="18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1" name="Line 164"/>
                <p:cNvSpPr/>
                <p:nvPr/>
              </p:nvSpPr>
              <p:spPr>
                <a:xfrm>
                  <a:off x="8018280" y="3410640"/>
                  <a:ext cx="77400" cy="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2" name="Line 165"/>
                <p:cNvSpPr/>
                <p:nvPr/>
              </p:nvSpPr>
              <p:spPr>
                <a:xfrm>
                  <a:off x="7930080" y="3324240"/>
                  <a:ext cx="91800" cy="864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3" name="Group 166"/>
              <p:cNvGrpSpPr/>
              <p:nvPr/>
            </p:nvGrpSpPr>
            <p:grpSpPr>
              <a:xfrm>
                <a:off x="7849080" y="3321000"/>
                <a:ext cx="246600" cy="88200"/>
                <a:chOff x="7849080" y="3321000"/>
                <a:chExt cx="246600" cy="88200"/>
              </a:xfrm>
            </p:grpSpPr>
            <p:sp>
              <p:nvSpPr>
                <p:cNvPr id="544" name="Line 167"/>
                <p:cNvSpPr/>
                <p:nvPr/>
              </p:nvSpPr>
              <p:spPr>
                <a:xfrm>
                  <a:off x="7849080" y="3407400"/>
                  <a:ext cx="88200" cy="18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5" name="Line 168"/>
                <p:cNvSpPr/>
                <p:nvPr/>
              </p:nvSpPr>
              <p:spPr>
                <a:xfrm>
                  <a:off x="8018280" y="3321000"/>
                  <a:ext cx="77400" cy="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46" name="Line 169"/>
                <p:cNvSpPr/>
                <p:nvPr/>
              </p:nvSpPr>
              <p:spPr>
                <a:xfrm flipV="1">
                  <a:off x="7930080" y="3321000"/>
                  <a:ext cx="91800" cy="864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47" name="Group 170"/>
            <p:cNvGrpSpPr/>
            <p:nvPr/>
          </p:nvGrpSpPr>
          <p:grpSpPr>
            <a:xfrm>
              <a:off x="7396200" y="3873600"/>
              <a:ext cx="501480" cy="234720"/>
              <a:chOff x="7396200" y="3873600"/>
              <a:chExt cx="501480" cy="234720"/>
            </a:xfrm>
          </p:grpSpPr>
          <p:sp>
            <p:nvSpPr>
              <p:cNvPr id="548" name="CustomShape 171"/>
              <p:cNvSpPr/>
              <p:nvPr/>
            </p:nvSpPr>
            <p:spPr>
              <a:xfrm>
                <a:off x="7400520" y="3978360"/>
                <a:ext cx="497160" cy="129960"/>
              </a:xfrm>
              <a:prstGeom prst="ellipse">
                <a:avLst/>
              </a:prstGeom>
              <a:solidFill>
                <a:schemeClr val="hlink"/>
              </a:solidFill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49" name="Line 172"/>
              <p:cNvSpPr/>
              <p:nvPr/>
            </p:nvSpPr>
            <p:spPr>
              <a:xfrm>
                <a:off x="7400160" y="3967200"/>
                <a:ext cx="0" cy="8064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50" name="Line 173"/>
              <p:cNvSpPr/>
              <p:nvPr/>
            </p:nvSpPr>
            <p:spPr>
              <a:xfrm>
                <a:off x="7897680" y="3967200"/>
                <a:ext cx="0" cy="8064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51" name="CustomShape 174"/>
              <p:cNvSpPr/>
              <p:nvPr/>
            </p:nvSpPr>
            <p:spPr>
              <a:xfrm>
                <a:off x="7400520" y="3967560"/>
                <a:ext cx="492840" cy="7884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52" name="CustomShape 175"/>
              <p:cNvSpPr/>
              <p:nvPr/>
            </p:nvSpPr>
            <p:spPr>
              <a:xfrm>
                <a:off x="7396200" y="3873600"/>
                <a:ext cx="497160" cy="151200"/>
              </a:xfrm>
              <a:prstGeom prst="ellipse">
                <a:avLst/>
              </a:prstGeom>
              <a:solidFill>
                <a:schemeClr val="hlink"/>
              </a:solidFill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553" name="Group 176"/>
              <p:cNvGrpSpPr/>
              <p:nvPr/>
            </p:nvGrpSpPr>
            <p:grpSpPr>
              <a:xfrm>
                <a:off x="7515720" y="3906720"/>
                <a:ext cx="246600" cy="88920"/>
                <a:chOff x="7515720" y="3906720"/>
                <a:chExt cx="246600" cy="88920"/>
              </a:xfrm>
            </p:grpSpPr>
            <p:sp>
              <p:nvSpPr>
                <p:cNvPr id="554" name="Line 177"/>
                <p:cNvSpPr/>
                <p:nvPr/>
              </p:nvSpPr>
              <p:spPr>
                <a:xfrm flipV="1">
                  <a:off x="7515720" y="3906720"/>
                  <a:ext cx="88200" cy="18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55" name="Line 178"/>
                <p:cNvSpPr/>
                <p:nvPr/>
              </p:nvSpPr>
              <p:spPr>
                <a:xfrm>
                  <a:off x="7684920" y="3995640"/>
                  <a:ext cx="77400" cy="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56" name="Line 179"/>
                <p:cNvSpPr/>
                <p:nvPr/>
              </p:nvSpPr>
              <p:spPr>
                <a:xfrm>
                  <a:off x="7596720" y="3908520"/>
                  <a:ext cx="91800" cy="8712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57" name="Group 180"/>
              <p:cNvGrpSpPr/>
              <p:nvPr/>
            </p:nvGrpSpPr>
            <p:grpSpPr>
              <a:xfrm>
                <a:off x="7515720" y="3905640"/>
                <a:ext cx="246600" cy="88560"/>
                <a:chOff x="7515720" y="3905640"/>
                <a:chExt cx="246600" cy="88560"/>
              </a:xfrm>
            </p:grpSpPr>
            <p:sp>
              <p:nvSpPr>
                <p:cNvPr id="558" name="Line 181"/>
                <p:cNvSpPr/>
                <p:nvPr/>
              </p:nvSpPr>
              <p:spPr>
                <a:xfrm>
                  <a:off x="7515720" y="3992400"/>
                  <a:ext cx="88200" cy="18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59" name="Line 182"/>
                <p:cNvSpPr/>
                <p:nvPr/>
              </p:nvSpPr>
              <p:spPr>
                <a:xfrm>
                  <a:off x="7684920" y="3905640"/>
                  <a:ext cx="77400" cy="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0" name="Line 183"/>
                <p:cNvSpPr/>
                <p:nvPr/>
              </p:nvSpPr>
              <p:spPr>
                <a:xfrm flipV="1">
                  <a:off x="7596720" y="3905640"/>
                  <a:ext cx="91800" cy="8676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61" name="Group 184"/>
            <p:cNvGrpSpPr/>
            <p:nvPr/>
          </p:nvGrpSpPr>
          <p:grpSpPr>
            <a:xfrm>
              <a:off x="6786720" y="4362480"/>
              <a:ext cx="499680" cy="232920"/>
              <a:chOff x="6786720" y="4362480"/>
              <a:chExt cx="499680" cy="232920"/>
            </a:xfrm>
          </p:grpSpPr>
          <p:sp>
            <p:nvSpPr>
              <p:cNvPr id="562" name="CustomShape 185"/>
              <p:cNvSpPr/>
              <p:nvPr/>
            </p:nvSpPr>
            <p:spPr>
              <a:xfrm>
                <a:off x="6790680" y="4466520"/>
                <a:ext cx="495360" cy="128880"/>
              </a:xfrm>
              <a:prstGeom prst="ellipse">
                <a:avLst/>
              </a:prstGeom>
              <a:solidFill>
                <a:schemeClr val="hlink"/>
              </a:solidFill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63" name="Line 186"/>
              <p:cNvSpPr/>
              <p:nvPr/>
            </p:nvSpPr>
            <p:spPr>
              <a:xfrm>
                <a:off x="6790680" y="4455720"/>
                <a:ext cx="0" cy="7992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64" name="Line 187"/>
              <p:cNvSpPr/>
              <p:nvPr/>
            </p:nvSpPr>
            <p:spPr>
              <a:xfrm>
                <a:off x="7286400" y="4455720"/>
                <a:ext cx="0" cy="7992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65" name="CustomShape 188"/>
              <p:cNvSpPr/>
              <p:nvPr/>
            </p:nvSpPr>
            <p:spPr>
              <a:xfrm>
                <a:off x="6790680" y="4455720"/>
                <a:ext cx="491400" cy="7848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66" name="CustomShape 189"/>
              <p:cNvSpPr/>
              <p:nvPr/>
            </p:nvSpPr>
            <p:spPr>
              <a:xfrm>
                <a:off x="6786720" y="4362480"/>
                <a:ext cx="495360" cy="150480"/>
              </a:xfrm>
              <a:prstGeom prst="ellipse">
                <a:avLst/>
              </a:prstGeom>
              <a:solidFill>
                <a:schemeClr val="hlink"/>
              </a:solidFill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567" name="Group 190"/>
              <p:cNvGrpSpPr/>
              <p:nvPr/>
            </p:nvGrpSpPr>
            <p:grpSpPr>
              <a:xfrm>
                <a:off x="6905880" y="4395600"/>
                <a:ext cx="245880" cy="87840"/>
                <a:chOff x="6905880" y="4395600"/>
                <a:chExt cx="245880" cy="87840"/>
              </a:xfrm>
            </p:grpSpPr>
            <p:sp>
              <p:nvSpPr>
                <p:cNvPr id="568" name="Line 191"/>
                <p:cNvSpPr/>
                <p:nvPr/>
              </p:nvSpPr>
              <p:spPr>
                <a:xfrm flipV="1">
                  <a:off x="6905880" y="4395600"/>
                  <a:ext cx="87840" cy="18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9" name="Line 192"/>
                <p:cNvSpPr/>
                <p:nvPr/>
              </p:nvSpPr>
              <p:spPr>
                <a:xfrm>
                  <a:off x="7074360" y="4483440"/>
                  <a:ext cx="77400" cy="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0" name="Line 193"/>
                <p:cNvSpPr/>
                <p:nvPr/>
              </p:nvSpPr>
              <p:spPr>
                <a:xfrm>
                  <a:off x="6986520" y="4397400"/>
                  <a:ext cx="91440" cy="8604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71" name="Group 194"/>
              <p:cNvGrpSpPr/>
              <p:nvPr/>
            </p:nvGrpSpPr>
            <p:grpSpPr>
              <a:xfrm>
                <a:off x="6905880" y="4394160"/>
                <a:ext cx="245880" cy="88200"/>
                <a:chOff x="6905880" y="4394160"/>
                <a:chExt cx="245880" cy="88200"/>
              </a:xfrm>
            </p:grpSpPr>
            <p:sp>
              <p:nvSpPr>
                <p:cNvPr id="572" name="Line 195"/>
                <p:cNvSpPr/>
                <p:nvPr/>
              </p:nvSpPr>
              <p:spPr>
                <a:xfrm>
                  <a:off x="6905880" y="4480560"/>
                  <a:ext cx="87840" cy="18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3" name="Line 196"/>
                <p:cNvSpPr/>
                <p:nvPr/>
              </p:nvSpPr>
              <p:spPr>
                <a:xfrm>
                  <a:off x="7074360" y="4394160"/>
                  <a:ext cx="77400" cy="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4" name="Line 197"/>
                <p:cNvSpPr/>
                <p:nvPr/>
              </p:nvSpPr>
              <p:spPr>
                <a:xfrm flipV="1">
                  <a:off x="6986520" y="4394160"/>
                  <a:ext cx="91440" cy="864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75" name="Group 198"/>
            <p:cNvGrpSpPr/>
            <p:nvPr/>
          </p:nvGrpSpPr>
          <p:grpSpPr>
            <a:xfrm>
              <a:off x="5983200" y="3986280"/>
              <a:ext cx="501480" cy="232920"/>
              <a:chOff x="5983200" y="3986280"/>
              <a:chExt cx="501480" cy="232920"/>
            </a:xfrm>
          </p:grpSpPr>
          <p:sp>
            <p:nvSpPr>
              <p:cNvPr id="576" name="CustomShape 199"/>
              <p:cNvSpPr/>
              <p:nvPr/>
            </p:nvSpPr>
            <p:spPr>
              <a:xfrm>
                <a:off x="5987520" y="4090320"/>
                <a:ext cx="497160" cy="128880"/>
              </a:xfrm>
              <a:prstGeom prst="ellipse">
                <a:avLst/>
              </a:prstGeom>
              <a:solidFill>
                <a:schemeClr val="hlink"/>
              </a:solidFill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77" name="Line 200"/>
              <p:cNvSpPr/>
              <p:nvPr/>
            </p:nvSpPr>
            <p:spPr>
              <a:xfrm>
                <a:off x="5987160" y="4079520"/>
                <a:ext cx="0" cy="7992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78" name="Line 201"/>
              <p:cNvSpPr/>
              <p:nvPr/>
            </p:nvSpPr>
            <p:spPr>
              <a:xfrm>
                <a:off x="6484680" y="4079520"/>
                <a:ext cx="0" cy="7992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79" name="CustomShape 202"/>
              <p:cNvSpPr/>
              <p:nvPr/>
            </p:nvSpPr>
            <p:spPr>
              <a:xfrm>
                <a:off x="5987520" y="4079520"/>
                <a:ext cx="492840" cy="78480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80" name="CustomShape 203"/>
              <p:cNvSpPr/>
              <p:nvPr/>
            </p:nvSpPr>
            <p:spPr>
              <a:xfrm>
                <a:off x="5983200" y="3986280"/>
                <a:ext cx="497160" cy="150480"/>
              </a:xfrm>
              <a:prstGeom prst="ellipse">
                <a:avLst/>
              </a:prstGeom>
              <a:solidFill>
                <a:schemeClr val="hlink"/>
              </a:solidFill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grpSp>
            <p:nvGrpSpPr>
              <p:cNvPr id="581" name="Group 204"/>
              <p:cNvGrpSpPr/>
              <p:nvPr/>
            </p:nvGrpSpPr>
            <p:grpSpPr>
              <a:xfrm>
                <a:off x="6103080" y="4019400"/>
                <a:ext cx="246600" cy="87840"/>
                <a:chOff x="6103080" y="4019400"/>
                <a:chExt cx="246600" cy="87840"/>
              </a:xfrm>
            </p:grpSpPr>
            <p:sp>
              <p:nvSpPr>
                <p:cNvPr id="582" name="Line 205"/>
                <p:cNvSpPr/>
                <p:nvPr/>
              </p:nvSpPr>
              <p:spPr>
                <a:xfrm flipV="1">
                  <a:off x="6103080" y="4019400"/>
                  <a:ext cx="87840" cy="18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3" name="Line 206"/>
                <p:cNvSpPr/>
                <p:nvPr/>
              </p:nvSpPr>
              <p:spPr>
                <a:xfrm>
                  <a:off x="6271920" y="4107240"/>
                  <a:ext cx="77760" cy="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4" name="Line 207"/>
                <p:cNvSpPr/>
                <p:nvPr/>
              </p:nvSpPr>
              <p:spPr>
                <a:xfrm>
                  <a:off x="6184080" y="4021200"/>
                  <a:ext cx="91440" cy="8604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85" name="Group 208"/>
              <p:cNvGrpSpPr/>
              <p:nvPr/>
            </p:nvGrpSpPr>
            <p:grpSpPr>
              <a:xfrm>
                <a:off x="6103080" y="4017960"/>
                <a:ext cx="246600" cy="88200"/>
                <a:chOff x="6103080" y="4017960"/>
                <a:chExt cx="246600" cy="88200"/>
              </a:xfrm>
            </p:grpSpPr>
            <p:sp>
              <p:nvSpPr>
                <p:cNvPr id="586" name="Line 209"/>
                <p:cNvSpPr/>
                <p:nvPr/>
              </p:nvSpPr>
              <p:spPr>
                <a:xfrm>
                  <a:off x="6103080" y="4104360"/>
                  <a:ext cx="87840" cy="18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7" name="Line 210"/>
                <p:cNvSpPr/>
                <p:nvPr/>
              </p:nvSpPr>
              <p:spPr>
                <a:xfrm>
                  <a:off x="6271920" y="4017960"/>
                  <a:ext cx="77760" cy="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8" name="Line 211"/>
                <p:cNvSpPr/>
                <p:nvPr/>
              </p:nvSpPr>
              <p:spPr>
                <a:xfrm flipV="1">
                  <a:off x="6184080" y="4017960"/>
                  <a:ext cx="91440" cy="86400"/>
                </a:xfrm>
                <a:prstGeom prst="line">
                  <a:avLst/>
                </a:prstGeom>
                <a:ln w="28440">
                  <a:solidFill>
                    <a:schemeClr val="tx1"/>
                  </a:solidFill>
                  <a:round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sp>
          <p:nvSpPr>
            <p:cNvPr id="589" name="Line 212"/>
            <p:cNvSpPr/>
            <p:nvPr/>
          </p:nvSpPr>
          <p:spPr>
            <a:xfrm flipV="1">
              <a:off x="6238800" y="4198680"/>
              <a:ext cx="1440" cy="24948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590" name="Group 213"/>
          <p:cNvGrpSpPr/>
          <p:nvPr/>
        </p:nvGrpSpPr>
        <p:grpSpPr>
          <a:xfrm>
            <a:off x="4740120" y="1500120"/>
            <a:ext cx="3738240" cy="3828240"/>
            <a:chOff x="4740120" y="1500120"/>
            <a:chExt cx="3738240" cy="3828240"/>
          </a:xfrm>
        </p:grpSpPr>
        <p:grpSp>
          <p:nvGrpSpPr>
            <p:cNvPr id="591" name="Group 214"/>
            <p:cNvGrpSpPr/>
            <p:nvPr/>
          </p:nvGrpSpPr>
          <p:grpSpPr>
            <a:xfrm>
              <a:off x="4740120" y="1500120"/>
              <a:ext cx="813960" cy="856440"/>
              <a:chOff x="4740120" y="1500120"/>
              <a:chExt cx="813960" cy="856440"/>
            </a:xfrm>
          </p:grpSpPr>
          <p:sp>
            <p:nvSpPr>
              <p:cNvPr id="592" name="CustomShape 215"/>
              <p:cNvSpPr/>
              <p:nvPr/>
            </p:nvSpPr>
            <p:spPr>
              <a:xfrm>
                <a:off x="4838760" y="1500120"/>
                <a:ext cx="676080" cy="7758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93" name="CustomShape 216"/>
              <p:cNvSpPr/>
              <p:nvPr/>
            </p:nvSpPr>
            <p:spPr>
              <a:xfrm>
                <a:off x="4805280" y="1523880"/>
                <a:ext cx="690120" cy="799560"/>
              </a:xfrm>
              <a:prstGeom prst="rect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  <a:ln w="1260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94" name="CustomShape 217"/>
              <p:cNvSpPr/>
              <p:nvPr/>
            </p:nvSpPr>
            <p:spPr>
              <a:xfrm>
                <a:off x="4809960" y="1528920"/>
                <a:ext cx="676080" cy="199800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95" name="CustomShape 218"/>
              <p:cNvSpPr/>
              <p:nvPr/>
            </p:nvSpPr>
            <p:spPr>
              <a:xfrm>
                <a:off x="4740120" y="1504800"/>
                <a:ext cx="813960" cy="8517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000" b="0" strike="noStrike" spc="-1">
                    <a:solidFill>
                      <a:srgbClr val="FFFFFF"/>
                    </a:solidFill>
                    <a:latin typeface="Comic Sans MS"/>
                    <a:ea typeface="ＭＳ Ｐゴシック"/>
                  </a:rPr>
                  <a:t>application</a:t>
                </a:r>
                <a:endParaRPr lang="en-US" sz="10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0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transport</a:t>
                </a:r>
                <a:endParaRPr lang="en-US" sz="10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0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network</a:t>
                </a:r>
                <a:endParaRPr lang="en-US" sz="10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0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data link</a:t>
                </a:r>
                <a:endParaRPr lang="en-US" sz="10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0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physical</a:t>
                </a:r>
                <a:endParaRPr lang="en-US" sz="1000" b="0" strike="noStrike" spc="-1">
                  <a:latin typeface="Arial"/>
                </a:endParaRPr>
              </a:p>
            </p:txBody>
          </p:sp>
          <p:sp>
            <p:nvSpPr>
              <p:cNvPr id="596" name="Line 219"/>
              <p:cNvSpPr/>
              <p:nvPr/>
            </p:nvSpPr>
            <p:spPr>
              <a:xfrm>
                <a:off x="4805280" y="1866600"/>
                <a:ext cx="690480" cy="504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97" name="Line 220"/>
              <p:cNvSpPr/>
              <p:nvPr/>
            </p:nvSpPr>
            <p:spPr>
              <a:xfrm>
                <a:off x="4814640" y="2004840"/>
                <a:ext cx="690480" cy="468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598" name="Line 221"/>
              <p:cNvSpPr/>
              <p:nvPr/>
            </p:nvSpPr>
            <p:spPr>
              <a:xfrm>
                <a:off x="4814640" y="2143080"/>
                <a:ext cx="690480" cy="468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599" name="Group 222"/>
            <p:cNvGrpSpPr/>
            <p:nvPr/>
          </p:nvGrpSpPr>
          <p:grpSpPr>
            <a:xfrm>
              <a:off x="7664400" y="4367160"/>
              <a:ext cx="813960" cy="856440"/>
              <a:chOff x="7664400" y="4367160"/>
              <a:chExt cx="813960" cy="856440"/>
            </a:xfrm>
          </p:grpSpPr>
          <p:sp>
            <p:nvSpPr>
              <p:cNvPr id="600" name="CustomShape 223"/>
              <p:cNvSpPr/>
              <p:nvPr/>
            </p:nvSpPr>
            <p:spPr>
              <a:xfrm>
                <a:off x="7763040" y="4367160"/>
                <a:ext cx="676080" cy="7758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01" name="CustomShape 224"/>
              <p:cNvSpPr/>
              <p:nvPr/>
            </p:nvSpPr>
            <p:spPr>
              <a:xfrm>
                <a:off x="7729560" y="4390920"/>
                <a:ext cx="690120" cy="799560"/>
              </a:xfrm>
              <a:prstGeom prst="rect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  <a:ln w="1260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02" name="CustomShape 225"/>
              <p:cNvSpPr/>
              <p:nvPr/>
            </p:nvSpPr>
            <p:spPr>
              <a:xfrm>
                <a:off x="7734240" y="4395960"/>
                <a:ext cx="676080" cy="199800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03" name="CustomShape 226"/>
              <p:cNvSpPr/>
              <p:nvPr/>
            </p:nvSpPr>
            <p:spPr>
              <a:xfrm>
                <a:off x="7664400" y="4371840"/>
                <a:ext cx="813960" cy="8517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000" b="0" strike="noStrike" spc="-1">
                    <a:solidFill>
                      <a:srgbClr val="FFFFFF"/>
                    </a:solidFill>
                    <a:latin typeface="Comic Sans MS"/>
                    <a:ea typeface="ＭＳ Ｐゴシック"/>
                  </a:rPr>
                  <a:t>application</a:t>
                </a:r>
                <a:endParaRPr lang="en-US" sz="10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0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transport</a:t>
                </a:r>
                <a:endParaRPr lang="en-US" sz="10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0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network</a:t>
                </a:r>
                <a:endParaRPr lang="en-US" sz="10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0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data link</a:t>
                </a:r>
                <a:endParaRPr lang="en-US" sz="10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0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physical</a:t>
                </a:r>
                <a:endParaRPr lang="en-US" sz="1000" b="0" strike="noStrike" spc="-1">
                  <a:latin typeface="Arial"/>
                </a:endParaRPr>
              </a:p>
            </p:txBody>
          </p:sp>
          <p:sp>
            <p:nvSpPr>
              <p:cNvPr id="604" name="Line 227"/>
              <p:cNvSpPr/>
              <p:nvPr/>
            </p:nvSpPr>
            <p:spPr>
              <a:xfrm>
                <a:off x="7729200" y="4733640"/>
                <a:ext cx="690840" cy="504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05" name="Line 228"/>
              <p:cNvSpPr/>
              <p:nvPr/>
            </p:nvSpPr>
            <p:spPr>
              <a:xfrm>
                <a:off x="7738920" y="4871880"/>
                <a:ext cx="690480" cy="468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06" name="Line 229"/>
              <p:cNvSpPr/>
              <p:nvPr/>
            </p:nvSpPr>
            <p:spPr>
              <a:xfrm>
                <a:off x="7738920" y="5010120"/>
                <a:ext cx="690480" cy="468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607" name="Group 230"/>
            <p:cNvGrpSpPr/>
            <p:nvPr/>
          </p:nvGrpSpPr>
          <p:grpSpPr>
            <a:xfrm>
              <a:off x="5321160" y="4471920"/>
              <a:ext cx="813960" cy="856440"/>
              <a:chOff x="5321160" y="4471920"/>
              <a:chExt cx="813960" cy="856440"/>
            </a:xfrm>
          </p:grpSpPr>
          <p:sp>
            <p:nvSpPr>
              <p:cNvPr id="608" name="CustomShape 231"/>
              <p:cNvSpPr/>
              <p:nvPr/>
            </p:nvSpPr>
            <p:spPr>
              <a:xfrm>
                <a:off x="5419800" y="4471920"/>
                <a:ext cx="676080" cy="7758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09" name="CustomShape 232"/>
              <p:cNvSpPr/>
              <p:nvPr/>
            </p:nvSpPr>
            <p:spPr>
              <a:xfrm>
                <a:off x="5386320" y="4495680"/>
                <a:ext cx="690120" cy="799560"/>
              </a:xfrm>
              <a:prstGeom prst="rect">
                <a:avLst/>
              </a:prstGeom>
              <a:solidFill>
                <a:schemeClr val="bg1">
                  <a:lumMod val="40000"/>
                  <a:lumOff val="60000"/>
                </a:schemeClr>
              </a:solidFill>
              <a:ln w="1260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10" name="CustomShape 233"/>
              <p:cNvSpPr/>
              <p:nvPr/>
            </p:nvSpPr>
            <p:spPr>
              <a:xfrm>
                <a:off x="5391000" y="4500720"/>
                <a:ext cx="676080" cy="199800"/>
              </a:xfrm>
              <a:prstGeom prst="rect">
                <a:avLst/>
              </a:prstGeom>
              <a:solidFill>
                <a:srgbClr val="00FF00"/>
              </a:solidFill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11" name="CustomShape 234"/>
              <p:cNvSpPr/>
              <p:nvPr/>
            </p:nvSpPr>
            <p:spPr>
              <a:xfrm>
                <a:off x="5321160" y="4476600"/>
                <a:ext cx="813960" cy="85176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000" b="0" strike="noStrike" spc="-1">
                    <a:solidFill>
                      <a:srgbClr val="FFFFFF"/>
                    </a:solidFill>
                    <a:latin typeface="Comic Sans MS"/>
                    <a:ea typeface="ＭＳ Ｐゴシック"/>
                  </a:rPr>
                  <a:t>application</a:t>
                </a:r>
                <a:endParaRPr lang="en-US" sz="10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0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transport</a:t>
                </a:r>
                <a:endParaRPr lang="en-US" sz="10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0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network</a:t>
                </a:r>
                <a:endParaRPr lang="en-US" sz="10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0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data link</a:t>
                </a:r>
                <a:endParaRPr lang="en-US" sz="10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10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physical</a:t>
                </a:r>
                <a:endParaRPr lang="en-US" sz="1000" b="0" strike="noStrike" spc="-1">
                  <a:latin typeface="Arial"/>
                </a:endParaRPr>
              </a:p>
            </p:txBody>
          </p:sp>
          <p:sp>
            <p:nvSpPr>
              <p:cNvPr id="612" name="Line 235"/>
              <p:cNvSpPr/>
              <p:nvPr/>
            </p:nvSpPr>
            <p:spPr>
              <a:xfrm>
                <a:off x="5386320" y="4838400"/>
                <a:ext cx="690480" cy="504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13" name="Line 236"/>
              <p:cNvSpPr/>
              <p:nvPr/>
            </p:nvSpPr>
            <p:spPr>
              <a:xfrm>
                <a:off x="5395680" y="4976640"/>
                <a:ext cx="690480" cy="468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14" name="Line 237"/>
              <p:cNvSpPr/>
              <p:nvPr/>
            </p:nvSpPr>
            <p:spPr>
              <a:xfrm>
                <a:off x="5395680" y="5114880"/>
                <a:ext cx="690480" cy="4680"/>
              </a:xfrm>
              <a:prstGeom prst="line">
                <a:avLst/>
              </a:prstGeom>
              <a:ln w="1260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615" name="Line 238"/>
            <p:cNvSpPr/>
            <p:nvPr/>
          </p:nvSpPr>
          <p:spPr>
            <a:xfrm>
              <a:off x="5524200" y="1618920"/>
              <a:ext cx="2190960" cy="2847960"/>
            </a:xfrm>
            <a:prstGeom prst="line">
              <a:avLst/>
            </a:prstGeom>
            <a:ln w="5724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6" name="Line 239"/>
            <p:cNvSpPr/>
            <p:nvPr/>
          </p:nvSpPr>
          <p:spPr>
            <a:xfrm flipV="1">
              <a:off x="6105240" y="4524120"/>
              <a:ext cx="1590840" cy="57240"/>
            </a:xfrm>
            <a:prstGeom prst="line">
              <a:avLst/>
            </a:prstGeom>
            <a:ln w="57240">
              <a:solidFill>
                <a:srgbClr val="00FF00"/>
              </a:solidFill>
              <a:round/>
              <a:headEnd type="triangle" w="med" len="med"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pic>
        <p:nvPicPr>
          <p:cNvPr id="617" name="Picture 616"/>
          <p:cNvPicPr/>
          <p:nvPr/>
        </p:nvPicPr>
        <p:blipFill>
          <a:blip r:embed="rId3"/>
          <a:stretch/>
        </p:blipFill>
        <p:spPr>
          <a:xfrm>
            <a:off x="5016600" y="2006640"/>
            <a:ext cx="406440" cy="317520"/>
          </a:xfrm>
          <a:prstGeom prst="rect">
            <a:avLst/>
          </a:prstGeom>
          <a:ln>
            <a:noFill/>
          </a:ln>
        </p:spPr>
      </p:pic>
      <p:pic>
        <p:nvPicPr>
          <p:cNvPr id="618" name="Picture 617"/>
          <p:cNvPicPr/>
          <p:nvPr/>
        </p:nvPicPr>
        <p:blipFill>
          <a:blip r:embed="rId4"/>
          <a:stretch/>
        </p:blipFill>
        <p:spPr>
          <a:xfrm>
            <a:off x="5473800" y="2120760"/>
            <a:ext cx="279360" cy="177840"/>
          </a:xfrm>
          <a:prstGeom prst="rect">
            <a:avLst/>
          </a:prstGeom>
          <a:ln>
            <a:noFill/>
          </a:ln>
        </p:spPr>
      </p:pic>
      <p:pic>
        <p:nvPicPr>
          <p:cNvPr id="619" name="Picture 618"/>
          <p:cNvPicPr/>
          <p:nvPr/>
        </p:nvPicPr>
        <p:blipFill>
          <a:blip r:embed="rId3"/>
          <a:stretch/>
        </p:blipFill>
        <p:spPr>
          <a:xfrm>
            <a:off x="5016600" y="2603520"/>
            <a:ext cx="406440" cy="317520"/>
          </a:xfrm>
          <a:prstGeom prst="rect">
            <a:avLst/>
          </a:prstGeom>
          <a:ln>
            <a:noFill/>
          </a:ln>
        </p:spPr>
      </p:pic>
      <p:pic>
        <p:nvPicPr>
          <p:cNvPr id="620" name="Picture 619"/>
          <p:cNvPicPr/>
          <p:nvPr/>
        </p:nvPicPr>
        <p:blipFill>
          <a:blip r:embed="rId4"/>
          <a:stretch/>
        </p:blipFill>
        <p:spPr>
          <a:xfrm>
            <a:off x="5473800" y="2717640"/>
            <a:ext cx="279360" cy="177840"/>
          </a:xfrm>
          <a:prstGeom prst="rect">
            <a:avLst/>
          </a:prstGeom>
          <a:ln>
            <a:noFill/>
          </a:ln>
        </p:spPr>
      </p:pic>
      <p:pic>
        <p:nvPicPr>
          <p:cNvPr id="621" name="Picture 620"/>
          <p:cNvPicPr/>
          <p:nvPr/>
        </p:nvPicPr>
        <p:blipFill>
          <a:blip r:embed="rId3"/>
          <a:stretch/>
        </p:blipFill>
        <p:spPr>
          <a:xfrm>
            <a:off x="5410080" y="3492360"/>
            <a:ext cx="406440" cy="330120"/>
          </a:xfrm>
          <a:prstGeom prst="rect">
            <a:avLst/>
          </a:prstGeom>
          <a:ln>
            <a:noFill/>
          </a:ln>
        </p:spPr>
      </p:pic>
      <p:pic>
        <p:nvPicPr>
          <p:cNvPr id="622" name="Picture 621"/>
          <p:cNvPicPr/>
          <p:nvPr/>
        </p:nvPicPr>
        <p:blipFill>
          <a:blip r:embed="rId3"/>
          <a:stretch/>
        </p:blipFill>
        <p:spPr>
          <a:xfrm>
            <a:off x="5410080" y="4076640"/>
            <a:ext cx="406440" cy="330120"/>
          </a:xfrm>
          <a:prstGeom prst="rect">
            <a:avLst/>
          </a:prstGeom>
          <a:ln>
            <a:noFill/>
          </a:ln>
        </p:spPr>
      </p:pic>
      <p:pic>
        <p:nvPicPr>
          <p:cNvPr id="623" name="Picture 622"/>
          <p:cNvPicPr/>
          <p:nvPr/>
        </p:nvPicPr>
        <p:blipFill>
          <a:blip r:embed="rId3"/>
          <a:stretch/>
        </p:blipFill>
        <p:spPr>
          <a:xfrm>
            <a:off x="6273720" y="4495680"/>
            <a:ext cx="406440" cy="330120"/>
          </a:xfrm>
          <a:prstGeom prst="rect">
            <a:avLst/>
          </a:prstGeom>
          <a:ln>
            <a:noFill/>
          </a:ln>
        </p:spPr>
      </p:pic>
      <p:pic>
        <p:nvPicPr>
          <p:cNvPr id="624" name="Picture 623"/>
          <p:cNvPicPr/>
          <p:nvPr/>
        </p:nvPicPr>
        <p:blipFill>
          <a:blip r:embed="rId3"/>
          <a:stretch/>
        </p:blipFill>
        <p:spPr>
          <a:xfrm>
            <a:off x="5664240" y="4483080"/>
            <a:ext cx="406440" cy="330120"/>
          </a:xfrm>
          <a:prstGeom prst="rect">
            <a:avLst/>
          </a:prstGeom>
          <a:ln>
            <a:noFill/>
          </a:ln>
        </p:spPr>
      </p:pic>
      <p:pic>
        <p:nvPicPr>
          <p:cNvPr id="625" name="Picture 624"/>
          <p:cNvPicPr/>
          <p:nvPr/>
        </p:nvPicPr>
        <p:blipFill>
          <a:blip r:embed="rId5"/>
          <a:stretch/>
        </p:blipFill>
        <p:spPr>
          <a:xfrm>
            <a:off x="7454880" y="3657600"/>
            <a:ext cx="203040" cy="241200"/>
          </a:xfrm>
          <a:prstGeom prst="rect">
            <a:avLst/>
          </a:prstGeom>
          <a:ln>
            <a:noFill/>
          </a:ln>
        </p:spPr>
      </p:pic>
      <p:pic>
        <p:nvPicPr>
          <p:cNvPr id="626" name="Picture 625"/>
          <p:cNvPicPr/>
          <p:nvPr/>
        </p:nvPicPr>
        <p:blipFill>
          <a:blip r:embed="rId5"/>
          <a:stretch/>
        </p:blipFill>
        <p:spPr>
          <a:xfrm>
            <a:off x="6121440" y="3746520"/>
            <a:ext cx="203040" cy="228600"/>
          </a:xfrm>
          <a:prstGeom prst="rect">
            <a:avLst/>
          </a:prstGeom>
          <a:ln>
            <a:noFill/>
          </a:ln>
        </p:spPr>
      </p:pic>
      <p:pic>
        <p:nvPicPr>
          <p:cNvPr id="627" name="Picture 626"/>
          <p:cNvPicPr/>
          <p:nvPr/>
        </p:nvPicPr>
        <p:blipFill>
          <a:blip r:embed="rId6"/>
          <a:stretch/>
        </p:blipFill>
        <p:spPr>
          <a:xfrm>
            <a:off x="6464160" y="4940280"/>
            <a:ext cx="368280" cy="368280"/>
          </a:xfrm>
          <a:prstGeom prst="rect">
            <a:avLst/>
          </a:prstGeom>
          <a:ln>
            <a:noFill/>
          </a:ln>
        </p:spPr>
      </p:pic>
      <p:pic>
        <p:nvPicPr>
          <p:cNvPr id="628" name="Picture 627"/>
          <p:cNvPicPr/>
          <p:nvPr/>
        </p:nvPicPr>
        <p:blipFill>
          <a:blip r:embed="rId7"/>
          <a:stretch/>
        </p:blipFill>
        <p:spPr>
          <a:xfrm>
            <a:off x="6527880" y="5054760"/>
            <a:ext cx="343080" cy="304920"/>
          </a:xfrm>
          <a:prstGeom prst="rect">
            <a:avLst/>
          </a:prstGeom>
          <a:ln>
            <a:noFill/>
          </a:ln>
        </p:spPr>
      </p:pic>
      <p:pic>
        <p:nvPicPr>
          <p:cNvPr id="629" name="Picture 628"/>
          <p:cNvPicPr/>
          <p:nvPr/>
        </p:nvPicPr>
        <p:blipFill>
          <a:blip r:embed="rId6"/>
          <a:stretch/>
        </p:blipFill>
        <p:spPr>
          <a:xfrm>
            <a:off x="7251840" y="4965840"/>
            <a:ext cx="368280" cy="368280"/>
          </a:xfrm>
          <a:prstGeom prst="rect">
            <a:avLst/>
          </a:prstGeom>
          <a:ln>
            <a:noFill/>
          </a:ln>
        </p:spPr>
      </p:pic>
      <p:pic>
        <p:nvPicPr>
          <p:cNvPr id="630" name="Picture 629"/>
          <p:cNvPicPr/>
          <p:nvPr/>
        </p:nvPicPr>
        <p:blipFill>
          <a:blip r:embed="rId7"/>
          <a:stretch/>
        </p:blipFill>
        <p:spPr>
          <a:xfrm>
            <a:off x="7302600" y="5079960"/>
            <a:ext cx="343080" cy="304920"/>
          </a:xfrm>
          <a:prstGeom prst="rect">
            <a:avLst/>
          </a:prstGeom>
          <a:ln>
            <a:noFill/>
          </a:ln>
        </p:spPr>
      </p:pic>
      <p:pic>
        <p:nvPicPr>
          <p:cNvPr id="631" name="Picture 630"/>
          <p:cNvPicPr/>
          <p:nvPr/>
        </p:nvPicPr>
        <p:blipFill>
          <a:blip r:embed="rId6"/>
          <a:stretch/>
        </p:blipFill>
        <p:spPr>
          <a:xfrm>
            <a:off x="6832440" y="4686480"/>
            <a:ext cx="368280" cy="368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9DB00110-6A7E-43E7-9B36-5F7EEA3A11D4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33" name="TextShape 2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B2944AA0-B225-4880-809D-F4B209F61846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35" name="CustomShape 4"/>
          <p:cNvSpPr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Wenbing Zhao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636" name="TextShape 5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Inter-Process Communications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7" name="TextShape 6"/>
          <p:cNvSpPr txBox="1"/>
          <p:nvPr/>
        </p:nvSpPr>
        <p:spPr>
          <a:xfrm>
            <a:off x="533520" y="1544760"/>
            <a:ext cx="3989160" cy="4647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6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Process</a:t>
            </a:r>
            <a:r>
              <a:rPr lang="en-US" sz="2600" b="0" strike="noStrike" spc="-1">
                <a:solidFill>
                  <a:srgbClr val="00FF00"/>
                </a:solidFill>
                <a:latin typeface="Arial"/>
                <a:ea typeface="ＭＳ Ｐゴシック"/>
              </a:rPr>
              <a:t>: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program running within a host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Processes in different hosts communicate by exchanging </a:t>
            </a:r>
            <a:r>
              <a:rPr lang="en-US" sz="26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messages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8" name="TextShape 7"/>
          <p:cNvSpPr txBox="1"/>
          <p:nvPr/>
        </p:nvSpPr>
        <p:spPr>
          <a:xfrm>
            <a:off x="4648320" y="1600200"/>
            <a:ext cx="4038120" cy="453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6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Client process: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process that initiates communication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6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Server process: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process that waits to be contacted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9" name="CustomShape 8"/>
          <p:cNvSpPr/>
          <p:nvPr/>
        </p:nvSpPr>
        <p:spPr>
          <a:xfrm>
            <a:off x="982800" y="4451400"/>
            <a:ext cx="7509960" cy="1187640"/>
          </a:xfrm>
          <a:prstGeom prst="rect">
            <a:avLst/>
          </a:prstGeom>
          <a:noFill/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More accurately, client and server should be regarded as the roles played by a process. A process can be both a client and a server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09F5D0AD-E13D-4A71-B245-61A2C41A150F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24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41" name="TextShape 2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1042DABC-6E62-43CE-8D27-D1BD7F423F8B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43" name="CustomShape 4"/>
          <p:cNvSpPr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Wenbing Zhao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644" name="TextShape 5"/>
          <p:cNvSpPr txBox="1"/>
          <p:nvPr/>
        </p:nvSpPr>
        <p:spPr>
          <a:xfrm>
            <a:off x="533520" y="277920"/>
            <a:ext cx="8076960" cy="113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Sockets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5" name="TextShape 6"/>
          <p:cNvSpPr txBox="1"/>
          <p:nvPr/>
        </p:nvSpPr>
        <p:spPr>
          <a:xfrm>
            <a:off x="227160" y="1563840"/>
            <a:ext cx="4201920" cy="39286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Process sends/receives messages to/from its </a:t>
            </a:r>
            <a:r>
              <a:rPr lang="en-US" sz="22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socket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For each point-to-point connection, there are </a:t>
            </a:r>
            <a:r>
              <a:rPr lang="en-US" sz="22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two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sockets, one on each side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API (Application Programming Interface): (1) choice of transport protocol; (2) ability to fix a few parameters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6" name="CustomShape 7"/>
          <p:cNvSpPr/>
          <p:nvPr/>
        </p:nvSpPr>
        <p:spPr>
          <a:xfrm>
            <a:off x="5931000" y="3522600"/>
            <a:ext cx="1807920" cy="1031400"/>
          </a:xfrm>
          <a:custGeom>
            <a:avLst/>
            <a:gdLst/>
            <a:ahLst/>
            <a:cxnLst/>
            <a:rect l="l" t="t" r="r" b="b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33CCCC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647" name="Group 8"/>
          <p:cNvGrpSpPr/>
          <p:nvPr/>
        </p:nvGrpSpPr>
        <p:grpSpPr>
          <a:xfrm>
            <a:off x="4692600" y="1492200"/>
            <a:ext cx="1061640" cy="3606480"/>
            <a:chOff x="4692600" y="1492200"/>
            <a:chExt cx="1061640" cy="3606480"/>
          </a:xfrm>
        </p:grpSpPr>
        <p:sp>
          <p:nvSpPr>
            <p:cNvPr id="648" name="CustomShape 9"/>
            <p:cNvSpPr/>
            <p:nvPr/>
          </p:nvSpPr>
          <p:spPr>
            <a:xfrm>
              <a:off x="5372280" y="4641840"/>
              <a:ext cx="183960" cy="4568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649" name="Group 10"/>
            <p:cNvGrpSpPr/>
            <p:nvPr/>
          </p:nvGrpSpPr>
          <p:grpSpPr>
            <a:xfrm>
              <a:off x="4692600" y="2614680"/>
              <a:ext cx="1061640" cy="560160"/>
              <a:chOff x="4692600" y="2614680"/>
              <a:chExt cx="1061640" cy="560160"/>
            </a:xfrm>
          </p:grpSpPr>
          <p:sp>
            <p:nvSpPr>
              <p:cNvPr id="650" name="CustomShape 11"/>
              <p:cNvSpPr/>
              <p:nvPr/>
            </p:nvSpPr>
            <p:spPr>
              <a:xfrm>
                <a:off x="4692600" y="2614680"/>
                <a:ext cx="1061640" cy="56016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51" name="CustomShape 12"/>
              <p:cNvSpPr/>
              <p:nvPr/>
            </p:nvSpPr>
            <p:spPr>
              <a:xfrm>
                <a:off x="4813920" y="2725560"/>
                <a:ext cx="790560" cy="3337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 strike="noStrike" spc="-1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process</a:t>
                </a:r>
                <a:endParaRPr lang="en-US" sz="1600" b="0" strike="noStrike" spc="-1">
                  <a:latin typeface="Arial"/>
                </a:endParaRPr>
              </a:p>
            </p:txBody>
          </p:sp>
        </p:grpSp>
        <p:grpSp>
          <p:nvGrpSpPr>
            <p:cNvPr id="652" name="Group 13"/>
            <p:cNvGrpSpPr/>
            <p:nvPr/>
          </p:nvGrpSpPr>
          <p:grpSpPr>
            <a:xfrm>
              <a:off x="4723560" y="3443400"/>
              <a:ext cx="956880" cy="999720"/>
              <a:chOff x="4723560" y="3443400"/>
              <a:chExt cx="956880" cy="999720"/>
            </a:xfrm>
          </p:grpSpPr>
          <p:sp>
            <p:nvSpPr>
              <p:cNvPr id="653" name="CustomShape 14"/>
              <p:cNvSpPr/>
              <p:nvPr/>
            </p:nvSpPr>
            <p:spPr>
              <a:xfrm>
                <a:off x="4737240" y="3443400"/>
                <a:ext cx="941040" cy="999720"/>
              </a:xfrm>
              <a:prstGeom prst="rect">
                <a:avLst/>
              </a:prstGeom>
              <a:noFill/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54" name="CustomShape 15"/>
              <p:cNvSpPr/>
              <p:nvPr/>
            </p:nvSpPr>
            <p:spPr>
              <a:xfrm>
                <a:off x="4723560" y="3505320"/>
                <a:ext cx="956880" cy="820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 strike="noStrike" spc="-1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TCP with</a:t>
                </a:r>
                <a:endParaRPr lang="en-US" sz="1600" b="0" strike="noStrike" spc="-1"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1600" b="0" strike="noStrike" spc="-1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buffers,</a:t>
                </a:r>
                <a:endParaRPr lang="en-US" sz="1600" b="0" strike="noStrike" spc="-1"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1600" b="0" strike="noStrike" spc="-1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variables</a:t>
                </a:r>
                <a:endParaRPr lang="en-US" sz="1600" b="0" strike="noStrike" spc="-1">
                  <a:latin typeface="Arial"/>
                </a:endParaRPr>
              </a:p>
            </p:txBody>
          </p:sp>
        </p:grpSp>
        <p:sp>
          <p:nvSpPr>
            <p:cNvPr id="655" name="CustomShape 16"/>
            <p:cNvSpPr/>
            <p:nvPr/>
          </p:nvSpPr>
          <p:spPr>
            <a:xfrm>
              <a:off x="4884840" y="3139920"/>
              <a:ext cx="658440" cy="328320"/>
            </a:xfrm>
            <a:prstGeom prst="rect">
              <a:avLst/>
            </a:prstGeom>
            <a:solidFill>
              <a:schemeClr val="accent1"/>
            </a:solidFill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strike="noStrike" spc="-1">
                  <a:solidFill>
                    <a:srgbClr val="000000"/>
                  </a:solidFill>
                  <a:latin typeface="Times New Roman"/>
                  <a:ea typeface="ＭＳ Ｐゴシック"/>
                </a:rPr>
                <a:t>socket</a:t>
              </a:r>
              <a:endParaRPr lang="en-US" sz="1600" b="0" strike="noStrike" spc="-1">
                <a:latin typeface="Arial"/>
              </a:endParaRPr>
            </a:p>
          </p:txBody>
        </p:sp>
        <p:sp>
          <p:nvSpPr>
            <p:cNvPr id="656" name="Line 17"/>
            <p:cNvSpPr/>
            <p:nvPr/>
          </p:nvSpPr>
          <p:spPr>
            <a:xfrm flipV="1">
              <a:off x="5213160" y="2992320"/>
              <a:ext cx="0" cy="208080"/>
            </a:xfrm>
            <a:prstGeom prst="line">
              <a:avLst/>
            </a:prstGeom>
            <a:ln w="9360">
              <a:solidFill>
                <a:schemeClr val="tx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7" name="Line 18"/>
            <p:cNvSpPr/>
            <p:nvPr/>
          </p:nvSpPr>
          <p:spPr>
            <a:xfrm>
              <a:off x="5225760" y="3408120"/>
              <a:ext cx="0" cy="195480"/>
            </a:xfrm>
            <a:prstGeom prst="line">
              <a:avLst/>
            </a:prstGeom>
            <a:ln w="9360">
              <a:solidFill>
                <a:schemeClr val="tx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8" name="CustomShape 19"/>
            <p:cNvSpPr/>
            <p:nvPr/>
          </p:nvSpPr>
          <p:spPr>
            <a:xfrm>
              <a:off x="4845240" y="1492200"/>
              <a:ext cx="740520" cy="5770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strike="noStrike" spc="-1">
                  <a:solidFill>
                    <a:srgbClr val="000000"/>
                  </a:solidFill>
                  <a:latin typeface="Times New Roman"/>
                  <a:ea typeface="ＭＳ Ｐゴシック"/>
                </a:rPr>
                <a:t>host or</a:t>
              </a:r>
              <a:endParaRPr lang="en-US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n-US" sz="1600" b="0" strike="noStrike" spc="-1">
                  <a:solidFill>
                    <a:srgbClr val="000000"/>
                  </a:solidFill>
                  <a:latin typeface="Times New Roman"/>
                  <a:ea typeface="ＭＳ Ｐゴシック"/>
                </a:rPr>
                <a:t>server</a:t>
              </a:r>
              <a:endParaRPr lang="en-US" sz="1600" b="0" strike="noStrike" spc="-1">
                <a:latin typeface="Arial"/>
              </a:endParaRPr>
            </a:p>
          </p:txBody>
        </p:sp>
      </p:grpSp>
      <p:grpSp>
        <p:nvGrpSpPr>
          <p:cNvPr id="659" name="Group 20"/>
          <p:cNvGrpSpPr/>
          <p:nvPr/>
        </p:nvGrpSpPr>
        <p:grpSpPr>
          <a:xfrm>
            <a:off x="7850160" y="1471680"/>
            <a:ext cx="1061640" cy="3606480"/>
            <a:chOff x="7850160" y="1471680"/>
            <a:chExt cx="1061640" cy="3606480"/>
          </a:xfrm>
        </p:grpSpPr>
        <p:sp>
          <p:nvSpPr>
            <p:cNvPr id="660" name="CustomShape 21"/>
            <p:cNvSpPr/>
            <p:nvPr/>
          </p:nvSpPr>
          <p:spPr>
            <a:xfrm>
              <a:off x="8529480" y="4621320"/>
              <a:ext cx="183960" cy="4568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661" name="Group 22"/>
            <p:cNvGrpSpPr/>
            <p:nvPr/>
          </p:nvGrpSpPr>
          <p:grpSpPr>
            <a:xfrm>
              <a:off x="7850160" y="2593800"/>
              <a:ext cx="1061640" cy="560160"/>
              <a:chOff x="7850160" y="2593800"/>
              <a:chExt cx="1061640" cy="560160"/>
            </a:xfrm>
          </p:grpSpPr>
          <p:sp>
            <p:nvSpPr>
              <p:cNvPr id="662" name="CustomShape 23"/>
              <p:cNvSpPr/>
              <p:nvPr/>
            </p:nvSpPr>
            <p:spPr>
              <a:xfrm>
                <a:off x="7850160" y="2593800"/>
                <a:ext cx="1061640" cy="560160"/>
              </a:xfrm>
              <a:prstGeom prst="ellipse">
                <a:avLst/>
              </a:prstGeom>
              <a:noFill/>
              <a:ln w="936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63" name="CustomShape 24"/>
              <p:cNvSpPr/>
              <p:nvPr/>
            </p:nvSpPr>
            <p:spPr>
              <a:xfrm>
                <a:off x="7971480" y="2705040"/>
                <a:ext cx="790560" cy="3337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 strike="noStrike" spc="-1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process</a:t>
                </a:r>
                <a:endParaRPr lang="en-US" sz="1600" b="0" strike="noStrike" spc="-1">
                  <a:latin typeface="Arial"/>
                </a:endParaRPr>
              </a:p>
            </p:txBody>
          </p:sp>
        </p:grpSp>
        <p:grpSp>
          <p:nvGrpSpPr>
            <p:cNvPr id="664" name="Group 25"/>
            <p:cNvGrpSpPr/>
            <p:nvPr/>
          </p:nvGrpSpPr>
          <p:grpSpPr>
            <a:xfrm>
              <a:off x="7881120" y="3422520"/>
              <a:ext cx="956880" cy="999720"/>
              <a:chOff x="7881120" y="3422520"/>
              <a:chExt cx="956880" cy="999720"/>
            </a:xfrm>
          </p:grpSpPr>
          <p:sp>
            <p:nvSpPr>
              <p:cNvPr id="665" name="CustomShape 26"/>
              <p:cNvSpPr/>
              <p:nvPr/>
            </p:nvSpPr>
            <p:spPr>
              <a:xfrm>
                <a:off x="7894800" y="3422520"/>
                <a:ext cx="941040" cy="999720"/>
              </a:xfrm>
              <a:prstGeom prst="rect">
                <a:avLst/>
              </a:prstGeom>
              <a:noFill/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666" name="CustomShape 27"/>
              <p:cNvSpPr/>
              <p:nvPr/>
            </p:nvSpPr>
            <p:spPr>
              <a:xfrm>
                <a:off x="7881120" y="3484440"/>
                <a:ext cx="956880" cy="8204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sz="1600" b="0" strike="noStrike" spc="-1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TCP with</a:t>
                </a:r>
                <a:endParaRPr lang="en-US" sz="1600" b="0" strike="noStrike" spc="-1"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1600" b="0" strike="noStrike" spc="-1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buffers,</a:t>
                </a:r>
                <a:endParaRPr lang="en-US" sz="1600" b="0" strike="noStrike" spc="-1">
                  <a:latin typeface="Arial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sz="1600" b="0" strike="noStrike" spc="-1">
                    <a:solidFill>
                      <a:srgbClr val="000000"/>
                    </a:solidFill>
                    <a:latin typeface="Times New Roman"/>
                    <a:ea typeface="ＭＳ Ｐゴシック"/>
                  </a:rPr>
                  <a:t>variables</a:t>
                </a:r>
                <a:endParaRPr lang="en-US" sz="1600" b="0" strike="noStrike" spc="-1">
                  <a:latin typeface="Arial"/>
                </a:endParaRPr>
              </a:p>
            </p:txBody>
          </p:sp>
        </p:grpSp>
        <p:sp>
          <p:nvSpPr>
            <p:cNvPr id="667" name="CustomShape 28"/>
            <p:cNvSpPr/>
            <p:nvPr/>
          </p:nvSpPr>
          <p:spPr>
            <a:xfrm>
              <a:off x="8042400" y="3119400"/>
              <a:ext cx="658440" cy="328320"/>
            </a:xfrm>
            <a:prstGeom prst="rect">
              <a:avLst/>
            </a:prstGeom>
            <a:solidFill>
              <a:schemeClr val="accent1"/>
            </a:solidFill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600" b="0" strike="noStrike" spc="-1">
                  <a:solidFill>
                    <a:srgbClr val="000000"/>
                  </a:solidFill>
                  <a:latin typeface="Times New Roman"/>
                  <a:ea typeface="ＭＳ Ｐゴシック"/>
                </a:rPr>
                <a:t>socket</a:t>
              </a:r>
              <a:endParaRPr lang="en-US" sz="1600" b="0" strike="noStrike" spc="-1">
                <a:latin typeface="Arial"/>
              </a:endParaRPr>
            </a:p>
          </p:txBody>
        </p:sp>
        <p:sp>
          <p:nvSpPr>
            <p:cNvPr id="668" name="Line 29"/>
            <p:cNvSpPr/>
            <p:nvPr/>
          </p:nvSpPr>
          <p:spPr>
            <a:xfrm flipV="1">
              <a:off x="8370720" y="2971800"/>
              <a:ext cx="0" cy="207720"/>
            </a:xfrm>
            <a:prstGeom prst="line">
              <a:avLst/>
            </a:prstGeom>
            <a:ln w="9360">
              <a:solidFill>
                <a:schemeClr val="tx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9" name="Line 30"/>
            <p:cNvSpPr/>
            <p:nvPr/>
          </p:nvSpPr>
          <p:spPr>
            <a:xfrm>
              <a:off x="8383320" y="3387600"/>
              <a:ext cx="0" cy="195120"/>
            </a:xfrm>
            <a:prstGeom prst="line">
              <a:avLst/>
            </a:prstGeom>
            <a:ln w="9360">
              <a:solidFill>
                <a:schemeClr val="tx1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0" name="CustomShape 31"/>
            <p:cNvSpPr/>
            <p:nvPr/>
          </p:nvSpPr>
          <p:spPr>
            <a:xfrm>
              <a:off x="8002800" y="1471680"/>
              <a:ext cx="740520" cy="5770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b="0" strike="noStrike" spc="-1">
                  <a:solidFill>
                    <a:srgbClr val="000000"/>
                  </a:solidFill>
                  <a:latin typeface="Times New Roman"/>
                  <a:ea typeface="ＭＳ Ｐゴシック"/>
                </a:rPr>
                <a:t>host or</a:t>
              </a:r>
              <a:endParaRPr lang="en-US" sz="16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n-US" sz="1600" b="0" strike="noStrike" spc="-1">
                  <a:solidFill>
                    <a:srgbClr val="000000"/>
                  </a:solidFill>
                  <a:latin typeface="Times New Roman"/>
                  <a:ea typeface="ＭＳ Ｐゴシック"/>
                </a:rPr>
                <a:t>server</a:t>
              </a:r>
              <a:endParaRPr lang="en-US" sz="1600" b="0" strike="noStrike" spc="-1">
                <a:latin typeface="Arial"/>
              </a:endParaRPr>
            </a:p>
          </p:txBody>
        </p:sp>
      </p:grpSp>
      <p:sp>
        <p:nvSpPr>
          <p:cNvPr id="671" name="CustomShape 32"/>
          <p:cNvSpPr/>
          <p:nvPr/>
        </p:nvSpPr>
        <p:spPr>
          <a:xfrm>
            <a:off x="6399360" y="3654360"/>
            <a:ext cx="8121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Internet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72" name="Line 33"/>
          <p:cNvSpPr/>
          <p:nvPr/>
        </p:nvSpPr>
        <p:spPr>
          <a:xfrm>
            <a:off x="5689440" y="4065480"/>
            <a:ext cx="2211480" cy="0"/>
          </a:xfrm>
          <a:prstGeom prst="line">
            <a:avLst/>
          </a:prstGeom>
          <a:ln w="936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3" name="CustomShape 34"/>
          <p:cNvSpPr/>
          <p:nvPr/>
        </p:nvSpPr>
        <p:spPr>
          <a:xfrm>
            <a:off x="5519160" y="4619520"/>
            <a:ext cx="1269360" cy="1005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FF00"/>
                </a:solidFill>
                <a:latin typeface="Times New Roman"/>
                <a:ea typeface="ＭＳ Ｐゴシック"/>
              </a:rPr>
              <a:t>Controlled</a:t>
            </a:r>
            <a:endParaRPr lang="en-U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FF00"/>
                </a:solidFill>
                <a:latin typeface="Times New Roman"/>
                <a:ea typeface="ＭＳ Ｐゴシック"/>
              </a:rPr>
              <a:t>by OS</a:t>
            </a:r>
            <a:endParaRPr lang="en-U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n-US" sz="2000" b="0" strike="noStrike" spc="-1">
              <a:latin typeface="Arial"/>
            </a:endParaRPr>
          </a:p>
        </p:txBody>
      </p:sp>
      <p:sp>
        <p:nvSpPr>
          <p:cNvPr id="674" name="Line 35"/>
          <p:cNvSpPr/>
          <p:nvPr/>
        </p:nvSpPr>
        <p:spPr>
          <a:xfrm flipH="1" flipV="1">
            <a:off x="5470200" y="4444920"/>
            <a:ext cx="244800" cy="317520"/>
          </a:xfrm>
          <a:prstGeom prst="line">
            <a:avLst/>
          </a:prstGeom>
          <a:ln w="9360">
            <a:solidFill>
              <a:srgbClr val="00F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75" name="CustomShape 36"/>
          <p:cNvSpPr/>
          <p:nvPr/>
        </p:nvSpPr>
        <p:spPr>
          <a:xfrm>
            <a:off x="5905440" y="2259000"/>
            <a:ext cx="161820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FF00"/>
                </a:solidFill>
                <a:latin typeface="Times New Roman"/>
                <a:ea typeface="ＭＳ Ｐゴシック"/>
              </a:rPr>
              <a:t>Controlled by</a:t>
            </a:r>
            <a:endParaRPr lang="en-US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00FF00"/>
                </a:solidFill>
                <a:latin typeface="Times New Roman"/>
                <a:ea typeface="ＭＳ Ｐゴシック"/>
              </a:rPr>
              <a:t>app developer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76" name="Line 37"/>
          <p:cNvSpPr/>
          <p:nvPr/>
        </p:nvSpPr>
        <p:spPr>
          <a:xfrm flipH="1">
            <a:off x="5678280" y="2589120"/>
            <a:ext cx="219240" cy="133200"/>
          </a:xfrm>
          <a:prstGeom prst="line">
            <a:avLst/>
          </a:prstGeom>
          <a:ln w="9360">
            <a:solidFill>
              <a:srgbClr val="00FF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677" name="Picture 676"/>
          <p:cNvPicPr/>
          <p:nvPr/>
        </p:nvPicPr>
        <p:blipFill>
          <a:blip r:embed="rId3"/>
          <a:stretch/>
        </p:blipFill>
        <p:spPr>
          <a:xfrm>
            <a:off x="4851360" y="2095560"/>
            <a:ext cx="635040" cy="507960"/>
          </a:xfrm>
          <a:prstGeom prst="rect">
            <a:avLst/>
          </a:prstGeom>
          <a:ln>
            <a:noFill/>
          </a:ln>
        </p:spPr>
      </p:pic>
      <p:pic>
        <p:nvPicPr>
          <p:cNvPr id="678" name="Picture 677"/>
          <p:cNvPicPr/>
          <p:nvPr/>
        </p:nvPicPr>
        <p:blipFill>
          <a:blip r:embed="rId3"/>
          <a:stretch/>
        </p:blipFill>
        <p:spPr>
          <a:xfrm>
            <a:off x="8013600" y="2070000"/>
            <a:ext cx="635040" cy="507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C7F81A5-1BA7-4DB1-AAB9-C93B87F67002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25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80" name="TextShape 2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DC889915-14E7-4188-B4CE-1E51E2376126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82" name="CustomShape 4"/>
          <p:cNvSpPr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Wenbing Zhao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683" name="TextShape 5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Addressing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4" name="TextShape 6"/>
          <p:cNvSpPr txBox="1"/>
          <p:nvPr/>
        </p:nvSpPr>
        <p:spPr>
          <a:xfrm>
            <a:off x="479520" y="1233360"/>
            <a:ext cx="8267400" cy="4647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To receive messages, a process must have an </a:t>
            </a:r>
            <a:r>
              <a:rPr lang="en-US" sz="2600" b="0" i="1" strike="noStrike" spc="-1">
                <a:solidFill>
                  <a:srgbClr val="006633"/>
                </a:solidFill>
                <a:latin typeface="Arial"/>
                <a:ea typeface="ＭＳ Ｐゴシック"/>
              </a:rPr>
              <a:t>identifier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Each host device has a unique 32-bit IP address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6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Question</a:t>
            </a:r>
            <a:r>
              <a:rPr lang="en-US" sz="2600" b="0" strike="noStrike" spc="-1">
                <a:solidFill>
                  <a:srgbClr val="00FF00"/>
                </a:solidFill>
                <a:latin typeface="Arial"/>
                <a:ea typeface="ＭＳ Ｐゴシック"/>
              </a:rPr>
              <a:t>: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Does the IP address of the host on which the process runs suffice for identifying the process?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986C2FEA-7D17-4968-821D-CEF9D697D9B5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26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86" name="TextShape 2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3D6C33E8-FF9E-40F2-B372-82CEEA7D0C7C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88" name="CustomShape 4"/>
          <p:cNvSpPr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Wenbing Zhao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689" name="TextShape 5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Addressing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0" name="TextShape 6"/>
          <p:cNvSpPr txBox="1"/>
          <p:nvPr/>
        </p:nvSpPr>
        <p:spPr>
          <a:xfrm>
            <a:off x="682560" y="1246320"/>
            <a:ext cx="8162640" cy="5217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600" b="0" i="1" strike="noStrike" spc="-1">
                <a:solidFill>
                  <a:srgbClr val="006633"/>
                </a:solidFill>
                <a:latin typeface="Arial"/>
                <a:ea typeface="ＭＳ Ｐゴシック"/>
              </a:rPr>
              <a:t>Identifier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includes both </a:t>
            </a:r>
            <a:r>
              <a:rPr lang="en-US" sz="26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IP address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and </a:t>
            </a:r>
            <a:r>
              <a:rPr lang="en-US" sz="26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port numbers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(16-bit) associated with process on host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Example port numbers: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Arial"/>
              </a:rPr>
              <a:t>HTTP server: 80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Arial"/>
              </a:rPr>
              <a:t>SSH server: 22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6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To send HTTP request to </a:t>
            </a:r>
            <a:r>
              <a:rPr lang="en-US" sz="2600" b="0" u="sng" strike="noStrike" spc="-1">
                <a:solidFill>
                  <a:srgbClr val="000000"/>
                </a:solidFill>
                <a:uFillTx/>
                <a:latin typeface="Arial"/>
                <a:ea typeface="ＭＳ Ｐゴシック"/>
              </a:rPr>
              <a:t>academic.csuohio.edu</a:t>
            </a:r>
            <a:r>
              <a:rPr lang="en-US" sz="2600" b="0" strike="noStrike" spc="-1">
                <a:solidFill>
                  <a:srgbClr val="3B812F"/>
                </a:solidFill>
                <a:latin typeface="Arial"/>
                <a:ea typeface="ＭＳ Ｐゴシック"/>
              </a:rPr>
              <a:t> Web server: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200" b="0" strike="noStrike" spc="-1">
                <a:solidFill>
                  <a:srgbClr val="3B812F"/>
                </a:solidFill>
                <a:latin typeface="Arial"/>
                <a:ea typeface="Arial"/>
              </a:rPr>
              <a:t>IP address: 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Arial"/>
              </a:rPr>
              <a:t>137.148.49.46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200" b="0" strike="noStrike" spc="-1">
                <a:solidFill>
                  <a:srgbClr val="3B812F"/>
                </a:solidFill>
                <a:latin typeface="Arial"/>
                <a:ea typeface="Arial"/>
              </a:rPr>
              <a:t>Port number: 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Arial"/>
              </a:rPr>
              <a:t>80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1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D0FFF2B-18C8-47DA-AAE9-10BB85A79B10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27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92" name="TextShape 2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46DDEBD4-AB44-4A0B-BE55-A9B77CC31776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94" name="CustomShape 4"/>
          <p:cNvSpPr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Wenbing Zhao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695" name="TextShape 5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8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Application Layer Protocol Defines</a:t>
            </a:r>
            <a:endParaRPr lang="en-US" sz="3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6" name="TextShape 6"/>
          <p:cNvSpPr txBox="1"/>
          <p:nvPr/>
        </p:nvSpPr>
        <p:spPr>
          <a:xfrm>
            <a:off x="457200" y="1428840"/>
            <a:ext cx="4895640" cy="44953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Types of messages exchanged 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Arial"/>
              </a:rPr>
              <a:t>e.g., request, response 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Message syntax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Arial"/>
              </a:rPr>
              <a:t>what fields in messages &amp; how fields are delineated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Message semantics 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Arial"/>
              </a:rPr>
              <a:t>meaning of information in fields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Rules for when and how processes send &amp; respond to messages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7" name="TextShape 7"/>
          <p:cNvSpPr txBox="1"/>
          <p:nvPr/>
        </p:nvSpPr>
        <p:spPr>
          <a:xfrm>
            <a:off x="5346720" y="1436760"/>
            <a:ext cx="3627000" cy="4647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en-US" sz="22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Public-domain protocols: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defined in RFCs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allows for interoperability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e.g., HTTP, SMTP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en-US" sz="22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Proprietary protocols: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e.g., KaZaA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CA5DA5A-0F5D-4C0F-A379-9B8D65730E94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28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99" name="TextShape 2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40DFCEB6-F96F-4093-BF58-E2CCE92D9B7F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01" name="CustomShape 4"/>
          <p:cNvSpPr/>
          <p:nvPr/>
        </p:nvSpPr>
        <p:spPr>
          <a:xfrm>
            <a:off x="6553080" y="6248520"/>
            <a:ext cx="2133360" cy="456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Wenbing Zhao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02" name="TextShape 5"/>
          <p:cNvSpPr txBox="1"/>
          <p:nvPr/>
        </p:nvSpPr>
        <p:spPr>
          <a:xfrm>
            <a:off x="533520" y="228600"/>
            <a:ext cx="830556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34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What Transport Service Does an Application Need?</a:t>
            </a:r>
            <a:endParaRPr lang="en-US" sz="3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3" name="TextShape 6"/>
          <p:cNvSpPr txBox="1"/>
          <p:nvPr/>
        </p:nvSpPr>
        <p:spPr>
          <a:xfrm>
            <a:off x="476280" y="1390680"/>
            <a:ext cx="4316040" cy="27968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en-US" sz="22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Data loss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some apps (e.g., audio) can tolerate some loss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51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other apps (e.g., file transfer, telnet) require 100% reliable data transfer</a:t>
            </a: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4" name="TextShape 7"/>
          <p:cNvSpPr txBox="1"/>
          <p:nvPr/>
        </p:nvSpPr>
        <p:spPr>
          <a:xfrm>
            <a:off x="457200" y="3673440"/>
            <a:ext cx="3809520" cy="24570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9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en-US" sz="22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Timing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9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some apps (e.g., Internet telephony, interactive games) require low delay to be “effective”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5" name="CustomShape 8"/>
          <p:cNvSpPr/>
          <p:nvPr/>
        </p:nvSpPr>
        <p:spPr>
          <a:xfrm>
            <a:off x="5025960" y="1424160"/>
            <a:ext cx="3885840" cy="3655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Bandwidth</a:t>
            </a:r>
            <a:endParaRPr lang="en-US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E2D532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some apps (e.g., multimedia) require minimum amount of bandwidth to be “effective”</a:t>
            </a:r>
            <a:endParaRPr lang="en-US" sz="2400" b="0" strike="noStrike" spc="-1"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79"/>
              </a:spcBef>
              <a:buClr>
                <a:srgbClr val="E2D532"/>
              </a:buClr>
              <a:buFont typeface="Symbol" charset="2"/>
              <a:buChar char=""/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other apps (“elastic apps”) make use of whatever bandwidth they get 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E99BB442-6E2E-4240-AEE9-8BC2C4F54027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29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07" name="TextShape 2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2141C7C2-40DA-467C-BAE1-A61A8FD1F131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09" name="TextShape 4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Homework#1.2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0" name="TextShape 5"/>
          <p:cNvSpPr txBox="1"/>
          <p:nvPr/>
        </p:nvSpPr>
        <p:spPr>
          <a:xfrm>
            <a:off x="457200" y="1600200"/>
            <a:ext cx="8229240" cy="4530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Objective 2: Able to understand the layered network protocol design, and to compute the overhead introduced by the layered approach.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Key points: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320"/>
              </a:spcBef>
              <a:buClr>
                <a:srgbClr val="3B812F"/>
              </a:buClr>
              <a:buSzPct val="60000"/>
              <a:buFont typeface="Wingdings" charset="2"/>
              <a:buChar char=""/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The message unit from a higher layer is entirely encapsulated in in the payload part of the message constructed in the lower layer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320"/>
              </a:spcBef>
              <a:buClr>
                <a:srgbClr val="3B812F"/>
              </a:buClr>
              <a:buSzPct val="60000"/>
              <a:buFont typeface="Wingdings" charset="2"/>
              <a:buChar char=""/>
            </a:pPr>
            <a:r>
              <a:rPr lang="en-US" sz="16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Only the message generated by the lowest layer is sent to the network directly</a:t>
            </a:r>
            <a:endParaRPr lang="en-US" sz="1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00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Problem: A system has an </a:t>
            </a:r>
            <a:r>
              <a:rPr lang="en-US" sz="20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n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-layer protocol hierarchy. Applications generate messages of length </a:t>
            </a:r>
            <a:r>
              <a:rPr lang="en-US" sz="20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M 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bytes. At each of the layers, an </a:t>
            </a:r>
            <a:r>
              <a:rPr lang="en-US" sz="20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h-</a:t>
            </a: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byte header is added. What fraction of the network bandwidth is filled with headers?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FFA23BB-359C-43F1-BEDD-627070D22C31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59" name="TextShape 3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Protocol </a:t>
            </a:r>
            <a:r>
              <a:rPr lang="en-US" sz="42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“</a:t>
            </a: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Layers</a:t>
            </a:r>
            <a:r>
              <a:rPr lang="en-US" sz="4200" b="0" strike="noStrike" spc="-1">
                <a:solidFill>
                  <a:srgbClr val="006633"/>
                </a:solidFill>
                <a:latin typeface="Arial"/>
                <a:ea typeface="ＭＳ Ｐゴシック"/>
              </a:rPr>
              <a:t>”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TextShape 4"/>
          <p:cNvSpPr txBox="1"/>
          <p:nvPr/>
        </p:nvSpPr>
        <p:spPr>
          <a:xfrm>
            <a:off x="533520" y="1371600"/>
            <a:ext cx="3865320" cy="4647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en-US" sz="2600" b="0" u="sng" strike="noStrike" spc="-1">
                <a:solidFill>
                  <a:srgbClr val="000000"/>
                </a:solidFill>
                <a:uFillTx/>
                <a:latin typeface="Arial"/>
                <a:ea typeface="ＭＳ Ｐゴシック"/>
              </a:rPr>
              <a:t>Networks are complex! 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many “pieces”: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hosts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routers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links of various media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applications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protocols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hardware, software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TextShape 5"/>
          <p:cNvSpPr txBox="1"/>
          <p:nvPr/>
        </p:nvSpPr>
        <p:spPr>
          <a:xfrm>
            <a:off x="4552920" y="2271600"/>
            <a:ext cx="3943080" cy="263952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 algn="ctr">
              <a:lnSpc>
                <a:spcPct val="100000"/>
              </a:lnSpc>
              <a:spcBef>
                <a:spcPts val="519"/>
              </a:spcBef>
              <a:tabLst>
                <a:tab pos="0" algn="l"/>
              </a:tabLst>
            </a:pPr>
            <a:r>
              <a:rPr lang="en-US" sz="2600" b="0" u="sng" strike="noStrike" spc="-1">
                <a:solidFill>
                  <a:srgbClr val="000000"/>
                </a:solidFill>
                <a:uFillTx/>
                <a:latin typeface="Arial"/>
                <a:ea typeface="ＭＳ Ｐゴシック"/>
              </a:rPr>
              <a:t>Question:</a:t>
            </a:r>
            <a:r>
              <a:rPr lang="en-US" sz="2200" b="0" u="sng" strike="noStrike" spc="-1">
                <a:solidFill>
                  <a:srgbClr val="000000"/>
                </a:solidFill>
                <a:uFillTx/>
                <a:latin typeface="Arial"/>
                <a:ea typeface="ＭＳ Ｐゴシック"/>
              </a:rPr>
              <a:t> 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 algn="ctr">
              <a:lnSpc>
                <a:spcPct val="10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Is there any hope of </a:t>
            </a:r>
            <a:r>
              <a:rPr lang="en-US" sz="22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organizing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structure of network?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 algn="ctr">
              <a:lnSpc>
                <a:spcPct val="100000"/>
              </a:lnSpc>
              <a:spcBef>
                <a:spcPts val="439"/>
              </a:spcBef>
              <a:tabLst>
                <a:tab pos="0" algn="l"/>
              </a:tabLst>
            </a:pP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 algn="ctr">
              <a:lnSpc>
                <a:spcPct val="100000"/>
              </a:lnSpc>
              <a:spcBef>
                <a:spcPts val="439"/>
              </a:spcBef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Or at least our discussion of networks?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TextShape 6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1BF70D1D-B20A-4854-87F3-16DA27C2EDC1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277B439-F223-4D80-8170-E9DE3029F90B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5" name="TextShape 3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Organization of Air Travel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TextShape 4"/>
          <p:cNvSpPr txBox="1"/>
          <p:nvPr/>
        </p:nvSpPr>
        <p:spPr>
          <a:xfrm>
            <a:off x="878040" y="5079960"/>
            <a:ext cx="7772040" cy="5472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A series of steps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67" name="Group 5"/>
          <p:cNvGrpSpPr/>
          <p:nvPr/>
        </p:nvGrpSpPr>
        <p:grpSpPr>
          <a:xfrm>
            <a:off x="1111320" y="1587600"/>
            <a:ext cx="6508440" cy="3292200"/>
            <a:chOff x="1111320" y="1587600"/>
            <a:chExt cx="6508440" cy="3292200"/>
          </a:xfrm>
        </p:grpSpPr>
        <p:sp>
          <p:nvSpPr>
            <p:cNvPr id="68" name="CustomShape 6"/>
            <p:cNvSpPr/>
            <p:nvPr/>
          </p:nvSpPr>
          <p:spPr>
            <a:xfrm>
              <a:off x="1632960" y="1598760"/>
              <a:ext cx="1644120" cy="2834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ticket (purchase)</a:t>
              </a:r>
              <a:endParaRPr lang="en-US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n-US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baggage (check)</a:t>
              </a:r>
              <a:endParaRPr lang="en-US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n-US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gates (load)</a:t>
              </a:r>
              <a:endParaRPr lang="en-US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n-US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runway takeoff</a:t>
              </a:r>
              <a:endParaRPr lang="en-US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n-US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airplane routing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69" name="CustomShape 7"/>
            <p:cNvSpPr/>
            <p:nvPr/>
          </p:nvSpPr>
          <p:spPr>
            <a:xfrm>
              <a:off x="5397120" y="1589040"/>
              <a:ext cx="1663920" cy="28346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ticket (complain)</a:t>
              </a:r>
              <a:endParaRPr lang="en-US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n-US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baggage (claim)</a:t>
              </a:r>
              <a:endParaRPr lang="en-US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n-US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gates (unload)</a:t>
              </a:r>
              <a:endParaRPr lang="en-US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n-US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runway landing</a:t>
              </a:r>
              <a:endParaRPr lang="en-US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n-US" sz="2000" b="0" strike="noStrike" spc="-1"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airplane routing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70" name="CustomShape 8"/>
            <p:cNvSpPr/>
            <p:nvPr/>
          </p:nvSpPr>
          <p:spPr>
            <a:xfrm>
              <a:off x="3500640" y="4484520"/>
              <a:ext cx="1622880" cy="3952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airplane routing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71" name="CustomShape 9"/>
            <p:cNvSpPr/>
            <p:nvPr/>
          </p:nvSpPr>
          <p:spPr>
            <a:xfrm>
              <a:off x="1111320" y="1587600"/>
              <a:ext cx="6508440" cy="3288960"/>
            </a:xfrm>
            <a:custGeom>
              <a:avLst/>
              <a:gdLst/>
              <a:ahLst/>
              <a:cxnLst/>
              <a:rect l="l" t="t" r="r" b="b"/>
              <a:pathLst>
                <a:path w="4100" h="2072">
                  <a:moveTo>
                    <a:pt x="0" y="0"/>
                  </a:moveTo>
                  <a:lnTo>
                    <a:pt x="4" y="1736"/>
                  </a:lnTo>
                  <a:lnTo>
                    <a:pt x="804" y="2064"/>
                  </a:lnTo>
                  <a:lnTo>
                    <a:pt x="3468" y="2072"/>
                  </a:lnTo>
                  <a:lnTo>
                    <a:pt x="4100" y="1736"/>
                  </a:lnTo>
                  <a:lnTo>
                    <a:pt x="4100" y="96"/>
                  </a:lnTo>
                </a:path>
              </a:pathLst>
            </a:custGeom>
            <a:noFill/>
            <a:ln w="38160">
              <a:solidFill>
                <a:schemeClr val="accent2"/>
              </a:solidFill>
              <a:round/>
              <a:tailEnd type="triangl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2" name="TextShape 10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3DAA3E80-D846-424D-990B-F9CA49189AB8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1E52E6FE-B910-4FB8-B07A-2E54D6BAB922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4" name="CustomShape 2"/>
          <p:cNvSpPr/>
          <p:nvPr/>
        </p:nvSpPr>
        <p:spPr>
          <a:xfrm>
            <a:off x="446040" y="1928880"/>
            <a:ext cx="8391240" cy="194760"/>
          </a:xfrm>
          <a:prstGeom prst="rect">
            <a:avLst/>
          </a:prstGeom>
          <a:gradFill rotWithShape="0">
            <a:gsLst>
              <a:gs pos="0">
                <a:srgbClr val="CC9900">
                  <a:alpha val="50196"/>
                </a:srgbClr>
              </a:gs>
              <a:gs pos="100000">
                <a:srgbClr val="CC9900">
                  <a:alpha val="53333"/>
                </a:srgbClr>
              </a:gs>
            </a:gsLst>
            <a:lin ang="54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76" name="Group 4"/>
          <p:cNvGrpSpPr/>
          <p:nvPr/>
        </p:nvGrpSpPr>
        <p:grpSpPr>
          <a:xfrm>
            <a:off x="434880" y="1314360"/>
            <a:ext cx="8418240" cy="2833560"/>
            <a:chOff x="434880" y="1314360"/>
            <a:chExt cx="8418240" cy="2833560"/>
          </a:xfrm>
        </p:grpSpPr>
        <p:sp>
          <p:nvSpPr>
            <p:cNvPr id="77" name="CustomShape 5"/>
            <p:cNvSpPr/>
            <p:nvPr/>
          </p:nvSpPr>
          <p:spPr>
            <a:xfrm>
              <a:off x="450720" y="3317760"/>
              <a:ext cx="8402400" cy="183960"/>
            </a:xfrm>
            <a:prstGeom prst="rect">
              <a:avLst/>
            </a:prstGeom>
            <a:gradFill rotWithShape="0">
              <a:gsLst>
                <a:gs pos="0">
                  <a:srgbClr val="CC9900">
                    <a:alpha val="50196"/>
                  </a:srgbClr>
                </a:gs>
                <a:gs pos="100000">
                  <a:srgbClr val="CC9900">
                    <a:alpha val="53333"/>
                  </a:srgbClr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CustomShape 6"/>
            <p:cNvSpPr/>
            <p:nvPr/>
          </p:nvSpPr>
          <p:spPr>
            <a:xfrm>
              <a:off x="450720" y="2968560"/>
              <a:ext cx="8402400" cy="194760"/>
            </a:xfrm>
            <a:prstGeom prst="rect">
              <a:avLst/>
            </a:prstGeom>
            <a:gradFill rotWithShape="0">
              <a:gsLst>
                <a:gs pos="0">
                  <a:srgbClr val="CC9900">
                    <a:alpha val="50196"/>
                  </a:srgbClr>
                </a:gs>
                <a:gs pos="100000">
                  <a:srgbClr val="CC9900">
                    <a:alpha val="53333"/>
                  </a:srgbClr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9" name="CustomShape 7"/>
            <p:cNvSpPr/>
            <p:nvPr/>
          </p:nvSpPr>
          <p:spPr>
            <a:xfrm>
              <a:off x="450720" y="2641680"/>
              <a:ext cx="8402400" cy="183960"/>
            </a:xfrm>
            <a:prstGeom prst="rect">
              <a:avLst/>
            </a:prstGeom>
            <a:gradFill rotWithShape="0">
              <a:gsLst>
                <a:gs pos="0">
                  <a:srgbClr val="CC9900">
                    <a:alpha val="50196"/>
                  </a:srgbClr>
                </a:gs>
                <a:gs pos="100000">
                  <a:srgbClr val="CC9900">
                    <a:alpha val="53333"/>
                  </a:srgbClr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0" name="CustomShape 8"/>
            <p:cNvSpPr/>
            <p:nvPr/>
          </p:nvSpPr>
          <p:spPr>
            <a:xfrm>
              <a:off x="450720" y="2292480"/>
              <a:ext cx="8391240" cy="194760"/>
            </a:xfrm>
            <a:prstGeom prst="rect">
              <a:avLst/>
            </a:prstGeom>
            <a:gradFill rotWithShape="0">
              <a:gsLst>
                <a:gs pos="0">
                  <a:srgbClr val="CC9900">
                    <a:alpha val="50196"/>
                  </a:srgbClr>
                </a:gs>
                <a:gs pos="100000">
                  <a:srgbClr val="CC9900">
                    <a:alpha val="53333"/>
                  </a:srgbClr>
                </a:gs>
              </a:gsLst>
              <a:lin ang="5400000"/>
            </a:gra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1" name="CustomShape 9"/>
            <p:cNvSpPr/>
            <p:nvPr/>
          </p:nvSpPr>
          <p:spPr>
            <a:xfrm>
              <a:off x="444600" y="1838160"/>
              <a:ext cx="1631520" cy="1717200"/>
            </a:xfrm>
            <a:prstGeom prst="rect">
              <a:avLst/>
            </a:prstGeom>
            <a:noFill/>
            <a:ln w="1908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2" name="CustomShape 10"/>
            <p:cNvSpPr/>
            <p:nvPr/>
          </p:nvSpPr>
          <p:spPr>
            <a:xfrm>
              <a:off x="434880" y="1922400"/>
              <a:ext cx="1699920" cy="1622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ticket (purchase)</a:t>
              </a:r>
              <a:endParaRPr lang="en-US" sz="1400" b="0" strike="noStrike" spc="-1">
                <a:latin typeface="Arial"/>
              </a:endParaRPr>
            </a:p>
            <a:p>
              <a:pPr algn="ctr">
                <a:lnSpc>
                  <a:spcPct val="80000"/>
                </a:lnSpc>
              </a:pPr>
              <a:endParaRPr lang="en-US" sz="1400" b="0" strike="noStrike" spc="-1">
                <a:latin typeface="Arial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baggage (check)</a:t>
              </a:r>
              <a:endParaRPr lang="en-US" sz="1400" b="0" strike="noStrike" spc="-1">
                <a:latin typeface="Arial"/>
              </a:endParaRPr>
            </a:p>
            <a:p>
              <a:pPr algn="ctr">
                <a:lnSpc>
                  <a:spcPct val="80000"/>
                </a:lnSpc>
              </a:pPr>
              <a:endParaRPr lang="en-US" sz="1400" b="0" strike="noStrike" spc="-1">
                <a:latin typeface="Arial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gates (load)</a:t>
              </a:r>
              <a:endParaRPr lang="en-US" sz="1400" b="0" strike="noStrike" spc="-1">
                <a:latin typeface="Arial"/>
              </a:endParaRPr>
            </a:p>
            <a:p>
              <a:pPr algn="ctr">
                <a:lnSpc>
                  <a:spcPct val="80000"/>
                </a:lnSpc>
              </a:pPr>
              <a:endParaRPr lang="en-US" sz="1400" b="0" strike="noStrike" spc="-1">
                <a:latin typeface="Arial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runway (takeoff)</a:t>
              </a:r>
              <a:endParaRPr lang="en-US" sz="1400" b="0" strike="noStrike" spc="-1">
                <a:latin typeface="Arial"/>
              </a:endParaRPr>
            </a:p>
            <a:p>
              <a:pPr algn="ctr">
                <a:lnSpc>
                  <a:spcPct val="80000"/>
                </a:lnSpc>
              </a:pPr>
              <a:endParaRPr lang="en-US" sz="1400" b="0" strike="noStrike" spc="-1">
                <a:latin typeface="Arial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airplane routing</a:t>
              </a:r>
              <a:endParaRPr lang="en-US" sz="1400" b="0" strike="noStrike" spc="-1">
                <a:latin typeface="Arial"/>
              </a:endParaRPr>
            </a:p>
          </p:txBody>
        </p:sp>
        <p:sp>
          <p:nvSpPr>
            <p:cNvPr id="83" name="Line 11"/>
            <p:cNvSpPr/>
            <p:nvPr/>
          </p:nvSpPr>
          <p:spPr>
            <a:xfrm>
              <a:off x="455400" y="2197080"/>
              <a:ext cx="1620720" cy="1440"/>
            </a:xfrm>
            <a:prstGeom prst="line">
              <a:avLst/>
            </a:prstGeom>
            <a:ln w="1908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4" name="Line 12"/>
            <p:cNvSpPr/>
            <p:nvPr/>
          </p:nvSpPr>
          <p:spPr>
            <a:xfrm>
              <a:off x="461880" y="2544480"/>
              <a:ext cx="1620720" cy="1800"/>
            </a:xfrm>
            <a:prstGeom prst="line">
              <a:avLst/>
            </a:prstGeom>
            <a:ln w="1908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5" name="Line 13"/>
            <p:cNvSpPr/>
            <p:nvPr/>
          </p:nvSpPr>
          <p:spPr>
            <a:xfrm>
              <a:off x="455400" y="2890800"/>
              <a:ext cx="1620720" cy="1440"/>
            </a:xfrm>
            <a:prstGeom prst="line">
              <a:avLst/>
            </a:prstGeom>
            <a:ln w="1908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" name="Line 14"/>
            <p:cNvSpPr/>
            <p:nvPr/>
          </p:nvSpPr>
          <p:spPr>
            <a:xfrm>
              <a:off x="468000" y="3238200"/>
              <a:ext cx="1621080" cy="1800"/>
            </a:xfrm>
            <a:prstGeom prst="line">
              <a:avLst/>
            </a:prstGeom>
            <a:ln w="1908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CustomShape 15"/>
            <p:cNvSpPr/>
            <p:nvPr/>
          </p:nvSpPr>
          <p:spPr>
            <a:xfrm>
              <a:off x="807480" y="3683160"/>
              <a:ext cx="834840" cy="45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departure</a:t>
              </a:r>
              <a:endParaRPr lang="en-US" sz="12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airport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88" name="CustomShape 16"/>
            <p:cNvSpPr/>
            <p:nvPr/>
          </p:nvSpPr>
          <p:spPr>
            <a:xfrm>
              <a:off x="5987880" y="3692520"/>
              <a:ext cx="613800" cy="45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arrival</a:t>
              </a:r>
              <a:endParaRPr lang="en-US" sz="12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airport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89" name="CustomShape 17"/>
            <p:cNvSpPr/>
            <p:nvPr/>
          </p:nvSpPr>
          <p:spPr>
            <a:xfrm>
              <a:off x="2976480" y="3687840"/>
              <a:ext cx="1653840" cy="45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intermediate air-traffic</a:t>
              </a:r>
              <a:endParaRPr lang="en-US" sz="12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control centers</a:t>
              </a:r>
              <a:endParaRPr lang="en-US" sz="1200" b="0" strike="noStrike" spc="-1">
                <a:latin typeface="Arial"/>
              </a:endParaRPr>
            </a:p>
          </p:txBody>
        </p:sp>
        <p:pic>
          <p:nvPicPr>
            <p:cNvPr id="90" name="Picture 11" descr="yylgaifm[1]"/>
            <p:cNvPicPr/>
            <p:nvPr/>
          </p:nvPicPr>
          <p:blipFill>
            <a:blip r:embed="rId3"/>
            <a:stretch/>
          </p:blipFill>
          <p:spPr>
            <a:xfrm flipH="1">
              <a:off x="2930760" y="1474920"/>
              <a:ext cx="1528560" cy="460080"/>
            </a:xfrm>
            <a:prstGeom prst="rect">
              <a:avLst/>
            </a:prstGeom>
            <a:ln>
              <a:noFill/>
            </a:ln>
          </p:spPr>
        </p:pic>
        <p:sp>
          <p:nvSpPr>
            <p:cNvPr id="91" name="Line 18"/>
            <p:cNvSpPr/>
            <p:nvPr/>
          </p:nvSpPr>
          <p:spPr>
            <a:xfrm>
              <a:off x="3411360" y="1314360"/>
              <a:ext cx="450720" cy="144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2" name="Line 19"/>
            <p:cNvSpPr/>
            <p:nvPr/>
          </p:nvSpPr>
          <p:spPr>
            <a:xfrm>
              <a:off x="3563640" y="1466640"/>
              <a:ext cx="451080" cy="144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3" name="Line 20"/>
            <p:cNvSpPr/>
            <p:nvPr/>
          </p:nvSpPr>
          <p:spPr>
            <a:xfrm>
              <a:off x="3716280" y="1618920"/>
              <a:ext cx="450720" cy="180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94" name="Group 21"/>
            <p:cNvGrpSpPr/>
            <p:nvPr/>
          </p:nvGrpSpPr>
          <p:grpSpPr>
            <a:xfrm>
              <a:off x="2305080" y="3262320"/>
              <a:ext cx="1699920" cy="294840"/>
              <a:chOff x="2305080" y="3262320"/>
              <a:chExt cx="1699920" cy="294840"/>
            </a:xfrm>
          </p:grpSpPr>
          <p:sp>
            <p:nvSpPr>
              <p:cNvPr id="95" name="CustomShape 22"/>
              <p:cNvSpPr/>
              <p:nvPr/>
            </p:nvSpPr>
            <p:spPr>
              <a:xfrm>
                <a:off x="2311560" y="3262320"/>
                <a:ext cx="1382400" cy="294840"/>
              </a:xfrm>
              <a:prstGeom prst="rect">
                <a:avLst/>
              </a:prstGeom>
              <a:noFill/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6" name="CustomShape 23"/>
              <p:cNvSpPr/>
              <p:nvPr/>
            </p:nvSpPr>
            <p:spPr>
              <a:xfrm>
                <a:off x="2305080" y="3282840"/>
                <a:ext cx="1699920" cy="2606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b="0" strike="noStrike" spc="-1">
                    <a:solidFill>
                      <a:srgbClr val="000000"/>
                    </a:solidFill>
                    <a:latin typeface="Arial"/>
                    <a:ea typeface="ＭＳ Ｐゴシック"/>
                  </a:rPr>
                  <a:t>airplane routing</a:t>
                </a:r>
                <a:endParaRPr lang="en-US" sz="1400" b="0" strike="noStrike" spc="-1">
                  <a:latin typeface="Arial"/>
                </a:endParaRPr>
              </a:p>
            </p:txBody>
          </p:sp>
        </p:grpSp>
        <p:grpSp>
          <p:nvGrpSpPr>
            <p:cNvPr id="97" name="Group 24"/>
            <p:cNvGrpSpPr/>
            <p:nvPr/>
          </p:nvGrpSpPr>
          <p:grpSpPr>
            <a:xfrm>
              <a:off x="3862440" y="3262320"/>
              <a:ext cx="1699920" cy="294840"/>
              <a:chOff x="3862440" y="3262320"/>
              <a:chExt cx="1699920" cy="294840"/>
            </a:xfrm>
          </p:grpSpPr>
          <p:sp>
            <p:nvSpPr>
              <p:cNvPr id="98" name="CustomShape 25"/>
              <p:cNvSpPr/>
              <p:nvPr/>
            </p:nvSpPr>
            <p:spPr>
              <a:xfrm>
                <a:off x="3868560" y="3262320"/>
                <a:ext cx="1382400" cy="294840"/>
              </a:xfrm>
              <a:prstGeom prst="rect">
                <a:avLst/>
              </a:prstGeom>
              <a:noFill/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26"/>
              <p:cNvSpPr/>
              <p:nvPr/>
            </p:nvSpPr>
            <p:spPr>
              <a:xfrm>
                <a:off x="3862440" y="3282840"/>
                <a:ext cx="1699920" cy="2606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en-US" sz="1400" b="0" strike="noStrike" spc="-1">
                    <a:solidFill>
                      <a:srgbClr val="000000"/>
                    </a:solidFill>
                    <a:latin typeface="Arial"/>
                    <a:ea typeface="ＭＳ Ｐゴシック"/>
                  </a:rPr>
                  <a:t>airplane routing</a:t>
                </a:r>
                <a:endParaRPr lang="en-US" sz="1400" b="0" strike="noStrike" spc="-1">
                  <a:latin typeface="Arial"/>
                </a:endParaRPr>
              </a:p>
            </p:txBody>
          </p:sp>
        </p:grpSp>
        <p:sp>
          <p:nvSpPr>
            <p:cNvPr id="100" name="CustomShape 27"/>
            <p:cNvSpPr/>
            <p:nvPr/>
          </p:nvSpPr>
          <p:spPr>
            <a:xfrm>
              <a:off x="5495760" y="1849320"/>
              <a:ext cx="1631520" cy="1717200"/>
            </a:xfrm>
            <a:prstGeom prst="rect">
              <a:avLst/>
            </a:prstGeom>
            <a:noFill/>
            <a:ln w="1908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1" name="CustomShape 28"/>
            <p:cNvSpPr/>
            <p:nvPr/>
          </p:nvSpPr>
          <p:spPr>
            <a:xfrm>
              <a:off x="5442120" y="1924200"/>
              <a:ext cx="1699920" cy="162216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ticket (complain)</a:t>
              </a:r>
              <a:endParaRPr lang="en-US" sz="1400" b="0" strike="noStrike" spc="-1">
                <a:latin typeface="Arial"/>
              </a:endParaRPr>
            </a:p>
            <a:p>
              <a:pPr algn="ctr">
                <a:lnSpc>
                  <a:spcPct val="80000"/>
                </a:lnSpc>
              </a:pPr>
              <a:endParaRPr lang="en-US" sz="1400" b="0" strike="noStrike" spc="-1">
                <a:latin typeface="Arial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baggage (claim)</a:t>
              </a:r>
              <a:endParaRPr lang="en-US" sz="1400" b="0" strike="noStrike" spc="-1">
                <a:latin typeface="Arial"/>
              </a:endParaRPr>
            </a:p>
            <a:p>
              <a:pPr algn="ctr">
                <a:lnSpc>
                  <a:spcPct val="80000"/>
                </a:lnSpc>
              </a:pPr>
              <a:endParaRPr lang="en-US" sz="1400" b="0" strike="noStrike" spc="-1">
                <a:latin typeface="Arial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gates (unload)</a:t>
              </a:r>
              <a:endParaRPr lang="en-US" sz="1400" b="0" strike="noStrike" spc="-1">
                <a:latin typeface="Arial"/>
              </a:endParaRPr>
            </a:p>
            <a:p>
              <a:pPr algn="ctr">
                <a:lnSpc>
                  <a:spcPct val="80000"/>
                </a:lnSpc>
              </a:pPr>
              <a:endParaRPr lang="en-US" sz="1400" b="0" strike="noStrike" spc="-1">
                <a:latin typeface="Arial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runway (land)</a:t>
              </a:r>
              <a:endParaRPr lang="en-US" sz="1400" b="0" strike="noStrike" spc="-1">
                <a:latin typeface="Arial"/>
              </a:endParaRPr>
            </a:p>
            <a:p>
              <a:pPr algn="ctr">
                <a:lnSpc>
                  <a:spcPct val="80000"/>
                </a:lnSpc>
              </a:pPr>
              <a:endParaRPr lang="en-US" sz="1400" b="0" strike="noStrike" spc="-1">
                <a:latin typeface="Arial"/>
              </a:endParaRPr>
            </a:p>
            <a:p>
              <a:pPr algn="ctr">
                <a:lnSpc>
                  <a:spcPct val="8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airplane routing</a:t>
              </a:r>
              <a:endParaRPr lang="en-US" sz="1400" b="0" strike="noStrike" spc="-1">
                <a:latin typeface="Arial"/>
              </a:endParaRPr>
            </a:p>
          </p:txBody>
        </p:sp>
        <p:sp>
          <p:nvSpPr>
            <p:cNvPr id="102" name="Line 29"/>
            <p:cNvSpPr/>
            <p:nvPr/>
          </p:nvSpPr>
          <p:spPr>
            <a:xfrm>
              <a:off x="5506920" y="2207880"/>
              <a:ext cx="1620720" cy="1800"/>
            </a:xfrm>
            <a:prstGeom prst="line">
              <a:avLst/>
            </a:prstGeom>
            <a:ln w="1908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3" name="Line 30"/>
            <p:cNvSpPr/>
            <p:nvPr/>
          </p:nvSpPr>
          <p:spPr>
            <a:xfrm>
              <a:off x="5513040" y="2555640"/>
              <a:ext cx="1621080" cy="1800"/>
            </a:xfrm>
            <a:prstGeom prst="line">
              <a:avLst/>
            </a:prstGeom>
            <a:ln w="1908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4" name="Line 31"/>
            <p:cNvSpPr/>
            <p:nvPr/>
          </p:nvSpPr>
          <p:spPr>
            <a:xfrm>
              <a:off x="5506920" y="2901600"/>
              <a:ext cx="1620720" cy="1800"/>
            </a:xfrm>
            <a:prstGeom prst="line">
              <a:avLst/>
            </a:prstGeom>
            <a:ln w="1908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5" name="Line 32"/>
            <p:cNvSpPr/>
            <p:nvPr/>
          </p:nvSpPr>
          <p:spPr>
            <a:xfrm>
              <a:off x="5519520" y="3249360"/>
              <a:ext cx="1620720" cy="1800"/>
            </a:xfrm>
            <a:prstGeom prst="line">
              <a:avLst/>
            </a:prstGeom>
            <a:ln w="1908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6" name="CustomShape 33"/>
            <p:cNvSpPr/>
            <p:nvPr/>
          </p:nvSpPr>
          <p:spPr>
            <a:xfrm>
              <a:off x="7607880" y="1908000"/>
              <a:ext cx="537840" cy="272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ticket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107" name="CustomShape 34"/>
            <p:cNvSpPr/>
            <p:nvPr/>
          </p:nvSpPr>
          <p:spPr>
            <a:xfrm>
              <a:off x="7602480" y="2246400"/>
              <a:ext cx="776880" cy="272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baggage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108" name="CustomShape 35"/>
            <p:cNvSpPr/>
            <p:nvPr/>
          </p:nvSpPr>
          <p:spPr>
            <a:xfrm>
              <a:off x="7601040" y="2583000"/>
              <a:ext cx="479160" cy="272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gate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109" name="CustomShape 36"/>
            <p:cNvSpPr/>
            <p:nvPr/>
          </p:nvSpPr>
          <p:spPr>
            <a:xfrm>
              <a:off x="7592040" y="2919240"/>
              <a:ext cx="1173240" cy="272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takeoff/landing</a:t>
              </a:r>
              <a:endParaRPr lang="en-US" sz="1200" b="0" strike="noStrike" spc="-1">
                <a:latin typeface="Arial"/>
              </a:endParaRPr>
            </a:p>
          </p:txBody>
        </p:sp>
        <p:sp>
          <p:nvSpPr>
            <p:cNvPr id="110" name="CustomShape 37"/>
            <p:cNvSpPr/>
            <p:nvPr/>
          </p:nvSpPr>
          <p:spPr>
            <a:xfrm>
              <a:off x="7593480" y="3267000"/>
              <a:ext cx="1234080" cy="27288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200" b="0" strike="noStrike" spc="-1">
                  <a:solidFill>
                    <a:srgbClr val="000000"/>
                  </a:solidFill>
                  <a:latin typeface="Arial"/>
                  <a:ea typeface="ＭＳ Ｐゴシック"/>
                </a:rPr>
                <a:t>airplane routing</a:t>
              </a:r>
              <a:endParaRPr lang="en-US" sz="1200" b="0" strike="noStrike" spc="-1">
                <a:latin typeface="Arial"/>
              </a:endParaRPr>
            </a:p>
          </p:txBody>
        </p:sp>
      </p:grpSp>
      <p:sp>
        <p:nvSpPr>
          <p:cNvPr id="111" name="TextShape 38"/>
          <p:cNvSpPr txBox="1"/>
          <p:nvPr/>
        </p:nvSpPr>
        <p:spPr>
          <a:xfrm>
            <a:off x="533520" y="3240"/>
            <a:ext cx="809280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Layering of Airline Functionality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TextShape 39"/>
          <p:cNvSpPr txBox="1"/>
          <p:nvPr/>
        </p:nvSpPr>
        <p:spPr>
          <a:xfrm>
            <a:off x="541440" y="4289400"/>
            <a:ext cx="8357760" cy="17632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20"/>
              </a:spcBef>
              <a:tabLst>
                <a:tab pos="0" algn="l"/>
              </a:tabLst>
            </a:pPr>
            <a:r>
              <a:rPr lang="en-US" sz="21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Layers: </a:t>
            </a:r>
            <a:r>
              <a:rPr lang="en-US" sz="21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each layer implements a service</a:t>
            </a:r>
            <a:endParaRPr lang="en-US" sz="21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519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Via its own internal-layer actions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519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Arial"/>
              </a:rPr>
              <a:t>Relying on services provided by layer below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TextShape 40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D65B6B66-141F-46AD-A647-AD96D6BCF766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C03E7DFE-6CA1-44C8-8E6C-EBFE8C9E4A11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Why Layering?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TextShape 4"/>
          <p:cNvSpPr txBox="1"/>
          <p:nvPr/>
        </p:nvSpPr>
        <p:spPr>
          <a:xfrm>
            <a:off x="546120" y="1230480"/>
            <a:ext cx="7772040" cy="4647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3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Dealing with complex systems:</a:t>
            </a:r>
            <a:endParaRPr lang="en-US" sz="3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Explicit structure allows identification, relationship of complex system’s pieces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Layered </a:t>
            </a:r>
            <a:r>
              <a:rPr lang="en-US" sz="2200" b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reference model 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for discussion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519"/>
              </a:spcBef>
              <a:buClr>
                <a:srgbClr val="CC9900"/>
              </a:buClr>
              <a:buSzPct val="65000"/>
              <a:buFont typeface="Wingdings" charset="2"/>
              <a:buChar char=""/>
              <a:tabLst>
                <a:tab pos="0" algn="l"/>
              </a:tabLst>
            </a:pPr>
            <a:r>
              <a:rPr lang="en-US" sz="26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Modularization eases maintenance, updating of system</a:t>
            </a:r>
            <a:endParaRPr lang="en-US" sz="26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Change of implementation of layer’s service transparent to rest of system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  <a:tabLst>
                <a:tab pos="0" algn="l"/>
              </a:tabLst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E.g., change in gate procedure doesn’t affect rest of system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TextShape 5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838EDD76-5BB2-405E-A8FE-DC3BFC5A2853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F74A05CA-5234-4CDA-90D4-AFAF1BF76E4E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Internet Protocol Stack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TextShape 4"/>
          <p:cNvSpPr txBox="1"/>
          <p:nvPr/>
        </p:nvSpPr>
        <p:spPr>
          <a:xfrm>
            <a:off x="237960" y="1249200"/>
            <a:ext cx="6613200" cy="4647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Application: supporting network applications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HTTP, DNS, SMTP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Transport: process-process data transfer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TCP, UDP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Network: routing of datagrams from source to destination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IP, routing protocols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Link: data transfer between neighboring  network elements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00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PPP, Ethernet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Physical: bits “on the wire”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23" name="Group 5"/>
          <p:cNvGrpSpPr/>
          <p:nvPr/>
        </p:nvGrpSpPr>
        <p:grpSpPr>
          <a:xfrm>
            <a:off x="6813360" y="1452600"/>
            <a:ext cx="1962000" cy="3644280"/>
            <a:chOff x="6813360" y="1452600"/>
            <a:chExt cx="1962000" cy="3644280"/>
          </a:xfrm>
        </p:grpSpPr>
        <p:sp>
          <p:nvSpPr>
            <p:cNvPr id="124" name="CustomShape 6"/>
            <p:cNvSpPr/>
            <p:nvPr/>
          </p:nvSpPr>
          <p:spPr>
            <a:xfrm>
              <a:off x="6883560" y="1452600"/>
              <a:ext cx="1891800" cy="3530160"/>
            </a:xfrm>
            <a:prstGeom prst="rect">
              <a:avLst/>
            </a:prstGeom>
            <a:solidFill>
              <a:schemeClr val="accent2"/>
            </a:solidFill>
            <a:ln w="38160">
              <a:solidFill>
                <a:schemeClr val="accent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25" name="Group 7"/>
            <p:cNvGrpSpPr/>
            <p:nvPr/>
          </p:nvGrpSpPr>
          <p:grpSpPr>
            <a:xfrm>
              <a:off x="6813360" y="1566720"/>
              <a:ext cx="1898280" cy="3530160"/>
              <a:chOff x="6813360" y="1566720"/>
              <a:chExt cx="1898280" cy="3530160"/>
            </a:xfrm>
          </p:grpSpPr>
          <p:sp>
            <p:nvSpPr>
              <p:cNvPr id="126" name="CustomShape 8"/>
              <p:cNvSpPr/>
              <p:nvPr/>
            </p:nvSpPr>
            <p:spPr>
              <a:xfrm>
                <a:off x="6819840" y="1566720"/>
                <a:ext cx="1891800" cy="353016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38160">
                <a:solidFill>
                  <a:schemeClr val="accent2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7" name="CustomShape 9"/>
              <p:cNvSpPr/>
              <p:nvPr/>
            </p:nvSpPr>
            <p:spPr>
              <a:xfrm>
                <a:off x="7053840" y="1663560"/>
                <a:ext cx="1452240" cy="33822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936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Application</a:t>
                </a:r>
                <a:endParaRPr lang="en-US" sz="24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endParaRPr lang="en-US" sz="24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24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Transport</a:t>
                </a:r>
                <a:endParaRPr lang="en-US" sz="24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endParaRPr lang="en-US" sz="24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24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Network</a:t>
                </a:r>
                <a:endParaRPr lang="en-US" sz="24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endParaRPr lang="en-US" sz="24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24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Link</a:t>
                </a:r>
                <a:endParaRPr lang="en-US" sz="24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endParaRPr lang="en-US" sz="2400" b="0" strike="noStrike" spc="-1">
                  <a:latin typeface="Arial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24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Physical</a:t>
                </a:r>
                <a:endParaRPr lang="en-US" sz="2400" b="0" strike="noStrike" spc="-1">
                  <a:latin typeface="Arial"/>
                </a:endParaRPr>
              </a:p>
            </p:txBody>
          </p:sp>
          <p:sp>
            <p:nvSpPr>
              <p:cNvPr id="128" name="Line 10"/>
              <p:cNvSpPr/>
              <p:nvPr/>
            </p:nvSpPr>
            <p:spPr>
              <a:xfrm>
                <a:off x="6813360" y="2259000"/>
                <a:ext cx="1886040" cy="0"/>
              </a:xfrm>
              <a:prstGeom prst="line">
                <a:avLst/>
              </a:prstGeom>
              <a:ln w="38160">
                <a:solidFill>
                  <a:schemeClr val="accent2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29" name="Line 11"/>
              <p:cNvSpPr/>
              <p:nvPr/>
            </p:nvSpPr>
            <p:spPr>
              <a:xfrm>
                <a:off x="6813360" y="2963520"/>
                <a:ext cx="1886040" cy="0"/>
              </a:xfrm>
              <a:prstGeom prst="line">
                <a:avLst/>
              </a:prstGeom>
              <a:ln w="38160">
                <a:solidFill>
                  <a:schemeClr val="accent2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0" name="Line 12"/>
              <p:cNvSpPr/>
              <p:nvPr/>
            </p:nvSpPr>
            <p:spPr>
              <a:xfrm>
                <a:off x="6813360" y="3674880"/>
                <a:ext cx="1886040" cy="0"/>
              </a:xfrm>
              <a:prstGeom prst="line">
                <a:avLst/>
              </a:prstGeom>
              <a:ln w="38160">
                <a:solidFill>
                  <a:schemeClr val="accent2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31" name="Line 13"/>
              <p:cNvSpPr/>
              <p:nvPr/>
            </p:nvSpPr>
            <p:spPr>
              <a:xfrm>
                <a:off x="6813360" y="4386240"/>
                <a:ext cx="1886040" cy="0"/>
              </a:xfrm>
              <a:prstGeom prst="line">
                <a:avLst/>
              </a:prstGeom>
              <a:ln w="38160">
                <a:solidFill>
                  <a:schemeClr val="accent2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132" name="TextShape 14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11882BA6-AE69-48A3-9D39-518286F552C9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665EF1DA-6CAC-41B0-B309-C8138B3FBF36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35" name="CustomShape 3"/>
          <p:cNvSpPr/>
          <p:nvPr/>
        </p:nvSpPr>
        <p:spPr>
          <a:xfrm>
            <a:off x="7077240" y="1714680"/>
            <a:ext cx="1891800" cy="3530160"/>
          </a:xfrm>
          <a:prstGeom prst="rect">
            <a:avLst/>
          </a:prstGeom>
          <a:solidFill>
            <a:schemeClr val="accent2"/>
          </a:solidFill>
          <a:ln w="38160">
            <a:solidFill>
              <a:schemeClr val="accent2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TextShape 4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ISO/OSI Reference Model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TextShape 5"/>
          <p:cNvSpPr txBox="1"/>
          <p:nvPr/>
        </p:nvSpPr>
        <p:spPr>
          <a:xfrm>
            <a:off x="571680" y="1422360"/>
            <a:ext cx="5714640" cy="464796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Presentation: allow applications to interpret meaning of data, e.g., encryption, compression, machine-specific conventions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Session: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synchronization, checkpointing, recovery of data exchange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720">
              <a:lnSpc>
                <a:spcPct val="100000"/>
              </a:lnSpc>
              <a:spcBef>
                <a:spcPts val="439"/>
              </a:spcBef>
              <a:buClr>
                <a:srgbClr val="CC9900"/>
              </a:buClr>
              <a:buSzPct val="65000"/>
              <a:buFont typeface="Wingdings" charset="2"/>
              <a:buChar char="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Internet stack “missing” these layers!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  <a:p>
            <a:pPr marL="669960" lvl="1" indent="-325080">
              <a:lnSpc>
                <a:spcPct val="100000"/>
              </a:lnSpc>
              <a:spcBef>
                <a:spcPts val="439"/>
              </a:spcBef>
              <a:buClr>
                <a:srgbClr val="3B812F"/>
              </a:buClr>
              <a:buSzPct val="60000"/>
              <a:buFont typeface="Wingdings" charset="2"/>
              <a:buChar char=""/>
            </a:pP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these services, </a:t>
            </a:r>
            <a:r>
              <a:rPr lang="en-US" sz="2200" b="0" i="1" strike="noStrike" spc="-1">
                <a:solidFill>
                  <a:srgbClr val="000000"/>
                </a:solidFill>
                <a:latin typeface="Arial"/>
                <a:ea typeface="ＭＳ Ｐゴシック"/>
              </a:rPr>
              <a:t>if needed,</a:t>
            </a:r>
            <a:r>
              <a:rPr lang="en-US" sz="2200" b="0" strike="noStrike" spc="-1">
                <a:solidFill>
                  <a:srgbClr val="000000"/>
                </a:solidFill>
                <a:latin typeface="Arial"/>
                <a:ea typeface="ＭＳ Ｐゴシック"/>
              </a:rPr>
              <a:t> must be implemented in application</a:t>
            </a:r>
            <a:endParaRPr lang="en-US" sz="2200" b="0" strike="noStrike" spc="-1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38" name="Group 6"/>
          <p:cNvGrpSpPr/>
          <p:nvPr/>
        </p:nvGrpSpPr>
        <p:grpSpPr>
          <a:xfrm>
            <a:off x="6902280" y="1762200"/>
            <a:ext cx="1982520" cy="3590640"/>
            <a:chOff x="6902280" y="1762200"/>
            <a:chExt cx="1982520" cy="3590640"/>
          </a:xfrm>
        </p:grpSpPr>
        <p:sp>
          <p:nvSpPr>
            <p:cNvPr id="139" name="CustomShape 7"/>
            <p:cNvSpPr/>
            <p:nvPr/>
          </p:nvSpPr>
          <p:spPr>
            <a:xfrm>
              <a:off x="6973920" y="1762200"/>
              <a:ext cx="1891800" cy="3585960"/>
            </a:xfrm>
            <a:prstGeom prst="rect">
              <a:avLst/>
            </a:prstGeom>
            <a:solidFill>
              <a:schemeClr val="bg1"/>
            </a:solidFill>
            <a:ln w="38160">
              <a:solidFill>
                <a:schemeClr val="accent2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" name="CustomShape 8"/>
            <p:cNvSpPr/>
            <p:nvPr/>
          </p:nvSpPr>
          <p:spPr>
            <a:xfrm>
              <a:off x="6902280" y="1935000"/>
              <a:ext cx="1982520" cy="341784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Application</a:t>
              </a:r>
              <a:endParaRPr lang="en-US" sz="2400" b="0" strike="noStrike" spc="-1">
                <a:latin typeface="Arial"/>
              </a:endParaRPr>
            </a:p>
            <a:p>
              <a:pPr algn="ctr">
                <a:lnSpc>
                  <a:spcPct val="70000"/>
                </a:lnSpc>
              </a:pPr>
              <a:endParaRPr lang="en-US" sz="2400" b="0" strike="noStrike" spc="-1">
                <a:latin typeface="Arial"/>
              </a:endParaRPr>
            </a:p>
            <a:p>
              <a:pPr algn="ctr">
                <a:lnSpc>
                  <a:spcPct val="7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Presentation</a:t>
              </a:r>
              <a:endParaRPr lang="en-US" sz="2400" b="0" strike="noStrike" spc="-1">
                <a:latin typeface="Arial"/>
              </a:endParaRPr>
            </a:p>
            <a:p>
              <a:pPr algn="ctr">
                <a:lnSpc>
                  <a:spcPct val="70000"/>
                </a:lnSpc>
              </a:pPr>
              <a:endParaRPr lang="en-US" sz="2400" b="0" strike="noStrike" spc="-1">
                <a:latin typeface="Arial"/>
              </a:endParaRPr>
            </a:p>
            <a:p>
              <a:pPr algn="ctr">
                <a:lnSpc>
                  <a:spcPct val="7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Session</a:t>
              </a:r>
              <a:endParaRPr lang="en-US" sz="2400" b="0" strike="noStrike" spc="-1">
                <a:latin typeface="Arial"/>
              </a:endParaRPr>
            </a:p>
            <a:p>
              <a:pPr algn="ctr">
                <a:lnSpc>
                  <a:spcPct val="70000"/>
                </a:lnSpc>
              </a:pPr>
              <a:endParaRPr lang="en-US" sz="2400" b="0" strike="noStrike" spc="-1">
                <a:latin typeface="Arial"/>
              </a:endParaRPr>
            </a:p>
            <a:p>
              <a:pPr algn="ctr">
                <a:lnSpc>
                  <a:spcPct val="7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Transport</a:t>
              </a:r>
              <a:endParaRPr lang="en-US" sz="2400" b="0" strike="noStrike" spc="-1">
                <a:latin typeface="Arial"/>
              </a:endParaRPr>
            </a:p>
            <a:p>
              <a:pPr algn="ctr">
                <a:lnSpc>
                  <a:spcPct val="70000"/>
                </a:lnSpc>
              </a:pPr>
              <a:endParaRPr lang="en-US" sz="2400" b="0" strike="noStrike" spc="-1">
                <a:latin typeface="Arial"/>
              </a:endParaRPr>
            </a:p>
            <a:p>
              <a:pPr algn="ctr">
                <a:lnSpc>
                  <a:spcPct val="7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Network</a:t>
              </a:r>
              <a:endParaRPr lang="en-US" sz="2400" b="0" strike="noStrike" spc="-1">
                <a:latin typeface="Arial"/>
              </a:endParaRPr>
            </a:p>
            <a:p>
              <a:pPr algn="ctr">
                <a:lnSpc>
                  <a:spcPct val="70000"/>
                </a:lnSpc>
              </a:pPr>
              <a:endParaRPr lang="en-US" sz="2400" b="0" strike="noStrike" spc="-1">
                <a:latin typeface="Arial"/>
              </a:endParaRPr>
            </a:p>
            <a:p>
              <a:pPr algn="ctr">
                <a:lnSpc>
                  <a:spcPct val="7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Link</a:t>
              </a:r>
              <a:endParaRPr lang="en-US" sz="2400" b="0" strike="noStrike" spc="-1">
                <a:latin typeface="Arial"/>
              </a:endParaRPr>
            </a:p>
            <a:p>
              <a:pPr algn="ctr">
                <a:lnSpc>
                  <a:spcPct val="70000"/>
                </a:lnSpc>
              </a:pPr>
              <a:endParaRPr lang="en-US" sz="2400" b="0" strike="noStrike" spc="-1">
                <a:latin typeface="Arial"/>
              </a:endParaRPr>
            </a:p>
            <a:p>
              <a:pPr algn="ctr">
                <a:lnSpc>
                  <a:spcPct val="70000"/>
                </a:lnSpc>
              </a:pPr>
              <a:r>
                <a:rPr lang="en-US" sz="2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Physical</a:t>
              </a:r>
              <a:endParaRPr lang="en-US" sz="2400" b="0" strike="noStrike" spc="-1">
                <a:latin typeface="Arial"/>
              </a:endParaRPr>
            </a:p>
          </p:txBody>
        </p:sp>
        <p:sp>
          <p:nvSpPr>
            <p:cNvPr id="141" name="Line 9"/>
            <p:cNvSpPr/>
            <p:nvPr/>
          </p:nvSpPr>
          <p:spPr>
            <a:xfrm>
              <a:off x="6953040" y="2354040"/>
              <a:ext cx="1886040" cy="0"/>
            </a:xfrm>
            <a:prstGeom prst="line">
              <a:avLst/>
            </a:prstGeom>
            <a:ln w="381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" name="Line 10"/>
            <p:cNvSpPr/>
            <p:nvPr/>
          </p:nvSpPr>
          <p:spPr>
            <a:xfrm>
              <a:off x="6967440" y="3330360"/>
              <a:ext cx="1886040" cy="0"/>
            </a:xfrm>
            <a:prstGeom prst="line">
              <a:avLst/>
            </a:prstGeom>
            <a:ln w="381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" name="Line 11"/>
            <p:cNvSpPr/>
            <p:nvPr/>
          </p:nvSpPr>
          <p:spPr>
            <a:xfrm>
              <a:off x="6967440" y="3870000"/>
              <a:ext cx="1886040" cy="0"/>
            </a:xfrm>
            <a:prstGeom prst="line">
              <a:avLst/>
            </a:prstGeom>
            <a:ln w="381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" name="Line 12"/>
            <p:cNvSpPr/>
            <p:nvPr/>
          </p:nvSpPr>
          <p:spPr>
            <a:xfrm>
              <a:off x="6968880" y="4886280"/>
              <a:ext cx="1886040" cy="0"/>
            </a:xfrm>
            <a:prstGeom prst="line">
              <a:avLst/>
            </a:prstGeom>
            <a:ln w="381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" name="Line 13"/>
            <p:cNvSpPr/>
            <p:nvPr/>
          </p:nvSpPr>
          <p:spPr>
            <a:xfrm>
              <a:off x="6953040" y="4403520"/>
              <a:ext cx="1886040" cy="0"/>
            </a:xfrm>
            <a:prstGeom prst="line">
              <a:avLst/>
            </a:prstGeom>
            <a:ln w="381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6" name="Line 14"/>
            <p:cNvSpPr/>
            <p:nvPr/>
          </p:nvSpPr>
          <p:spPr>
            <a:xfrm>
              <a:off x="6951600" y="2873160"/>
              <a:ext cx="1885680" cy="0"/>
            </a:xfrm>
            <a:prstGeom prst="line">
              <a:avLst/>
            </a:prstGeom>
            <a:ln w="38160">
              <a:solidFill>
                <a:schemeClr val="accent2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47" name="TextShape 15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AF702B54-9BFD-4F97-A215-F1F09E126245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TextShape 1"/>
          <p:cNvSpPr txBox="1"/>
          <p:nvPr/>
        </p:nvSpPr>
        <p:spPr>
          <a:xfrm>
            <a:off x="6553080" y="624348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A2D1B4D0-8E0E-4A81-9A95-9D5DBDF8402C}" type="slidenum">
              <a:rPr lang="en-US" sz="1200" b="0" strike="noStrike" spc="-1">
                <a:solidFill>
                  <a:srgbClr val="000000"/>
                </a:solidFill>
                <a:latin typeface="Garamond"/>
                <a:ea typeface="ＭＳ Ｐゴシック"/>
              </a:rPr>
              <a:t>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3817800" y="1447920"/>
            <a:ext cx="4047840" cy="3833280"/>
          </a:xfrm>
          <a:custGeom>
            <a:avLst/>
            <a:gdLst/>
            <a:ahLst/>
            <a:cxnLst/>
            <a:rect l="l" t="t" r="r" b="b"/>
            <a:pathLst>
              <a:path w="2550" h="2415">
                <a:moveTo>
                  <a:pt x="592" y="0"/>
                </a:moveTo>
                <a:lnTo>
                  <a:pt x="2544" y="0"/>
                </a:lnTo>
                <a:lnTo>
                  <a:pt x="2550" y="2415"/>
                </a:lnTo>
                <a:lnTo>
                  <a:pt x="0" y="2415"/>
                </a:lnTo>
              </a:path>
            </a:pathLst>
          </a:custGeom>
          <a:noFill/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1" name="CustomShape 4"/>
          <p:cNvSpPr/>
          <p:nvPr/>
        </p:nvSpPr>
        <p:spPr>
          <a:xfrm>
            <a:off x="7129440" y="2246400"/>
            <a:ext cx="637920" cy="852120"/>
          </a:xfrm>
          <a:custGeom>
            <a:avLst/>
            <a:gdLst/>
            <a:ahLst/>
            <a:cxnLst/>
            <a:rect l="l" t="t" r="r" b="b"/>
            <a:pathLst>
              <a:path w="402" h="537">
                <a:moveTo>
                  <a:pt x="402" y="363"/>
                </a:moveTo>
                <a:lnTo>
                  <a:pt x="28" y="0"/>
                </a:lnTo>
                <a:lnTo>
                  <a:pt x="0" y="470"/>
                </a:lnTo>
                <a:lnTo>
                  <a:pt x="242" y="537"/>
                </a:lnTo>
                <a:lnTo>
                  <a:pt x="402" y="363"/>
                </a:lnTo>
                <a:close/>
              </a:path>
            </a:pathLst>
          </a:custGeom>
          <a:gradFill rotWithShape="0">
            <a:gsLst>
              <a:gs pos="0">
                <a:srgbClr val="3B812F"/>
              </a:gs>
              <a:gs pos="100000">
                <a:srgbClr val="FFFFFF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CustomShape 5"/>
          <p:cNvSpPr/>
          <p:nvPr/>
        </p:nvSpPr>
        <p:spPr>
          <a:xfrm>
            <a:off x="2940480" y="223920"/>
            <a:ext cx="6717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strike="noStrike" spc="-1">
                <a:solidFill>
                  <a:srgbClr val="3B812F"/>
                </a:solidFill>
                <a:latin typeface="Comic Sans MS"/>
                <a:ea typeface="ＭＳ Ｐゴシック"/>
              </a:rPr>
              <a:t>source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53" name="CustomShape 6"/>
          <p:cNvSpPr/>
          <p:nvPr/>
        </p:nvSpPr>
        <p:spPr>
          <a:xfrm>
            <a:off x="3868560" y="654120"/>
            <a:ext cx="360000" cy="1577520"/>
          </a:xfrm>
          <a:custGeom>
            <a:avLst/>
            <a:gdLst/>
            <a:ahLst/>
            <a:cxnLst/>
            <a:rect l="l" t="t" r="r" b="b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0">
            <a:gsLst>
              <a:gs pos="0">
                <a:srgbClr val="3B812F"/>
              </a:gs>
              <a:gs pos="100000">
                <a:srgbClr val="FFFFFF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54" name="Group 7"/>
          <p:cNvGrpSpPr/>
          <p:nvPr/>
        </p:nvGrpSpPr>
        <p:grpSpPr>
          <a:xfrm>
            <a:off x="7488360" y="2827440"/>
            <a:ext cx="975960" cy="277200"/>
            <a:chOff x="7488360" y="2827440"/>
            <a:chExt cx="975960" cy="277200"/>
          </a:xfrm>
        </p:grpSpPr>
        <p:sp>
          <p:nvSpPr>
            <p:cNvPr id="155" name="CustomShape 8"/>
            <p:cNvSpPr/>
            <p:nvPr/>
          </p:nvSpPr>
          <p:spPr>
            <a:xfrm>
              <a:off x="7488360" y="2946240"/>
              <a:ext cx="946440" cy="158400"/>
            </a:xfrm>
            <a:custGeom>
              <a:avLst/>
              <a:gdLst/>
              <a:ahLst/>
              <a:cxnLst/>
              <a:rect l="l" t="t" r="r" b="b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6" name="CustomShape 9"/>
            <p:cNvSpPr/>
            <p:nvPr/>
          </p:nvSpPr>
          <p:spPr>
            <a:xfrm>
              <a:off x="7509240" y="2827440"/>
              <a:ext cx="926640" cy="271800"/>
            </a:xfrm>
            <a:custGeom>
              <a:avLst/>
              <a:gdLst/>
              <a:ahLst/>
              <a:cxnLst/>
              <a:rect l="l" t="t" r="r" b="b"/>
              <a:pathLst>
                <a:path w="658" h="281">
                  <a:moveTo>
                    <a:pt x="0" y="281"/>
                  </a:moveTo>
                  <a:lnTo>
                    <a:pt x="13" y="150"/>
                  </a:lnTo>
                  <a:lnTo>
                    <a:pt x="658" y="0"/>
                  </a:lnTo>
                  <a:lnTo>
                    <a:pt x="658" y="130"/>
                  </a:lnTo>
                  <a:lnTo>
                    <a:pt x="0" y="281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7" name="CustomShape 10"/>
            <p:cNvSpPr/>
            <p:nvPr/>
          </p:nvSpPr>
          <p:spPr>
            <a:xfrm>
              <a:off x="7517880" y="2827440"/>
              <a:ext cx="946440" cy="158400"/>
            </a:xfrm>
            <a:custGeom>
              <a:avLst/>
              <a:gdLst/>
              <a:ahLst/>
              <a:cxnLst/>
              <a:rect l="l" t="t" r="r" b="b"/>
              <a:pathLst>
                <a:path w="672" h="164">
                  <a:moveTo>
                    <a:pt x="179" y="0"/>
                  </a:moveTo>
                  <a:lnTo>
                    <a:pt x="672" y="0"/>
                  </a:lnTo>
                  <a:lnTo>
                    <a:pt x="508" y="164"/>
                  </a:lnTo>
                  <a:lnTo>
                    <a:pt x="0" y="164"/>
                  </a:lnTo>
                  <a:lnTo>
                    <a:pt x="179" y="0"/>
                  </a:lnTo>
                  <a:close/>
                </a:path>
              </a:pathLst>
            </a:custGeom>
            <a:solidFill>
              <a:schemeClr val="hlink"/>
            </a:solidFill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158" name="Group 11"/>
            <p:cNvGrpSpPr/>
            <p:nvPr/>
          </p:nvGrpSpPr>
          <p:grpSpPr>
            <a:xfrm>
              <a:off x="7805160" y="2850480"/>
              <a:ext cx="335160" cy="99720"/>
              <a:chOff x="7805160" y="2850480"/>
              <a:chExt cx="335160" cy="99720"/>
            </a:xfrm>
          </p:grpSpPr>
          <p:sp>
            <p:nvSpPr>
              <p:cNvPr id="159" name="Line 12"/>
              <p:cNvSpPr/>
              <p:nvPr/>
            </p:nvSpPr>
            <p:spPr>
              <a:xfrm flipV="1">
                <a:off x="7805160" y="2850480"/>
                <a:ext cx="119520" cy="1800"/>
              </a:xfrm>
              <a:prstGeom prst="line">
                <a:avLst/>
              </a:prstGeom>
              <a:ln w="2844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Line 13"/>
              <p:cNvSpPr/>
              <p:nvPr/>
            </p:nvSpPr>
            <p:spPr>
              <a:xfrm>
                <a:off x="8034840" y="2950200"/>
                <a:ext cx="105480" cy="0"/>
              </a:xfrm>
              <a:prstGeom prst="line">
                <a:avLst/>
              </a:prstGeom>
              <a:ln w="2844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1" name="Line 14"/>
              <p:cNvSpPr/>
              <p:nvPr/>
            </p:nvSpPr>
            <p:spPr>
              <a:xfrm>
                <a:off x="7915320" y="2852280"/>
                <a:ext cx="124560" cy="97920"/>
              </a:xfrm>
              <a:prstGeom prst="line">
                <a:avLst/>
              </a:prstGeom>
              <a:ln w="2844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2" name="Group 15"/>
            <p:cNvGrpSpPr/>
            <p:nvPr/>
          </p:nvGrpSpPr>
          <p:grpSpPr>
            <a:xfrm>
              <a:off x="7824600" y="2848320"/>
              <a:ext cx="335520" cy="99720"/>
              <a:chOff x="7824600" y="2848320"/>
              <a:chExt cx="335520" cy="99720"/>
            </a:xfrm>
          </p:grpSpPr>
          <p:sp>
            <p:nvSpPr>
              <p:cNvPr id="163" name="Line 16"/>
              <p:cNvSpPr/>
              <p:nvPr/>
            </p:nvSpPr>
            <p:spPr>
              <a:xfrm>
                <a:off x="7824600" y="2946240"/>
                <a:ext cx="119880" cy="1800"/>
              </a:xfrm>
              <a:prstGeom prst="line">
                <a:avLst/>
              </a:prstGeom>
              <a:ln w="2844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Line 17"/>
              <p:cNvSpPr/>
              <p:nvPr/>
            </p:nvSpPr>
            <p:spPr>
              <a:xfrm>
                <a:off x="8054640" y="2848320"/>
                <a:ext cx="105480" cy="0"/>
              </a:xfrm>
              <a:prstGeom prst="line">
                <a:avLst/>
              </a:prstGeom>
              <a:ln w="2844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Line 18"/>
              <p:cNvSpPr/>
              <p:nvPr/>
            </p:nvSpPr>
            <p:spPr>
              <a:xfrm flipV="1">
                <a:off x="7934760" y="2848320"/>
                <a:ext cx="124560" cy="97920"/>
              </a:xfrm>
              <a:prstGeom prst="line">
                <a:avLst/>
              </a:prstGeom>
              <a:ln w="2844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166" name="CustomShape 19"/>
          <p:cNvSpPr/>
          <p:nvPr/>
        </p:nvSpPr>
        <p:spPr>
          <a:xfrm>
            <a:off x="2644920" y="660240"/>
            <a:ext cx="1296720" cy="1545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20"/>
          <p:cNvSpPr/>
          <p:nvPr/>
        </p:nvSpPr>
        <p:spPr>
          <a:xfrm>
            <a:off x="2597040" y="731880"/>
            <a:ext cx="1272960" cy="1536480"/>
          </a:xfrm>
          <a:prstGeom prst="rect">
            <a:avLst/>
          </a:prstGeom>
          <a:solidFill>
            <a:schemeClr val="bg1"/>
          </a:solidFill>
          <a:ln w="2844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Line 21"/>
          <p:cNvSpPr/>
          <p:nvPr/>
        </p:nvSpPr>
        <p:spPr>
          <a:xfrm>
            <a:off x="2597040" y="1049040"/>
            <a:ext cx="1263600" cy="3240"/>
          </a:xfrm>
          <a:prstGeom prst="line">
            <a:avLst/>
          </a:prstGeom>
          <a:ln w="284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CustomShape 22"/>
          <p:cNvSpPr/>
          <p:nvPr/>
        </p:nvSpPr>
        <p:spPr>
          <a:xfrm>
            <a:off x="2554200" y="698400"/>
            <a:ext cx="1317240" cy="159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application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1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transport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1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network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1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link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1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physical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70" name="Line 23"/>
          <p:cNvSpPr/>
          <p:nvPr/>
        </p:nvSpPr>
        <p:spPr>
          <a:xfrm>
            <a:off x="2604960" y="1369800"/>
            <a:ext cx="1263600" cy="3240"/>
          </a:xfrm>
          <a:prstGeom prst="line">
            <a:avLst/>
          </a:prstGeom>
          <a:ln w="284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1" name="Line 24"/>
          <p:cNvSpPr/>
          <p:nvPr/>
        </p:nvSpPr>
        <p:spPr>
          <a:xfrm>
            <a:off x="2609640" y="1650960"/>
            <a:ext cx="1263600" cy="2880"/>
          </a:xfrm>
          <a:prstGeom prst="line">
            <a:avLst/>
          </a:prstGeom>
          <a:ln w="284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2" name="Line 25"/>
          <p:cNvSpPr/>
          <p:nvPr/>
        </p:nvSpPr>
        <p:spPr>
          <a:xfrm>
            <a:off x="2609640" y="1927080"/>
            <a:ext cx="1263600" cy="3240"/>
          </a:xfrm>
          <a:prstGeom prst="line">
            <a:avLst/>
          </a:prstGeom>
          <a:ln w="284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73" name="Group 26"/>
          <p:cNvGrpSpPr/>
          <p:nvPr/>
        </p:nvGrpSpPr>
        <p:grpSpPr>
          <a:xfrm>
            <a:off x="1219320" y="1368360"/>
            <a:ext cx="1207440" cy="303120"/>
            <a:chOff x="1219320" y="1368360"/>
            <a:chExt cx="1207440" cy="303120"/>
          </a:xfrm>
        </p:grpSpPr>
        <p:sp>
          <p:nvSpPr>
            <p:cNvPr id="174" name="CustomShape 27"/>
            <p:cNvSpPr/>
            <p:nvPr/>
          </p:nvSpPr>
          <p:spPr>
            <a:xfrm>
              <a:off x="1219320" y="1395360"/>
              <a:ext cx="1082160" cy="25668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28"/>
            <p:cNvSpPr/>
            <p:nvPr/>
          </p:nvSpPr>
          <p:spPr>
            <a:xfrm>
              <a:off x="1541520" y="136836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t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176" name="CustomShape 29"/>
            <p:cNvSpPr/>
            <p:nvPr/>
          </p:nvSpPr>
          <p:spPr>
            <a:xfrm>
              <a:off x="1246320" y="136836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n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177" name="CustomShape 30"/>
            <p:cNvSpPr/>
            <p:nvPr/>
          </p:nvSpPr>
          <p:spPr>
            <a:xfrm>
              <a:off x="1747800" y="1370160"/>
              <a:ext cx="67896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M</a:t>
              </a:r>
              <a:endParaRPr lang="en-US" sz="1400" b="0" strike="noStrike" spc="-1">
                <a:latin typeface="Arial"/>
              </a:endParaRPr>
            </a:p>
          </p:txBody>
        </p:sp>
        <p:sp>
          <p:nvSpPr>
            <p:cNvPr id="178" name="Line 31"/>
            <p:cNvSpPr/>
            <p:nvPr/>
          </p:nvSpPr>
          <p:spPr>
            <a:xfrm>
              <a:off x="1515960" y="1404720"/>
              <a:ext cx="0" cy="24444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Line 32"/>
            <p:cNvSpPr/>
            <p:nvPr/>
          </p:nvSpPr>
          <p:spPr>
            <a:xfrm>
              <a:off x="1820520" y="1400040"/>
              <a:ext cx="0" cy="24768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80" name="CustomShape 33"/>
          <p:cNvSpPr/>
          <p:nvPr/>
        </p:nvSpPr>
        <p:spPr>
          <a:xfrm>
            <a:off x="506160" y="996840"/>
            <a:ext cx="7495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segment</a:t>
            </a:r>
            <a:endParaRPr lang="en-US" sz="1600" b="0" strike="noStrike" spc="-1">
              <a:latin typeface="Arial"/>
            </a:endParaRPr>
          </a:p>
        </p:txBody>
      </p:sp>
      <p:grpSp>
        <p:nvGrpSpPr>
          <p:cNvPr id="181" name="Group 34"/>
          <p:cNvGrpSpPr/>
          <p:nvPr/>
        </p:nvGrpSpPr>
        <p:grpSpPr>
          <a:xfrm>
            <a:off x="1533600" y="1033560"/>
            <a:ext cx="301320" cy="291600"/>
            <a:chOff x="1533600" y="1033560"/>
            <a:chExt cx="301320" cy="291600"/>
          </a:xfrm>
        </p:grpSpPr>
        <p:sp>
          <p:nvSpPr>
            <p:cNvPr id="182" name="CustomShape 35"/>
            <p:cNvSpPr/>
            <p:nvPr/>
          </p:nvSpPr>
          <p:spPr>
            <a:xfrm>
              <a:off x="1533600" y="1060560"/>
              <a:ext cx="280800" cy="25668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CustomShape 36"/>
            <p:cNvSpPr/>
            <p:nvPr/>
          </p:nvSpPr>
          <p:spPr>
            <a:xfrm>
              <a:off x="1538280" y="103356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t</a:t>
              </a:r>
              <a:endParaRPr lang="en-US" sz="1800" b="0" strike="noStrike" spc="-1">
                <a:latin typeface="Arial"/>
              </a:endParaRPr>
            </a:p>
          </p:txBody>
        </p:sp>
      </p:grpSp>
      <p:sp>
        <p:nvSpPr>
          <p:cNvPr id="184" name="CustomShape 37"/>
          <p:cNvSpPr/>
          <p:nvPr/>
        </p:nvSpPr>
        <p:spPr>
          <a:xfrm>
            <a:off x="303480" y="1336680"/>
            <a:ext cx="8593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datagram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85" name="CustomShape 38"/>
          <p:cNvSpPr/>
          <p:nvPr/>
        </p:nvSpPr>
        <p:spPr>
          <a:xfrm>
            <a:off x="1706400" y="4157640"/>
            <a:ext cx="118980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000" b="0" strike="noStrike" spc="-1">
                <a:solidFill>
                  <a:srgbClr val="3B812F"/>
                </a:solidFill>
                <a:latin typeface="Comic Sans MS"/>
                <a:ea typeface="ＭＳ Ｐゴシック"/>
              </a:rPr>
              <a:t>destination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86" name="CustomShape 39"/>
          <p:cNvSpPr/>
          <p:nvPr/>
        </p:nvSpPr>
        <p:spPr>
          <a:xfrm>
            <a:off x="2979720" y="4540320"/>
            <a:ext cx="360000" cy="1577520"/>
          </a:xfrm>
          <a:custGeom>
            <a:avLst/>
            <a:gdLst/>
            <a:ahLst/>
            <a:cxnLst/>
            <a:rect l="l" t="t" r="r" b="b"/>
            <a:pathLst>
              <a:path w="267" h="1186">
                <a:moveTo>
                  <a:pt x="254" y="466"/>
                </a:moveTo>
                <a:lnTo>
                  <a:pt x="0" y="0"/>
                </a:lnTo>
                <a:lnTo>
                  <a:pt x="0" y="1186"/>
                </a:lnTo>
                <a:lnTo>
                  <a:pt x="267" y="652"/>
                </a:lnTo>
                <a:lnTo>
                  <a:pt x="254" y="466"/>
                </a:lnTo>
                <a:close/>
              </a:path>
            </a:pathLst>
          </a:custGeom>
          <a:gradFill rotWithShape="0">
            <a:gsLst>
              <a:gs pos="0">
                <a:srgbClr val="3B812F"/>
              </a:gs>
              <a:gs pos="100000">
                <a:srgbClr val="FFFFFF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7" name="CustomShape 40"/>
          <p:cNvSpPr/>
          <p:nvPr/>
        </p:nvSpPr>
        <p:spPr>
          <a:xfrm>
            <a:off x="1755720" y="4546440"/>
            <a:ext cx="1296720" cy="1545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8" name="CustomShape 41"/>
          <p:cNvSpPr/>
          <p:nvPr/>
        </p:nvSpPr>
        <p:spPr>
          <a:xfrm>
            <a:off x="1708200" y="4618080"/>
            <a:ext cx="1272960" cy="1536480"/>
          </a:xfrm>
          <a:prstGeom prst="rect">
            <a:avLst/>
          </a:prstGeom>
          <a:solidFill>
            <a:schemeClr val="bg1"/>
          </a:solidFill>
          <a:ln w="2844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89" name="Line 42"/>
          <p:cNvSpPr/>
          <p:nvPr/>
        </p:nvSpPr>
        <p:spPr>
          <a:xfrm>
            <a:off x="1707840" y="4935240"/>
            <a:ext cx="1263960" cy="3240"/>
          </a:xfrm>
          <a:prstGeom prst="line">
            <a:avLst/>
          </a:prstGeom>
          <a:ln w="284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0" name="CustomShape 43"/>
          <p:cNvSpPr/>
          <p:nvPr/>
        </p:nvSpPr>
        <p:spPr>
          <a:xfrm>
            <a:off x="1665360" y="4584600"/>
            <a:ext cx="1317240" cy="159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application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1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transport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1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network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1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link</a:t>
            </a:r>
            <a:endParaRPr lang="en-US" sz="1800" b="0" strike="noStrike" spc="-1">
              <a:latin typeface="Arial"/>
            </a:endParaRPr>
          </a:p>
          <a:p>
            <a:pPr algn="ctr">
              <a:lnSpc>
                <a:spcPct val="110000"/>
              </a:lnSpc>
            </a:pPr>
            <a:r>
              <a:rPr lang="en-US" sz="1800" b="0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physical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91" name="Line 44"/>
          <p:cNvSpPr/>
          <p:nvPr/>
        </p:nvSpPr>
        <p:spPr>
          <a:xfrm>
            <a:off x="1715760" y="5256000"/>
            <a:ext cx="1263960" cy="3240"/>
          </a:xfrm>
          <a:prstGeom prst="line">
            <a:avLst/>
          </a:prstGeom>
          <a:ln w="284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2" name="Line 45"/>
          <p:cNvSpPr/>
          <p:nvPr/>
        </p:nvSpPr>
        <p:spPr>
          <a:xfrm>
            <a:off x="1720800" y="5537160"/>
            <a:ext cx="1263600" cy="2880"/>
          </a:xfrm>
          <a:prstGeom prst="line">
            <a:avLst/>
          </a:prstGeom>
          <a:ln w="284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3" name="Line 46"/>
          <p:cNvSpPr/>
          <p:nvPr/>
        </p:nvSpPr>
        <p:spPr>
          <a:xfrm>
            <a:off x="1720800" y="5813280"/>
            <a:ext cx="1263600" cy="3240"/>
          </a:xfrm>
          <a:prstGeom prst="line">
            <a:avLst/>
          </a:prstGeom>
          <a:ln w="28440">
            <a:solidFill>
              <a:schemeClr val="tx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94" name="Group 47"/>
          <p:cNvGrpSpPr/>
          <p:nvPr/>
        </p:nvGrpSpPr>
        <p:grpSpPr>
          <a:xfrm>
            <a:off x="152280" y="5527800"/>
            <a:ext cx="1479240" cy="302760"/>
            <a:chOff x="152280" y="5527800"/>
            <a:chExt cx="1479240" cy="302760"/>
          </a:xfrm>
        </p:grpSpPr>
        <p:sp>
          <p:nvSpPr>
            <p:cNvPr id="195" name="CustomShape 48"/>
            <p:cNvSpPr/>
            <p:nvPr/>
          </p:nvSpPr>
          <p:spPr>
            <a:xfrm>
              <a:off x="173160" y="5554800"/>
              <a:ext cx="1333080" cy="25668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6" name="CustomShape 49"/>
            <p:cNvSpPr/>
            <p:nvPr/>
          </p:nvSpPr>
          <p:spPr>
            <a:xfrm>
              <a:off x="746280" y="552780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t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197" name="CustomShape 50"/>
            <p:cNvSpPr/>
            <p:nvPr/>
          </p:nvSpPr>
          <p:spPr>
            <a:xfrm>
              <a:off x="450720" y="552780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n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198" name="CustomShape 51"/>
            <p:cNvSpPr/>
            <p:nvPr/>
          </p:nvSpPr>
          <p:spPr>
            <a:xfrm>
              <a:off x="152280" y="552780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l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199" name="CustomShape 52"/>
            <p:cNvSpPr/>
            <p:nvPr/>
          </p:nvSpPr>
          <p:spPr>
            <a:xfrm>
              <a:off x="952560" y="5529240"/>
              <a:ext cx="67896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M</a:t>
              </a:r>
              <a:endParaRPr lang="en-US" sz="1400" b="0" strike="noStrike" spc="-1">
                <a:latin typeface="Arial"/>
              </a:endParaRPr>
            </a:p>
          </p:txBody>
        </p:sp>
        <p:sp>
          <p:nvSpPr>
            <p:cNvPr id="200" name="Line 53"/>
            <p:cNvSpPr/>
            <p:nvPr/>
          </p:nvSpPr>
          <p:spPr>
            <a:xfrm>
              <a:off x="434880" y="5554440"/>
              <a:ext cx="0" cy="25704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1" name="Line 54"/>
            <p:cNvSpPr/>
            <p:nvPr/>
          </p:nvSpPr>
          <p:spPr>
            <a:xfrm>
              <a:off x="720720" y="5564160"/>
              <a:ext cx="0" cy="24444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2" name="Line 55"/>
            <p:cNvSpPr/>
            <p:nvPr/>
          </p:nvSpPr>
          <p:spPr>
            <a:xfrm>
              <a:off x="1025280" y="5559120"/>
              <a:ext cx="0" cy="24768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03" name="Group 56"/>
          <p:cNvGrpSpPr/>
          <p:nvPr/>
        </p:nvGrpSpPr>
        <p:grpSpPr>
          <a:xfrm>
            <a:off x="420840" y="5229360"/>
            <a:ext cx="1207440" cy="302760"/>
            <a:chOff x="420840" y="5229360"/>
            <a:chExt cx="1207440" cy="302760"/>
          </a:xfrm>
        </p:grpSpPr>
        <p:sp>
          <p:nvSpPr>
            <p:cNvPr id="204" name="CustomShape 57"/>
            <p:cNvSpPr/>
            <p:nvPr/>
          </p:nvSpPr>
          <p:spPr>
            <a:xfrm>
              <a:off x="420840" y="5256360"/>
              <a:ext cx="1082160" cy="25668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5" name="CustomShape 58"/>
            <p:cNvSpPr/>
            <p:nvPr/>
          </p:nvSpPr>
          <p:spPr>
            <a:xfrm>
              <a:off x="743040" y="522936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t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206" name="CustomShape 59"/>
            <p:cNvSpPr/>
            <p:nvPr/>
          </p:nvSpPr>
          <p:spPr>
            <a:xfrm>
              <a:off x="447840" y="522936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n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207" name="CustomShape 60"/>
            <p:cNvSpPr/>
            <p:nvPr/>
          </p:nvSpPr>
          <p:spPr>
            <a:xfrm>
              <a:off x="949320" y="5230800"/>
              <a:ext cx="67896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M</a:t>
              </a:r>
              <a:endParaRPr lang="en-US" sz="1400" b="0" strike="noStrike" spc="-1">
                <a:latin typeface="Arial"/>
              </a:endParaRPr>
            </a:p>
          </p:txBody>
        </p:sp>
        <p:sp>
          <p:nvSpPr>
            <p:cNvPr id="208" name="Line 61"/>
            <p:cNvSpPr/>
            <p:nvPr/>
          </p:nvSpPr>
          <p:spPr>
            <a:xfrm>
              <a:off x="717480" y="5265720"/>
              <a:ext cx="0" cy="24444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9" name="Line 62"/>
            <p:cNvSpPr/>
            <p:nvPr/>
          </p:nvSpPr>
          <p:spPr>
            <a:xfrm>
              <a:off x="1022040" y="5260680"/>
              <a:ext cx="0" cy="24768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10" name="Group 63"/>
          <p:cNvGrpSpPr/>
          <p:nvPr/>
        </p:nvGrpSpPr>
        <p:grpSpPr>
          <a:xfrm>
            <a:off x="723960" y="4921200"/>
            <a:ext cx="889920" cy="303120"/>
            <a:chOff x="723960" y="4921200"/>
            <a:chExt cx="889920" cy="303120"/>
          </a:xfrm>
        </p:grpSpPr>
        <p:sp>
          <p:nvSpPr>
            <p:cNvPr id="211" name="CustomShape 64"/>
            <p:cNvSpPr/>
            <p:nvPr/>
          </p:nvSpPr>
          <p:spPr>
            <a:xfrm>
              <a:off x="723960" y="4948200"/>
              <a:ext cx="764640" cy="25668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2" name="CustomShape 65"/>
            <p:cNvSpPr/>
            <p:nvPr/>
          </p:nvSpPr>
          <p:spPr>
            <a:xfrm>
              <a:off x="728640" y="492120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t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213" name="CustomShape 66"/>
            <p:cNvSpPr/>
            <p:nvPr/>
          </p:nvSpPr>
          <p:spPr>
            <a:xfrm>
              <a:off x="934920" y="4923000"/>
              <a:ext cx="67896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M</a:t>
              </a:r>
              <a:endParaRPr lang="en-US" sz="1400" b="0" strike="noStrike" spc="-1">
                <a:latin typeface="Arial"/>
              </a:endParaRPr>
            </a:p>
          </p:txBody>
        </p:sp>
        <p:sp>
          <p:nvSpPr>
            <p:cNvPr id="214" name="Line 67"/>
            <p:cNvSpPr/>
            <p:nvPr/>
          </p:nvSpPr>
          <p:spPr>
            <a:xfrm>
              <a:off x="1008000" y="4952880"/>
              <a:ext cx="0" cy="24768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15" name="Group 68"/>
          <p:cNvGrpSpPr/>
          <p:nvPr/>
        </p:nvGrpSpPr>
        <p:grpSpPr>
          <a:xfrm>
            <a:off x="930240" y="4610160"/>
            <a:ext cx="678960" cy="301320"/>
            <a:chOff x="930240" y="4610160"/>
            <a:chExt cx="678960" cy="301320"/>
          </a:xfrm>
        </p:grpSpPr>
        <p:sp>
          <p:nvSpPr>
            <p:cNvPr id="216" name="CustomShape 69"/>
            <p:cNvSpPr/>
            <p:nvPr/>
          </p:nvSpPr>
          <p:spPr>
            <a:xfrm>
              <a:off x="988920" y="4635360"/>
              <a:ext cx="495000" cy="25668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7" name="CustomShape 70"/>
            <p:cNvSpPr/>
            <p:nvPr/>
          </p:nvSpPr>
          <p:spPr>
            <a:xfrm>
              <a:off x="930240" y="4610160"/>
              <a:ext cx="67896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M</a:t>
              </a:r>
              <a:endParaRPr lang="en-US" sz="1400" b="0" strike="noStrike" spc="-1">
                <a:latin typeface="Arial"/>
              </a:endParaRPr>
            </a:p>
          </p:txBody>
        </p:sp>
      </p:grpSp>
      <p:grpSp>
        <p:nvGrpSpPr>
          <p:cNvPr id="218" name="Group 71"/>
          <p:cNvGrpSpPr/>
          <p:nvPr/>
        </p:nvGrpSpPr>
        <p:grpSpPr>
          <a:xfrm>
            <a:off x="5654520" y="4164120"/>
            <a:ext cx="1387440" cy="1033560"/>
            <a:chOff x="5654520" y="4164120"/>
            <a:chExt cx="1387440" cy="1033560"/>
          </a:xfrm>
        </p:grpSpPr>
        <p:sp>
          <p:nvSpPr>
            <p:cNvPr id="219" name="CustomShape 72"/>
            <p:cNvSpPr/>
            <p:nvPr/>
          </p:nvSpPr>
          <p:spPr>
            <a:xfrm>
              <a:off x="5745240" y="4164120"/>
              <a:ext cx="1296720" cy="945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0" name="CustomShape 73"/>
            <p:cNvSpPr/>
            <p:nvPr/>
          </p:nvSpPr>
          <p:spPr>
            <a:xfrm>
              <a:off x="5697360" y="4235400"/>
              <a:ext cx="1272960" cy="945720"/>
            </a:xfrm>
            <a:prstGeom prst="rect">
              <a:avLst/>
            </a:prstGeom>
            <a:solidFill>
              <a:schemeClr val="bg1"/>
            </a:solidFill>
            <a:ln w="2844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1" name="Line 74"/>
            <p:cNvSpPr/>
            <p:nvPr/>
          </p:nvSpPr>
          <p:spPr>
            <a:xfrm>
              <a:off x="5697360" y="4552920"/>
              <a:ext cx="1263600" cy="2880"/>
            </a:xfrm>
            <a:prstGeom prst="line">
              <a:avLst/>
            </a:prstGeom>
            <a:ln w="2844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2" name="CustomShape 75"/>
            <p:cNvSpPr/>
            <p:nvPr/>
          </p:nvSpPr>
          <p:spPr>
            <a:xfrm>
              <a:off x="5654520" y="4202280"/>
              <a:ext cx="1317240" cy="9954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network</a:t>
              </a:r>
              <a:endParaRPr lang="en-US" sz="1800" b="0" strike="noStrike" spc="-1">
                <a:latin typeface="Arial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8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link</a:t>
              </a:r>
              <a:endParaRPr lang="en-US" sz="1800" b="0" strike="noStrike" spc="-1">
                <a:latin typeface="Arial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8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physical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223" name="Line 76"/>
            <p:cNvSpPr/>
            <p:nvPr/>
          </p:nvSpPr>
          <p:spPr>
            <a:xfrm>
              <a:off x="5705280" y="4873320"/>
              <a:ext cx="1263600" cy="3240"/>
            </a:xfrm>
            <a:prstGeom prst="line">
              <a:avLst/>
            </a:prstGeom>
            <a:ln w="2844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24" name="Group 77"/>
          <p:cNvGrpSpPr/>
          <p:nvPr/>
        </p:nvGrpSpPr>
        <p:grpSpPr>
          <a:xfrm>
            <a:off x="5821200" y="2271600"/>
            <a:ext cx="1387440" cy="731880"/>
            <a:chOff x="5821200" y="2271600"/>
            <a:chExt cx="1387440" cy="731880"/>
          </a:xfrm>
        </p:grpSpPr>
        <p:sp>
          <p:nvSpPr>
            <p:cNvPr id="225" name="CustomShape 78"/>
            <p:cNvSpPr/>
            <p:nvPr/>
          </p:nvSpPr>
          <p:spPr>
            <a:xfrm>
              <a:off x="5911920" y="2271600"/>
              <a:ext cx="1296720" cy="659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6" name="CustomShape 79"/>
            <p:cNvSpPr/>
            <p:nvPr/>
          </p:nvSpPr>
          <p:spPr>
            <a:xfrm>
              <a:off x="5864400" y="2343240"/>
              <a:ext cx="1272960" cy="655200"/>
            </a:xfrm>
            <a:prstGeom prst="rect">
              <a:avLst/>
            </a:prstGeom>
            <a:solidFill>
              <a:schemeClr val="bg1"/>
            </a:solidFill>
            <a:ln w="2844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7" name="Line 80"/>
            <p:cNvSpPr/>
            <p:nvPr/>
          </p:nvSpPr>
          <p:spPr>
            <a:xfrm>
              <a:off x="5864040" y="2660400"/>
              <a:ext cx="1263600" cy="3240"/>
            </a:xfrm>
            <a:prstGeom prst="line">
              <a:avLst/>
            </a:prstGeom>
            <a:ln w="2844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8" name="CustomShape 81"/>
            <p:cNvSpPr/>
            <p:nvPr/>
          </p:nvSpPr>
          <p:spPr>
            <a:xfrm>
              <a:off x="5821200" y="2309760"/>
              <a:ext cx="1317240" cy="6937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8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link</a:t>
              </a:r>
              <a:endParaRPr lang="en-US" sz="1800" b="0" strike="noStrike" spc="-1">
                <a:latin typeface="Arial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8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physical</a:t>
              </a:r>
              <a:endParaRPr lang="en-US" sz="1800" b="0" strike="noStrike" spc="-1">
                <a:latin typeface="Arial"/>
              </a:endParaRPr>
            </a:p>
          </p:txBody>
        </p:sp>
      </p:grpSp>
      <p:sp>
        <p:nvSpPr>
          <p:cNvPr id="229" name="CustomShape 82"/>
          <p:cNvSpPr/>
          <p:nvPr/>
        </p:nvSpPr>
        <p:spPr>
          <a:xfrm>
            <a:off x="6978600" y="4156200"/>
            <a:ext cx="655200" cy="1134720"/>
          </a:xfrm>
          <a:custGeom>
            <a:avLst/>
            <a:gdLst/>
            <a:ahLst/>
            <a:cxnLst/>
            <a:rect l="l" t="t" r="r" b="b"/>
            <a:pathLst>
              <a:path w="413" h="715">
                <a:moveTo>
                  <a:pt x="413" y="570"/>
                </a:moveTo>
                <a:lnTo>
                  <a:pt x="9" y="0"/>
                </a:lnTo>
                <a:lnTo>
                  <a:pt x="0" y="604"/>
                </a:lnTo>
                <a:lnTo>
                  <a:pt x="397" y="715"/>
                </a:lnTo>
                <a:lnTo>
                  <a:pt x="413" y="570"/>
                </a:lnTo>
                <a:close/>
              </a:path>
            </a:pathLst>
          </a:custGeom>
          <a:gradFill rotWithShape="0">
            <a:gsLst>
              <a:gs pos="0">
                <a:srgbClr val="3B812F"/>
              </a:gs>
              <a:gs pos="100000">
                <a:srgbClr val="FFFFFF"/>
              </a:gs>
            </a:gsLst>
            <a:lin ang="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30" name="Group 83"/>
          <p:cNvGrpSpPr/>
          <p:nvPr/>
        </p:nvGrpSpPr>
        <p:grpSpPr>
          <a:xfrm>
            <a:off x="7581960" y="4983120"/>
            <a:ext cx="766440" cy="433080"/>
            <a:chOff x="7581960" y="4983120"/>
            <a:chExt cx="766440" cy="433080"/>
          </a:xfrm>
        </p:grpSpPr>
        <p:sp>
          <p:nvSpPr>
            <p:cNvPr id="231" name="CustomShape 84"/>
            <p:cNvSpPr/>
            <p:nvPr/>
          </p:nvSpPr>
          <p:spPr>
            <a:xfrm>
              <a:off x="7588440" y="5176440"/>
              <a:ext cx="759960" cy="239760"/>
            </a:xfrm>
            <a:prstGeom prst="ellipse">
              <a:avLst/>
            </a:prstGeom>
            <a:solidFill>
              <a:schemeClr val="hlink"/>
            </a:solidFill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" name="Line 85"/>
            <p:cNvSpPr/>
            <p:nvPr/>
          </p:nvSpPr>
          <p:spPr>
            <a:xfrm>
              <a:off x="7588080" y="5156280"/>
              <a:ext cx="0" cy="14868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" name="Line 86"/>
            <p:cNvSpPr/>
            <p:nvPr/>
          </p:nvSpPr>
          <p:spPr>
            <a:xfrm>
              <a:off x="8348400" y="5156280"/>
              <a:ext cx="0" cy="148680"/>
            </a:xfrm>
            <a:prstGeom prst="line">
              <a:avLst/>
            </a:prstGeom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" name="CustomShape 87"/>
            <p:cNvSpPr/>
            <p:nvPr/>
          </p:nvSpPr>
          <p:spPr>
            <a:xfrm>
              <a:off x="7588440" y="5156640"/>
              <a:ext cx="753480" cy="14580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" name="CustomShape 88"/>
            <p:cNvSpPr/>
            <p:nvPr/>
          </p:nvSpPr>
          <p:spPr>
            <a:xfrm>
              <a:off x="7581960" y="4983120"/>
              <a:ext cx="759960" cy="279360"/>
            </a:xfrm>
            <a:prstGeom prst="ellipse">
              <a:avLst/>
            </a:prstGeom>
            <a:solidFill>
              <a:schemeClr val="hlink"/>
            </a:solidFill>
            <a:ln w="1260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grpSp>
          <p:nvGrpSpPr>
            <p:cNvPr id="236" name="Group 89"/>
            <p:cNvGrpSpPr/>
            <p:nvPr/>
          </p:nvGrpSpPr>
          <p:grpSpPr>
            <a:xfrm>
              <a:off x="7764840" y="5045040"/>
              <a:ext cx="376920" cy="163440"/>
              <a:chOff x="7764840" y="5045040"/>
              <a:chExt cx="376920" cy="163440"/>
            </a:xfrm>
          </p:grpSpPr>
          <p:sp>
            <p:nvSpPr>
              <p:cNvPr id="237" name="Line 90"/>
              <p:cNvSpPr/>
              <p:nvPr/>
            </p:nvSpPr>
            <p:spPr>
              <a:xfrm flipV="1">
                <a:off x="7764840" y="5045040"/>
                <a:ext cx="134640" cy="3240"/>
              </a:xfrm>
              <a:prstGeom prst="line">
                <a:avLst/>
              </a:prstGeom>
              <a:ln w="2844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38" name="Line 91"/>
              <p:cNvSpPr/>
              <p:nvPr/>
            </p:nvSpPr>
            <p:spPr>
              <a:xfrm>
                <a:off x="8023320" y="5208480"/>
                <a:ext cx="118440" cy="0"/>
              </a:xfrm>
              <a:prstGeom prst="line">
                <a:avLst/>
              </a:prstGeom>
              <a:ln w="2844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39" name="Line 92"/>
              <p:cNvSpPr/>
              <p:nvPr/>
            </p:nvSpPr>
            <p:spPr>
              <a:xfrm>
                <a:off x="7888680" y="5048280"/>
                <a:ext cx="140040" cy="160200"/>
              </a:xfrm>
              <a:prstGeom prst="line">
                <a:avLst/>
              </a:prstGeom>
              <a:ln w="2844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240" name="Group 93"/>
            <p:cNvGrpSpPr/>
            <p:nvPr/>
          </p:nvGrpSpPr>
          <p:grpSpPr>
            <a:xfrm>
              <a:off x="7764840" y="5042520"/>
              <a:ext cx="376920" cy="163440"/>
              <a:chOff x="7764840" y="5042520"/>
              <a:chExt cx="376920" cy="163440"/>
            </a:xfrm>
          </p:grpSpPr>
          <p:sp>
            <p:nvSpPr>
              <p:cNvPr id="241" name="Line 94"/>
              <p:cNvSpPr/>
              <p:nvPr/>
            </p:nvSpPr>
            <p:spPr>
              <a:xfrm>
                <a:off x="7764840" y="5202360"/>
                <a:ext cx="134640" cy="3600"/>
              </a:xfrm>
              <a:prstGeom prst="line">
                <a:avLst/>
              </a:prstGeom>
              <a:ln w="2844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42" name="Line 95"/>
              <p:cNvSpPr/>
              <p:nvPr/>
            </p:nvSpPr>
            <p:spPr>
              <a:xfrm>
                <a:off x="8023320" y="5042520"/>
                <a:ext cx="118440" cy="0"/>
              </a:xfrm>
              <a:prstGeom prst="line">
                <a:avLst/>
              </a:prstGeom>
              <a:ln w="2844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43" name="Line 96"/>
              <p:cNvSpPr/>
              <p:nvPr/>
            </p:nvSpPr>
            <p:spPr>
              <a:xfrm flipV="1">
                <a:off x="7888680" y="5042520"/>
                <a:ext cx="140040" cy="159840"/>
              </a:xfrm>
              <a:prstGeom prst="line">
                <a:avLst/>
              </a:prstGeom>
              <a:ln w="28440">
                <a:solidFill>
                  <a:schemeClr val="tx1"/>
                </a:solidFill>
                <a:round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</p:grpSp>
      <p:sp>
        <p:nvSpPr>
          <p:cNvPr id="244" name="CustomShape 97"/>
          <p:cNvSpPr/>
          <p:nvPr/>
        </p:nvSpPr>
        <p:spPr>
          <a:xfrm>
            <a:off x="1828800" y="533520"/>
            <a:ext cx="5263920" cy="5493960"/>
          </a:xfrm>
          <a:custGeom>
            <a:avLst/>
            <a:gdLst/>
            <a:ahLst/>
            <a:cxnLst/>
            <a:rect l="l" t="t" r="r" b="b"/>
            <a:pathLst>
              <a:path w="3316" h="3461">
                <a:moveTo>
                  <a:pt x="872" y="0"/>
                </a:moveTo>
                <a:lnTo>
                  <a:pt x="878" y="1481"/>
                </a:lnTo>
                <a:lnTo>
                  <a:pt x="2612" y="1481"/>
                </a:lnTo>
                <a:lnTo>
                  <a:pt x="2612" y="1179"/>
                </a:lnTo>
                <a:lnTo>
                  <a:pt x="3294" y="1179"/>
                </a:lnTo>
                <a:lnTo>
                  <a:pt x="3316" y="3131"/>
                </a:lnTo>
                <a:lnTo>
                  <a:pt x="3148" y="2986"/>
                </a:lnTo>
                <a:lnTo>
                  <a:pt x="3143" y="2387"/>
                </a:lnTo>
                <a:lnTo>
                  <a:pt x="2505" y="2387"/>
                </a:lnTo>
                <a:lnTo>
                  <a:pt x="2505" y="3070"/>
                </a:lnTo>
                <a:lnTo>
                  <a:pt x="1057" y="3461"/>
                </a:lnTo>
                <a:lnTo>
                  <a:pt x="0" y="3461"/>
                </a:lnTo>
                <a:lnTo>
                  <a:pt x="0" y="2505"/>
                </a:lnTo>
              </a:path>
            </a:pathLst>
          </a:custGeom>
          <a:noFill/>
          <a:ln w="28440">
            <a:solidFill>
              <a:schemeClr val="accent2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45" name="Group 98"/>
          <p:cNvGrpSpPr/>
          <p:nvPr/>
        </p:nvGrpSpPr>
        <p:grpSpPr>
          <a:xfrm>
            <a:off x="4238640" y="4546440"/>
            <a:ext cx="1478880" cy="303120"/>
            <a:chOff x="4238640" y="4546440"/>
            <a:chExt cx="1478880" cy="303120"/>
          </a:xfrm>
        </p:grpSpPr>
        <p:sp>
          <p:nvSpPr>
            <p:cNvPr id="246" name="CustomShape 99"/>
            <p:cNvSpPr/>
            <p:nvPr/>
          </p:nvSpPr>
          <p:spPr>
            <a:xfrm>
              <a:off x="4259160" y="4573440"/>
              <a:ext cx="1333080" cy="25668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" name="CustomShape 100"/>
            <p:cNvSpPr/>
            <p:nvPr/>
          </p:nvSpPr>
          <p:spPr>
            <a:xfrm>
              <a:off x="4832280" y="454644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t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248" name="CustomShape 101"/>
            <p:cNvSpPr/>
            <p:nvPr/>
          </p:nvSpPr>
          <p:spPr>
            <a:xfrm>
              <a:off x="4537080" y="454644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n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249" name="CustomShape 102"/>
            <p:cNvSpPr/>
            <p:nvPr/>
          </p:nvSpPr>
          <p:spPr>
            <a:xfrm>
              <a:off x="4238640" y="454644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l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250" name="CustomShape 103"/>
            <p:cNvSpPr/>
            <p:nvPr/>
          </p:nvSpPr>
          <p:spPr>
            <a:xfrm>
              <a:off x="5038560" y="4548240"/>
              <a:ext cx="67896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M</a:t>
              </a:r>
              <a:endParaRPr lang="en-US" sz="1400" b="0" strike="noStrike" spc="-1">
                <a:latin typeface="Arial"/>
              </a:endParaRPr>
            </a:p>
          </p:txBody>
        </p:sp>
        <p:sp>
          <p:nvSpPr>
            <p:cNvPr id="251" name="Line 104"/>
            <p:cNvSpPr/>
            <p:nvPr/>
          </p:nvSpPr>
          <p:spPr>
            <a:xfrm>
              <a:off x="4520880" y="4573440"/>
              <a:ext cx="0" cy="25704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2" name="Line 105"/>
            <p:cNvSpPr/>
            <p:nvPr/>
          </p:nvSpPr>
          <p:spPr>
            <a:xfrm>
              <a:off x="4806720" y="4582800"/>
              <a:ext cx="0" cy="24444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3" name="Line 106"/>
            <p:cNvSpPr/>
            <p:nvPr/>
          </p:nvSpPr>
          <p:spPr>
            <a:xfrm>
              <a:off x="5111640" y="4578120"/>
              <a:ext cx="0" cy="24768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54" name="Group 107"/>
          <p:cNvGrpSpPr/>
          <p:nvPr/>
        </p:nvGrpSpPr>
        <p:grpSpPr>
          <a:xfrm>
            <a:off x="4497480" y="4252680"/>
            <a:ext cx="1207440" cy="303120"/>
            <a:chOff x="4497480" y="4252680"/>
            <a:chExt cx="1207440" cy="303120"/>
          </a:xfrm>
        </p:grpSpPr>
        <p:sp>
          <p:nvSpPr>
            <p:cNvPr id="255" name="CustomShape 108"/>
            <p:cNvSpPr/>
            <p:nvPr/>
          </p:nvSpPr>
          <p:spPr>
            <a:xfrm>
              <a:off x="4497480" y="4279680"/>
              <a:ext cx="1082160" cy="25668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6" name="CustomShape 109"/>
            <p:cNvSpPr/>
            <p:nvPr/>
          </p:nvSpPr>
          <p:spPr>
            <a:xfrm>
              <a:off x="4819680" y="425268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t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257" name="CustomShape 110"/>
            <p:cNvSpPr/>
            <p:nvPr/>
          </p:nvSpPr>
          <p:spPr>
            <a:xfrm>
              <a:off x="4524480" y="425268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n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258" name="CustomShape 111"/>
            <p:cNvSpPr/>
            <p:nvPr/>
          </p:nvSpPr>
          <p:spPr>
            <a:xfrm>
              <a:off x="5025960" y="4254480"/>
              <a:ext cx="67896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M</a:t>
              </a:r>
              <a:endParaRPr lang="en-US" sz="1400" b="0" strike="noStrike" spc="-1">
                <a:latin typeface="Arial"/>
              </a:endParaRPr>
            </a:p>
          </p:txBody>
        </p:sp>
        <p:sp>
          <p:nvSpPr>
            <p:cNvPr id="259" name="Line 112"/>
            <p:cNvSpPr/>
            <p:nvPr/>
          </p:nvSpPr>
          <p:spPr>
            <a:xfrm>
              <a:off x="4794120" y="4289040"/>
              <a:ext cx="0" cy="24444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0" name="Line 113"/>
            <p:cNvSpPr/>
            <p:nvPr/>
          </p:nvSpPr>
          <p:spPr>
            <a:xfrm>
              <a:off x="5099040" y="4284360"/>
              <a:ext cx="0" cy="24768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61" name="Group 114"/>
          <p:cNvGrpSpPr/>
          <p:nvPr/>
        </p:nvGrpSpPr>
        <p:grpSpPr>
          <a:xfrm>
            <a:off x="938160" y="1665360"/>
            <a:ext cx="1479240" cy="302760"/>
            <a:chOff x="938160" y="1665360"/>
            <a:chExt cx="1479240" cy="302760"/>
          </a:xfrm>
        </p:grpSpPr>
        <p:sp>
          <p:nvSpPr>
            <p:cNvPr id="262" name="CustomShape 115"/>
            <p:cNvSpPr/>
            <p:nvPr/>
          </p:nvSpPr>
          <p:spPr>
            <a:xfrm>
              <a:off x="958680" y="1692360"/>
              <a:ext cx="1333080" cy="25668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3" name="CustomShape 116"/>
            <p:cNvSpPr/>
            <p:nvPr/>
          </p:nvSpPr>
          <p:spPr>
            <a:xfrm>
              <a:off x="1531800" y="166536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t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264" name="CustomShape 117"/>
            <p:cNvSpPr/>
            <p:nvPr/>
          </p:nvSpPr>
          <p:spPr>
            <a:xfrm>
              <a:off x="1236600" y="166536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n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265" name="CustomShape 118"/>
            <p:cNvSpPr/>
            <p:nvPr/>
          </p:nvSpPr>
          <p:spPr>
            <a:xfrm>
              <a:off x="938160" y="166536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l</a:t>
              </a:r>
              <a:endParaRPr lang="en-US" sz="1800" b="0" strike="noStrike" spc="-1">
                <a:latin typeface="Arial"/>
              </a:endParaRPr>
            </a:p>
          </p:txBody>
        </p:sp>
        <p:sp>
          <p:nvSpPr>
            <p:cNvPr id="266" name="CustomShape 119"/>
            <p:cNvSpPr/>
            <p:nvPr/>
          </p:nvSpPr>
          <p:spPr>
            <a:xfrm>
              <a:off x="1738440" y="1666800"/>
              <a:ext cx="67896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M</a:t>
              </a:r>
              <a:endParaRPr lang="en-US" sz="1400" b="0" strike="noStrike" spc="-1">
                <a:latin typeface="Arial"/>
              </a:endParaRPr>
            </a:p>
          </p:txBody>
        </p:sp>
        <p:sp>
          <p:nvSpPr>
            <p:cNvPr id="267" name="Line 120"/>
            <p:cNvSpPr/>
            <p:nvPr/>
          </p:nvSpPr>
          <p:spPr>
            <a:xfrm>
              <a:off x="1220760" y="1692000"/>
              <a:ext cx="0" cy="25740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8" name="Line 121"/>
            <p:cNvSpPr/>
            <p:nvPr/>
          </p:nvSpPr>
          <p:spPr>
            <a:xfrm>
              <a:off x="1506240" y="1701720"/>
              <a:ext cx="0" cy="24444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9" name="Line 122"/>
            <p:cNvSpPr/>
            <p:nvPr/>
          </p:nvSpPr>
          <p:spPr>
            <a:xfrm>
              <a:off x="1811160" y="1696680"/>
              <a:ext cx="0" cy="247680"/>
            </a:xfrm>
            <a:prstGeom prst="line">
              <a:avLst/>
            </a:prstGeom>
            <a:ln w="9360">
              <a:solidFill>
                <a:schemeClr val="tx1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70" name="CustomShape 123"/>
          <p:cNvSpPr/>
          <p:nvPr/>
        </p:nvSpPr>
        <p:spPr>
          <a:xfrm>
            <a:off x="8029800" y="5411880"/>
            <a:ext cx="6627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router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1" name="CustomShape 124"/>
          <p:cNvSpPr/>
          <p:nvPr/>
        </p:nvSpPr>
        <p:spPr>
          <a:xfrm>
            <a:off x="8013960" y="3098880"/>
            <a:ext cx="7160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switch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72" name="TextShape 125"/>
          <p:cNvSpPr txBox="1"/>
          <p:nvPr/>
        </p:nvSpPr>
        <p:spPr>
          <a:xfrm>
            <a:off x="4995720" y="0"/>
            <a:ext cx="38048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200" b="0" strike="noStrike" spc="-1">
                <a:solidFill>
                  <a:srgbClr val="006633"/>
                </a:solidFill>
                <a:latin typeface="Garamond"/>
                <a:ea typeface="ＭＳ Ｐゴシック"/>
              </a:rPr>
              <a:t>Encapsulation</a:t>
            </a:r>
            <a:endParaRPr lang="en-US" sz="4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CustomShape 126"/>
          <p:cNvSpPr/>
          <p:nvPr/>
        </p:nvSpPr>
        <p:spPr>
          <a:xfrm>
            <a:off x="820440" y="692280"/>
            <a:ext cx="73872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message</a:t>
            </a:r>
            <a:endParaRPr lang="en-US" sz="1600" b="0" strike="noStrike" spc="-1">
              <a:latin typeface="Arial"/>
            </a:endParaRPr>
          </a:p>
        </p:txBody>
      </p:sp>
      <p:grpSp>
        <p:nvGrpSpPr>
          <p:cNvPr id="274" name="Group 127"/>
          <p:cNvGrpSpPr/>
          <p:nvPr/>
        </p:nvGrpSpPr>
        <p:grpSpPr>
          <a:xfrm>
            <a:off x="1763640" y="719280"/>
            <a:ext cx="678960" cy="301320"/>
            <a:chOff x="1763640" y="719280"/>
            <a:chExt cx="678960" cy="301320"/>
          </a:xfrm>
        </p:grpSpPr>
        <p:sp>
          <p:nvSpPr>
            <p:cNvPr id="275" name="CustomShape 128"/>
            <p:cNvSpPr/>
            <p:nvPr/>
          </p:nvSpPr>
          <p:spPr>
            <a:xfrm>
              <a:off x="1822320" y="744480"/>
              <a:ext cx="495000" cy="25668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6" name="CustomShape 129"/>
            <p:cNvSpPr/>
            <p:nvPr/>
          </p:nvSpPr>
          <p:spPr>
            <a:xfrm>
              <a:off x="1763640" y="719280"/>
              <a:ext cx="678960" cy="30132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M</a:t>
              </a:r>
              <a:endParaRPr lang="en-US" sz="1400" b="0" strike="noStrike" spc="-1">
                <a:latin typeface="Arial"/>
              </a:endParaRPr>
            </a:p>
          </p:txBody>
        </p:sp>
      </p:grpSp>
      <p:grpSp>
        <p:nvGrpSpPr>
          <p:cNvPr id="277" name="Group 130"/>
          <p:cNvGrpSpPr/>
          <p:nvPr/>
        </p:nvGrpSpPr>
        <p:grpSpPr>
          <a:xfrm>
            <a:off x="1528920" y="1039680"/>
            <a:ext cx="902520" cy="301320"/>
            <a:chOff x="1528920" y="1039680"/>
            <a:chExt cx="902520" cy="301320"/>
          </a:xfrm>
        </p:grpSpPr>
        <p:grpSp>
          <p:nvGrpSpPr>
            <p:cNvPr id="278" name="Group 131"/>
            <p:cNvGrpSpPr/>
            <p:nvPr/>
          </p:nvGrpSpPr>
          <p:grpSpPr>
            <a:xfrm>
              <a:off x="1528920" y="1041480"/>
              <a:ext cx="301320" cy="291600"/>
              <a:chOff x="1528920" y="1041480"/>
              <a:chExt cx="301320" cy="291600"/>
            </a:xfrm>
          </p:grpSpPr>
          <p:sp>
            <p:nvSpPr>
              <p:cNvPr id="279" name="CustomShape 132"/>
              <p:cNvSpPr/>
              <p:nvPr/>
            </p:nvSpPr>
            <p:spPr>
              <a:xfrm>
                <a:off x="1528920" y="1068480"/>
                <a:ext cx="280800" cy="256680"/>
              </a:xfrm>
              <a:prstGeom prst="rect">
                <a:avLst/>
              </a:prstGeom>
              <a:solidFill>
                <a:schemeClr val="bg1"/>
              </a:solidFill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80" name="CustomShape 133"/>
              <p:cNvSpPr/>
              <p:nvPr/>
            </p:nvSpPr>
            <p:spPr>
              <a:xfrm>
                <a:off x="1533600" y="1041480"/>
                <a:ext cx="296640" cy="291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4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H</a:t>
                </a:r>
                <a:r>
                  <a:rPr lang="en-US" sz="1800" b="0" strike="noStrike" spc="-1" baseline="-25000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t</a:t>
                </a:r>
                <a:endParaRPr lang="en-US" sz="1800" b="0" strike="noStrike" spc="-1">
                  <a:latin typeface="Arial"/>
                </a:endParaRPr>
              </a:p>
            </p:txBody>
          </p:sp>
        </p:grpSp>
        <p:grpSp>
          <p:nvGrpSpPr>
            <p:cNvPr id="281" name="Group 134"/>
            <p:cNvGrpSpPr/>
            <p:nvPr/>
          </p:nvGrpSpPr>
          <p:grpSpPr>
            <a:xfrm>
              <a:off x="1752480" y="1039680"/>
              <a:ext cx="678960" cy="301320"/>
              <a:chOff x="1752480" y="1039680"/>
              <a:chExt cx="678960" cy="301320"/>
            </a:xfrm>
          </p:grpSpPr>
          <p:sp>
            <p:nvSpPr>
              <p:cNvPr id="282" name="CustomShape 135"/>
              <p:cNvSpPr/>
              <p:nvPr/>
            </p:nvSpPr>
            <p:spPr>
              <a:xfrm>
                <a:off x="1811160" y="1065240"/>
                <a:ext cx="495000" cy="256680"/>
              </a:xfrm>
              <a:prstGeom prst="rect">
                <a:avLst/>
              </a:prstGeom>
              <a:solidFill>
                <a:schemeClr val="bg1"/>
              </a:solidFill>
              <a:ln w="9360">
                <a:solidFill>
                  <a:schemeClr val="tx1"/>
                </a:solidFill>
                <a:miter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283" name="CustomShape 136"/>
              <p:cNvSpPr/>
              <p:nvPr/>
            </p:nvSpPr>
            <p:spPr>
              <a:xfrm>
                <a:off x="1752480" y="1039680"/>
                <a:ext cx="678960" cy="30132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wrap="none" lIns="90000" tIns="45000" rIns="90000" bIns="45000" anchor="ctr">
                <a:no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400" b="0" strike="noStrike" spc="-1">
                    <a:solidFill>
                      <a:srgbClr val="000000"/>
                    </a:solidFill>
                    <a:latin typeface="Comic Sans MS"/>
                    <a:ea typeface="ＭＳ Ｐゴシック"/>
                  </a:rPr>
                  <a:t>M</a:t>
                </a:r>
                <a:endParaRPr lang="en-US" sz="1400" b="0" strike="noStrike" spc="-1">
                  <a:latin typeface="Arial"/>
                </a:endParaRPr>
              </a:p>
            </p:txBody>
          </p:sp>
        </p:grpSp>
      </p:grpSp>
      <p:grpSp>
        <p:nvGrpSpPr>
          <p:cNvPr id="284" name="Group 137"/>
          <p:cNvGrpSpPr/>
          <p:nvPr/>
        </p:nvGrpSpPr>
        <p:grpSpPr>
          <a:xfrm>
            <a:off x="1235160" y="1363680"/>
            <a:ext cx="301320" cy="291600"/>
            <a:chOff x="1235160" y="1363680"/>
            <a:chExt cx="301320" cy="291600"/>
          </a:xfrm>
        </p:grpSpPr>
        <p:sp>
          <p:nvSpPr>
            <p:cNvPr id="285" name="CustomShape 138"/>
            <p:cNvSpPr/>
            <p:nvPr/>
          </p:nvSpPr>
          <p:spPr>
            <a:xfrm>
              <a:off x="1235160" y="1390680"/>
              <a:ext cx="280800" cy="256680"/>
            </a:xfrm>
            <a:prstGeom prst="rect">
              <a:avLst/>
            </a:prstGeom>
            <a:solidFill>
              <a:schemeClr val="bg1"/>
            </a:solidFill>
            <a:ln w="9360">
              <a:solidFill>
                <a:schemeClr val="tx1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6" name="CustomShape 139"/>
            <p:cNvSpPr/>
            <p:nvPr/>
          </p:nvSpPr>
          <p:spPr>
            <a:xfrm>
              <a:off x="1239840" y="1363680"/>
              <a:ext cx="296640" cy="291600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400" b="0" strike="noStrike" spc="-1">
                  <a:solidFill>
                    <a:srgbClr val="000000"/>
                  </a:solidFill>
                  <a:latin typeface="Comic Sans MS"/>
                  <a:ea typeface="ＭＳ Ｐゴシック"/>
                </a:rPr>
                <a:t>H</a:t>
              </a:r>
              <a:r>
                <a:rPr lang="en-US" sz="1800" b="0" strike="noStrike" spc="-1" baseline="-25000">
                  <a:solidFill>
                    <a:srgbClr val="000000"/>
                  </a:solidFill>
                  <a:latin typeface="Comic Sans MS"/>
                  <a:ea typeface="ＭＳ Ｐゴシック"/>
                </a:rPr>
                <a:t>n</a:t>
              </a:r>
              <a:endParaRPr lang="en-US" sz="1800" b="0" strike="noStrike" spc="-1">
                <a:latin typeface="Arial"/>
              </a:endParaRPr>
            </a:p>
          </p:txBody>
        </p:sp>
      </p:grpSp>
      <p:sp>
        <p:nvSpPr>
          <p:cNvPr id="287" name="CustomShape 140"/>
          <p:cNvSpPr/>
          <p:nvPr/>
        </p:nvSpPr>
        <p:spPr>
          <a:xfrm>
            <a:off x="244800" y="1643040"/>
            <a:ext cx="583560" cy="33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b="0" strike="noStrike" spc="-1">
                <a:solidFill>
                  <a:srgbClr val="000000"/>
                </a:solidFill>
                <a:latin typeface="Comic Sans MS"/>
                <a:ea typeface="ＭＳ Ｐゴシック"/>
              </a:rPr>
              <a:t>frame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288" name="TextShape 141"/>
          <p:cNvSpPr txBox="1"/>
          <p:nvPr/>
        </p:nvSpPr>
        <p:spPr>
          <a:xfrm>
            <a:off x="457200" y="6248520"/>
            <a:ext cx="2133360" cy="456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>
              <a:lnSpc>
                <a:spcPct val="100000"/>
              </a:lnSpc>
            </a:pPr>
            <a:fld id="{9D1126E3-C36B-4850-82B7-ABB16EB1CBCE}" type="datetime1">
              <a:rPr lang="en-US" sz="1200" b="0" strike="noStrike" spc="-1">
                <a:solidFill>
                  <a:srgbClr val="E2D532"/>
                </a:solidFill>
                <a:latin typeface="Arial"/>
                <a:ea typeface="ＭＳ Ｐゴシック"/>
              </a:rPr>
              <a:t>5/10/23</a:t>
            </a:fld>
            <a:endParaRPr lang="en-US" sz="1200" b="0" strike="noStrike" spc="-1">
              <a:latin typeface="Times New Roman"/>
            </a:endParaRPr>
          </a:p>
        </p:txBody>
      </p:sp>
      <p:pic>
        <p:nvPicPr>
          <p:cNvPr id="289" name="Picture 288"/>
          <p:cNvPicPr/>
          <p:nvPr/>
        </p:nvPicPr>
        <p:blipFill>
          <a:blip r:embed="rId3"/>
          <a:stretch/>
        </p:blipFill>
        <p:spPr>
          <a:xfrm>
            <a:off x="4089240" y="1193760"/>
            <a:ext cx="635040" cy="533520"/>
          </a:xfrm>
          <a:prstGeom prst="rect">
            <a:avLst/>
          </a:prstGeom>
          <a:ln>
            <a:noFill/>
          </a:ln>
        </p:spPr>
      </p:pic>
      <p:pic>
        <p:nvPicPr>
          <p:cNvPr id="290" name="Picture 289"/>
          <p:cNvPicPr/>
          <p:nvPr/>
        </p:nvPicPr>
        <p:blipFill>
          <a:blip r:embed="rId3"/>
          <a:stretch/>
        </p:blipFill>
        <p:spPr>
          <a:xfrm>
            <a:off x="3200400" y="5079960"/>
            <a:ext cx="635040" cy="533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06 -0.0037 L -4.72222E-006 0.04584 E">
                                      <p:cBhvr>
                                        <p:cTn id="6" dur="2000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 additive="repl">
                                        <p:cTn id="8" dur="2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"/>
                            </p:stCondLst>
                            <p:childTnLst>
                              <p:par>
                                <p:cTn id="27" presetID="42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006 -0.00926 L -3.05556E-006 0.04792 E">
                                      <p:cBhvr>
                                        <p:cTn id="28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006 2.22222E-006 L -3.05556E-006 0.04213 E">
                                      <p:cBhvr>
                                        <p:cTn id="46" dur="20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Class="pat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4566929133858 0.0207349081364829 C 0.0174803149606299 0.0326509186351706 0.0207563860958912 0.0443055619473379 0.0198425196850393 0.0565879265091863 C 0.0187878814574095 0.0707622642885319 0.02127910337093 0.0848833291707438 0.0206692913385826 0.0991601049868766 C 0.0199405188818248 0.11622195426862 0.0210304996527113 0.13349165741579 0.0198425196850393 0.150656167979003 C 0.018865144946412 0.164777752081352 0.00985331521338548 0.184234236494488 0.0181496062992126 0.193228346456693 C 0.0309163249024351 0.207068901204112 0.0504729046993411 0.190646987938438 0.0668897637795276 0.192125984251968 C 0.0825201517538882 0.193534127312722 0.0983069007053991 0.193592281730861 0.113937007874016 0.192125984251968 C 0.124606113853034 0.191125090078288 0.135197704693607 0.191610344195894 0.145826771653543 0.189868766404199 C 0.160827629858526 0.187410868490429 0.176102187331415 0.188357801899218 0.191220472440945 0.188766404199475 C 0.205236050576581 0.189145203608546 0.219212529871048 0.187347050845143 0.233188976377953 0.186509186351706 C 0.244606230842984 0.185824741122795 0.256181056824486 0.186768095695234 0.267637795275591 0.186509186351706 C 0.279409403894362 0.186243161298174 0.291141682961703 0.188740113405807 0.302913385826772 0.188766404199475 C 0.314645652832356 0.188792606917522 0.326535460318632 0.189816529858117 0.338228346456693 0.18761154855643 C 0.350196877644605 0.185354587600307 0.362323243159705 0.187152802593004 0.374330708661417 0.186509186351706 C 0.385827189148587 0.185892959591925 0.398035881410434 0.183344107619768 0.408779527559055 0.188766404199475 C 0.427366599957208 0.198147262215187 0.422280495259134 0.171128160716244 0.423070866141732 0.161837270341207 C 0.424209629238959 0.148450993932991 0.423480610145557 0.134907280502886 0.423070866141732 0.121522309711286 C 0.422693207479872 0.109185460090525 0.421079418430747 0.0969561036279647 0.421377952755906 0.0845669291338583 C 0.421709340577361 0.0708143345434536 0.415747401222998 0.0546976164495066 0.421377952755906 0.0431496062992126 C 0.428109605974785 0.0293432856846949 0.444370639381192 0.0402172079174754 0.455826771653543 0.0386351706036745 C 0.466417886150057 0.0371725881255845 0.477479708648831 0.0356457164007437 0.487755905511811 0.0397900262467191 C 0.496613567338605 0.0433622520040268 0.505708661417323 0.040262467191601 0.514606299212598 0.0431496062992126 L 0.520511811023622 0.0431496062992126 E">
                                      <p:cBhvr>
                                        <p:cTn id="62" dur="2000" fill="hold"/>
                                        <p:tgtEl>
                                          <p:spTgt spid="261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Class="pat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9842519685039 0.046509186351706 C 0.54759842519685 0.0545931758530183 0.557637754854695 0.054120005447117 0.566692913385826 0.0532283464566929 C 0.577362164334068 0.0521777482262606 0.586338874933883 0.0574761287854393 0.596929133858267 0.0587926509186351 C 0.60787430892042 0.0601532942536011 0.621540052972284 0.0581619537778666 0.623818897637795 0.0823097112860892 C 0.625280210642372 0.097794501720554 0.625156263845257 0.112913435904574 0.625511811023622 0.128241469816273 C 0.625864925266575 0.143464617179157 0.624745679076305 0.158899232698368 0.625511811023622 0.174173228346457 C 0.626399224165233 0.191865147487157 0.623586016271753 0.208976011864829 0.624685039370078 0.226824146981627 C 0.625554520286174 0.240944517059025 0.622869319454593 0.255381657667197 0.624685039370078 0.269396325459317 C 0.626412626912893 0.282730741900894 0.626834375536067 0.295276364442768 0.627204724409448 0.308608923884514 C 0.627661148050305 0.32504017495535 0.628987344028877 0.340628022931656 0.630551181102362 0.356745406824147 C 0.631900731245002 0.370654283969915 0.634562388092903 0.38425208362768 0.634763779527559 0.398215223097113 C 0.634995458994437 0.414278332800663 0.635390024352215 0.43013131365568 0.635590551181102 0.446351706036745 C 0.635744355081972 0.458792732684909 0.636835526092327 0.470814580266957 0.637283464566929 0.483307086614173 C 0.637780409054317 0.497166316206896 0.637952159525818 0.510866153757626 0.638110236220472 0.524776902887139 C 0.638267120156258 0.538582689236324 0.638978089669125 0.552335966838217 0.638937007874015 0.566194225721785 C 0.63889934951048 0.578897647021193 0.645742589852234 0.596630788530587 0.638110236220472 0.604304461942257 C 0.628774079706817 0.613691162226675 0.619015529270278 0.591076964517887 0.608700787401574 0.586351706036746 C 0.59724387568962 0.581103211219937 0.58901631982347 0.56682187496913 0.57763779527559 0.561732283464567 C 0.564488760530334 0.555850746253741 0.565360291540008 0.536482677654907 0.56503937007874 0.523622047244095 C 0.564651630010683 0.508083723035308 0.567708195560807 0.49412008123478 0.568385826771653 0.478845144356955 C 0.568968038469016 0.465721122345572 0.57073581669608 0.452755634820716 0.570905511811023 0.439632545931759 C 0.571090147655526 0.425354040623536 0.57035940610605 0.411127875005875 0.569212598425196 0.397060367454068 C 0.568194051493264 0.384566191755693 0.569458558414079 0.372332049106808 0.566692913385826 0.36010498687664 C 0.563474303546381 0.345875343375934 0.572284457550077 0.327242911760586 0.56503937007874 0.316430446194226 C 0.556772646424547 0.304093305309288 0.54236195229981 0.321408991908138 0.530590551181102 0.322047244094488 C 0.521062735994476 0.322563847752173 0.511137178771892 0.324900375905361 0.502007874015748 0.320892388451444 C 0.491767080128269 0.31639643015938 0.481375156048941 0.316505286917834 0.470944881889763 0.314173228346457 C 0.462123158164987 0.312200818406629 0.452953456369644 0.313780551480793 0.444055118110236 0.314173228346457 C 0.436299862582496 0.314515461844923 0.421298705587724 0.305196890790315 0.422204724409448 0.325406824146982 C 0.422755398502451 0.337690329140433 0.417007874015748 0.347874015748031 0.418031496062992 0.36010498687664 L 0.419685039370078 0.364566929133858 E">
                                      <p:cBhvr>
                                        <p:cTn id="66" dur="2000" fill="hold"/>
                                        <p:tgtEl>
                                          <p:spTgt spid="261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1"/>
                            </p:stCondLst>
                            <p:childTnLst>
                              <p:par>
                                <p:cTn id="7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1"/>
                            </p:stCondLst>
                            <p:childTnLst>
                              <p:par>
                                <p:cTn id="7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Class="path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3149606299213 -0.0118110236220472 C 0.0452755905511811 0.0023622047244095 0.045452759448988 0.0165350685990324 0.0453149606299213 0.0307086614173229 C 0.0451771684254171 0.0448815738806088 0.0460859569324459 0.0592092694749061 0.044488188976378 0.0732808398950132 C 0.0430938268048561 0.0855610120021008 0.049208043919405 0.101881100691561 0.0402755905511811 0.110236220472441 C 0.0311371731072752 0.118783992199203 0.0194503968416888 0.121212298631239 0.00917322834645674 0.127034120734908 C -0.00177007689949656 0.133233296743129 -0.0125927338757557 0.140070936567507 -0.0235826771653543 0.146089238845144 C -0.0346399953360882 0.152144436891022 -0.0461821091126287 0.157156392987835 -0.0580314960629921 0.159527559055118 C -0.0703159711246925 0.161985790062571 -0.0825582342010029 0.165428657722726 -0.0949606299212597 0.166246719160105 C -0.104841723148482 0.166898475603832 -0.114528814425773 0.169741994797195 -0.124370078740157 0.170761154855643 C -0.134804431328061 0.171841735058921 -0.145078891852258 0.173962068309444 -0.155472440944882 0.176325459317585 C -0.165393852560152 0.178581490899352 -0.173737003580923 0.184286380824292 -0.184881889763779 0.180839895013123 C -0.197162216173459 0.177042281467945 -0.210078645462282 0.178500333898086 -0.222677165354331 0.178582677165354 C -0.234173157641746 0.178657814369847 -0.245590894736319 0.178376141898145 -0.257125984251968 0.176325459317585 C -0.266260186727203 0.174701601099766 -0.275629921259842 0.176325459317585 -0.284842519685039 0.176325459317585 C -0.29496062992126 0.176325459317585 -0.306255678077592 0.182614296089792 -0.31507874015748 0.176325459317585 C -0.327318676111904 0.167601168518918 -0.320786815155399 0.143202089564175 -0.320944881889764 0.127034120734908 C -0.321062405707014 0.115013113141887 -0.319166849617945 0.103151101843545 -0.31759842519685 0.091233595800525 C -0.315899132314374 0.0783216996814707 -0.315455006717158 0.0650927763745176 -0.31507874015748 0.0520209973753281 C -0.314746344031329 0.0404733097334747 -0.31507874015748 0.0288188976377953 -0.31507874015748 0.0172703412073491 L -0.31507874015748 0.00608923884514436 L -0.31507874015748 -0.00509186351706034 L -0.31507874015748 -0.00845144356955378 E">
                                      <p:cBhvr>
                                        <p:cTn id="79" dur="2000" fill="hold"/>
                                        <p:tgtEl>
                                          <p:spTgt spid="24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8590</TotalTime>
  <Words>1910</Words>
  <Application>Microsoft Macintosh PowerPoint</Application>
  <PresentationFormat>On-screen Show (4:3)</PresentationFormat>
  <Paragraphs>475</Paragraphs>
  <Slides>29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Comic Sans MS</vt:lpstr>
      <vt:lpstr>Garamond</vt:lpstr>
      <vt:lpstr>Symbol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Cleveland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 484/584</dc:title>
  <dc:subject/>
  <dc:creator>Wenbing Zhao</dc:creator>
  <dc:description/>
  <cp:lastModifiedBy>Wenbing Zhao</cp:lastModifiedBy>
  <cp:revision>866</cp:revision>
  <cp:lastPrinted>1601-01-01T00:00:00Z</cp:lastPrinted>
  <dcterms:created xsi:type="dcterms:W3CDTF">2010-01-27T01:46:34Z</dcterms:created>
  <dcterms:modified xsi:type="dcterms:W3CDTF">2023-05-11T01:23:52Z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BackColor">
    <vt:i4>15132390</vt:i4>
  </property>
  <property fmtid="{D5CDD505-2E9C-101B-9397-08002B2CF9AE}" pid="4" name="ButtonType">
    <vt:i4>3</vt:i4>
  </property>
  <property fmtid="{D5CDD505-2E9C-101B-9397-08002B2CF9AE}" pid="5" name="Company">
    <vt:lpwstr>Cleveland State University</vt:lpwstr>
  </property>
  <property fmtid="{D5CDD505-2E9C-101B-9397-08002B2CF9AE}" pid="6" name="Compression">
    <vt:i4>100</vt:i4>
  </property>
  <property fmtid="{D5CDD505-2E9C-101B-9397-08002B2CF9AE}" pid="7" name="DownloadIEButton">
    <vt:bool>false</vt:bool>
  </property>
  <property fmtid="{D5CDD505-2E9C-101B-9397-08002B2CF9AE}" pid="8" name="DownloadOriginal">
    <vt:bool>true</vt:bool>
  </property>
  <property fmtid="{D5CDD505-2E9C-101B-9397-08002B2CF9AE}" pid="9" name="GraphicType">
    <vt:i4>2</vt:i4>
  </property>
  <property fmtid="{D5CDD505-2E9C-101B-9397-08002B2CF9AE}" pid="10" name="HiddenSlides">
    <vt:i4>0</vt:i4>
  </property>
  <property fmtid="{D5CDD505-2E9C-101B-9397-08002B2CF9AE}" pid="11" name="HomePage">
    <vt:lpwstr>http://www.csd.uoc.gr/~maraz</vt:lpwstr>
  </property>
  <property fmtid="{D5CDD505-2E9C-101B-9397-08002B2CF9AE}" pid="12" name="HyperlinksChanged">
    <vt:bool>false</vt:bool>
  </property>
  <property fmtid="{D5CDD505-2E9C-101B-9397-08002B2CF9AE}" pid="13" name="LinkColor">
    <vt:i4>16711782</vt:i4>
  </property>
  <property fmtid="{D5CDD505-2E9C-101B-9397-08002B2CF9AE}" pid="14" name="LinksUpToDate">
    <vt:bool>false</vt:bool>
  </property>
  <property fmtid="{D5CDD505-2E9C-101B-9397-08002B2CF9AE}" pid="15" name="MMClips">
    <vt:i4>0</vt:i4>
  </property>
  <property fmtid="{D5CDD505-2E9C-101B-9397-08002B2CF9AE}" pid="16" name="MailAddress">
    <vt:lpwstr>maraz@csd.uoc.gr</vt:lpwstr>
  </property>
  <property fmtid="{D5CDD505-2E9C-101B-9397-08002B2CF9AE}" pid="17" name="NavBtnPos">
    <vt:i4>3</vt:i4>
  </property>
  <property fmtid="{D5CDD505-2E9C-101B-9397-08002B2CF9AE}" pid="18" name="Notes">
    <vt:i4>23</vt:i4>
  </property>
  <property fmtid="{D5CDD505-2E9C-101B-9397-08002B2CF9AE}" pid="19" name="Other">
    <vt:lpwstr>Manolis Marazakis_x000d_
Department of Computer Science, University of Crete, Heraklion, Greece._x000d_
_x000d_
CS556: Distributed Systems_x000d_
Fall Semester 2001_x000d_
</vt:lpwstr>
  </property>
  <property fmtid="{D5CDD505-2E9C-101B-9397-08002B2CF9AE}" pid="20" name="OutputDir">
    <vt:lpwstr>E:\UserSpace\maraz\misc\edu\scratch</vt:lpwstr>
  </property>
  <property fmtid="{D5CDD505-2E9C-101B-9397-08002B2CF9AE}" pid="21" name="PresentationFormat">
    <vt:lpwstr>On-screen Show (4:3)</vt:lpwstr>
  </property>
  <property fmtid="{D5CDD505-2E9C-101B-9397-08002B2CF9AE}" pid="22" name="ScaleCrop">
    <vt:bool>false</vt:bool>
  </property>
  <property fmtid="{D5CDD505-2E9C-101B-9397-08002B2CF9AE}" pid="23" name="ScreenSize">
    <vt:i4>2</vt:i4>
  </property>
  <property fmtid="{D5CDD505-2E9C-101B-9397-08002B2CF9AE}" pid="24" name="ScreenUsage">
    <vt:i4>3</vt:i4>
  </property>
  <property fmtid="{D5CDD505-2E9C-101B-9397-08002B2CF9AE}" pid="25" name="ShareDoc">
    <vt:bool>false</vt:bool>
  </property>
  <property fmtid="{D5CDD505-2E9C-101B-9397-08002B2CF9AE}" pid="26" name="ShowNotes">
    <vt:bool>false</vt:bool>
  </property>
  <property fmtid="{D5CDD505-2E9C-101B-9397-08002B2CF9AE}" pid="27" name="Slides">
    <vt:i4>29</vt:i4>
  </property>
  <property fmtid="{D5CDD505-2E9C-101B-9397-08002B2CF9AE}" pid="28" name="TemplateType">
    <vt:i4>1</vt:i4>
  </property>
  <property fmtid="{D5CDD505-2E9C-101B-9397-08002B2CF9AE}" pid="29" name="TextColor">
    <vt:i4>0</vt:i4>
  </property>
  <property fmtid="{D5CDD505-2E9C-101B-9397-08002B2CF9AE}" pid="30" name="TransparentButton">
    <vt:i4>0</vt:i4>
  </property>
  <property fmtid="{D5CDD505-2E9C-101B-9397-08002B2CF9AE}" pid="31" name="UseBrowserColor">
    <vt:bool>true</vt:bool>
  </property>
  <property fmtid="{D5CDD505-2E9C-101B-9397-08002B2CF9AE}" pid="32" name="VisitedColor">
    <vt:i4>10040268</vt:i4>
  </property>
</Properties>
</file>