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3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8" r:id="rId3"/>
    <p:sldId id="491" r:id="rId4"/>
    <p:sldId id="492" r:id="rId5"/>
    <p:sldId id="493" r:id="rId6"/>
    <p:sldId id="467" r:id="rId7"/>
    <p:sldId id="482" r:id="rId8"/>
    <p:sldId id="494" r:id="rId9"/>
    <p:sldId id="468" r:id="rId10"/>
    <p:sldId id="469" r:id="rId11"/>
    <p:sldId id="479" r:id="rId12"/>
    <p:sldId id="495" r:id="rId13"/>
    <p:sldId id="496" r:id="rId14"/>
    <p:sldId id="471" r:id="rId15"/>
    <p:sldId id="502" r:id="rId16"/>
    <p:sldId id="503" r:id="rId17"/>
    <p:sldId id="473" r:id="rId18"/>
    <p:sldId id="497" r:id="rId19"/>
    <p:sldId id="499" r:id="rId20"/>
    <p:sldId id="475" r:id="rId21"/>
    <p:sldId id="476" r:id="rId22"/>
    <p:sldId id="477" r:id="rId23"/>
    <p:sldId id="484" r:id="rId24"/>
    <p:sldId id="483" r:id="rId25"/>
    <p:sldId id="485" r:id="rId26"/>
    <p:sldId id="486" r:id="rId27"/>
    <p:sldId id="488" r:id="rId28"/>
    <p:sldId id="489" r:id="rId29"/>
    <p:sldId id="490" r:id="rId30"/>
    <p:sldId id="500" r:id="rId31"/>
    <p:sldId id="505" r:id="rId32"/>
    <p:sldId id="501" r:id="rId33"/>
  </p:sldIdLst>
  <p:sldSz cx="9144000" cy="6858000" type="screen4x3"/>
  <p:notesSz cx="9240838" cy="69548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463" autoAdjust="0"/>
  </p:normalViewPr>
  <p:slideViewPr>
    <p:cSldViewPr snapToGrid="0">
      <p:cViewPr varScale="1">
        <p:scale>
          <a:sx n="110" d="100"/>
          <a:sy n="110" d="100"/>
        </p:scale>
        <p:origin x="1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466" y="-96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DEDACE98-5339-7D41-A2BF-6A438B4A28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526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9" rIns="92297" bIns="46149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Comic Sans MS" pitchFamily="1" charset="0"/>
                <a:ea typeface="宋体" pitchFamily="1" charset="-122"/>
                <a:cs typeface="宋体" pitchFamily="1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0734959C-42CA-B144-BCFB-3103B3F0942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5575" y="0"/>
            <a:ext cx="400526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9" rIns="92297" bIns="4614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Comic Sans MS" pitchFamily="1" charset="0"/>
                <a:ea typeface="宋体" pitchFamily="1" charset="-122"/>
                <a:cs typeface="宋体" pitchFamily="1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4" name="Rectangle 4">
            <a:extLst>
              <a:ext uri="{FF2B5EF4-FFF2-40B4-BE49-F238E27FC236}">
                <a16:creationId xmlns:a16="http://schemas.microsoft.com/office/drawing/2014/main" id="{0BAF9AF1-A601-BE42-B806-BB2166FDFEC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7175"/>
            <a:ext cx="400526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9" rIns="92297" bIns="46149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Comic Sans MS" pitchFamily="1" charset="0"/>
                <a:ea typeface="宋体" pitchFamily="1" charset="-122"/>
                <a:cs typeface="宋体" pitchFamily="1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5" name="Rectangle 5">
            <a:extLst>
              <a:ext uri="{FF2B5EF4-FFF2-40B4-BE49-F238E27FC236}">
                <a16:creationId xmlns:a16="http://schemas.microsoft.com/office/drawing/2014/main" id="{F850CD0B-4DF5-A449-8430-06AF724F0F9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5575" y="6607175"/>
            <a:ext cx="400526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7" tIns="46149" rIns="92297" bIns="4614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Comic Sans MS" panose="030F0902030302020204" pitchFamily="66" charset="0"/>
                <a:ea typeface="宋体" panose="02010600030101010101" pitchFamily="2" charset="-122"/>
              </a:defRPr>
            </a:lvl1pPr>
          </a:lstStyle>
          <a:p>
            <a:fld id="{363054FD-DCBA-1348-81EE-E5F8D6F7EC0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BA0D240-C058-0046-B718-29EB442E50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5263" cy="347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2297" tIns="46149" rIns="92297" bIns="46149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Tahoma" pitchFamily="1" charset="0"/>
                <a:ea typeface="宋体" pitchFamily="1" charset="-122"/>
                <a:cs typeface="宋体" pitchFamily="1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CDD227C-16D3-EA4F-89B1-6CCEA557D1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35575" y="0"/>
            <a:ext cx="4005263" cy="347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2297" tIns="46149" rIns="92297" bIns="4614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1" charset="0"/>
                <a:ea typeface="宋体" pitchFamily="1" charset="-122"/>
                <a:cs typeface="宋体" pitchFamily="1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1D2D4953-CC43-BC44-9906-5B49440B02B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2900" y="522288"/>
            <a:ext cx="3475038" cy="2606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5F43B1C8-5AC8-524C-91FA-BBDD278E21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3488" y="3302000"/>
            <a:ext cx="6773862" cy="313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2297" tIns="46149" rIns="92297" bIns="46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F9DFEB08-7A88-6D45-8356-323A0EF67D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7175"/>
            <a:ext cx="4005263" cy="347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2297" tIns="46149" rIns="92297" bIns="46149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Tahoma" pitchFamily="1" charset="0"/>
                <a:ea typeface="宋体" pitchFamily="1" charset="-122"/>
                <a:cs typeface="宋体" pitchFamily="1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C660860A-C5B9-E04C-9582-B36F55F782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5575" y="6607175"/>
            <a:ext cx="4005263" cy="347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2297" tIns="46149" rIns="92297" bIns="4614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fld id="{59EE70C6-EB79-0649-A08A-3F7D2BBD14B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ＭＳ Ｐゴシック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5A40D109-4759-4B49-A925-BFEBDCC820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DC7D8D-BDD4-804E-82F6-C3BE52820256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79F8CD0-D2EE-4F49-B18F-0FB58E664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BD0C029-3F0C-1C45-9190-6246F782C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B822B3B-1E11-A941-B29B-A34E2F56E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5F5E8A5-C8B4-8040-898D-B3A743E4D56A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2B14C41-814F-0949-B76B-7E2678B8CE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2288"/>
            <a:ext cx="3475038" cy="2606675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3FA29FBF-D6E4-5640-9A47-FBF1DEFDF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3302000"/>
            <a:ext cx="739298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D04C7B6E-1C12-FB4C-8FF7-7CA56210AA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23D6A8E9-DBC3-3244-B2BC-58B235356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Db = database</a:t>
            </a: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2DC53D19-FA3B-EA45-98E9-9B3AA05FE5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C6C584-A6A8-9C4A-99E9-A9A913E1787A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F628521E-ED0E-D040-9EBD-6438BD9F1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33CDB55-9242-B347-8F92-DE5E8B3FF0A1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6AC7DB1D-F4B8-F449-B006-05A86BE9C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B7DEA1A5-0741-9747-ADBE-3956A677BC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It is best to show a demo using wireshark tool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4B728358-1C81-6949-A191-E0AD52A03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E51645-33CB-5140-BCEC-5D3F4219D6A8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F363E2B-09FC-7B4A-82B0-71F7E7045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BC3BD13-5828-3A48-94BF-E971FC977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Note that the </a:t>
            </a:r>
            <a:r>
              <a:rPr lang="ja-JP" altLang="en-US"/>
              <a:t>“</a:t>
            </a:r>
            <a:r>
              <a:rPr lang="en-US" altLang="ja-JP"/>
              <a:t>authority</a:t>
            </a:r>
            <a:r>
              <a:rPr lang="ja-JP" altLang="en-US"/>
              <a:t>”</a:t>
            </a:r>
            <a:r>
              <a:rPr lang="en-US" altLang="ja-JP"/>
              <a:t> section contains records for authoritative DNS servers for the domain requested</a:t>
            </a:r>
          </a:p>
          <a:p>
            <a:pPr eaLnBrk="1" hangingPunct="1"/>
            <a:r>
              <a:rPr lang="ja-JP" altLang="en-US"/>
              <a:t>“</a:t>
            </a:r>
            <a:r>
              <a:rPr lang="en-US" altLang="ja-JP"/>
              <a:t>Additional information</a:t>
            </a:r>
            <a:r>
              <a:rPr lang="ja-JP" altLang="en-US"/>
              <a:t>”</a:t>
            </a:r>
            <a:r>
              <a:rPr lang="en-US" altLang="ja-JP"/>
              <a:t> section often contains A records for those authoritative DNS servers</a:t>
            </a:r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B9D2DAC3-2D9B-6841-AC97-2E22F6B8F6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EB8A25-6255-6946-9B41-A2B2E3ED0562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29F69E25-570E-654F-8ABD-5D4BFABAB4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2288"/>
            <a:ext cx="3475038" cy="2606675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7C05589-683F-214E-85DB-46D47D185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3302000"/>
            <a:ext cx="739298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Both tcp and udp are allowed transport method for dns. But udp is preferred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3E94240C-C746-4D44-B4B6-9A20B7EAF6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474DA2-30FE-BF4E-A39B-A33FC70A3C56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BEEED4C-B83A-894C-98CD-E09050C457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2288"/>
            <a:ext cx="3475038" cy="2606675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866C804-834F-8749-966F-3C4DD0A0B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3302000"/>
            <a:ext cx="739298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E1BAA98-0764-0443-9A18-1540F7898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E01677B-EA10-2F4D-9C18-369210523DF7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CAD5541-A3FE-D94B-98AD-2FE6D21B7D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2288"/>
            <a:ext cx="3475038" cy="2606675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30E9A789-64EB-7B4D-9116-329AB7FD0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3302000"/>
            <a:ext cx="739298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AB32124-3E07-E243-9AC5-264EE3BD6C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14D4C9-D596-AA4E-BF0F-29FC665843C7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11188FC-4A13-D547-98DA-54E7800920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2288"/>
            <a:ext cx="3475038" cy="2606675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BA76433A-C8E5-5145-AE03-3A41DA4F6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3302000"/>
            <a:ext cx="739298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ECC29AF-97B7-654F-AD47-D1F919B5F1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BF546BE-BE1D-8946-AEAE-3C26FD2D53D6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B38D4C6D-A473-7347-AD9D-892314625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2288"/>
            <a:ext cx="3475038" cy="2606675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2827040-8EB0-A441-9DF0-DBEFE1023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3302000"/>
            <a:ext cx="739298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56E54F9-C31C-474F-AAC8-97E5318F8F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0C96B5-3833-1848-AA7F-52D6A912E661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28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2BB44408-ED00-124E-A548-BA7E89356F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2288"/>
            <a:ext cx="3475038" cy="2606675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0B61154A-82D5-3A47-B13D-35BA4A9F3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3302000"/>
            <a:ext cx="739298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488BBDA-A72D-1641-ACB5-E949117BD6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FB0B53-85C6-3A4B-8716-ACB36CB285DA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EE2BC83-BF03-0F48-B4F1-0A1F12F20B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2288"/>
            <a:ext cx="3475038" cy="2606675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566B85A-B98F-DD46-B791-16871E9AE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3302000"/>
            <a:ext cx="739298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1645B318-22DD-FC41-BC34-FAEBC2F316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BB1563-50CC-8D4D-BF4B-4F7D32B60F6C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D7C254F-8022-B34E-8DC0-365C7DBE2B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2288"/>
            <a:ext cx="3475038" cy="2606675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576C0B1-4361-FC4B-A0FC-F84236EAE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3302000"/>
            <a:ext cx="739298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6F360F7A-E8AE-A245-A208-D99164B8F2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B33BA19-6715-F342-87DA-FEEB8F2E86CD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1524E03E-A6D5-5944-9BBD-792FE19442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B8C59341-80AA-AB47-B942-4E562FE75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6F360F7A-E8AE-A245-A208-D99164B8F2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B33BA19-6715-F342-87DA-FEEB8F2E86CD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1524E03E-A6D5-5944-9BBD-792FE19442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B8C59341-80AA-AB47-B942-4E562FE75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13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C9B9673-8CB8-EE4B-9EA7-BF38BD98D8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D32390-527E-234B-93EB-68566B173CF2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B31B1F1-360E-854F-A3E5-DBA491710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2288"/>
            <a:ext cx="3475038" cy="2606675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5D3B24B-99D1-C14E-9634-46394AF95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3302000"/>
            <a:ext cx="739298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02B91DB-7646-C147-8ABD-2788CB7BE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1860BF-D492-0341-B2E6-FD88B832EF94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6231F14-692E-E640-943C-7DC5E7EDA4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0A2E3ED-07BD-7743-B8DD-B7714FA27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What services the DNS provides?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u="sng">
                <a:solidFill>
                  <a:srgbClr val="00FF00"/>
                </a:solidFill>
              </a:rPr>
              <a:t>Why not centralize DNS?</a:t>
            </a:r>
          </a:p>
          <a:p>
            <a:pPr eaLnBrk="1" hangingPunct="1"/>
            <a:r>
              <a:rPr lang="en-US" altLang="en-US"/>
              <a:t>single point of failure</a:t>
            </a:r>
          </a:p>
          <a:p>
            <a:pPr eaLnBrk="1" hangingPunct="1"/>
            <a:r>
              <a:rPr lang="en-US" altLang="en-US"/>
              <a:t>traffic volume</a:t>
            </a:r>
          </a:p>
          <a:p>
            <a:pPr eaLnBrk="1" hangingPunct="1"/>
            <a:r>
              <a:rPr lang="en-US" altLang="en-US"/>
              <a:t>distant centralized database</a:t>
            </a:r>
          </a:p>
          <a:p>
            <a:pPr eaLnBrk="1" hangingPunct="1"/>
            <a:r>
              <a:rPr lang="en-US" altLang="en-US"/>
              <a:t>maintenance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   doesn</a:t>
            </a:r>
            <a:r>
              <a:rPr lang="ja-JP" altLang="en-US"/>
              <a:t>’</a:t>
            </a:r>
            <a:r>
              <a:rPr lang="en-US" altLang="ja-JP"/>
              <a:t>t </a:t>
            </a:r>
            <a:r>
              <a:rPr lang="en-US" altLang="ja-JP" i="1"/>
              <a:t>scale!</a:t>
            </a:r>
            <a:endParaRPr lang="en-US" altLang="ja-JP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F68A69ED-6D43-BD4C-8EB6-9F65E70CDC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D0FD40-65DD-6946-950C-BD497028991D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E1FD454-005A-504C-A626-39F3E99632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18A21D2-DCC4-EA4D-A16E-9D57D35A8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1900" y="3302000"/>
            <a:ext cx="677703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en-US" altLang="en-US"/>
              <a:t>Domain names cannot be all numerical, why?</a:t>
            </a:r>
          </a:p>
          <a:p>
            <a:pPr eaLnBrk="1" hangingPunct="1">
              <a:spcBef>
                <a:spcPct val="0"/>
              </a:spcBef>
            </a:pPr>
            <a:r>
              <a:rPr kumimoji="0" lang="en-US" altLang="en-US"/>
              <a:t>Top level domain names are not numerical</a:t>
            </a:r>
          </a:p>
          <a:p>
            <a:pPr eaLnBrk="1" hangingPunct="1">
              <a:spcBef>
                <a:spcPct val="0"/>
              </a:spcBef>
            </a:pPr>
            <a:endParaRPr kumimoji="0" lang="en-US" altLang="en-US"/>
          </a:p>
          <a:p>
            <a:pPr eaLnBrk="1" hangingPunct="1">
              <a:spcBef>
                <a:spcPct val="0"/>
              </a:spcBef>
            </a:pPr>
            <a:r>
              <a:rPr kumimoji="0" lang="en-US" altLang="en-US"/>
              <a:t>Domain name space is abstract, it is about the partitioning of data (domain names)</a:t>
            </a:r>
          </a:p>
          <a:p>
            <a:pPr eaLnBrk="1" hangingPunct="1">
              <a:spcBef>
                <a:spcPct val="0"/>
              </a:spcBef>
            </a:pPr>
            <a:r>
              <a:rPr kumimoji="0" lang="en-US" altLang="en-US"/>
              <a:t>Name servers are the actual servers that manage the data and provide access services to the data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E911439E-E9D8-B546-BA12-3149F7E91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ADDDBF-7693-D040-A223-AE666B99C5FE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5045893-ADA9-324D-B914-E99D4705A4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1313" y="514350"/>
            <a:ext cx="3486150" cy="2614613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E90FF89-0610-8548-94B6-31A90F24C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0625" y="3305175"/>
            <a:ext cx="6859588" cy="31400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400"/>
              <a:t>note: core Internet function, implemented as application-layer protocol</a:t>
            </a:r>
          </a:p>
          <a:p>
            <a:pPr eaLnBrk="1" hangingPunct="1"/>
            <a:r>
              <a:rPr lang="en-US" altLang="en-US" sz="1400"/>
              <a:t>complexity at network</a:t>
            </a:r>
            <a:r>
              <a:rPr lang="ja-JP" altLang="en-US" sz="1400"/>
              <a:t>’</a:t>
            </a:r>
            <a:r>
              <a:rPr lang="en-US" altLang="ja-JP" sz="1400"/>
              <a:t>s </a:t>
            </a:r>
            <a:r>
              <a:rPr lang="ja-JP" altLang="en-US" sz="1400"/>
              <a:t>“</a:t>
            </a:r>
            <a:r>
              <a:rPr lang="en-US" altLang="ja-JP" sz="1400"/>
              <a:t>edge</a:t>
            </a:r>
            <a:r>
              <a:rPr lang="ja-JP" altLang="en-US" sz="1400"/>
              <a:t>”</a:t>
            </a:r>
            <a:r>
              <a:rPr lang="en-US" altLang="ja-JP" sz="1400"/>
              <a:t>: why? Because notes in the subnet does not need to use domain name, there is no translation needed</a:t>
            </a:r>
            <a:endParaRPr lang="en-US" altLang="ja-JP"/>
          </a:p>
          <a:p>
            <a:pPr eaLnBrk="1" hangingPunct="1"/>
            <a:endParaRPr lang="en-US" altLang="en-US"/>
          </a:p>
          <a:p>
            <a:pPr eaLnBrk="1" hangingPunct="1"/>
            <a:endParaRPr lang="fr-F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184F543-6126-4345-9071-CF30775BDF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0491374-297B-CC41-8B1E-945AAFDD18B8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82230FC-225E-3845-A1DD-FEF59C8548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673CCB8-AA46-1141-A780-8AB3CADF4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DNS name space divided into non-overlapping zones</a:t>
            </a:r>
          </a:p>
          <a:p>
            <a:pPr eaLnBrk="1" hangingPunct="1"/>
            <a:r>
              <a:rPr lang="en-US" altLang="en-US"/>
              <a:t>Each zone contains part of tree and name servers holding info about zone</a:t>
            </a:r>
          </a:p>
          <a:p>
            <a:pPr lvl="1" eaLnBrk="1" hangingPunct="1"/>
            <a:r>
              <a:rPr lang="en-US" altLang="en-US">
                <a:cs typeface="Arial" panose="020B0604020202020204" pitchFamily="34" charset="0"/>
              </a:rPr>
              <a:t>One primary name server gets its info off disk</a:t>
            </a:r>
          </a:p>
          <a:p>
            <a:pPr lvl="1" eaLnBrk="1" hangingPunct="1"/>
            <a:r>
              <a:rPr lang="en-US" altLang="en-US">
                <a:cs typeface="Arial" panose="020B0604020202020204" pitchFamily="34" charset="0"/>
              </a:rPr>
              <a:t>One or more non-primary name servers get info from primary name server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7EFAE89-E27E-5D4B-9529-0E053BA74D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392D21-20CC-A843-97CA-3A7254AA3ED1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2322D75-0603-2549-ABBC-D08039E074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6075" y="522288"/>
            <a:ext cx="3475038" cy="2606675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403671BD-F386-5740-8989-E2ED2A461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3302000"/>
            <a:ext cx="7392988" cy="3130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4168745-2C34-6648-B2DF-9A9EC433A6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5944BB-885F-A24D-9379-FAEAB9D9A390}" type="slidenum">
              <a:rPr kumimoji="0" lang="zh-CN" altLang="en-US">
                <a:latin typeface="Tahom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kumimoji="0" lang="en-US" altLang="zh-CN">
              <a:latin typeface="Tahoma" panose="020B060403050404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9249DAC-1C41-8549-A2FA-FB52D915DA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CAA2F427-09A1-1B40-826A-2BF17BE2A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Does not strictly belong to hierarchy, why? It is basically a cache server, it caches mappings but it is not authoritative server of any domain name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EDA3AA64-9401-DD41-A38E-9A8ADAA34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D46727EA-C144-6D49-8EFC-E2CF24450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F966B76-A479-194D-86FF-AB4EE2F6C4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B512AA-9625-7A44-AF65-E1A9FA0CF1A0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3B1322B-C914-8A4F-8EFE-3517651B9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9BEB85A-A860-5945-B6D7-A265B823C2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B067F-EDF9-D845-9030-5A4C055F56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4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63332A-0ACE-DD4E-BFCA-9D3B334BB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7DE34-9A8A-3140-9315-E68BAC7C3C77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A9682-1512-3C40-AB6A-38EF16544E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72B776-7B2C-4B44-96CA-30586229B6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2C9BD-D0C6-9443-9C38-29BF5D430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48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A1D4F8-3EAB-E345-AA9F-357920017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C5C0-0FD8-AB41-BE94-6E088C8B4A85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9A964D-5F47-4D44-BB9D-B93B24A10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08AF9C-2A72-C341-8291-0F37AFA3D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080585-64D0-0642-ADCC-1CF8F7D047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46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A94D7A-9805-F546-9297-C1D47610D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6E4DE-B3E5-4442-8313-C0B7189A11CC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5161FD-515A-C14C-8792-D7CE03965E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E408E0-3CD6-2B44-89B1-D6A61F10D8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E0037-B96C-C841-B8A9-DD8AB8129A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99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1E527D-FD6D-C644-9664-FFE55B802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D1BDD-4DDD-2B4D-AAE5-E83B76C14360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9DF643-B688-AE4E-BB96-469ECE8132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01E1D3-F5E4-464D-8128-AB6707B1B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B2A30-F94E-3C4E-94C7-F0C626A0B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90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A8C3DE-0D5D-B548-BB85-37A5D856E7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D5B36-0D78-894A-B256-D97637210D92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84C538-A51E-9548-A6F5-88A96AE7A1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5F3F06-349D-FA4E-A340-8AE168BC26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51592B-2EBD-A04A-95B2-B4A436F9A3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85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37F2C63-40D1-CF4E-A743-A4DE246553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3FF02-CABC-5148-A2CF-19A568C724BF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9D6129-6D3A-DF49-A9F1-4FF848A72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7EFD851-9EB4-4E45-BC23-E8FC81A553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7EF0-DC0D-114C-BA96-3FDAFB0B76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9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4B33EF-8034-8F49-9F51-0126883DA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26D57-6804-5344-AD61-3AEC3FAB7B7C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A7A32E-91CA-7544-A58B-E0CB408B5D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4A4481-7FE4-E742-BC2B-2F91532A9D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FBF23-23FE-3345-A9BC-FAF1265954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92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D37E6A-9447-354B-9EF9-574D074EF5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3547-6A9A-0A44-A74B-6423D7F5901E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040599-D04E-2742-AA4D-1DCD6657B7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20F21F-7E44-BC48-82B1-27D2EDD751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5EC7A-4D61-7244-8050-50A550616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08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1A7F-FB97-B843-B799-9D2D86AA95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FD4E5-CC8C-344A-81CB-A9FD7170E904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75987-FCC6-034D-9BF4-E7F98BAD81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0E98B9-FAA1-3842-9DC6-14EEE2DF0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196ED-C3C1-F44B-948E-40345DB3AB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55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F69D09-E1EC-A346-9DB4-A66EFE9E43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656FB-6C2F-9447-A994-7287462AD346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5B69D-8EED-2846-8CF4-53E5F87BEB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545D89-C9C4-2149-8ACA-5EA6532934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2622D-77E8-294D-9977-39ECED242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2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D873235-FBA7-2B45-8E28-F1B7D84F8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E4434D-DFA2-6841-81C2-8028F25EC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F4FFC78F-82CE-5940-A675-6571E5E596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Garamond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427FB9CB-98C2-394C-93F4-7D123BF2E46D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19BCCEC9-CDB3-E04D-B0BA-399F183CF2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" charset="0"/>
                <a:ea typeface="Arial" pitchFamily="1" charset="0"/>
                <a:cs typeface="Arial" pitchFamily="1" charset="0"/>
              </a:defRPr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FE25E06E-3420-C84E-ABA9-0381967D52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848404E9-61B7-0743-AED0-B44039F310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22509A89-40E1-0F44-8C31-8D97BEB13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9CA9C5A0-2F18-DA49-8863-732C71D59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>
            <a:extLst>
              <a:ext uri="{FF2B5EF4-FFF2-40B4-BE49-F238E27FC236}">
                <a16:creationId xmlns:a16="http://schemas.microsoft.com/office/drawing/2014/main" id="{810B3444-D83E-6242-9493-D305963C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2C24DAD-03FB-E644-B6E7-16E0B106897C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CFC6A70A-AE15-894B-9680-DFA1F704319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27100" y="838200"/>
            <a:ext cx="7342188" cy="1395413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CIS454/554</a:t>
            </a:r>
            <a:b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</a:br>
            <a: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Data Comm. Networks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2B41ABD-06DE-A040-9825-80852A2D392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2733675"/>
            <a:ext cx="6521450" cy="36353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36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  <a:cs typeface="MS PGothic" pitchFamily="34" charset="-128"/>
              </a:rPr>
              <a:t>Lecture 5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CN" sz="3600" dirty="0"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  <a:cs typeface="MS PGothic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28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  <a:cs typeface="MS PGothic" pitchFamily="34" charset="-128"/>
              </a:rPr>
              <a:t>Wenbing</a:t>
            </a: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  <a:cs typeface="MS PGothic" pitchFamily="34" charset="-128"/>
              </a:rPr>
              <a:t> Zhao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CN" sz="2000" dirty="0"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  <a:cs typeface="MS PGothic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CN" sz="16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  <a:cs typeface="MS PGothic" pitchFamily="34" charset="-128"/>
              </a:rPr>
              <a:t>(Part of the slides are based on Drs. Kurose &amp; Ross</a:t>
            </a:r>
            <a:r>
              <a:rPr lang="en-US" altLang="zh-CN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  <a:cs typeface="MS PGothic" pitchFamily="34" charset="-128"/>
              </a:rPr>
              <a:t>’</a:t>
            </a:r>
            <a:r>
              <a:rPr lang="en-US" altLang="zh-CN" sz="16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  <a:cs typeface="MS PGothic" pitchFamily="34" charset="-128"/>
              </a:rPr>
              <a:t>s slides for their </a:t>
            </a:r>
            <a:r>
              <a:rPr lang="en-US" altLang="ja-JP" sz="1400" i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Computer Networking </a:t>
            </a:r>
            <a:r>
              <a:rPr lang="en-US" altLang="ja-JP" sz="14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book</a:t>
            </a:r>
            <a:r>
              <a:rPr lang="en-US" altLang="zh-CN" sz="16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  <a:cs typeface="MS PGothic" pitchFamily="34" charset="-128"/>
              </a:rPr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B639CE-E978-E718-8E86-16AF0E44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7940DD-FF16-0E42-80DB-89AC009AC37E}" type="datetime1">
              <a:rPr lang="en-US" altLang="en-US" smtClean="0"/>
              <a:t>5/10/23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61934F1D-4587-614E-9740-520D54AF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9D21917-E717-724D-9BCA-0AC53936F337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749ACE1D-ECD6-6A4E-97C3-1D200A6BD7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32651944-6750-904E-9F27-5B59EC68F146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6786" name="Rectangle 2">
            <a:extLst>
              <a:ext uri="{FF2B5EF4-FFF2-40B4-BE49-F238E27FC236}">
                <a16:creationId xmlns:a16="http://schemas.microsoft.com/office/drawing/2014/main" id="{C178ECBF-3766-7242-932B-673C62F7BB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380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Arial" charset="0"/>
              </a:rPr>
              <a:t>DNS: Root Name Servers</a:t>
            </a: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Arial" charset="0"/>
            </a:endParaRPr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FBD8C1EB-74EC-A64C-92D0-2EF586E0675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4188" y="1362075"/>
            <a:ext cx="8478837" cy="4648200"/>
          </a:xfrm>
        </p:spPr>
        <p:txBody>
          <a:bodyPr/>
          <a:lstStyle/>
          <a:p>
            <a:pPr eaLnBrk="1" hangingPunct="1"/>
            <a:r>
              <a:rPr lang="en-US" altLang="en-US" sz="2200"/>
              <a:t>Contacted by local name server that cannot resolve name</a:t>
            </a:r>
          </a:p>
          <a:p>
            <a:pPr eaLnBrk="1" hangingPunct="1"/>
            <a:r>
              <a:rPr lang="en-US" altLang="en-US" sz="2200"/>
              <a:t>Root name server:</a:t>
            </a:r>
          </a:p>
          <a:p>
            <a:pPr lvl="1" eaLnBrk="1" hangingPunct="1"/>
            <a:r>
              <a:rPr lang="en-US" altLang="en-US" sz="2200"/>
              <a:t>Contacts authoritative name server if name mapping not known</a:t>
            </a:r>
          </a:p>
          <a:p>
            <a:pPr lvl="1" eaLnBrk="1" hangingPunct="1"/>
            <a:r>
              <a:rPr lang="en-US" altLang="en-US" sz="2200"/>
              <a:t>Gets mapping</a:t>
            </a:r>
          </a:p>
          <a:p>
            <a:pPr lvl="1" eaLnBrk="1" hangingPunct="1"/>
            <a:r>
              <a:rPr lang="en-US" altLang="en-US" sz="2200"/>
              <a:t>Returns mapping to local name server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B9767669-22D9-0A41-A027-AC153AD9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AF79105-4F0F-654F-906C-C8DDD94D42B6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60FB7489-57A5-AC48-BC59-10F7E2A4D12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77B35530-972F-8B42-A2FE-C661FC304A3B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8050" name="Rectangle 2">
            <a:extLst>
              <a:ext uri="{FF2B5EF4-FFF2-40B4-BE49-F238E27FC236}">
                <a16:creationId xmlns:a16="http://schemas.microsoft.com/office/drawing/2014/main" id="{7615F73A-0233-024F-A6C3-D3F439A037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DNS: Root Name Servers</a:t>
            </a:r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A97CA93B-B447-FF45-B71C-29E1CEC5EE6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177925"/>
            <a:ext cx="82296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2600">
                <a:solidFill>
                  <a:srgbClr val="00FF00"/>
                </a:solidFill>
              </a:rPr>
              <a:t>13 root name servers worldwide</a:t>
            </a:r>
            <a:endParaRPr lang="en-US" altLang="en-US">
              <a:solidFill>
                <a:srgbClr val="00FF00"/>
              </a:solidFill>
            </a:endParaRPr>
          </a:p>
          <a:p>
            <a:pPr algn="ctr" eaLnBrk="1" hangingPunct="1"/>
            <a:endParaRPr lang="en-US" altLang="en-US">
              <a:solidFill>
                <a:srgbClr val="00FF00"/>
              </a:solidFill>
            </a:endParaRPr>
          </a:p>
        </p:txBody>
      </p:sp>
      <p:sp>
        <p:nvSpPr>
          <p:cNvPr id="13319" name="AutoShape 6">
            <a:extLst>
              <a:ext uri="{FF2B5EF4-FFF2-40B4-BE49-F238E27FC236}">
                <a16:creationId xmlns:a16="http://schemas.microsoft.com/office/drawing/2014/main" id="{2EA79A42-A067-8D49-8AC1-A6DBBEFB46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0688" y="2106613"/>
            <a:ext cx="7613650" cy="402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pic>
        <p:nvPicPr>
          <p:cNvPr id="13320" name="Picture 7" descr="worldf">
            <a:extLst>
              <a:ext uri="{FF2B5EF4-FFF2-40B4-BE49-F238E27FC236}">
                <a16:creationId xmlns:a16="http://schemas.microsoft.com/office/drawing/2014/main" id="{40814804-55C9-2E49-83E2-962ED09EF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3182938"/>
            <a:ext cx="5684838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Freeform 8">
            <a:extLst>
              <a:ext uri="{FF2B5EF4-FFF2-40B4-BE49-F238E27FC236}">
                <a16:creationId xmlns:a16="http://schemas.microsoft.com/office/drawing/2014/main" id="{D96A5AE0-B8F4-8542-B5F3-19B1A4860A4F}"/>
              </a:ext>
            </a:extLst>
          </p:cNvPr>
          <p:cNvSpPr>
            <a:spLocks/>
          </p:cNvSpPr>
          <p:nvPr/>
        </p:nvSpPr>
        <p:spPr bwMode="auto">
          <a:xfrm>
            <a:off x="2655888" y="2301875"/>
            <a:ext cx="846137" cy="1668463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57150">
            <a:solidFill>
              <a:srgbClr val="C20A0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2C174502-4C95-0E4F-8E37-26D5C1B8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1413"/>
            <a:ext cx="26638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cs typeface="Arial" panose="020B0604020202020204" pitchFamily="34" charset="0"/>
              </a:rPr>
              <a:t>b USC-ISI Marina del Rey,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cs typeface="Arial" panose="020B0604020202020204" pitchFamily="34" charset="0"/>
              </a:rPr>
              <a:t>l  ICANN Los Angeles, CA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323" name="Freeform 10">
            <a:extLst>
              <a:ext uri="{FF2B5EF4-FFF2-40B4-BE49-F238E27FC236}">
                <a16:creationId xmlns:a16="http://schemas.microsoft.com/office/drawing/2014/main" id="{C9223A32-566D-0749-A1FA-9809E2EC5C85}"/>
              </a:ext>
            </a:extLst>
          </p:cNvPr>
          <p:cNvSpPr>
            <a:spLocks/>
          </p:cNvSpPr>
          <p:nvPr/>
        </p:nvSpPr>
        <p:spPr bwMode="auto">
          <a:xfrm>
            <a:off x="1797050" y="4176713"/>
            <a:ext cx="1003300" cy="738187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57150">
            <a:solidFill>
              <a:srgbClr val="C20A0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D6286CBF-3592-F140-8D56-DFAD17054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24225"/>
            <a:ext cx="2130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e NASA Mt View,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f  Internet Software C. Palo</a:t>
            </a:r>
            <a:r>
              <a:rPr lang="en-US" altLang="en-US" sz="1200">
                <a:cs typeface="Arial" panose="020B0604020202020204" pitchFamily="34" charset="0"/>
              </a:rPr>
              <a:t> Alto, CA (and 17 other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325" name="Freeform 12">
            <a:extLst>
              <a:ext uri="{FF2B5EF4-FFF2-40B4-BE49-F238E27FC236}">
                <a16:creationId xmlns:a16="http://schemas.microsoft.com/office/drawing/2014/main" id="{DADA2507-FEAA-324A-A6F0-768C3C50A6BD}"/>
              </a:ext>
            </a:extLst>
          </p:cNvPr>
          <p:cNvSpPr>
            <a:spLocks/>
          </p:cNvSpPr>
          <p:nvPr/>
        </p:nvSpPr>
        <p:spPr bwMode="auto">
          <a:xfrm flipV="1">
            <a:off x="1662113" y="3846513"/>
            <a:ext cx="1076325" cy="249237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57150">
            <a:solidFill>
              <a:srgbClr val="C20A0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EFCC9FF0-9348-2240-A855-919AEFD01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2635250"/>
            <a:ext cx="26289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i Autonomica, Stockholm (plus 3 other locations)</a:t>
            </a:r>
          </a:p>
        </p:txBody>
      </p:sp>
      <p:sp>
        <p:nvSpPr>
          <p:cNvPr id="13327" name="Freeform 14">
            <a:extLst>
              <a:ext uri="{FF2B5EF4-FFF2-40B4-BE49-F238E27FC236}">
                <a16:creationId xmlns:a16="http://schemas.microsoft.com/office/drawing/2014/main" id="{5E288904-D49D-6447-8A45-9E93E9216D60}"/>
              </a:ext>
            </a:extLst>
          </p:cNvPr>
          <p:cNvSpPr>
            <a:spLocks/>
          </p:cNvSpPr>
          <p:nvPr/>
        </p:nvSpPr>
        <p:spPr bwMode="auto">
          <a:xfrm>
            <a:off x="4962525" y="2765425"/>
            <a:ext cx="587375" cy="884238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57150">
            <a:solidFill>
              <a:srgbClr val="C20A0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5">
            <a:extLst>
              <a:ext uri="{FF2B5EF4-FFF2-40B4-BE49-F238E27FC236}">
                <a16:creationId xmlns:a16="http://schemas.microsoft.com/office/drawing/2014/main" id="{25A69C89-6EC9-6142-9317-5AEF32A4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2117725"/>
            <a:ext cx="3316288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k RIPE London (also Amsterdam, Frankfurt)</a:t>
            </a:r>
            <a:endParaRPr lang="en-US" altLang="en-US" sz="3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329" name="Freeform 16">
            <a:extLst>
              <a:ext uri="{FF2B5EF4-FFF2-40B4-BE49-F238E27FC236}">
                <a16:creationId xmlns:a16="http://schemas.microsoft.com/office/drawing/2014/main" id="{059DDF19-6EC4-5F42-A9CF-54410F12048E}"/>
              </a:ext>
            </a:extLst>
          </p:cNvPr>
          <p:cNvSpPr>
            <a:spLocks/>
          </p:cNvSpPr>
          <p:nvPr/>
        </p:nvSpPr>
        <p:spPr bwMode="auto">
          <a:xfrm>
            <a:off x="4724400" y="2486025"/>
            <a:ext cx="811213" cy="1279525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57150">
            <a:solidFill>
              <a:srgbClr val="C20A0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Text Box 17">
            <a:extLst>
              <a:ext uri="{FF2B5EF4-FFF2-40B4-BE49-F238E27FC236}">
                <a16:creationId xmlns:a16="http://schemas.microsoft.com/office/drawing/2014/main" id="{9311FB6E-2D78-9C4A-9EA0-B05BFC8AA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4163" y="3263900"/>
            <a:ext cx="123983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FF00"/>
                </a:solidFill>
                <a:cs typeface="Arial" panose="020B0604020202020204" pitchFamily="34" charset="0"/>
              </a:rPr>
              <a:t>m WIDE Tokyo</a:t>
            </a:r>
            <a:endParaRPr lang="en-US" altLang="en-US" sz="3200">
              <a:solidFill>
                <a:srgbClr val="00FF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331" name="Freeform 18">
            <a:extLst>
              <a:ext uri="{FF2B5EF4-FFF2-40B4-BE49-F238E27FC236}">
                <a16:creationId xmlns:a16="http://schemas.microsoft.com/office/drawing/2014/main" id="{78BC46C0-820A-2D4A-970B-E046BDB1072B}"/>
              </a:ext>
            </a:extLst>
          </p:cNvPr>
          <p:cNvSpPr>
            <a:spLocks/>
          </p:cNvSpPr>
          <p:nvPr/>
        </p:nvSpPr>
        <p:spPr bwMode="auto">
          <a:xfrm>
            <a:off x="7126288" y="3568700"/>
            <a:ext cx="835025" cy="496888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57150">
            <a:solidFill>
              <a:srgbClr val="C20A0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Text Box 19">
            <a:extLst>
              <a:ext uri="{FF2B5EF4-FFF2-40B4-BE49-F238E27FC236}">
                <a16:creationId xmlns:a16="http://schemas.microsoft.com/office/drawing/2014/main" id="{9D19CBFD-4413-B040-9F03-B2B707EF9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731963"/>
            <a:ext cx="36734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a Verisign, Dulles,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c Cogent, Herndon, VA (also Los Angeles)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d U Maryland College Park,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g US DoD Vienna,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h ARL Aberdeen,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j  Verisign, ( 11 locations)</a:t>
            </a:r>
            <a:endParaRPr lang="en-US" altLang="en-US" sz="36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984B38B8-D7DC-604E-A879-2DD46748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9C2532F-3982-6A45-8CFD-B1F8907BD821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9B5B3-67A9-2746-B31A-6CDCB09E298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7AF9C84F-4F69-6940-839E-A961676CB267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6962" name="Rectangle 2">
            <a:extLst>
              <a:ext uri="{FF2B5EF4-FFF2-40B4-BE49-F238E27FC236}">
                <a16:creationId xmlns:a16="http://schemas.microsoft.com/office/drawing/2014/main" id="{D78E7EBA-3844-3A41-8560-3F89406724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Top-Level Domain Servers</a:t>
            </a:r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494D7A4D-61F6-BD4A-A50B-93D02A0012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domains (e.g., com, org, edu)</a:t>
            </a:r>
          </a:p>
          <a:p>
            <a:pPr eaLnBrk="1" hangingPunct="1"/>
            <a:r>
              <a:rPr lang="en-US" altLang="en-US"/>
              <a:t>Country domains (e.g., uk, fr, ca, jp)</a:t>
            </a:r>
          </a:p>
          <a:p>
            <a:pPr eaLnBrk="1" hangingPunct="1"/>
            <a:r>
              <a:rPr lang="en-US" altLang="en-US"/>
              <a:t>Typically managed professionally</a:t>
            </a:r>
          </a:p>
          <a:p>
            <a:pPr lvl="1" eaLnBrk="1" hangingPunct="1"/>
            <a:r>
              <a:rPr lang="en-US" altLang="en-US"/>
              <a:t>Network Solutions maintains servers for </a:t>
            </a:r>
            <a:r>
              <a:rPr lang="ja-JP" altLang="en-US"/>
              <a:t>“</a:t>
            </a:r>
            <a:r>
              <a:rPr lang="en-US" altLang="ja-JP"/>
              <a:t>com</a:t>
            </a:r>
            <a:r>
              <a:rPr lang="ja-JP" altLang="en-US"/>
              <a:t>”</a:t>
            </a:r>
            <a:endParaRPr lang="en-US" altLang="ja-JP"/>
          </a:p>
          <a:p>
            <a:pPr lvl="1" eaLnBrk="1" hangingPunct="1"/>
            <a:r>
              <a:rPr lang="en-US" altLang="en-US"/>
              <a:t>Educause maintains servers for </a:t>
            </a:r>
            <a:r>
              <a:rPr lang="ja-JP" altLang="en-US"/>
              <a:t>“</a:t>
            </a:r>
            <a:r>
              <a:rPr lang="en-US" altLang="ja-JP"/>
              <a:t>edu</a:t>
            </a:r>
            <a:r>
              <a:rPr lang="ja-JP" altLang="en-US"/>
              <a:t>”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8044D153-7C89-DE46-AD7A-57B43FDE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2DED748-8469-AB49-8395-FA8CD6B34A53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0BA37-AE33-A54C-8A26-958A818CEFD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E88D425F-8580-8440-A4B9-3EA8DA1C1138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9010" name="Rectangle 2">
            <a:extLst>
              <a:ext uri="{FF2B5EF4-FFF2-40B4-BE49-F238E27FC236}">
                <a16:creationId xmlns:a16="http://schemas.microsoft.com/office/drawing/2014/main" id="{92F08290-0F89-E840-8A1F-1178B32792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Authoritative DNS Servers</a:t>
            </a:r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832206FC-8438-2844-ACFF-402D4C9C2A2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504238" cy="4495800"/>
          </a:xfrm>
        </p:spPr>
        <p:txBody>
          <a:bodyPr/>
          <a:lstStyle/>
          <a:p>
            <a:pPr eaLnBrk="1" hangingPunct="1"/>
            <a:r>
              <a:rPr lang="en-US" altLang="en-US" sz="2600"/>
              <a:t>Provide public records for hosts at an organization</a:t>
            </a:r>
          </a:p>
          <a:p>
            <a:pPr eaLnBrk="1" hangingPunct="1"/>
            <a:r>
              <a:rPr lang="en-US" altLang="en-US" sz="2600"/>
              <a:t>For the organization</a:t>
            </a:r>
            <a:r>
              <a:rPr lang="ja-JP" altLang="en-US" sz="2600"/>
              <a:t>’</a:t>
            </a:r>
            <a:r>
              <a:rPr lang="en-US" altLang="ja-JP" sz="2600"/>
              <a:t>s servers (e.g., Web and mail)</a:t>
            </a:r>
          </a:p>
          <a:p>
            <a:pPr eaLnBrk="1" hangingPunct="1"/>
            <a:r>
              <a:rPr lang="en-US" altLang="en-US" sz="2600"/>
              <a:t>Can be maintained locally or by a service provider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1DC51438-0903-0845-85C1-3D0B161C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188B4EA-8DBE-AE45-9BAE-ED28EE87C676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AC4CC-6FA6-B144-A0A9-DF50AFD196D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769D06C3-F52D-4445-A6F5-BB728DB2860D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8834" name="Rectangle 2">
            <a:extLst>
              <a:ext uri="{FF2B5EF4-FFF2-40B4-BE49-F238E27FC236}">
                <a16:creationId xmlns:a16="http://schemas.microsoft.com/office/drawing/2014/main" id="{13151BBD-B8C6-C94C-80A9-DEC23BA5C4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Local Name Server</a:t>
            </a:r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3F8AAD53-94BA-3042-ADF8-E238A8C2609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Does not strictly belong to hierarchy</a:t>
            </a:r>
          </a:p>
          <a:p>
            <a:pPr eaLnBrk="1" hangingPunct="1"/>
            <a:r>
              <a:rPr lang="en-US" altLang="en-US" sz="2600"/>
              <a:t>Each ISP (residential ISP, company, university) has one</a:t>
            </a:r>
          </a:p>
          <a:p>
            <a:pPr lvl="1" eaLnBrk="1" hangingPunct="1"/>
            <a:r>
              <a:rPr lang="en-US" altLang="en-US" sz="2200"/>
              <a:t>Also called </a:t>
            </a:r>
            <a:r>
              <a:rPr lang="ja-JP" altLang="en-US" sz="2200"/>
              <a:t>“</a:t>
            </a:r>
            <a:r>
              <a:rPr lang="en-US" altLang="ja-JP" sz="2200"/>
              <a:t>default name server</a:t>
            </a:r>
            <a:r>
              <a:rPr lang="ja-JP" altLang="en-US" sz="2200"/>
              <a:t>”</a:t>
            </a:r>
            <a:endParaRPr lang="en-US" altLang="ja-JP" sz="2200"/>
          </a:p>
          <a:p>
            <a:pPr eaLnBrk="1" hangingPunct="1"/>
            <a:r>
              <a:rPr lang="en-US" altLang="en-US" sz="2600"/>
              <a:t>When a host makes a DNS query, query is sent to its local DNS server</a:t>
            </a:r>
          </a:p>
          <a:p>
            <a:pPr lvl="1" eaLnBrk="1" hangingPunct="1"/>
            <a:r>
              <a:rPr lang="en-US" altLang="en-US" sz="2200">
                <a:solidFill>
                  <a:schemeClr val="hlink"/>
                </a:solidFill>
              </a:rPr>
              <a:t>Acts as a proxy, forwards query into hierarchy</a:t>
            </a:r>
          </a:p>
          <a:p>
            <a:pPr lvl="1" eaLnBrk="1" hangingPunct="1"/>
            <a:r>
              <a:rPr lang="en-US" altLang="en-US" sz="2000"/>
              <a:t>Query is often triggered by gethostbyname() </a:t>
            </a:r>
            <a:endParaRPr lang="en-US" altLang="en-US" sz="2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>
            <a:extLst>
              <a:ext uri="{FF2B5EF4-FFF2-40B4-BE49-F238E27FC236}">
                <a16:creationId xmlns:a16="http://schemas.microsoft.com/office/drawing/2014/main" id="{81DB939C-82A8-2D4E-9713-29591954D9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89513" y="4303713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4303713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5">
            <a:extLst>
              <a:ext uri="{FF2B5EF4-FFF2-40B4-BE49-F238E27FC236}">
                <a16:creationId xmlns:a16="http://schemas.microsoft.com/office/drawing/2014/main" id="{DDE7759B-168A-D341-89AE-C67B49575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881563"/>
            <a:ext cx="17462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requesting host</a:t>
            </a:r>
            <a:endParaRPr lang="en-US" altLang="en-US" sz="2400"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cs typeface="Arial" panose="020B0604020202020204" pitchFamily="34" charset="0"/>
              </a:rPr>
              <a:t>cis.poly.edu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12" name="Text Box 6">
            <a:extLst>
              <a:ext uri="{FF2B5EF4-FFF2-40B4-BE49-F238E27FC236}">
                <a16:creationId xmlns:a16="http://schemas.microsoft.com/office/drawing/2014/main" id="{4F4E2F51-9471-6F49-9C2B-3C7728E8D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288" y="5656263"/>
            <a:ext cx="199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cs typeface="Arial" panose="020B0604020202020204" pitchFamily="34" charset="0"/>
              </a:rPr>
              <a:t>gaia.cs.umass.edu</a:t>
            </a:r>
            <a:endParaRPr lang="en-US" altLang="en-US" sz="1600">
              <a:cs typeface="Arial" panose="020B0604020202020204" pitchFamily="34" charset="0"/>
            </a:endParaRPr>
          </a:p>
        </p:txBody>
      </p:sp>
      <p:graphicFrame>
        <p:nvGraphicFramePr>
          <p:cNvPr id="17413" name="Object 7">
            <a:extLst>
              <a:ext uri="{FF2B5EF4-FFF2-40B4-BE49-F238E27FC236}">
                <a16:creationId xmlns:a16="http://schemas.microsoft.com/office/drawing/2014/main" id="{530FDEB3-D7A5-AB4E-AB18-CA33085205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13588" y="5103813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5103813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4" name="Group 8">
            <a:extLst>
              <a:ext uri="{FF2B5EF4-FFF2-40B4-BE49-F238E27FC236}">
                <a16:creationId xmlns:a16="http://schemas.microsoft.com/office/drawing/2014/main" id="{32DE8BD0-8F7C-094E-A877-AA09ED84E358}"/>
              </a:ext>
            </a:extLst>
          </p:cNvPr>
          <p:cNvGrpSpPr>
            <a:grpSpLocks/>
          </p:cNvGrpSpPr>
          <p:nvPr/>
        </p:nvGrpSpPr>
        <p:grpSpPr bwMode="auto">
          <a:xfrm>
            <a:off x="5237163" y="2228850"/>
            <a:ext cx="369887" cy="657225"/>
            <a:chOff x="4180" y="783"/>
            <a:chExt cx="150" cy="307"/>
          </a:xfrm>
        </p:grpSpPr>
        <p:sp>
          <p:nvSpPr>
            <p:cNvPr id="17468" name="AutoShape 9">
              <a:extLst>
                <a:ext uri="{FF2B5EF4-FFF2-40B4-BE49-F238E27FC236}">
                  <a16:creationId xmlns:a16="http://schemas.microsoft.com/office/drawing/2014/main" id="{38AA2C94-3F9F-2D45-A775-2184AABA0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69" name="Rectangle 10">
              <a:extLst>
                <a:ext uri="{FF2B5EF4-FFF2-40B4-BE49-F238E27FC236}">
                  <a16:creationId xmlns:a16="http://schemas.microsoft.com/office/drawing/2014/main" id="{5EFA042C-AB52-0740-8992-72EABF89E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70" name="Rectangle 11">
              <a:extLst>
                <a:ext uri="{FF2B5EF4-FFF2-40B4-BE49-F238E27FC236}">
                  <a16:creationId xmlns:a16="http://schemas.microsoft.com/office/drawing/2014/main" id="{E6EBE7F7-EBCD-5142-9514-0A8BFDE4D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71" name="AutoShape 12">
              <a:extLst>
                <a:ext uri="{FF2B5EF4-FFF2-40B4-BE49-F238E27FC236}">
                  <a16:creationId xmlns:a16="http://schemas.microsoft.com/office/drawing/2014/main" id="{02EAD5B3-2616-E149-A6B3-5A60B42AC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72" name="Line 13">
              <a:extLst>
                <a:ext uri="{FF2B5EF4-FFF2-40B4-BE49-F238E27FC236}">
                  <a16:creationId xmlns:a16="http://schemas.microsoft.com/office/drawing/2014/main" id="{53B916C1-CBDD-5E44-B5CC-9F26B773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Line 14">
              <a:extLst>
                <a:ext uri="{FF2B5EF4-FFF2-40B4-BE49-F238E27FC236}">
                  <a16:creationId xmlns:a16="http://schemas.microsoft.com/office/drawing/2014/main" id="{3C2A1522-AB07-C14D-86FD-D39CB98E5D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Rectangle 15">
              <a:extLst>
                <a:ext uri="{FF2B5EF4-FFF2-40B4-BE49-F238E27FC236}">
                  <a16:creationId xmlns:a16="http://schemas.microsoft.com/office/drawing/2014/main" id="{3EA484B6-212D-EC49-8386-5B1A01B38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75" name="Rectangle 16">
              <a:extLst>
                <a:ext uri="{FF2B5EF4-FFF2-40B4-BE49-F238E27FC236}">
                  <a16:creationId xmlns:a16="http://schemas.microsoft.com/office/drawing/2014/main" id="{9A063485-0B04-A943-A62E-1154CF9BC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</p:grpSp>
      <p:sp>
        <p:nvSpPr>
          <p:cNvPr id="17415" name="Text Box 17">
            <a:extLst>
              <a:ext uri="{FF2B5EF4-FFF2-40B4-BE49-F238E27FC236}">
                <a16:creationId xmlns:a16="http://schemas.microsoft.com/office/drawing/2014/main" id="{036EEF92-FB06-044E-9C17-B0556558D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root DNS server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2770" name="Line 18">
            <a:extLst>
              <a:ext uri="{FF2B5EF4-FFF2-40B4-BE49-F238E27FC236}">
                <a16:creationId xmlns:a16="http://schemas.microsoft.com/office/drawing/2014/main" id="{C4C7A3A3-2BDD-924F-9A8C-DE6B27B08C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86375" y="2916238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>
            <a:extLst>
              <a:ext uri="{FF2B5EF4-FFF2-40B4-BE49-F238E27FC236}">
                <a16:creationId xmlns:a16="http://schemas.microsoft.com/office/drawing/2014/main" id="{FF9B4F52-23A7-3B46-941B-71863FDB5D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00675" y="1220788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>
            <a:extLst>
              <a:ext uri="{FF2B5EF4-FFF2-40B4-BE49-F238E27FC236}">
                <a16:creationId xmlns:a16="http://schemas.microsoft.com/office/drawing/2014/main" id="{92EE186B-C423-A441-84D8-E258DF70BE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6425" y="2382838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>
            <a:extLst>
              <a:ext uri="{FF2B5EF4-FFF2-40B4-BE49-F238E27FC236}">
                <a16:creationId xmlns:a16="http://schemas.microsoft.com/office/drawing/2014/main" id="{567E1D64-ED68-3F45-A0DF-1F8BD75769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86425" y="2554288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>
            <a:extLst>
              <a:ext uri="{FF2B5EF4-FFF2-40B4-BE49-F238E27FC236}">
                <a16:creationId xmlns:a16="http://schemas.microsoft.com/office/drawing/2014/main" id="{3512452C-D8F4-1C42-AA52-C3A5A5D36E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10225" y="1449388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>
            <a:extLst>
              <a:ext uri="{FF2B5EF4-FFF2-40B4-BE49-F238E27FC236}">
                <a16:creationId xmlns:a16="http://schemas.microsoft.com/office/drawing/2014/main" id="{DD7333AC-0FB8-6346-9F63-D47F89FE6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6875" y="2944813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2" name="Group 24">
            <a:extLst>
              <a:ext uri="{FF2B5EF4-FFF2-40B4-BE49-F238E27FC236}">
                <a16:creationId xmlns:a16="http://schemas.microsoft.com/office/drawing/2014/main" id="{6A04167E-022E-884B-A28F-052E815C89B7}"/>
              </a:ext>
            </a:extLst>
          </p:cNvPr>
          <p:cNvGrpSpPr>
            <a:grpSpLocks/>
          </p:cNvGrpSpPr>
          <p:nvPr/>
        </p:nvGrpSpPr>
        <p:grpSpPr bwMode="auto">
          <a:xfrm>
            <a:off x="4179888" y="3062288"/>
            <a:ext cx="1898650" cy="611187"/>
            <a:chOff x="2831" y="2132"/>
            <a:chExt cx="1196" cy="385"/>
          </a:xfrm>
        </p:grpSpPr>
        <p:sp>
          <p:nvSpPr>
            <p:cNvPr id="17466" name="Rectangle 25">
              <a:extLst>
                <a:ext uri="{FF2B5EF4-FFF2-40B4-BE49-F238E27FC236}">
                  <a16:creationId xmlns:a16="http://schemas.microsoft.com/office/drawing/2014/main" id="{B9828877-7EC0-9F47-BC16-5BC40898B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67" name="Text Box 26">
              <a:extLst>
                <a:ext uri="{FF2B5EF4-FFF2-40B4-BE49-F238E27FC236}">
                  <a16:creationId xmlns:a16="http://schemas.microsoft.com/office/drawing/2014/main" id="{886D8C2B-D82C-0F4C-B151-38BEAB02F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1" y="2132"/>
              <a:ext cx="119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local DNS server</a:t>
              </a:r>
              <a:endParaRPr lang="en-US" altLang="en-US" sz="2400">
                <a:cs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cs typeface="Arial" panose="020B0604020202020204" pitchFamily="34" charset="0"/>
                </a:rPr>
                <a:t>dns.poly.edu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</p:grpSp>
      <p:sp>
        <p:nvSpPr>
          <p:cNvPr id="202779" name="Text Box 27">
            <a:extLst>
              <a:ext uri="{FF2B5EF4-FFF2-40B4-BE49-F238E27FC236}">
                <a16:creationId xmlns:a16="http://schemas.microsoft.com/office/drawing/2014/main" id="{84DB2F64-D2A9-1440-8AA9-7F4C408A8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cs typeface="Arial" panose="020B0604020202020204" pitchFamily="34" charset="0"/>
              </a:rPr>
              <a:t>1</a:t>
            </a: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202780" name="Text Box 28">
            <a:extLst>
              <a:ext uri="{FF2B5EF4-FFF2-40B4-BE49-F238E27FC236}">
                <a16:creationId xmlns:a16="http://schemas.microsoft.com/office/drawing/2014/main" id="{37897BBE-0F55-394C-AA51-6AE98C181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202781" name="Text Box 29">
            <a:extLst>
              <a:ext uri="{FF2B5EF4-FFF2-40B4-BE49-F238E27FC236}">
                <a16:creationId xmlns:a16="http://schemas.microsoft.com/office/drawing/2014/main" id="{29F08CC8-17EA-104C-BAA4-B9A0B095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cs typeface="Arial" panose="020B0604020202020204" pitchFamily="34" charset="0"/>
              </a:rPr>
              <a:t>3</a:t>
            </a: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202782" name="Text Box 30">
            <a:extLst>
              <a:ext uri="{FF2B5EF4-FFF2-40B4-BE49-F238E27FC236}">
                <a16:creationId xmlns:a16="http://schemas.microsoft.com/office/drawing/2014/main" id="{829B0631-2C6A-7D41-B8D1-7DF44485E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20859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202783" name="Text Box 31">
            <a:extLst>
              <a:ext uri="{FF2B5EF4-FFF2-40B4-BE49-F238E27FC236}">
                <a16:creationId xmlns:a16="http://schemas.microsoft.com/office/drawing/2014/main" id="{8ABE8327-41A9-BB41-82D9-D83F32B71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3013" y="2573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cs typeface="Arial" panose="020B0604020202020204" pitchFamily="34" charset="0"/>
              </a:rPr>
              <a:t>5</a:t>
            </a: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202784" name="Text Box 32">
            <a:extLst>
              <a:ext uri="{FF2B5EF4-FFF2-40B4-BE49-F238E27FC236}">
                <a16:creationId xmlns:a16="http://schemas.microsoft.com/office/drawing/2014/main" id="{6AB4B173-B39C-D849-AB9E-4A1CAD1F4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9913" y="3613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cs typeface="Arial" panose="020B0604020202020204" pitchFamily="34" charset="0"/>
              </a:rPr>
              <a:t>6</a:t>
            </a:r>
            <a:endParaRPr lang="en-US" altLang="en-US" sz="2400">
              <a:cs typeface="Arial" panose="020B0604020202020204" pitchFamily="34" charset="0"/>
            </a:endParaRPr>
          </a:p>
        </p:txBody>
      </p:sp>
      <p:grpSp>
        <p:nvGrpSpPr>
          <p:cNvPr id="17429" name="Group 33">
            <a:extLst>
              <a:ext uri="{FF2B5EF4-FFF2-40B4-BE49-F238E27FC236}">
                <a16:creationId xmlns:a16="http://schemas.microsoft.com/office/drawing/2014/main" id="{E91F3D12-0AFB-8C4D-BC63-AC6694BDA5CC}"/>
              </a:ext>
            </a:extLst>
          </p:cNvPr>
          <p:cNvGrpSpPr>
            <a:grpSpLocks/>
          </p:cNvGrpSpPr>
          <p:nvPr/>
        </p:nvGrpSpPr>
        <p:grpSpPr bwMode="auto">
          <a:xfrm>
            <a:off x="6351588" y="809625"/>
            <a:ext cx="369887" cy="657225"/>
            <a:chOff x="4180" y="783"/>
            <a:chExt cx="150" cy="307"/>
          </a:xfrm>
        </p:grpSpPr>
        <p:sp>
          <p:nvSpPr>
            <p:cNvPr id="17458" name="AutoShape 34">
              <a:extLst>
                <a:ext uri="{FF2B5EF4-FFF2-40B4-BE49-F238E27FC236}">
                  <a16:creationId xmlns:a16="http://schemas.microsoft.com/office/drawing/2014/main" id="{B3F76A17-67DE-2B4F-AF4C-491F457A0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59" name="Rectangle 35">
              <a:extLst>
                <a:ext uri="{FF2B5EF4-FFF2-40B4-BE49-F238E27FC236}">
                  <a16:creationId xmlns:a16="http://schemas.microsoft.com/office/drawing/2014/main" id="{882F6210-6FAC-1845-AF20-E3D5666EC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60" name="Rectangle 36">
              <a:extLst>
                <a:ext uri="{FF2B5EF4-FFF2-40B4-BE49-F238E27FC236}">
                  <a16:creationId xmlns:a16="http://schemas.microsoft.com/office/drawing/2014/main" id="{3EA31BDF-1D96-7A4B-94F5-29DDDAB5B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61" name="AutoShape 37">
              <a:extLst>
                <a:ext uri="{FF2B5EF4-FFF2-40B4-BE49-F238E27FC236}">
                  <a16:creationId xmlns:a16="http://schemas.microsoft.com/office/drawing/2014/main" id="{A8C35A77-53C7-7641-BC87-E9E5CB182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62" name="Line 38">
              <a:extLst>
                <a:ext uri="{FF2B5EF4-FFF2-40B4-BE49-F238E27FC236}">
                  <a16:creationId xmlns:a16="http://schemas.microsoft.com/office/drawing/2014/main" id="{CD7F15B0-DE03-BF49-B21C-456F9C1E11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39">
              <a:extLst>
                <a:ext uri="{FF2B5EF4-FFF2-40B4-BE49-F238E27FC236}">
                  <a16:creationId xmlns:a16="http://schemas.microsoft.com/office/drawing/2014/main" id="{E9D96DDA-8D7C-E149-80B2-932E600A8B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Rectangle 40">
              <a:extLst>
                <a:ext uri="{FF2B5EF4-FFF2-40B4-BE49-F238E27FC236}">
                  <a16:creationId xmlns:a16="http://schemas.microsoft.com/office/drawing/2014/main" id="{946441D9-F2E7-8C4B-9228-50A624A23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65" name="Rectangle 41">
              <a:extLst>
                <a:ext uri="{FF2B5EF4-FFF2-40B4-BE49-F238E27FC236}">
                  <a16:creationId xmlns:a16="http://schemas.microsoft.com/office/drawing/2014/main" id="{84DCE891-D3DF-274E-8BA8-4C30A9AC2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</p:grpSp>
      <p:grpSp>
        <p:nvGrpSpPr>
          <p:cNvPr id="17430" name="Group 42">
            <a:extLst>
              <a:ext uri="{FF2B5EF4-FFF2-40B4-BE49-F238E27FC236}">
                <a16:creationId xmlns:a16="http://schemas.microsoft.com/office/drawing/2014/main" id="{BF066B0B-416C-4A4C-BFAB-1982788B05B6}"/>
              </a:ext>
            </a:extLst>
          </p:cNvPr>
          <p:cNvGrpSpPr>
            <a:grpSpLocks/>
          </p:cNvGrpSpPr>
          <p:nvPr/>
        </p:nvGrpSpPr>
        <p:grpSpPr bwMode="auto">
          <a:xfrm>
            <a:off x="7180263" y="2238375"/>
            <a:ext cx="369887" cy="657225"/>
            <a:chOff x="4180" y="783"/>
            <a:chExt cx="150" cy="307"/>
          </a:xfrm>
        </p:grpSpPr>
        <p:sp>
          <p:nvSpPr>
            <p:cNvPr id="17450" name="AutoShape 43">
              <a:extLst>
                <a:ext uri="{FF2B5EF4-FFF2-40B4-BE49-F238E27FC236}">
                  <a16:creationId xmlns:a16="http://schemas.microsoft.com/office/drawing/2014/main" id="{08B81557-EFC8-0444-8867-1810CAC01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51" name="Rectangle 44">
              <a:extLst>
                <a:ext uri="{FF2B5EF4-FFF2-40B4-BE49-F238E27FC236}">
                  <a16:creationId xmlns:a16="http://schemas.microsoft.com/office/drawing/2014/main" id="{F37C8E54-C241-2343-892E-2DD795F0E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52" name="Rectangle 45">
              <a:extLst>
                <a:ext uri="{FF2B5EF4-FFF2-40B4-BE49-F238E27FC236}">
                  <a16:creationId xmlns:a16="http://schemas.microsoft.com/office/drawing/2014/main" id="{5C87691B-70E9-2447-85C9-A082F291A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53" name="AutoShape 46">
              <a:extLst>
                <a:ext uri="{FF2B5EF4-FFF2-40B4-BE49-F238E27FC236}">
                  <a16:creationId xmlns:a16="http://schemas.microsoft.com/office/drawing/2014/main" id="{583D80BA-7DB6-FE41-B716-A20F68D8E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54" name="Line 47">
              <a:extLst>
                <a:ext uri="{FF2B5EF4-FFF2-40B4-BE49-F238E27FC236}">
                  <a16:creationId xmlns:a16="http://schemas.microsoft.com/office/drawing/2014/main" id="{2D4C132F-36E6-9345-8EBE-AF0E50A5F4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Line 48">
              <a:extLst>
                <a:ext uri="{FF2B5EF4-FFF2-40B4-BE49-F238E27FC236}">
                  <a16:creationId xmlns:a16="http://schemas.microsoft.com/office/drawing/2014/main" id="{473E41ED-2882-3445-9966-4BD3DDF3B6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Rectangle 49">
              <a:extLst>
                <a:ext uri="{FF2B5EF4-FFF2-40B4-BE49-F238E27FC236}">
                  <a16:creationId xmlns:a16="http://schemas.microsoft.com/office/drawing/2014/main" id="{5D94BBE2-37CD-3949-BEA8-122F70A75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57" name="Rectangle 50">
              <a:extLst>
                <a:ext uri="{FF2B5EF4-FFF2-40B4-BE49-F238E27FC236}">
                  <a16:creationId xmlns:a16="http://schemas.microsoft.com/office/drawing/2014/main" id="{A3E5AEA7-EF25-E14A-9097-93802169C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</p:grpSp>
      <p:grpSp>
        <p:nvGrpSpPr>
          <p:cNvPr id="17431" name="Group 51">
            <a:extLst>
              <a:ext uri="{FF2B5EF4-FFF2-40B4-BE49-F238E27FC236}">
                <a16:creationId xmlns:a16="http://schemas.microsoft.com/office/drawing/2014/main" id="{FF798E5E-65EE-9342-90BA-4AA2DE090D3A}"/>
              </a:ext>
            </a:extLst>
          </p:cNvPr>
          <p:cNvGrpSpPr>
            <a:grpSpLocks/>
          </p:cNvGrpSpPr>
          <p:nvPr/>
        </p:nvGrpSpPr>
        <p:grpSpPr bwMode="auto">
          <a:xfrm>
            <a:off x="7161213" y="3857625"/>
            <a:ext cx="369887" cy="657225"/>
            <a:chOff x="4180" y="783"/>
            <a:chExt cx="150" cy="307"/>
          </a:xfrm>
        </p:grpSpPr>
        <p:sp>
          <p:nvSpPr>
            <p:cNvPr id="17442" name="AutoShape 52">
              <a:extLst>
                <a:ext uri="{FF2B5EF4-FFF2-40B4-BE49-F238E27FC236}">
                  <a16:creationId xmlns:a16="http://schemas.microsoft.com/office/drawing/2014/main" id="{59C40F84-2404-4943-AAAE-BA2AA05C0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43" name="Rectangle 53">
              <a:extLst>
                <a:ext uri="{FF2B5EF4-FFF2-40B4-BE49-F238E27FC236}">
                  <a16:creationId xmlns:a16="http://schemas.microsoft.com/office/drawing/2014/main" id="{629CF457-DC97-1B40-A152-81CB3F946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44" name="Rectangle 54">
              <a:extLst>
                <a:ext uri="{FF2B5EF4-FFF2-40B4-BE49-F238E27FC236}">
                  <a16:creationId xmlns:a16="http://schemas.microsoft.com/office/drawing/2014/main" id="{CB60F169-E957-E042-BC5F-426313493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45" name="AutoShape 55">
              <a:extLst>
                <a:ext uri="{FF2B5EF4-FFF2-40B4-BE49-F238E27FC236}">
                  <a16:creationId xmlns:a16="http://schemas.microsoft.com/office/drawing/2014/main" id="{B2A88DC8-E19F-2049-8DD6-C0FA544B7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46" name="Line 56">
              <a:extLst>
                <a:ext uri="{FF2B5EF4-FFF2-40B4-BE49-F238E27FC236}">
                  <a16:creationId xmlns:a16="http://schemas.microsoft.com/office/drawing/2014/main" id="{50C629C0-28E6-B54B-BAFC-4E745A5B00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Line 57">
              <a:extLst>
                <a:ext uri="{FF2B5EF4-FFF2-40B4-BE49-F238E27FC236}">
                  <a16:creationId xmlns:a16="http://schemas.microsoft.com/office/drawing/2014/main" id="{C49589EF-9792-0541-83AA-79C72DDE6C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Rectangle 58">
              <a:extLst>
                <a:ext uri="{FF2B5EF4-FFF2-40B4-BE49-F238E27FC236}">
                  <a16:creationId xmlns:a16="http://schemas.microsoft.com/office/drawing/2014/main" id="{816BBB58-7897-0440-B4B5-5A3B45262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7449" name="Rectangle 59">
              <a:extLst>
                <a:ext uri="{FF2B5EF4-FFF2-40B4-BE49-F238E27FC236}">
                  <a16:creationId xmlns:a16="http://schemas.microsoft.com/office/drawing/2014/main" id="{714D5FCE-A0FA-534F-8D8A-B07E8B3BD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</p:grpSp>
      <p:sp>
        <p:nvSpPr>
          <p:cNvPr id="17432" name="Text Box 60">
            <a:extLst>
              <a:ext uri="{FF2B5EF4-FFF2-40B4-BE49-F238E27FC236}">
                <a16:creationId xmlns:a16="http://schemas.microsoft.com/office/drawing/2014/main" id="{DE6191BE-8444-B843-9362-6F4C66FBE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4429125"/>
            <a:ext cx="2397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cs typeface="Arial" panose="020B0604020202020204" pitchFamily="34" charset="0"/>
              </a:rPr>
              <a:t>authoritative DNS server</a:t>
            </a:r>
            <a:endParaRPr lang="en-US" altLang="en-US" sz="2400"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cs typeface="Arial" panose="020B0604020202020204" pitchFamily="34" charset="0"/>
              </a:rPr>
              <a:t>dns.cs.umass.edu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2813" name="Text Box 61">
            <a:extLst>
              <a:ext uri="{FF2B5EF4-FFF2-40B4-BE49-F238E27FC236}">
                <a16:creationId xmlns:a16="http://schemas.microsoft.com/office/drawing/2014/main" id="{1A6783AE-A865-914E-B9A1-4A376D393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364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cs typeface="Arial" panose="020B0604020202020204" pitchFamily="34" charset="0"/>
              </a:rPr>
              <a:t>7</a:t>
            </a: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202814" name="Text Box 62">
            <a:extLst>
              <a:ext uri="{FF2B5EF4-FFF2-40B4-BE49-F238E27FC236}">
                <a16:creationId xmlns:a16="http://schemas.microsoft.com/office/drawing/2014/main" id="{43ADA3A5-61CF-1F44-B716-506ECF58A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900" y="37909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cs typeface="Arial" panose="020B0604020202020204" pitchFamily="34" charset="0"/>
              </a:rPr>
              <a:t>8</a:t>
            </a: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202815" name="Line 63">
            <a:extLst>
              <a:ext uri="{FF2B5EF4-FFF2-40B4-BE49-F238E27FC236}">
                <a16:creationId xmlns:a16="http://schemas.microsoft.com/office/drawing/2014/main" id="{4E26141D-3FC9-BC4D-8891-2D73B5C29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9750" y="2714625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816" name="Line 64">
            <a:extLst>
              <a:ext uri="{FF2B5EF4-FFF2-40B4-BE49-F238E27FC236}">
                <a16:creationId xmlns:a16="http://schemas.microsoft.com/office/drawing/2014/main" id="{E0429D5B-349D-0841-84A5-7F1B7E85F7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80063" y="2830513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Text Box 65">
            <a:extLst>
              <a:ext uri="{FF2B5EF4-FFF2-40B4-BE49-F238E27FC236}">
                <a16:creationId xmlns:a16="http://schemas.microsoft.com/office/drawing/2014/main" id="{C4542970-64C9-3449-A791-FA0FD2F6E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1613" y="18526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TLD DNS server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38" name="Rectangle 66">
            <a:extLst>
              <a:ext uri="{FF2B5EF4-FFF2-40B4-BE49-F238E27FC236}">
                <a16:creationId xmlns:a16="http://schemas.microsoft.com/office/drawing/2014/main" id="{188593F9-4DE6-DA4F-961A-A93955EC595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 sz="3800"/>
              <a:t>DNS name </a:t>
            </a:r>
            <a:br>
              <a:rPr lang="en-US" altLang="en-US" sz="3800"/>
            </a:br>
            <a:r>
              <a:rPr lang="en-US" altLang="en-US" sz="3800"/>
              <a:t>resolution example</a:t>
            </a:r>
          </a:p>
        </p:txBody>
      </p:sp>
      <p:sp>
        <p:nvSpPr>
          <p:cNvPr id="17439" name="Rectangle 67">
            <a:extLst>
              <a:ext uri="{FF2B5EF4-FFF2-40B4-BE49-F238E27FC236}">
                <a16:creationId xmlns:a16="http://schemas.microsoft.com/office/drawing/2014/main" id="{246AE909-9B9A-8D4A-9DCD-E81A9E1EB99E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1800" y="1725613"/>
            <a:ext cx="3565525" cy="4648200"/>
          </a:xfrm>
        </p:spPr>
        <p:txBody>
          <a:bodyPr/>
          <a:lstStyle/>
          <a:p>
            <a:r>
              <a:rPr lang="en-US" altLang="en-US" sz="2600"/>
              <a:t>host at cis.poly.edu wants IP address for gaia.cs.umass.edu</a:t>
            </a:r>
          </a:p>
        </p:txBody>
      </p:sp>
      <p:sp>
        <p:nvSpPr>
          <p:cNvPr id="17440" name="Rectangle 69">
            <a:extLst>
              <a:ext uri="{FF2B5EF4-FFF2-40B4-BE49-F238E27FC236}">
                <a16:creationId xmlns:a16="http://schemas.microsoft.com/office/drawing/2014/main" id="{CEE13284-1FAB-3340-BA12-CF2290EDF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13" y="3094038"/>
            <a:ext cx="316230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en-US" sz="2400" u="sng">
                <a:solidFill>
                  <a:srgbClr val="FF0000"/>
                </a:solidFill>
                <a:latin typeface="Comic Sans MS" panose="030F0902030302020204" pitchFamily="66" charset="0"/>
                <a:cs typeface="Arial" panose="020B0604020202020204" pitchFamily="34" charset="0"/>
              </a:rPr>
              <a:t>iterated query:</a:t>
            </a:r>
            <a:endParaRPr lang="en-US" altLang="en-US" sz="2000">
              <a:solidFill>
                <a:srgbClr val="FF0000"/>
              </a:solidFill>
              <a:latin typeface="Comic Sans MS" panose="030F0902030302020204" pitchFamily="66" charset="0"/>
              <a:cs typeface="Arial" panose="020B0604020202020204" pitchFamily="34" charset="0"/>
            </a:endParaRPr>
          </a:p>
          <a:p>
            <a:pPr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contacted server replies with name of server to contact</a:t>
            </a:r>
          </a:p>
          <a:p>
            <a:pPr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ja-JP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“</a:t>
            </a:r>
            <a:r>
              <a:rPr lang="en-US" altLang="ja-JP" sz="2000">
                <a:latin typeface="Comic Sans MS" panose="030F0902030302020204" pitchFamily="66" charset="0"/>
                <a:cs typeface="Arial" panose="020B0604020202020204" pitchFamily="34" charset="0"/>
              </a:rPr>
              <a:t>I don</a:t>
            </a:r>
            <a:r>
              <a:rPr lang="ja-JP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’</a:t>
            </a:r>
            <a:r>
              <a:rPr lang="en-US" altLang="ja-JP" sz="2000">
                <a:latin typeface="Comic Sans MS" panose="030F0902030302020204" pitchFamily="66" charset="0"/>
                <a:cs typeface="Arial" panose="020B0604020202020204" pitchFamily="34" charset="0"/>
              </a:rPr>
              <a:t>t know this name, but ask this server</a:t>
            </a:r>
            <a:r>
              <a:rPr lang="ja-JP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”</a:t>
            </a:r>
            <a:endParaRPr lang="en-US" altLang="en-US" sz="2000"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7441" name="Footer Placeholder 2">
            <a:extLst>
              <a:ext uri="{FF2B5EF4-FFF2-40B4-BE49-F238E27FC236}">
                <a16:creationId xmlns:a16="http://schemas.microsoft.com/office/drawing/2014/main" id="{47C9139C-896F-2943-BE93-949FBE320FC9}"/>
              </a:ext>
            </a:extLst>
          </p:cNvPr>
          <p:cNvSpPr txBox="1">
            <a:spLocks noGrp="1"/>
          </p:cNvSpPr>
          <p:nvPr/>
        </p:nvSpPr>
        <p:spPr bwMode="auto">
          <a:xfrm>
            <a:off x="7618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cs typeface="Arial" panose="020B0604020202020204" pitchFamily="34" charset="0"/>
              </a:rPr>
              <a:t>Application  2-</a:t>
            </a:r>
            <a:fld id="{85A63BBB-B0B2-E440-81CD-2DCC5E78D021}" type="slidenum">
              <a:rPr lang="en-US" altLang="en-US" sz="1200"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F4F8B-BBFC-A5C5-D3C6-954D4B31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B2AEA-573A-8642-850B-83F28B6AB532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116F8F-7C20-D1BA-9193-13F36B21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EC7A-4D61-7244-8050-50A55061699F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5">
            <a:extLst>
              <a:ext uri="{FF2B5EF4-FFF2-40B4-BE49-F238E27FC236}">
                <a16:creationId xmlns:a16="http://schemas.microsoft.com/office/drawing/2014/main" id="{B3DABD2D-5EEE-4749-87F9-07E30F972D1B}"/>
              </a:ext>
            </a:extLst>
          </p:cNvPr>
          <p:cNvGrpSpPr>
            <a:grpSpLocks/>
          </p:cNvGrpSpPr>
          <p:nvPr/>
        </p:nvGrpSpPr>
        <p:grpSpPr bwMode="auto">
          <a:xfrm>
            <a:off x="3465513" y="790575"/>
            <a:ext cx="5678487" cy="5511800"/>
            <a:chOff x="1530" y="384"/>
            <a:chExt cx="3577" cy="3472"/>
          </a:xfrm>
        </p:grpSpPr>
        <p:graphicFrame>
          <p:nvGraphicFramePr>
            <p:cNvPr id="18438" name="Object 2">
              <a:extLst>
                <a:ext uri="{FF2B5EF4-FFF2-40B4-BE49-F238E27FC236}">
                  <a16:creationId xmlns:a16="http://schemas.microsoft.com/office/drawing/2014/main" id="{798169C8-93CF-F947-86F3-62D839A36C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40" y="2792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2" imgW="17462500" imgH="14478000" progId="MS_ClipArt_Gallery.2">
                    <p:embed/>
                  </p:oleObj>
                </mc:Choice>
                <mc:Fallback>
                  <p:oleObj name="Clip" r:id="rId2" imgW="17462500" imgH="14478000" progId="MS_ClipArt_Gallery.2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0" y="2792"/>
                          <a:ext cx="525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39" name="Text Box 3">
              <a:extLst>
                <a:ext uri="{FF2B5EF4-FFF2-40B4-BE49-F238E27FC236}">
                  <a16:creationId xmlns:a16="http://schemas.microsoft.com/office/drawing/2014/main" id="{2A0680EF-8425-B84C-A2E2-87E29410FA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7" y="3156"/>
              <a:ext cx="11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requesting host</a:t>
              </a:r>
              <a:endParaRPr lang="en-US" altLang="en-US" sz="2400">
                <a:cs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cs typeface="Arial" panose="020B0604020202020204" pitchFamily="34" charset="0"/>
                </a:rPr>
                <a:t>cis.poly.edu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18440" name="Text Box 4">
              <a:extLst>
                <a:ext uri="{FF2B5EF4-FFF2-40B4-BE49-F238E27FC236}">
                  <a16:creationId xmlns:a16="http://schemas.microsoft.com/office/drawing/2014/main" id="{9871D3C2-01D6-E444-A8B4-C35B4D8BB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6" y="3644"/>
              <a:ext cx="12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cs typeface="Arial" panose="020B0604020202020204" pitchFamily="34" charset="0"/>
                </a:rPr>
                <a:t>gaia.cs.umass.edu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graphicFrame>
          <p:nvGraphicFramePr>
            <p:cNvPr id="18441" name="Object 5">
              <a:extLst>
                <a:ext uri="{FF2B5EF4-FFF2-40B4-BE49-F238E27FC236}">
                  <a16:creationId xmlns:a16="http://schemas.microsoft.com/office/drawing/2014/main" id="{179D9810-2BE9-174E-9DB1-59E4650CC1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78" y="3296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4" imgW="17462500" imgH="14478000" progId="MS_ClipArt_Gallery.2">
                    <p:embed/>
                  </p:oleObj>
                </mc:Choice>
                <mc:Fallback>
                  <p:oleObj name="Clip" r:id="rId4" imgW="17462500" imgH="144780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8" y="3296"/>
                          <a:ext cx="525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442" name="Group 6">
              <a:extLst>
                <a:ext uri="{FF2B5EF4-FFF2-40B4-BE49-F238E27FC236}">
                  <a16:creationId xmlns:a16="http://schemas.microsoft.com/office/drawing/2014/main" id="{1A5DA517-D9F6-EE4D-B0B0-EEF95D25D4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6" y="1485"/>
              <a:ext cx="233" cy="414"/>
              <a:chOff x="4180" y="783"/>
              <a:chExt cx="150" cy="307"/>
            </a:xfrm>
          </p:grpSpPr>
          <p:sp>
            <p:nvSpPr>
              <p:cNvPr id="18492" name="AutoShape 7">
                <a:extLst>
                  <a:ext uri="{FF2B5EF4-FFF2-40B4-BE49-F238E27FC236}">
                    <a16:creationId xmlns:a16="http://schemas.microsoft.com/office/drawing/2014/main" id="{F025D225-9CA5-0C48-A5E3-C68E03816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93" name="Rectangle 8">
                <a:extLst>
                  <a:ext uri="{FF2B5EF4-FFF2-40B4-BE49-F238E27FC236}">
                    <a16:creationId xmlns:a16="http://schemas.microsoft.com/office/drawing/2014/main" id="{924E5559-A925-E342-8D23-5846D156E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94" name="Rectangle 9">
                <a:extLst>
                  <a:ext uri="{FF2B5EF4-FFF2-40B4-BE49-F238E27FC236}">
                    <a16:creationId xmlns:a16="http://schemas.microsoft.com/office/drawing/2014/main" id="{DB74A7B2-7948-D649-B2BC-D2F42328B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95" name="AutoShape 10">
                <a:extLst>
                  <a:ext uri="{FF2B5EF4-FFF2-40B4-BE49-F238E27FC236}">
                    <a16:creationId xmlns:a16="http://schemas.microsoft.com/office/drawing/2014/main" id="{A3DE8A56-072D-6D4A-A8B7-BB6DB8BDD6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96" name="Line 11">
                <a:extLst>
                  <a:ext uri="{FF2B5EF4-FFF2-40B4-BE49-F238E27FC236}">
                    <a16:creationId xmlns:a16="http://schemas.microsoft.com/office/drawing/2014/main" id="{2FAFF289-7E91-324B-9772-BF816A00D9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Line 12">
                <a:extLst>
                  <a:ext uri="{FF2B5EF4-FFF2-40B4-BE49-F238E27FC236}">
                    <a16:creationId xmlns:a16="http://schemas.microsoft.com/office/drawing/2014/main" id="{853DA053-2638-0A40-98E5-59D896D185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Rectangle 13">
                <a:extLst>
                  <a:ext uri="{FF2B5EF4-FFF2-40B4-BE49-F238E27FC236}">
                    <a16:creationId xmlns:a16="http://schemas.microsoft.com/office/drawing/2014/main" id="{506CD7D4-2B8E-2445-B4BD-D4009E64B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99" name="Rectangle 14">
                <a:extLst>
                  <a:ext uri="{FF2B5EF4-FFF2-40B4-BE49-F238E27FC236}">
                    <a16:creationId xmlns:a16="http://schemas.microsoft.com/office/drawing/2014/main" id="{F480D9C9-7B64-7D46-84DC-574C4132C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443" name="Text Box 15">
              <a:extLst>
                <a:ext uri="{FF2B5EF4-FFF2-40B4-BE49-F238E27FC236}">
                  <a16:creationId xmlns:a16="http://schemas.microsoft.com/office/drawing/2014/main" id="{F5FEA489-482C-E143-A1C8-460CF1808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5" y="384"/>
              <a:ext cx="1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root DNS server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18444" name="Line 16">
              <a:extLst>
                <a:ext uri="{FF2B5EF4-FFF2-40B4-BE49-F238E27FC236}">
                  <a16:creationId xmlns:a16="http://schemas.microsoft.com/office/drawing/2014/main" id="{31810ECF-0DB1-EC49-ACDB-4BA9A183C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27" y="1918"/>
              <a:ext cx="0" cy="8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17">
              <a:extLst>
                <a:ext uri="{FF2B5EF4-FFF2-40B4-BE49-F238E27FC236}">
                  <a16:creationId xmlns:a16="http://schemas.microsoft.com/office/drawing/2014/main" id="{062234D8-3EC0-7A44-8FAA-3E9C276857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9" y="850"/>
              <a:ext cx="576" cy="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8">
              <a:extLst>
                <a:ext uri="{FF2B5EF4-FFF2-40B4-BE49-F238E27FC236}">
                  <a16:creationId xmlns:a16="http://schemas.microsoft.com/office/drawing/2014/main" id="{B92A4350-FF33-3A41-82E2-8162C77ED6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7" y="1936"/>
              <a:ext cx="6" cy="8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47" name="Group 19">
              <a:extLst>
                <a:ext uri="{FF2B5EF4-FFF2-40B4-BE49-F238E27FC236}">
                  <a16:creationId xmlns:a16="http://schemas.microsoft.com/office/drawing/2014/main" id="{E6384B95-A002-AE40-BD0C-903DF906C9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0" y="2010"/>
              <a:ext cx="1196" cy="385"/>
              <a:chOff x="2831" y="2132"/>
              <a:chExt cx="1196" cy="385"/>
            </a:xfrm>
          </p:grpSpPr>
          <p:sp>
            <p:nvSpPr>
              <p:cNvPr id="18490" name="Rectangle 20">
                <a:extLst>
                  <a:ext uri="{FF2B5EF4-FFF2-40B4-BE49-F238E27FC236}">
                    <a16:creationId xmlns:a16="http://schemas.microsoft.com/office/drawing/2014/main" id="{DA6B5088-6E18-E84A-90DA-33B99A882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2178"/>
                <a:ext cx="1182" cy="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91" name="Text Box 21">
                <a:extLst>
                  <a:ext uri="{FF2B5EF4-FFF2-40B4-BE49-F238E27FC236}">
                    <a16:creationId xmlns:a16="http://schemas.microsoft.com/office/drawing/2014/main" id="{E81C25C0-B622-244A-8977-F0529D0A65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1" y="2132"/>
                <a:ext cx="1196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cs typeface="Arial" panose="020B0604020202020204" pitchFamily="34" charset="0"/>
                  </a:rPr>
                  <a:t>local DNS server</a:t>
                </a:r>
                <a:endParaRPr lang="en-US" altLang="en-US" sz="2400">
                  <a:cs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cs typeface="Arial" panose="020B0604020202020204" pitchFamily="34" charset="0"/>
                  </a:rPr>
                  <a:t>dns.poly.edu</a:t>
                </a:r>
                <a:endParaRPr lang="en-US" altLang="en-US" sz="160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448" name="Text Box 22">
              <a:extLst>
                <a:ext uri="{FF2B5EF4-FFF2-40B4-BE49-F238E27FC236}">
                  <a16:creationId xmlns:a16="http://schemas.microsoft.com/office/drawing/2014/main" id="{99B8633F-8CD0-0342-A2CD-A168A6ABED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5" y="245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Arial" panose="020B0604020202020204" pitchFamily="34" charset="0"/>
                </a:rPr>
                <a:t>1</a:t>
              </a: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8449" name="Text Box 23">
              <a:extLst>
                <a:ext uri="{FF2B5EF4-FFF2-40B4-BE49-F238E27FC236}">
                  <a16:creationId xmlns:a16="http://schemas.microsoft.com/office/drawing/2014/main" id="{FCF74A13-14EE-564C-8876-4B74A92958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7" y="98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Arial" panose="020B0604020202020204" pitchFamily="34" charset="0"/>
                </a:rPr>
                <a:t>2</a:t>
              </a: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8450" name="Text Box 24">
              <a:extLst>
                <a:ext uri="{FF2B5EF4-FFF2-40B4-BE49-F238E27FC236}">
                  <a16:creationId xmlns:a16="http://schemas.microsoft.com/office/drawing/2014/main" id="{8B3EFB92-2EDE-F143-895C-714BA3511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11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Arial" panose="020B0604020202020204" pitchFamily="34" charset="0"/>
                </a:rPr>
                <a:t>4</a:t>
              </a: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8451" name="Text Box 25">
              <a:extLst>
                <a:ext uri="{FF2B5EF4-FFF2-40B4-BE49-F238E27FC236}">
                  <a16:creationId xmlns:a16="http://schemas.microsoft.com/office/drawing/2014/main" id="{BE13B75B-BD73-E841-8860-699242D02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6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Arial" panose="020B0604020202020204" pitchFamily="34" charset="0"/>
                </a:rPr>
                <a:t>5</a:t>
              </a: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8452" name="Text Box 26">
              <a:extLst>
                <a:ext uri="{FF2B5EF4-FFF2-40B4-BE49-F238E27FC236}">
                  <a16:creationId xmlns:a16="http://schemas.microsoft.com/office/drawing/2014/main" id="{A4117B4C-963E-B941-AE7C-09D6BE819A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29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Arial" panose="020B0604020202020204" pitchFamily="34" charset="0"/>
                </a:rPr>
                <a:t>6</a:t>
              </a:r>
              <a:endParaRPr lang="en-US" altLang="en-US" sz="2400">
                <a:cs typeface="Arial" panose="020B0604020202020204" pitchFamily="34" charset="0"/>
              </a:endParaRPr>
            </a:p>
          </p:txBody>
        </p:sp>
        <p:grpSp>
          <p:nvGrpSpPr>
            <p:cNvPr id="18453" name="Group 27">
              <a:extLst>
                <a:ext uri="{FF2B5EF4-FFF2-40B4-BE49-F238E27FC236}">
                  <a16:creationId xmlns:a16="http://schemas.microsoft.com/office/drawing/2014/main" id="{531B19CE-9037-E84C-B72C-57B58DAE77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8" y="591"/>
              <a:ext cx="233" cy="414"/>
              <a:chOff x="4180" y="783"/>
              <a:chExt cx="150" cy="307"/>
            </a:xfrm>
          </p:grpSpPr>
          <p:sp>
            <p:nvSpPr>
              <p:cNvPr id="18482" name="AutoShape 28">
                <a:extLst>
                  <a:ext uri="{FF2B5EF4-FFF2-40B4-BE49-F238E27FC236}">
                    <a16:creationId xmlns:a16="http://schemas.microsoft.com/office/drawing/2014/main" id="{A0796843-C3F7-364C-BB7D-65905851B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83" name="Rectangle 29">
                <a:extLst>
                  <a:ext uri="{FF2B5EF4-FFF2-40B4-BE49-F238E27FC236}">
                    <a16:creationId xmlns:a16="http://schemas.microsoft.com/office/drawing/2014/main" id="{B5B59465-F44D-8C47-8933-EF5CC2137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84" name="Rectangle 30">
                <a:extLst>
                  <a:ext uri="{FF2B5EF4-FFF2-40B4-BE49-F238E27FC236}">
                    <a16:creationId xmlns:a16="http://schemas.microsoft.com/office/drawing/2014/main" id="{4299C905-1FA6-EF4F-B243-91B709C86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85" name="AutoShape 31">
                <a:extLst>
                  <a:ext uri="{FF2B5EF4-FFF2-40B4-BE49-F238E27FC236}">
                    <a16:creationId xmlns:a16="http://schemas.microsoft.com/office/drawing/2014/main" id="{5D657C9D-A9D4-564F-AFC2-3535117AD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86" name="Line 32">
                <a:extLst>
                  <a:ext uri="{FF2B5EF4-FFF2-40B4-BE49-F238E27FC236}">
                    <a16:creationId xmlns:a16="http://schemas.microsoft.com/office/drawing/2014/main" id="{BB529E2B-9FF8-1E42-9361-C4C4E6421A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Line 33">
                <a:extLst>
                  <a:ext uri="{FF2B5EF4-FFF2-40B4-BE49-F238E27FC236}">
                    <a16:creationId xmlns:a16="http://schemas.microsoft.com/office/drawing/2014/main" id="{D2C45D40-29C7-5343-A1A0-978C76738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Rectangle 34">
                <a:extLst>
                  <a:ext uri="{FF2B5EF4-FFF2-40B4-BE49-F238E27FC236}">
                    <a16:creationId xmlns:a16="http://schemas.microsoft.com/office/drawing/2014/main" id="{1EF32529-04C4-1F41-928B-ECD9304EE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89" name="Rectangle 35">
                <a:extLst>
                  <a:ext uri="{FF2B5EF4-FFF2-40B4-BE49-F238E27FC236}">
                    <a16:creationId xmlns:a16="http://schemas.microsoft.com/office/drawing/2014/main" id="{AE889F4F-E4D9-384E-BDED-F213CC164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8454" name="Group 36">
              <a:extLst>
                <a:ext uri="{FF2B5EF4-FFF2-40B4-BE49-F238E27FC236}">
                  <a16:creationId xmlns:a16="http://schemas.microsoft.com/office/drawing/2014/main" id="{D46BC8FD-827C-DB4F-BB79-7851C57955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0" y="1491"/>
              <a:ext cx="233" cy="414"/>
              <a:chOff x="4180" y="783"/>
              <a:chExt cx="150" cy="307"/>
            </a:xfrm>
          </p:grpSpPr>
          <p:sp>
            <p:nvSpPr>
              <p:cNvPr id="18474" name="AutoShape 37">
                <a:extLst>
                  <a:ext uri="{FF2B5EF4-FFF2-40B4-BE49-F238E27FC236}">
                    <a16:creationId xmlns:a16="http://schemas.microsoft.com/office/drawing/2014/main" id="{F0926F27-78A3-4D44-868A-5AF5912B85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75" name="Rectangle 38">
                <a:extLst>
                  <a:ext uri="{FF2B5EF4-FFF2-40B4-BE49-F238E27FC236}">
                    <a16:creationId xmlns:a16="http://schemas.microsoft.com/office/drawing/2014/main" id="{1E1B0AD8-26C1-494C-8E29-5AF3F62C8C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76" name="Rectangle 39">
                <a:extLst>
                  <a:ext uri="{FF2B5EF4-FFF2-40B4-BE49-F238E27FC236}">
                    <a16:creationId xmlns:a16="http://schemas.microsoft.com/office/drawing/2014/main" id="{6146D11F-2E0C-CD4D-8E14-1F2C26C96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77" name="AutoShape 40">
                <a:extLst>
                  <a:ext uri="{FF2B5EF4-FFF2-40B4-BE49-F238E27FC236}">
                    <a16:creationId xmlns:a16="http://schemas.microsoft.com/office/drawing/2014/main" id="{25FFF313-3DDE-C842-B0AB-CF2AA3D3C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78" name="Line 41">
                <a:extLst>
                  <a:ext uri="{FF2B5EF4-FFF2-40B4-BE49-F238E27FC236}">
                    <a16:creationId xmlns:a16="http://schemas.microsoft.com/office/drawing/2014/main" id="{D4B1493B-345A-C942-B488-DB1734444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42">
                <a:extLst>
                  <a:ext uri="{FF2B5EF4-FFF2-40B4-BE49-F238E27FC236}">
                    <a16:creationId xmlns:a16="http://schemas.microsoft.com/office/drawing/2014/main" id="{7C9D7053-6C5A-2447-B8D8-C8132E2755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Rectangle 43">
                <a:extLst>
                  <a:ext uri="{FF2B5EF4-FFF2-40B4-BE49-F238E27FC236}">
                    <a16:creationId xmlns:a16="http://schemas.microsoft.com/office/drawing/2014/main" id="{1C5F2A88-D3E4-4D49-B105-3543FE03E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81" name="Rectangle 44">
                <a:extLst>
                  <a:ext uri="{FF2B5EF4-FFF2-40B4-BE49-F238E27FC236}">
                    <a16:creationId xmlns:a16="http://schemas.microsoft.com/office/drawing/2014/main" id="{529451BF-9506-8E43-A8A8-F84D6F750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8455" name="Group 45">
              <a:extLst>
                <a:ext uri="{FF2B5EF4-FFF2-40B4-BE49-F238E27FC236}">
                  <a16:creationId xmlns:a16="http://schemas.microsoft.com/office/drawing/2014/main" id="{CB292C99-4A36-A241-9A21-5AEC5659CD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2511"/>
              <a:ext cx="233" cy="414"/>
              <a:chOff x="4180" y="783"/>
              <a:chExt cx="150" cy="307"/>
            </a:xfrm>
          </p:grpSpPr>
          <p:sp>
            <p:nvSpPr>
              <p:cNvPr id="18466" name="AutoShape 46">
                <a:extLst>
                  <a:ext uri="{FF2B5EF4-FFF2-40B4-BE49-F238E27FC236}">
                    <a16:creationId xmlns:a16="http://schemas.microsoft.com/office/drawing/2014/main" id="{F08E1FA0-284F-D746-BFE6-A466093CE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67" name="Rectangle 47">
                <a:extLst>
                  <a:ext uri="{FF2B5EF4-FFF2-40B4-BE49-F238E27FC236}">
                    <a16:creationId xmlns:a16="http://schemas.microsoft.com/office/drawing/2014/main" id="{C89B5EB4-7468-444F-B22D-DC79B77DF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68" name="Rectangle 48">
                <a:extLst>
                  <a:ext uri="{FF2B5EF4-FFF2-40B4-BE49-F238E27FC236}">
                    <a16:creationId xmlns:a16="http://schemas.microsoft.com/office/drawing/2014/main" id="{C179B4C9-06F6-D846-881C-A34CBD265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69" name="AutoShape 49">
                <a:extLst>
                  <a:ext uri="{FF2B5EF4-FFF2-40B4-BE49-F238E27FC236}">
                    <a16:creationId xmlns:a16="http://schemas.microsoft.com/office/drawing/2014/main" id="{A3D0CB45-4274-454C-88EA-B217C6D79B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70" name="Line 50">
                <a:extLst>
                  <a:ext uri="{FF2B5EF4-FFF2-40B4-BE49-F238E27FC236}">
                    <a16:creationId xmlns:a16="http://schemas.microsoft.com/office/drawing/2014/main" id="{3E49DBAC-44EA-0A4E-9A10-D87754754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1" name="Line 51">
                <a:extLst>
                  <a:ext uri="{FF2B5EF4-FFF2-40B4-BE49-F238E27FC236}">
                    <a16:creationId xmlns:a16="http://schemas.microsoft.com/office/drawing/2014/main" id="{0E7AFCAF-9B7B-9A4D-BB66-FBD1319633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Rectangle 52">
                <a:extLst>
                  <a:ext uri="{FF2B5EF4-FFF2-40B4-BE49-F238E27FC236}">
                    <a16:creationId xmlns:a16="http://schemas.microsoft.com/office/drawing/2014/main" id="{E604C4BF-8A1D-0A45-A47D-091171DF3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  <p:sp>
            <p:nvSpPr>
              <p:cNvPr id="18473" name="Rectangle 53">
                <a:extLst>
                  <a:ext uri="{FF2B5EF4-FFF2-40B4-BE49-F238E27FC236}">
                    <a16:creationId xmlns:a16="http://schemas.microsoft.com/office/drawing/2014/main" id="{D995A448-01DE-9046-AB99-2AB83D19E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ＭＳ Ｐゴシック" panose="020B0600070205080204" pitchFamily="34" charset="-128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Clr>
                    <a:schemeClr val="accent2"/>
                  </a:buClr>
                  <a:buSzPct val="85000"/>
                  <a:buFont typeface="ZapfDingbats" pitchFamily="82" charset="2"/>
                  <a:buNone/>
                </a:pPr>
                <a:endParaRPr lang="en-US" altLang="en-US" sz="240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456" name="Text Box 54">
              <a:extLst>
                <a:ext uri="{FF2B5EF4-FFF2-40B4-BE49-F238E27FC236}">
                  <a16:creationId xmlns:a16="http://schemas.microsoft.com/office/drawing/2014/main" id="{48342866-608F-AE47-A2D8-EC3C66CE3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9" y="2871"/>
              <a:ext cx="151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cs typeface="Arial" panose="020B0604020202020204" pitchFamily="34" charset="0"/>
                </a:rPr>
                <a:t>authoritative DNS server</a:t>
              </a:r>
              <a:endParaRPr lang="en-US" altLang="en-US" sz="2400">
                <a:cs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cs typeface="Arial" panose="020B0604020202020204" pitchFamily="34" charset="0"/>
                </a:rPr>
                <a:t>dns.cs.umass.edu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18457" name="Text Box 55">
              <a:extLst>
                <a:ext uri="{FF2B5EF4-FFF2-40B4-BE49-F238E27FC236}">
                  <a16:creationId xmlns:a16="http://schemas.microsoft.com/office/drawing/2014/main" id="{942C50E8-7DD2-504D-AD60-8AAA5B2B96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34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Arial" panose="020B0604020202020204" pitchFamily="34" charset="0"/>
                </a:rPr>
                <a:t>7</a:t>
              </a: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8458" name="Text Box 56">
              <a:extLst>
                <a:ext uri="{FF2B5EF4-FFF2-40B4-BE49-F238E27FC236}">
                  <a16:creationId xmlns:a16="http://schemas.microsoft.com/office/drawing/2014/main" id="{E6EA8AA9-0498-F245-BDFB-38EBB4B75F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3" y="246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Arial" panose="020B0604020202020204" pitchFamily="34" charset="0"/>
                </a:rPr>
                <a:t>8</a:t>
              </a: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8459" name="Line 57">
              <a:extLst>
                <a:ext uri="{FF2B5EF4-FFF2-40B4-BE49-F238E27FC236}">
                  <a16:creationId xmlns:a16="http://schemas.microsoft.com/office/drawing/2014/main" id="{3ED8724F-7C1F-214B-AABA-151894EF2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768"/>
              <a:ext cx="432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Text Box 59">
              <a:extLst>
                <a:ext uri="{FF2B5EF4-FFF2-40B4-BE49-F238E27FC236}">
                  <a16:creationId xmlns:a16="http://schemas.microsoft.com/office/drawing/2014/main" id="{00262AA6-DA13-A842-91EA-54CEC176F3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536"/>
              <a:ext cx="1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TLD DNS server</a:t>
              </a:r>
              <a:endParaRPr lang="en-US" altLang="en-US" sz="1600">
                <a:cs typeface="Arial" panose="020B0604020202020204" pitchFamily="34" charset="0"/>
              </a:endParaRPr>
            </a:p>
          </p:txBody>
        </p:sp>
        <p:sp>
          <p:nvSpPr>
            <p:cNvPr id="18461" name="Line 60">
              <a:extLst>
                <a:ext uri="{FF2B5EF4-FFF2-40B4-BE49-F238E27FC236}">
                  <a16:creationId xmlns:a16="http://schemas.microsoft.com/office/drawing/2014/main" id="{3D0D64DD-78A3-DC4D-8E20-E95534EB3F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872"/>
              <a:ext cx="0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Line 61">
              <a:extLst>
                <a:ext uri="{FF2B5EF4-FFF2-40B4-BE49-F238E27FC236}">
                  <a16:creationId xmlns:a16="http://schemas.microsoft.com/office/drawing/2014/main" id="{3D70B589-750B-E747-BD3B-97B3807F78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62">
              <a:extLst>
                <a:ext uri="{FF2B5EF4-FFF2-40B4-BE49-F238E27FC236}">
                  <a16:creationId xmlns:a16="http://schemas.microsoft.com/office/drawing/2014/main" id="{910064F9-AED8-CC44-BECA-ABB22130DA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72" y="1008"/>
              <a:ext cx="33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63">
              <a:extLst>
                <a:ext uri="{FF2B5EF4-FFF2-40B4-BE49-F238E27FC236}">
                  <a16:creationId xmlns:a16="http://schemas.microsoft.com/office/drawing/2014/main" id="{B25A618D-FD26-764D-B2ED-1F23733827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00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Arial" panose="020B0604020202020204" pitchFamily="34" charset="0"/>
                </a:rPr>
                <a:t>3</a:t>
              </a: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8465" name="Line 64">
              <a:extLst>
                <a:ext uri="{FF2B5EF4-FFF2-40B4-BE49-F238E27FC236}">
                  <a16:creationId xmlns:a16="http://schemas.microsoft.com/office/drawing/2014/main" id="{1053D39F-F2EE-D148-8BE5-7C05BFBDE1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1008"/>
              <a:ext cx="480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5" name="Rectangle 67">
            <a:extLst>
              <a:ext uri="{FF2B5EF4-FFF2-40B4-BE49-F238E27FC236}">
                <a16:creationId xmlns:a16="http://schemas.microsoft.com/office/drawing/2014/main" id="{CE20424A-CA87-9748-9E3F-359F29BFB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687513"/>
            <a:ext cx="3162300" cy="231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en-US" sz="2400" u="sng">
                <a:solidFill>
                  <a:srgbClr val="FF0000"/>
                </a:solidFill>
                <a:latin typeface="Comic Sans MS" panose="030F0902030302020204" pitchFamily="66" charset="0"/>
                <a:cs typeface="Arial" panose="020B0604020202020204" pitchFamily="34" charset="0"/>
              </a:rPr>
              <a:t>recursive query:</a:t>
            </a:r>
            <a:endParaRPr lang="en-US" altLang="en-US" sz="2000">
              <a:latin typeface="Comic Sans MS" panose="030F0902030302020204" pitchFamily="66" charset="0"/>
              <a:cs typeface="Arial" panose="020B0604020202020204" pitchFamily="34" charset="0"/>
            </a:endParaRPr>
          </a:p>
          <a:p>
            <a:pPr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puts burden of name resolution on contacted name server</a:t>
            </a:r>
          </a:p>
          <a:p>
            <a:pPr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heavy load?</a:t>
            </a:r>
          </a:p>
        </p:txBody>
      </p:sp>
      <p:sp>
        <p:nvSpPr>
          <p:cNvPr id="18436" name="Rectangle 70">
            <a:extLst>
              <a:ext uri="{FF2B5EF4-FFF2-40B4-BE49-F238E27FC236}">
                <a16:creationId xmlns:a16="http://schemas.microsoft.com/office/drawing/2014/main" id="{9FB94FEB-9FD1-534A-832C-60B8C5A51E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anchor="ctr"/>
          <a:lstStyle/>
          <a:p>
            <a:r>
              <a:rPr lang="en-US" altLang="en-US" sz="3800"/>
              <a:t>DNS name </a:t>
            </a:r>
            <a:br>
              <a:rPr lang="en-US" altLang="en-US" sz="3800"/>
            </a:br>
            <a:r>
              <a:rPr lang="en-US" altLang="en-US" sz="3800"/>
              <a:t>resolution example</a:t>
            </a:r>
          </a:p>
        </p:txBody>
      </p:sp>
      <p:sp>
        <p:nvSpPr>
          <p:cNvPr id="18437" name="Footer Placeholder 2">
            <a:extLst>
              <a:ext uri="{FF2B5EF4-FFF2-40B4-BE49-F238E27FC236}">
                <a16:creationId xmlns:a16="http://schemas.microsoft.com/office/drawing/2014/main" id="{17BD9AEC-BC09-FF43-A56A-6BCACAFE0964}"/>
              </a:ext>
            </a:extLst>
          </p:cNvPr>
          <p:cNvSpPr txBox="1">
            <a:spLocks noGrp="1"/>
          </p:cNvSpPr>
          <p:nvPr/>
        </p:nvSpPr>
        <p:spPr bwMode="auto">
          <a:xfrm>
            <a:off x="7618413" y="6532563"/>
            <a:ext cx="14525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cs typeface="Arial" panose="020B0604020202020204" pitchFamily="34" charset="0"/>
              </a:rPr>
              <a:t>Application  2-</a:t>
            </a:r>
            <a:fld id="{E95997E3-E315-714A-9BAB-8CCF6831851D}" type="slidenum">
              <a:rPr lang="en-US" altLang="en-US" sz="1200"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336B68-F67D-6BFC-A4D8-E7176DC2E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4B412F-905F-9C4F-8B65-0A33C90EA34A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3C669B-4A7F-DB74-7A6A-4E5CB0CF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EC7A-4D61-7244-8050-50A55061699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ABA19BB8-5C03-E24D-A92D-A0002C61A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C2FF5C0-FAEC-854F-90C9-80FF92D3A58C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5CEBD92A-CC13-EB47-9AA8-4F9184271F2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6B02E2DC-C0CD-6E4D-B198-828EDEC2E804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0945" name="Rectangle 65">
            <a:extLst>
              <a:ext uri="{FF2B5EF4-FFF2-40B4-BE49-F238E27FC236}">
                <a16:creationId xmlns:a16="http://schemas.microsoft.com/office/drawing/2014/main" id="{AFE236D7-0DBA-E641-B5CB-5A49BDA141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Recursive Queries</a:t>
            </a:r>
          </a:p>
        </p:txBody>
      </p:sp>
      <p:sp>
        <p:nvSpPr>
          <p:cNvPr id="19462" name="Rectangle 66">
            <a:extLst>
              <a:ext uri="{FF2B5EF4-FFF2-40B4-BE49-F238E27FC236}">
                <a16:creationId xmlns:a16="http://schemas.microsoft.com/office/drawing/2014/main" id="{9461197E-DAD3-504C-85DA-C865692F0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1162050"/>
            <a:ext cx="8086725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E2D532"/>
              </a:buClr>
              <a:buSzTx/>
              <a:buFontTx/>
              <a:buNone/>
            </a:pPr>
            <a:r>
              <a:rPr lang="en-US" altLang="en-US" sz="2800" u="sng">
                <a:cs typeface="Arial" panose="020B0604020202020204" pitchFamily="34" charset="0"/>
              </a:rPr>
              <a:t>Recursive query:</a:t>
            </a:r>
            <a:endParaRPr lang="en-US" altLang="en-US" sz="2400">
              <a:cs typeface="Arial" panose="020B0604020202020204" pitchFamily="34" charset="0"/>
            </a:endParaRPr>
          </a:p>
          <a:p>
            <a:pPr eaLnBrk="1" hangingPunct="1">
              <a:buClr>
                <a:srgbClr val="E2D532"/>
              </a:buClr>
              <a:buSzTx/>
              <a:buFontTx/>
              <a:buChar char="•"/>
            </a:pPr>
            <a:r>
              <a:rPr lang="en-US" altLang="en-US" sz="2400">
                <a:cs typeface="Arial" panose="020B0604020202020204" pitchFamily="34" charset="0"/>
              </a:rPr>
              <a:t>puts burden of name resolution on </a:t>
            </a:r>
            <a:r>
              <a:rPr lang="en-US" altLang="en-US" sz="2800" b="1">
                <a:cs typeface="Arial" panose="020B0604020202020204" pitchFamily="34" charset="0"/>
              </a:rPr>
              <a:t>contacted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  <a:r>
              <a:rPr lang="en-US" altLang="en-US" sz="2400">
                <a:cs typeface="Arial" panose="020B0604020202020204" pitchFamily="34" charset="0"/>
              </a:rPr>
              <a:t>name server (i.e., please give me the info I need – you do all the work)</a:t>
            </a:r>
          </a:p>
          <a:p>
            <a:pPr eaLnBrk="1" hangingPunct="1">
              <a:buClr>
                <a:srgbClr val="E2D532"/>
              </a:buClr>
              <a:buSzTx/>
              <a:buFontTx/>
              <a:buChar char="•"/>
            </a:pPr>
            <a:r>
              <a:rPr lang="en-US" altLang="en-US" sz="2400">
                <a:cs typeface="Arial" panose="020B0604020202020204" pitchFamily="34" charset="0"/>
              </a:rPr>
              <a:t>heavy load?</a:t>
            </a:r>
          </a:p>
          <a:p>
            <a:pPr eaLnBrk="1" hangingPunct="1">
              <a:spcBef>
                <a:spcPct val="50000"/>
              </a:spcBef>
              <a:buClr>
                <a:srgbClr val="E2D532"/>
              </a:buClr>
              <a:buSzTx/>
              <a:buFontTx/>
              <a:buNone/>
            </a:pPr>
            <a:r>
              <a:rPr lang="en-US" altLang="en-US" sz="2800" u="sng">
                <a:cs typeface="Arial" panose="020B0604020202020204" pitchFamily="34" charset="0"/>
              </a:rPr>
              <a:t>Iterated query:</a:t>
            </a:r>
            <a:endParaRPr lang="en-US" altLang="en-US" sz="2400">
              <a:cs typeface="Arial" panose="020B0604020202020204" pitchFamily="34" charset="0"/>
            </a:endParaRPr>
          </a:p>
          <a:p>
            <a:pPr eaLnBrk="1" hangingPunct="1">
              <a:buClr>
                <a:srgbClr val="E2D532"/>
              </a:buClr>
              <a:buSzTx/>
              <a:buFontTx/>
              <a:buChar char="•"/>
            </a:pPr>
            <a:r>
              <a:rPr lang="en-US" altLang="en-US" sz="2400">
                <a:cs typeface="Arial" panose="020B0604020202020204" pitchFamily="34" charset="0"/>
              </a:rPr>
              <a:t>contacted server replies with name of server to contact</a:t>
            </a:r>
          </a:p>
          <a:p>
            <a:pPr eaLnBrk="1" hangingPunct="1">
              <a:buClr>
                <a:srgbClr val="E2D532"/>
              </a:buClr>
              <a:buSzTx/>
              <a:buFontTx/>
              <a:buChar char="•"/>
            </a:pPr>
            <a:r>
              <a:rPr lang="ja-JP" altLang="en-US" sz="2400">
                <a:cs typeface="Arial" panose="020B0604020202020204" pitchFamily="34" charset="0"/>
              </a:rPr>
              <a:t>“</a:t>
            </a:r>
            <a:r>
              <a:rPr lang="en-US" altLang="ja-JP" sz="2400">
                <a:cs typeface="Arial" panose="020B0604020202020204" pitchFamily="34" charset="0"/>
              </a:rPr>
              <a:t>I don</a:t>
            </a:r>
            <a:r>
              <a:rPr lang="ja-JP" altLang="en-US" sz="2400">
                <a:cs typeface="Arial" panose="020B0604020202020204" pitchFamily="34" charset="0"/>
              </a:rPr>
              <a:t>’</a:t>
            </a:r>
            <a:r>
              <a:rPr lang="en-US" altLang="ja-JP" sz="2400">
                <a:cs typeface="Arial" panose="020B0604020202020204" pitchFamily="34" charset="0"/>
              </a:rPr>
              <a:t>t know this name, but ask this server</a:t>
            </a:r>
            <a:r>
              <a:rPr lang="ja-JP" altLang="en-US" sz="2400">
                <a:cs typeface="Arial" panose="020B0604020202020204" pitchFamily="34" charset="0"/>
              </a:rPr>
              <a:t>”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1D9419FC-9579-274C-ABD8-21FA7743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BF717A-2681-0A4D-85A0-8583F986FCF2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A1C3C-5F52-0945-AB05-52AA37E200B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A832B91D-DC0F-E747-BE48-FCFEA493245B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2082" name="Rectangle 2">
            <a:extLst>
              <a:ext uri="{FF2B5EF4-FFF2-40B4-BE49-F238E27FC236}">
                <a16:creationId xmlns:a16="http://schemas.microsoft.com/office/drawing/2014/main" id="{BA20E76B-8327-A447-8D8D-9B41F258068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DNS Caching</a:t>
            </a:r>
          </a:p>
        </p:txBody>
      </p:sp>
      <p:sp>
        <p:nvSpPr>
          <p:cNvPr id="942083" name="Rectangle 3">
            <a:extLst>
              <a:ext uri="{FF2B5EF4-FFF2-40B4-BE49-F238E27FC236}">
                <a16:creationId xmlns:a16="http://schemas.microsoft.com/office/drawing/2014/main" id="{D4E85AA6-48C1-974D-AF64-D6F6996D4C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326438" cy="4343400"/>
          </a:xfrm>
        </p:spPr>
        <p:txBody>
          <a:bodyPr/>
          <a:lstStyle/>
          <a:p>
            <a:pPr eaLnBrk="1" hangingPunct="1"/>
            <a:r>
              <a:rPr lang="en-US" altLang="en-US" sz="2600"/>
              <a:t>Performing all these queries take time</a:t>
            </a:r>
          </a:p>
          <a:p>
            <a:pPr lvl="1" eaLnBrk="1" hangingPunct="1"/>
            <a:r>
              <a:rPr lang="en-US" altLang="en-US" sz="2200"/>
              <a:t>All this before the actual communication takes place</a:t>
            </a:r>
          </a:p>
          <a:p>
            <a:pPr lvl="1" eaLnBrk="1" hangingPunct="1"/>
            <a:r>
              <a:rPr lang="en-US" altLang="en-US" sz="2200"/>
              <a:t>E.g., 1-second latency before starting Web download</a:t>
            </a:r>
          </a:p>
          <a:p>
            <a:pPr eaLnBrk="1" hangingPunct="1"/>
            <a:r>
              <a:rPr lang="en-US" altLang="en-US" sz="2600"/>
              <a:t>Caching can substantially reduce overhead</a:t>
            </a:r>
          </a:p>
          <a:p>
            <a:pPr lvl="1" eaLnBrk="1" hangingPunct="1"/>
            <a:r>
              <a:rPr lang="en-US" altLang="en-US" sz="2200"/>
              <a:t>The top-level servers very rarely change</a:t>
            </a:r>
          </a:p>
          <a:p>
            <a:pPr lvl="1" eaLnBrk="1" hangingPunct="1"/>
            <a:r>
              <a:rPr lang="en-US" altLang="en-US" sz="2200"/>
              <a:t>Popular sites (e.g., www.google.com) visited often</a:t>
            </a:r>
          </a:p>
          <a:p>
            <a:pPr lvl="1" eaLnBrk="1" hangingPunct="1"/>
            <a:r>
              <a:rPr lang="en-US" altLang="en-US" sz="2200"/>
              <a:t>Local DNS server often has the information cached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13726738-AD7F-6D4F-A9BE-1B764F59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A99B91B-5D9C-854F-86CE-F94F1D54A1F6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0AF23-A1AC-F449-A272-B7DD0EB929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EDAFA2C9-3EA5-F34D-B0BA-938BAD249BE8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6178" name="Rectangle 2">
            <a:extLst>
              <a:ext uri="{FF2B5EF4-FFF2-40B4-BE49-F238E27FC236}">
                <a16:creationId xmlns:a16="http://schemas.microsoft.com/office/drawing/2014/main" id="{A7B93737-8187-DA4B-A331-62A8C19CC9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DNS Caching</a:t>
            </a:r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609F4C04-EAFA-4E44-9334-2729C25CC4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eaLnBrk="1" hangingPunct="1"/>
            <a:r>
              <a:rPr lang="en-US" altLang="en-US" sz="2600"/>
              <a:t>How DNS caching works</a:t>
            </a:r>
          </a:p>
          <a:p>
            <a:pPr lvl="1" eaLnBrk="1" hangingPunct="1"/>
            <a:r>
              <a:rPr lang="en-US" altLang="en-US" sz="2200"/>
              <a:t>DNS servers cache responses to queries</a:t>
            </a:r>
          </a:p>
          <a:p>
            <a:pPr lvl="1" eaLnBrk="1" hangingPunct="1"/>
            <a:r>
              <a:rPr lang="en-US" altLang="en-US" sz="2200"/>
              <a:t>Responses include a </a:t>
            </a:r>
            <a:r>
              <a:rPr lang="ja-JP" altLang="en-US" sz="2200"/>
              <a:t>“</a:t>
            </a:r>
            <a:r>
              <a:rPr lang="en-US" altLang="ja-JP" sz="2200"/>
              <a:t>time to live</a:t>
            </a:r>
            <a:r>
              <a:rPr lang="ja-JP" altLang="en-US" sz="2200"/>
              <a:t>”</a:t>
            </a:r>
            <a:r>
              <a:rPr lang="en-US" altLang="ja-JP" sz="2200"/>
              <a:t> (TTL) field</a:t>
            </a:r>
          </a:p>
          <a:p>
            <a:pPr lvl="1" eaLnBrk="1" hangingPunct="1"/>
            <a:r>
              <a:rPr lang="en-US" altLang="en-US" sz="2200"/>
              <a:t>Server deletes the cached entry after TTL expires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51489B82-11DC-EA4A-B095-13ACF882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1E4B807-B807-384E-9B98-066694CCD011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00558-F78A-4140-B210-88F33D1801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3A769014-94DB-D646-B852-76F43DDC43F2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690" name="Rectangle 2">
            <a:extLst>
              <a:ext uri="{FF2B5EF4-FFF2-40B4-BE49-F238E27FC236}">
                <a16:creationId xmlns:a16="http://schemas.microsoft.com/office/drawing/2014/main" id="{BA91B8E9-206E-644F-8E91-9D745768F7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Outline</a:t>
            </a:r>
          </a:p>
        </p:txBody>
      </p:sp>
      <p:sp>
        <p:nvSpPr>
          <p:cNvPr id="4102" name="Rectangle 3">
            <a:extLst>
              <a:ext uri="{FF2B5EF4-FFF2-40B4-BE49-F238E27FC236}">
                <a16:creationId xmlns:a16="http://schemas.microsoft.com/office/drawing/2014/main" id="{BB8ECDC7-9E0C-F947-B632-BE3ADC8EEAD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7638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Reminder: </a:t>
            </a:r>
          </a:p>
          <a:p>
            <a:pPr lvl="1" eaLnBrk="1" hangingPunct="1"/>
            <a:r>
              <a:rPr lang="en-US" altLang="en-US" sz="2200" dirty="0"/>
              <a:t>HTTP &amp; DNS Labs</a:t>
            </a:r>
          </a:p>
          <a:p>
            <a:pPr lvl="1" eaLnBrk="1" hangingPunct="1"/>
            <a:r>
              <a:rPr lang="en-US" altLang="en-US" sz="2200" dirty="0"/>
              <a:t>Discussion session for quiz#1, 6/6</a:t>
            </a:r>
          </a:p>
          <a:p>
            <a:pPr lvl="1" eaLnBrk="1" hangingPunct="1"/>
            <a:r>
              <a:rPr lang="en-US" altLang="en-US" sz="2200" dirty="0"/>
              <a:t>Quiz#1 (lectures 1-5, labs 1-2), 6/8 Wednesday</a:t>
            </a:r>
          </a:p>
          <a:p>
            <a:pPr eaLnBrk="1" hangingPunct="1"/>
            <a:r>
              <a:rPr lang="en-US" altLang="en-US" sz="2600" dirty="0"/>
              <a:t>Host name and IP addresses</a:t>
            </a:r>
          </a:p>
          <a:p>
            <a:pPr eaLnBrk="1" hangingPunct="1"/>
            <a:r>
              <a:rPr lang="en-US" altLang="en-US" sz="2600" dirty="0"/>
              <a:t>DNS: Domain name systems</a:t>
            </a:r>
          </a:p>
          <a:p>
            <a:pPr lvl="1" eaLnBrk="1" hangingPunct="1"/>
            <a:r>
              <a:rPr lang="en-US" altLang="en-US" sz="2200" dirty="0"/>
              <a:t>Services provided</a:t>
            </a:r>
          </a:p>
          <a:p>
            <a:pPr lvl="1" eaLnBrk="1" hangingPunct="1"/>
            <a:r>
              <a:rPr lang="en-US" altLang="en-US" sz="2200" dirty="0"/>
              <a:t>Name spaces</a:t>
            </a:r>
          </a:p>
          <a:p>
            <a:pPr lvl="1" eaLnBrk="1" hangingPunct="1"/>
            <a:r>
              <a:rPr lang="en-US" altLang="en-US" sz="2200" dirty="0"/>
              <a:t>Name servers</a:t>
            </a:r>
          </a:p>
          <a:p>
            <a:pPr lvl="1" eaLnBrk="1" hangingPunct="1"/>
            <a:r>
              <a:rPr lang="en-US" altLang="en-US" sz="2200" dirty="0"/>
              <a:t>DNS records and protocol</a:t>
            </a:r>
          </a:p>
          <a:p>
            <a:pPr lvl="1" eaLnBrk="1" hangingPunct="1"/>
            <a:endParaRPr lang="en-US" altLang="en-US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F215A5E4-FCFE-FD40-B57D-6C6C2B10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311F73A-B55B-4C43-AF99-946FAE36E57D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F42FBD87-8B48-E740-AFC5-E931DB613C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55F10924-4562-8D4B-94D8-41423492FD4C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2930" name="Rectangle 2">
            <a:extLst>
              <a:ext uri="{FF2B5EF4-FFF2-40B4-BE49-F238E27FC236}">
                <a16:creationId xmlns:a16="http://schemas.microsoft.com/office/drawing/2014/main" id="{55CC90DD-F1D0-2E4F-842C-CB81ECE0F2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380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Arial" charset="0"/>
              </a:rPr>
              <a:t>DNS Records</a:t>
            </a: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Arial" charset="0"/>
            </a:endParaRPr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C2F32C12-282A-3443-A93A-B1C87B6241D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42925" y="1343025"/>
            <a:ext cx="8228013" cy="514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600" u="sng">
                <a:solidFill>
                  <a:schemeClr val="accent2"/>
                </a:solidFill>
              </a:rPr>
              <a:t>DNS:</a:t>
            </a:r>
            <a:r>
              <a:rPr lang="en-US" altLang="en-US" sz="2600"/>
              <a:t> distributed db storing resource records (RR)</a:t>
            </a:r>
          </a:p>
        </p:txBody>
      </p:sp>
      <p:grpSp>
        <p:nvGrpSpPr>
          <p:cNvPr id="22535" name="Group 5">
            <a:extLst>
              <a:ext uri="{FF2B5EF4-FFF2-40B4-BE49-F238E27FC236}">
                <a16:creationId xmlns:a16="http://schemas.microsoft.com/office/drawing/2014/main" id="{CF211DDC-C209-4249-BCE7-61768BD98612}"/>
              </a:ext>
            </a:extLst>
          </p:cNvPr>
          <p:cNvGrpSpPr>
            <a:grpSpLocks/>
          </p:cNvGrpSpPr>
          <p:nvPr/>
        </p:nvGrpSpPr>
        <p:grpSpPr bwMode="auto">
          <a:xfrm>
            <a:off x="1795463" y="1895475"/>
            <a:ext cx="5364162" cy="571500"/>
            <a:chOff x="1407" y="1206"/>
            <a:chExt cx="3379" cy="360"/>
          </a:xfrm>
        </p:grpSpPr>
        <p:sp>
          <p:nvSpPr>
            <p:cNvPr id="22538" name="Text Box 6">
              <a:extLst>
                <a:ext uri="{FF2B5EF4-FFF2-40B4-BE49-F238E27FC236}">
                  <a16:creationId xmlns:a16="http://schemas.microsoft.com/office/drawing/2014/main" id="{2C043531-A0A3-AF45-85B7-A0E60D19F8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Comic Sans MS" panose="030F0902030302020204" pitchFamily="66" charset="0"/>
                  <a:cs typeface="Arial" panose="020B0604020202020204" pitchFamily="34" charset="0"/>
                </a:rPr>
                <a:t>RR format: </a:t>
              </a:r>
              <a:r>
                <a:rPr lang="en-US" altLang="en-US" sz="1800" b="1">
                  <a:latin typeface="Courier New" panose="02070309020205020404" pitchFamily="49" charset="0"/>
                  <a:cs typeface="Arial" panose="020B0604020202020204" pitchFamily="34" charset="0"/>
                </a:rPr>
                <a:t>(name, value, type, ttl)</a:t>
              </a:r>
              <a:endParaRPr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539" name="Rectangle 7">
              <a:extLst>
                <a:ext uri="{FF2B5EF4-FFF2-40B4-BE49-F238E27FC236}">
                  <a16:creationId xmlns:a16="http://schemas.microsoft.com/office/drawing/2014/main" id="{82718C93-71E2-B84F-A0B0-E396817CE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22536" name="Rectangle 8">
            <a:extLst>
              <a:ext uri="{FF2B5EF4-FFF2-40B4-BE49-F238E27FC236}">
                <a16:creationId xmlns:a16="http://schemas.microsoft.com/office/drawing/2014/main" id="{DA1474DF-E8D4-CC47-BC38-A0BE13F9F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8" y="2657475"/>
            <a:ext cx="3963987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E2D532"/>
              </a:buClr>
              <a:buSzTx/>
              <a:buFontTx/>
              <a:buChar char="•"/>
            </a:pPr>
            <a:r>
              <a:rPr lang="en-US" altLang="en-US" sz="2400">
                <a:cs typeface="Arial" panose="020B0604020202020204" pitchFamily="34" charset="0"/>
              </a:rPr>
              <a:t>Type=A/AAAA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Char char="–"/>
            </a:pPr>
            <a:r>
              <a:rPr lang="en-US" altLang="en-US" sz="2000" b="1">
                <a:latin typeface="Courier New" panose="02070309020205020404" pitchFamily="49" charset="0"/>
              </a:rPr>
              <a:t>name</a:t>
            </a:r>
            <a:r>
              <a:rPr lang="en-US" altLang="en-US" sz="2000"/>
              <a:t> is hostname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Char char="–"/>
            </a:pPr>
            <a:r>
              <a:rPr lang="en-US" altLang="en-US" sz="2000" b="1">
                <a:latin typeface="Courier New" panose="02070309020205020404" pitchFamily="49" charset="0"/>
              </a:rPr>
              <a:t>value</a:t>
            </a:r>
            <a:r>
              <a:rPr lang="en-US" altLang="en-US" sz="2000"/>
              <a:t> is IP address</a:t>
            </a:r>
          </a:p>
          <a:p>
            <a:pPr eaLnBrk="1" hangingPunct="1">
              <a:buClr>
                <a:srgbClr val="E2D532"/>
              </a:buClr>
              <a:buSzTx/>
              <a:buFontTx/>
              <a:buChar char="•"/>
            </a:pPr>
            <a:r>
              <a:rPr lang="en-US" altLang="en-US" sz="2400">
                <a:cs typeface="Arial" panose="020B0604020202020204" pitchFamily="34" charset="0"/>
              </a:rPr>
              <a:t>Type=NS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Char char="–"/>
            </a:pPr>
            <a:r>
              <a:rPr lang="en-US" altLang="en-US" sz="2000" b="1">
                <a:latin typeface="Courier New" panose="02070309020205020404" pitchFamily="49" charset="0"/>
              </a:rPr>
              <a:t>name</a:t>
            </a:r>
            <a:r>
              <a:rPr lang="en-US" altLang="en-US" sz="2000"/>
              <a:t> is domain (e.g. foo.com)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Char char="–"/>
            </a:pPr>
            <a:r>
              <a:rPr lang="en-US" altLang="en-US" sz="2000" b="1">
                <a:latin typeface="Courier New" panose="02070309020205020404" pitchFamily="49" charset="0"/>
              </a:rPr>
              <a:t>value</a:t>
            </a:r>
            <a:r>
              <a:rPr lang="en-US" altLang="en-US" sz="2000"/>
              <a:t> is hostname of authoritative name server for this domain</a:t>
            </a:r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A441A19F-623F-3A4B-80B1-573368AB4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988" y="2598738"/>
            <a:ext cx="45148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E2D532"/>
              </a:buClr>
              <a:buSzTx/>
              <a:buFontTx/>
              <a:buChar char="•"/>
            </a:pPr>
            <a:r>
              <a:rPr lang="en-US" altLang="en-US" sz="2400">
                <a:cs typeface="Arial" panose="020B0604020202020204" pitchFamily="34" charset="0"/>
              </a:rPr>
              <a:t>Type=CNAME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Char char="–"/>
            </a:pPr>
            <a:r>
              <a:rPr lang="en-US" altLang="en-US" sz="2000" b="1">
                <a:latin typeface="Courier New" panose="02070309020205020404" pitchFamily="49" charset="0"/>
              </a:rPr>
              <a:t>name</a:t>
            </a:r>
            <a:r>
              <a:rPr lang="en-US" altLang="en-US" sz="2000"/>
              <a:t> is alias name for some </a:t>
            </a:r>
            <a:r>
              <a:rPr lang="ja-JP" altLang="en-US" sz="2000"/>
              <a:t>“</a:t>
            </a:r>
            <a:r>
              <a:rPr lang="en-US" altLang="ja-JP" sz="2000"/>
              <a:t>canonical</a:t>
            </a:r>
            <a:r>
              <a:rPr lang="ja-JP" altLang="en-US" sz="2000"/>
              <a:t>”</a:t>
            </a:r>
            <a:r>
              <a:rPr lang="en-US" altLang="ja-JP" sz="2000"/>
              <a:t> (the real) name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www.ibm.com </a:t>
            </a:r>
            <a:r>
              <a:rPr lang="en-US" altLang="en-US" sz="2000"/>
              <a:t>is really</a:t>
            </a: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buClr>
                <a:srgbClr val="E2D532"/>
              </a:buClr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www.ibm.com.cs186.net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Char char="–"/>
            </a:pPr>
            <a:r>
              <a:rPr lang="en-US" altLang="en-US" sz="2000" b="1">
                <a:latin typeface="Courier New" panose="02070309020205020404" pitchFamily="49" charset="0"/>
              </a:rPr>
              <a:t>value</a:t>
            </a:r>
            <a:r>
              <a:rPr lang="en-US" altLang="en-US" sz="2000"/>
              <a:t> is canonical name</a:t>
            </a:r>
          </a:p>
          <a:p>
            <a:pPr eaLnBrk="1" hangingPunct="1">
              <a:buClr>
                <a:srgbClr val="E2D532"/>
              </a:buClr>
              <a:buSzTx/>
              <a:buFontTx/>
              <a:buChar char="•"/>
            </a:pPr>
            <a:r>
              <a:rPr lang="en-US" altLang="en-US" sz="2400">
                <a:cs typeface="Arial" panose="020B0604020202020204" pitchFamily="34" charset="0"/>
              </a:rPr>
              <a:t>Type=MX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Char char="–"/>
            </a:pPr>
            <a:r>
              <a:rPr lang="en-US" altLang="en-US" sz="2000" b="1">
                <a:latin typeface="Courier New" panose="02070309020205020404" pitchFamily="49" charset="0"/>
              </a:rPr>
              <a:t>value</a:t>
            </a:r>
            <a:r>
              <a:rPr lang="en-US" altLang="en-US" sz="2000"/>
              <a:t> is name of mailserver associated with </a:t>
            </a:r>
            <a:r>
              <a:rPr lang="en-US" altLang="en-US" sz="2000" b="1">
                <a:latin typeface="Courier New" panose="02070309020205020404" pitchFamily="49" charset="0"/>
              </a:rPr>
              <a:t>name</a:t>
            </a:r>
            <a:endParaRPr lang="en-US" altLang="en-US"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29A63386-1AEF-BB47-9AA1-09268977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F949018-4FC4-614C-95A7-9536A0EE9471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71FE124-4E89-3F48-87BA-D6D376BA56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9641AC78-0C03-EB46-9954-95143BF9D3B4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3954" name="Rectangle 2">
            <a:extLst>
              <a:ext uri="{FF2B5EF4-FFF2-40B4-BE49-F238E27FC236}">
                <a16:creationId xmlns:a16="http://schemas.microsoft.com/office/drawing/2014/main" id="{F2FCEE7D-C31B-F440-8EAD-EC913EB4759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0327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80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Arial" charset="0"/>
              </a:rPr>
              <a:t>DNS Protocol, Messages</a:t>
            </a: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Arial" charset="0"/>
            </a:endParaRPr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06682F79-8B58-0740-91CE-776F709E8D1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1650" y="1130300"/>
            <a:ext cx="8269288" cy="514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200" u="sng">
                <a:solidFill>
                  <a:schemeClr val="accent2"/>
                </a:solidFill>
              </a:rPr>
              <a:t>DNS protocol :</a:t>
            </a:r>
            <a:r>
              <a:rPr lang="en-US" altLang="en-US" sz="2200"/>
              <a:t> </a:t>
            </a:r>
            <a:r>
              <a:rPr lang="en-US" altLang="en-US" sz="2200" i="1"/>
              <a:t>query</a:t>
            </a:r>
            <a:r>
              <a:rPr lang="en-US" altLang="en-US" sz="2200">
                <a:solidFill>
                  <a:srgbClr val="FF0000"/>
                </a:solidFill>
              </a:rPr>
              <a:t> </a:t>
            </a:r>
            <a:r>
              <a:rPr lang="en-US" altLang="en-US" sz="2200"/>
              <a:t>and </a:t>
            </a:r>
            <a:r>
              <a:rPr lang="en-US" altLang="en-US" sz="2200" i="1"/>
              <a:t>reply</a:t>
            </a:r>
            <a:r>
              <a:rPr lang="en-US" altLang="en-US" sz="2200"/>
              <a:t> messages, </a:t>
            </a:r>
            <a:r>
              <a:rPr lang="en-US" altLang="en-US" sz="2200" b="1"/>
              <a:t>both with same </a:t>
            </a:r>
            <a:r>
              <a:rPr lang="en-US" altLang="en-US" sz="2200" b="1" i="1"/>
              <a:t>message format</a:t>
            </a:r>
            <a:endParaRPr lang="en-US" altLang="en-US" sz="2200" b="1"/>
          </a:p>
        </p:txBody>
      </p:sp>
      <p:sp>
        <p:nvSpPr>
          <p:cNvPr id="23559" name="Rectangle 4">
            <a:extLst>
              <a:ext uri="{FF2B5EF4-FFF2-40B4-BE49-F238E27FC236}">
                <a16:creationId xmlns:a16="http://schemas.microsoft.com/office/drawing/2014/main" id="{9FA189C4-8422-CA4D-A006-5338B3EBA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63" y="1916113"/>
            <a:ext cx="3716337" cy="409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E2D532"/>
              </a:buClr>
              <a:buSzTx/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msg header</a:t>
            </a:r>
          </a:p>
          <a:p>
            <a:pPr eaLnBrk="1" hangingPunct="1">
              <a:buClr>
                <a:srgbClr val="E2D532"/>
              </a:buClr>
              <a:buSzTx/>
              <a:buFontTx/>
              <a:buChar char="•"/>
            </a:pPr>
            <a:r>
              <a:rPr lang="en-US" altLang="en-US" sz="2400">
                <a:cs typeface="Arial" panose="020B0604020202020204" pitchFamily="34" charset="0"/>
              </a:rPr>
              <a:t>Identification: 16 bit # for query, reply to query uses same #</a:t>
            </a:r>
          </a:p>
          <a:p>
            <a:pPr eaLnBrk="1" hangingPunct="1">
              <a:buClr>
                <a:srgbClr val="E2D532"/>
              </a:buClr>
              <a:buSzTx/>
              <a:buFontTx/>
              <a:buChar char="•"/>
            </a:pPr>
            <a:r>
              <a:rPr lang="en-US" altLang="en-US" sz="2400">
                <a:cs typeface="Arial" panose="020B0604020202020204" pitchFamily="34" charset="0"/>
              </a:rPr>
              <a:t>Flags: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Char char="–"/>
            </a:pPr>
            <a:r>
              <a:rPr lang="en-US" altLang="en-US" sz="2000"/>
              <a:t>query or reply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Char char="–"/>
            </a:pPr>
            <a:r>
              <a:rPr lang="en-US" altLang="en-US" sz="2000"/>
              <a:t>recursion desired 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Char char="–"/>
            </a:pPr>
            <a:r>
              <a:rPr lang="en-US" altLang="en-US" sz="2000"/>
              <a:t>recursion available</a:t>
            </a:r>
          </a:p>
          <a:p>
            <a:pPr lvl="1" eaLnBrk="1" hangingPunct="1">
              <a:buClr>
                <a:srgbClr val="E2D532"/>
              </a:buClr>
              <a:buSzTx/>
              <a:buFontTx/>
              <a:buChar char="–"/>
            </a:pPr>
            <a:r>
              <a:rPr lang="en-US" altLang="en-US" sz="2000"/>
              <a:t>reply is authoritative</a:t>
            </a:r>
          </a:p>
        </p:txBody>
      </p:sp>
      <p:pic>
        <p:nvPicPr>
          <p:cNvPr id="23560" name="Picture 5" descr="DNSmessage">
            <a:extLst>
              <a:ext uri="{FF2B5EF4-FFF2-40B4-BE49-F238E27FC236}">
                <a16:creationId xmlns:a16="http://schemas.microsoft.com/office/drawing/2014/main" id="{DB4D7C5F-5E81-E34B-A6DA-490ECA098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66"/>
          <a:stretch>
            <a:fillRect/>
          </a:stretch>
        </p:blipFill>
        <p:spPr bwMode="auto">
          <a:xfrm>
            <a:off x="4230688" y="1639888"/>
            <a:ext cx="4781550" cy="44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0AB6E0EA-3B2B-F941-B77E-DA8194431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CEC7490-A004-754C-AF95-E9A4F35BF8DD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8EDFB1EA-265B-4342-A364-5BC3EB1A1D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A5E2E675-E373-F74A-98DC-57E7D4280CC3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4978" name="Rectangle 2">
            <a:extLst>
              <a:ext uri="{FF2B5EF4-FFF2-40B4-BE49-F238E27FC236}">
                <a16:creationId xmlns:a16="http://schemas.microsoft.com/office/drawing/2014/main" id="{AE7755E3-313B-0341-9F9B-D925B5A44D5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380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Arial" charset="0"/>
              </a:rPr>
              <a:t>DNS Protocol, Messages</a:t>
            </a: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Arial" charset="0"/>
            </a:endParaRPr>
          </a:p>
        </p:txBody>
      </p:sp>
      <p:pic>
        <p:nvPicPr>
          <p:cNvPr id="24582" name="Picture 3" descr="DNSmessage">
            <a:extLst>
              <a:ext uri="{FF2B5EF4-FFF2-40B4-BE49-F238E27FC236}">
                <a16:creationId xmlns:a16="http://schemas.microsoft.com/office/drawing/2014/main" id="{2244343E-638B-8540-97BB-099E6B444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85"/>
          <a:stretch>
            <a:fillRect/>
          </a:stretch>
        </p:blipFill>
        <p:spPr bwMode="auto">
          <a:xfrm>
            <a:off x="4164013" y="1312863"/>
            <a:ext cx="4740275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4">
            <a:extLst>
              <a:ext uri="{FF2B5EF4-FFF2-40B4-BE49-F238E27FC236}">
                <a16:creationId xmlns:a16="http://schemas.microsoft.com/office/drawing/2014/main" id="{F11A478F-4366-AA46-AF6A-18DDFDF4B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75" y="1830388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Name, type fields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 for a query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584" name="Text Box 5">
            <a:extLst>
              <a:ext uri="{FF2B5EF4-FFF2-40B4-BE49-F238E27FC236}">
                <a16:creationId xmlns:a16="http://schemas.microsoft.com/office/drawing/2014/main" id="{6C68834A-73D9-F74D-83D4-F513C9FD8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25" y="2830513"/>
            <a:ext cx="2168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RRs in response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to query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585" name="Text Box 6">
            <a:extLst>
              <a:ext uri="{FF2B5EF4-FFF2-40B4-BE49-F238E27FC236}">
                <a16:creationId xmlns:a16="http://schemas.microsoft.com/office/drawing/2014/main" id="{283E1327-5DC8-1849-83FF-8F81CFA4F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3716338"/>
            <a:ext cx="2713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records 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authoritative servers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586" name="Text Box 7">
            <a:extLst>
              <a:ext uri="{FF2B5EF4-FFF2-40B4-BE49-F238E27FC236}">
                <a16:creationId xmlns:a16="http://schemas.microsoft.com/office/drawing/2014/main" id="{0EEF6927-08E3-0E49-9F77-309099D4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4668838"/>
            <a:ext cx="2763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additional </a:t>
            </a:r>
            <a:r>
              <a:rPr lang="ja-JP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“</a:t>
            </a:r>
            <a:r>
              <a:rPr lang="en-US" altLang="ja-JP" sz="2000">
                <a:latin typeface="Comic Sans MS" panose="030F0902030302020204" pitchFamily="66" charset="0"/>
                <a:cs typeface="Arial" panose="020B0604020202020204" pitchFamily="34" charset="0"/>
              </a:rPr>
              <a:t>helpful</a:t>
            </a:r>
            <a:r>
              <a:rPr lang="ja-JP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”</a:t>
            </a:r>
            <a:endParaRPr lang="en-US" altLang="ja-JP" sz="2000">
              <a:latin typeface="Comic Sans MS" panose="030F0902030302020204" pitchFamily="66" charset="0"/>
              <a:cs typeface="Arial" panose="020B0604020202020204" pitchFamily="34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902030302020204" pitchFamily="66" charset="0"/>
                <a:cs typeface="Arial" panose="020B0604020202020204" pitchFamily="34" charset="0"/>
              </a:rPr>
              <a:t>info that may be used</a:t>
            </a: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587" name="Line 8">
            <a:extLst>
              <a:ext uri="{FF2B5EF4-FFF2-40B4-BE49-F238E27FC236}">
                <a16:creationId xmlns:a16="http://schemas.microsoft.com/office/drawing/2014/main" id="{745110C6-CEE9-4B48-A3B3-22212DEB5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2775" y="2171700"/>
            <a:ext cx="1447800" cy="800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9">
            <a:extLst>
              <a:ext uri="{FF2B5EF4-FFF2-40B4-BE49-F238E27FC236}">
                <a16:creationId xmlns:a16="http://schemas.microsoft.com/office/drawing/2014/main" id="{EE61AEF2-5AE2-AC42-A528-A946008EE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2775" y="3200400"/>
            <a:ext cx="1374775" cy="5540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0">
            <a:extLst>
              <a:ext uri="{FF2B5EF4-FFF2-40B4-BE49-F238E27FC236}">
                <a16:creationId xmlns:a16="http://schemas.microsoft.com/office/drawing/2014/main" id="{2DB01C54-D091-574E-ADD6-B5BC11E18D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1350" y="4076700"/>
            <a:ext cx="132080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1">
            <a:extLst>
              <a:ext uri="{FF2B5EF4-FFF2-40B4-BE49-F238E27FC236}">
                <a16:creationId xmlns:a16="http://schemas.microsoft.com/office/drawing/2014/main" id="{8E3D7C7D-27F8-5148-AB75-DBC870598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0875" y="5019675"/>
            <a:ext cx="1354138" cy="160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6EABC381-C085-AD46-90E5-4A37B6FB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A9F13B1-53A5-1C4F-90D6-CC82808D3853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841F7-BD7E-1744-BE63-2F1F75AACC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859F2E7F-5ED8-B545-B8DF-0EBDC6C0F7E0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3410" name="Rectangle 2">
            <a:extLst>
              <a:ext uri="{FF2B5EF4-FFF2-40B4-BE49-F238E27FC236}">
                <a16:creationId xmlns:a16="http://schemas.microsoft.com/office/drawing/2014/main" id="{D79A911F-E8C4-3D49-B3AF-F609FD40AC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Reliability</a:t>
            </a:r>
          </a:p>
        </p:txBody>
      </p:sp>
      <p:sp>
        <p:nvSpPr>
          <p:cNvPr id="25606" name="Rectangle 3">
            <a:extLst>
              <a:ext uri="{FF2B5EF4-FFF2-40B4-BE49-F238E27FC236}">
                <a16:creationId xmlns:a16="http://schemas.microsoft.com/office/drawing/2014/main" id="{BEB2A90F-B7FF-744C-8854-32159756645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3038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sz="2600"/>
              <a:t>DNS servers are replicated</a:t>
            </a:r>
          </a:p>
          <a:p>
            <a:pPr lvl="1" eaLnBrk="1" hangingPunct="1"/>
            <a:r>
              <a:rPr lang="en-US" altLang="en-US" sz="2200"/>
              <a:t>Name service available if </a:t>
            </a:r>
            <a:r>
              <a:rPr lang="en-US" altLang="en-US" sz="2200">
                <a:sym typeface="Math B" pitchFamily="2" charset="2"/>
              </a:rPr>
              <a:t>at least one</a:t>
            </a:r>
            <a:r>
              <a:rPr lang="en-US" altLang="en-US" sz="2200"/>
              <a:t> replica is up</a:t>
            </a:r>
          </a:p>
          <a:p>
            <a:pPr lvl="1" eaLnBrk="1" hangingPunct="1"/>
            <a:r>
              <a:rPr lang="en-US" altLang="en-US" sz="2200"/>
              <a:t>Queries can be load balanced between replicas</a:t>
            </a:r>
          </a:p>
          <a:p>
            <a:pPr eaLnBrk="1" hangingPunct="1"/>
            <a:r>
              <a:rPr lang="en-US" altLang="en-US" sz="2600"/>
              <a:t>UDP used for queries</a:t>
            </a:r>
          </a:p>
          <a:p>
            <a:pPr lvl="1" eaLnBrk="1" hangingPunct="1"/>
            <a:r>
              <a:rPr lang="en-US" altLang="en-US" sz="2200"/>
              <a:t>Need reliability: </a:t>
            </a:r>
            <a:r>
              <a:rPr lang="en-US" altLang="en-US" sz="2200">
                <a:sym typeface="Wingdings" pitchFamily="2" charset="2"/>
              </a:rPr>
              <a:t>must implement this on top of UDP</a:t>
            </a:r>
            <a:endParaRPr lang="en-US" altLang="en-US" sz="2200"/>
          </a:p>
          <a:p>
            <a:pPr eaLnBrk="1" hangingPunct="1"/>
            <a:r>
              <a:rPr lang="en-US" altLang="en-US" sz="2600"/>
              <a:t>Try alternate servers on timeout</a:t>
            </a:r>
          </a:p>
          <a:p>
            <a:pPr lvl="1" eaLnBrk="1" hangingPunct="1"/>
            <a:r>
              <a:rPr lang="en-US" altLang="en-US" sz="2200"/>
              <a:t>Exponential backoff when retrying same server</a:t>
            </a:r>
          </a:p>
          <a:p>
            <a:pPr eaLnBrk="1" hangingPunct="1"/>
            <a:r>
              <a:rPr lang="en-US" altLang="en-US" sz="2600"/>
              <a:t>Same identifier for all queries</a:t>
            </a:r>
          </a:p>
          <a:p>
            <a:pPr lvl="1" eaLnBrk="1" hangingPunct="1"/>
            <a:r>
              <a:rPr lang="en-US" altLang="en-US" sz="2200"/>
              <a:t>Don</a:t>
            </a:r>
            <a:r>
              <a:rPr lang="ja-JP" altLang="en-US" sz="2200"/>
              <a:t>’</a:t>
            </a:r>
            <a:r>
              <a:rPr lang="en-US" altLang="ja-JP" sz="2200"/>
              <a:t>t care which server responds</a:t>
            </a:r>
            <a:endParaRPr lang="en-US" altLang="en-US" sz="220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A03C7DA2-D638-E04D-B124-E978E612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4FF17A2-2C8F-6847-99C7-9067B7BCDCFC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738BF-5A3C-D348-9CE9-1406D00796E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436E30AD-9392-0245-A26C-D9E6C2763455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1362" name="Rectangle 2">
            <a:extLst>
              <a:ext uri="{FF2B5EF4-FFF2-40B4-BE49-F238E27FC236}">
                <a16:creationId xmlns:a16="http://schemas.microsoft.com/office/drawing/2014/main" id="{777BFAA9-4A13-E048-9797-35AFAF985C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Inserting Records into DNS</a:t>
            </a:r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493A4BA4-E47A-CF46-82D8-5BCB9B893D4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73075" y="1397000"/>
            <a:ext cx="8670925" cy="4495800"/>
          </a:xfrm>
        </p:spPr>
        <p:txBody>
          <a:bodyPr/>
          <a:lstStyle/>
          <a:p>
            <a:pPr eaLnBrk="1" hangingPunct="1"/>
            <a:r>
              <a:rPr lang="en-US" altLang="en-US" sz="2600"/>
              <a:t>Example: just created startup </a:t>
            </a:r>
            <a:r>
              <a:rPr lang="ja-JP" altLang="en-US" sz="2600"/>
              <a:t>“</a:t>
            </a:r>
            <a:r>
              <a:rPr lang="en-US" altLang="ja-JP" sz="2600"/>
              <a:t>FooBar</a:t>
            </a:r>
            <a:r>
              <a:rPr lang="ja-JP" altLang="en-US" sz="2600"/>
              <a:t>”</a:t>
            </a:r>
            <a:endParaRPr lang="en-US" altLang="ja-JP" sz="2600"/>
          </a:p>
          <a:p>
            <a:pPr eaLnBrk="1" hangingPunct="1"/>
            <a:r>
              <a:rPr lang="en-US" altLang="en-US" sz="2600"/>
              <a:t>Register foobar.com at Network Solutions</a:t>
            </a:r>
          </a:p>
          <a:p>
            <a:pPr lvl="1" eaLnBrk="1" hangingPunct="1"/>
            <a:r>
              <a:rPr lang="en-US" altLang="en-US" sz="2200"/>
              <a:t>Provide registrar with names and IP addresses of your authoritative name server (primary and secondary)</a:t>
            </a:r>
          </a:p>
          <a:p>
            <a:pPr lvl="1" eaLnBrk="1" hangingPunct="1"/>
            <a:r>
              <a:rPr lang="en-US" altLang="en-US" sz="2200"/>
              <a:t>Registrar inserts two RRs into the com TLD server:</a:t>
            </a:r>
          </a:p>
          <a:p>
            <a:pPr lvl="2" eaLnBrk="1" hangingPunct="1"/>
            <a:r>
              <a:rPr lang="en-US" altLang="en-US" sz="2000">
                <a:ea typeface="Arial" panose="020B0604020202020204" pitchFamily="34" charset="0"/>
              </a:rPr>
              <a:t>(foobar.com, dns1.foobar.com, NS)</a:t>
            </a:r>
          </a:p>
          <a:p>
            <a:pPr lvl="2" eaLnBrk="1" hangingPunct="1"/>
            <a:r>
              <a:rPr lang="en-US" altLang="en-US" sz="2000">
                <a:ea typeface="Arial" panose="020B0604020202020204" pitchFamily="34" charset="0"/>
              </a:rPr>
              <a:t>(dns1.foobar.com, 212.212.212.1, A)</a:t>
            </a:r>
          </a:p>
          <a:p>
            <a:pPr eaLnBrk="1" hangingPunct="1"/>
            <a:r>
              <a:rPr lang="en-US" altLang="en-US" sz="2600"/>
              <a:t>Put in authoritative server dns1.foobar.com</a:t>
            </a:r>
          </a:p>
          <a:p>
            <a:pPr lvl="1" eaLnBrk="1" hangingPunct="1"/>
            <a:r>
              <a:rPr lang="en-US" altLang="en-US" sz="2200"/>
              <a:t>Type A record for www.foobar.com</a:t>
            </a:r>
          </a:p>
          <a:p>
            <a:pPr lvl="1" eaLnBrk="1" hangingPunct="1"/>
            <a:r>
              <a:rPr lang="en-US" altLang="en-US" sz="2200"/>
              <a:t>Type MX record for foobar.com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E0C56EAE-1440-9A4B-9D9C-ABD7F9AD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570E1E7-94CB-2844-ACBC-24BADBA1A495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66E19-AC22-5C40-9D1D-E18ABC74DD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023FA4CB-3556-D540-BA01-CE5F87C60553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5458" name="Rectangle 2">
            <a:extLst>
              <a:ext uri="{FF2B5EF4-FFF2-40B4-BE49-F238E27FC236}">
                <a16:creationId xmlns:a16="http://schemas.microsoft.com/office/drawing/2014/main" id="{AC70DE6F-9F4A-474F-8F98-DD85FE12F2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DNS Query in Web Download </a:t>
            </a:r>
          </a:p>
        </p:txBody>
      </p:sp>
      <p:sp>
        <p:nvSpPr>
          <p:cNvPr id="915459" name="Rectangle 3">
            <a:extLst>
              <a:ext uri="{FF2B5EF4-FFF2-40B4-BE49-F238E27FC236}">
                <a16:creationId xmlns:a16="http://schemas.microsoft.com/office/drawing/2014/main" id="{A61784A8-4420-FE43-B275-499D35E6819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100"/>
              <a:t>User types or clicks on a URL</a:t>
            </a:r>
          </a:p>
          <a:p>
            <a:pPr lvl="1" eaLnBrk="1" hangingPunct="1"/>
            <a:r>
              <a:rPr lang="en-US" altLang="en-US" sz="2000"/>
              <a:t>E.g., http://www.cnn.com/2006/leadstory.html</a:t>
            </a:r>
          </a:p>
          <a:p>
            <a:pPr eaLnBrk="1" hangingPunct="1"/>
            <a:r>
              <a:rPr lang="en-US" altLang="en-US" sz="2100"/>
              <a:t>Browser extracts the site name</a:t>
            </a:r>
          </a:p>
          <a:p>
            <a:pPr lvl="1" eaLnBrk="1" hangingPunct="1"/>
            <a:r>
              <a:rPr lang="en-US" altLang="en-US" sz="2000"/>
              <a:t>E.g., www.cnn.com</a:t>
            </a:r>
          </a:p>
          <a:p>
            <a:pPr eaLnBrk="1" hangingPunct="1"/>
            <a:r>
              <a:rPr lang="en-US" altLang="en-US" sz="2100"/>
              <a:t>Browser calls gethostbyname() to learn IP address</a:t>
            </a:r>
          </a:p>
          <a:p>
            <a:pPr lvl="1" eaLnBrk="1" hangingPunct="1"/>
            <a:r>
              <a:rPr lang="en-US" altLang="en-US" sz="2000"/>
              <a:t>Triggers resolver code to query the local DNS server</a:t>
            </a:r>
          </a:p>
          <a:p>
            <a:pPr eaLnBrk="1" hangingPunct="1"/>
            <a:r>
              <a:rPr lang="en-US" altLang="en-US" sz="2100"/>
              <a:t>Eventually, the resolver gets a reply</a:t>
            </a:r>
          </a:p>
          <a:p>
            <a:pPr lvl="1" eaLnBrk="1" hangingPunct="1"/>
            <a:r>
              <a:rPr lang="en-US" altLang="en-US" sz="2000"/>
              <a:t>Resolver returns the IP address to the browser</a:t>
            </a:r>
          </a:p>
          <a:p>
            <a:pPr eaLnBrk="1" hangingPunct="1"/>
            <a:r>
              <a:rPr lang="en-US" altLang="en-US" sz="2100"/>
              <a:t>Then, the browser contacts the Web server</a:t>
            </a:r>
          </a:p>
          <a:p>
            <a:pPr lvl="1" eaLnBrk="1" hangingPunct="1"/>
            <a:r>
              <a:rPr lang="en-US" altLang="en-US" sz="2000"/>
              <a:t>Creates and connects socket, and sends HTTP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545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EE7844C8-F002-944B-BFCF-C5BE1C1B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EF5EBDF-0009-094F-BAFD-FC2049AD07F4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7F9CA-1C56-3F4B-9F51-5BF1287B340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46E054B-6D42-D940-B086-949F03A16643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7506" name="Rectangle 2">
            <a:extLst>
              <a:ext uri="{FF2B5EF4-FFF2-40B4-BE49-F238E27FC236}">
                <a16:creationId xmlns:a16="http://schemas.microsoft.com/office/drawing/2014/main" id="{CC473F84-3565-9C42-B053-CC3A818E55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Multiple DNS Queries</a:t>
            </a:r>
          </a:p>
        </p:txBody>
      </p:sp>
      <p:sp>
        <p:nvSpPr>
          <p:cNvPr id="917507" name="Rectangle 3">
            <a:extLst>
              <a:ext uri="{FF2B5EF4-FFF2-40B4-BE49-F238E27FC236}">
                <a16:creationId xmlns:a16="http://schemas.microsoft.com/office/drawing/2014/main" id="{860BF879-1791-9440-911C-610466D754D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55738"/>
            <a:ext cx="8686800" cy="4495800"/>
          </a:xfrm>
        </p:spPr>
        <p:txBody>
          <a:bodyPr/>
          <a:lstStyle/>
          <a:p>
            <a:pPr eaLnBrk="1" hangingPunct="1"/>
            <a:r>
              <a:rPr lang="en-US" altLang="en-US" sz="2600"/>
              <a:t>Often a Web page has embedded objects</a:t>
            </a:r>
          </a:p>
          <a:p>
            <a:pPr lvl="1" eaLnBrk="1" hangingPunct="1"/>
            <a:r>
              <a:rPr lang="en-US" altLang="en-US" sz="2200"/>
              <a:t>E.g., HTML file with embedded images</a:t>
            </a:r>
          </a:p>
          <a:p>
            <a:pPr eaLnBrk="1" hangingPunct="1"/>
            <a:r>
              <a:rPr lang="en-US" altLang="en-US" sz="2600"/>
              <a:t>Each embedded object has its own URL</a:t>
            </a:r>
          </a:p>
          <a:p>
            <a:pPr lvl="1" eaLnBrk="1" hangingPunct="1"/>
            <a:r>
              <a:rPr lang="en-US" altLang="en-US" sz="2200"/>
              <a:t>… and potentially lives on a different Web server</a:t>
            </a:r>
          </a:p>
          <a:p>
            <a:pPr lvl="1" eaLnBrk="1" hangingPunct="1"/>
            <a:r>
              <a:rPr lang="en-US" altLang="en-US" sz="2200"/>
              <a:t>E.g., http://www.myimages.com/image1.jpg</a:t>
            </a:r>
          </a:p>
          <a:p>
            <a:pPr eaLnBrk="1" hangingPunct="1"/>
            <a:r>
              <a:rPr lang="en-US" altLang="en-US" sz="2600"/>
              <a:t>Browser downloads embedded objects</a:t>
            </a:r>
          </a:p>
          <a:p>
            <a:pPr lvl="1" eaLnBrk="1" hangingPunct="1"/>
            <a:r>
              <a:rPr lang="en-US" altLang="en-US" sz="2200"/>
              <a:t>Usually done automatically, unless configured otherwise</a:t>
            </a:r>
          </a:p>
          <a:p>
            <a:pPr lvl="1" eaLnBrk="1" hangingPunct="1"/>
            <a:r>
              <a:rPr lang="en-US" altLang="en-US" sz="2200"/>
              <a:t>E.g., need to query the address of  www.myimages.com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75D292E0-5CEC-A44D-8CF3-60F5FD05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2348DBE-603F-8943-B75A-6FDF8BF64303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7870402C-3B80-8148-BAA8-131B1FCC977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01B8232F-7DB5-9843-98B4-89A10AA923D2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602" name="Rectangle 2">
            <a:extLst>
              <a:ext uri="{FF2B5EF4-FFF2-40B4-BE49-F238E27FC236}">
                <a16:creationId xmlns:a16="http://schemas.microsoft.com/office/drawing/2014/main" id="{BECF7B18-8456-634F-8FF2-B8228F525CC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Web Server Replicas</a:t>
            </a:r>
          </a:p>
        </p:txBody>
      </p:sp>
      <p:sp>
        <p:nvSpPr>
          <p:cNvPr id="29702" name="Rectangle 3">
            <a:extLst>
              <a:ext uri="{FF2B5EF4-FFF2-40B4-BE49-F238E27FC236}">
                <a16:creationId xmlns:a16="http://schemas.microsoft.com/office/drawing/2014/main" id="{878B1E70-E3F3-5C4F-A535-9EE5B238E7F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40738" cy="1087438"/>
          </a:xfrm>
        </p:spPr>
        <p:txBody>
          <a:bodyPr/>
          <a:lstStyle/>
          <a:p>
            <a:pPr eaLnBrk="1" hangingPunct="1"/>
            <a:r>
              <a:rPr lang="en-US" altLang="en-US" sz="2600"/>
              <a:t>Popular Web sites can be easily overloaded</a:t>
            </a:r>
          </a:p>
          <a:p>
            <a:pPr lvl="1" eaLnBrk="1" hangingPunct="1"/>
            <a:r>
              <a:rPr lang="en-US" altLang="en-US" sz="2200"/>
              <a:t>Web site often runs on multiple server machines</a:t>
            </a:r>
          </a:p>
        </p:txBody>
      </p:sp>
      <p:grpSp>
        <p:nvGrpSpPr>
          <p:cNvPr id="29703" name="Group 26">
            <a:extLst>
              <a:ext uri="{FF2B5EF4-FFF2-40B4-BE49-F238E27FC236}">
                <a16:creationId xmlns:a16="http://schemas.microsoft.com/office/drawing/2014/main" id="{7B833AB5-5921-2446-B87F-7F58DDA240BA}"/>
              </a:ext>
            </a:extLst>
          </p:cNvPr>
          <p:cNvGrpSpPr>
            <a:grpSpLocks/>
          </p:cNvGrpSpPr>
          <p:nvPr/>
        </p:nvGrpSpPr>
        <p:grpSpPr bwMode="auto">
          <a:xfrm>
            <a:off x="1335088" y="2698750"/>
            <a:ext cx="6343650" cy="3106738"/>
            <a:chOff x="768350" y="2698750"/>
            <a:chExt cx="7356475" cy="3879850"/>
          </a:xfrm>
        </p:grpSpPr>
        <p:graphicFrame>
          <p:nvGraphicFramePr>
            <p:cNvPr id="29706" name="Object 4">
              <a:extLst>
                <a:ext uri="{FF2B5EF4-FFF2-40B4-BE49-F238E27FC236}">
                  <a16:creationId xmlns:a16="http://schemas.microsoft.com/office/drawing/2014/main" id="{DB4DAC36-7337-CE4B-AF2F-4604CC2E8C1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7350" y="3157538"/>
            <a:ext cx="2878138" cy="170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hoto Editor Photo" r:id="rId3" imgW="1270000" imgH="927100" progId="MSPhotoEd.3">
                    <p:embed/>
                  </p:oleObj>
                </mc:Choice>
                <mc:Fallback>
                  <p:oleObj name="Photo Editor Photo" r:id="rId3" imgW="1270000" imgH="927100" progId="MSPhotoEd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7350" y="3157538"/>
                          <a:ext cx="2878138" cy="170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9707" name="Group 5">
              <a:extLst>
                <a:ext uri="{FF2B5EF4-FFF2-40B4-BE49-F238E27FC236}">
                  <a16:creationId xmlns:a16="http://schemas.microsoft.com/office/drawing/2014/main" id="{998F24ED-858C-F24E-BFEB-F8C7FE627E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70600" y="2698750"/>
              <a:ext cx="2054225" cy="3725863"/>
              <a:chOff x="3824" y="1700"/>
              <a:chExt cx="1294" cy="2347"/>
            </a:xfrm>
          </p:grpSpPr>
          <p:pic>
            <p:nvPicPr>
              <p:cNvPr id="29717" name="Picture 6" descr="j0285750">
                <a:extLst>
                  <a:ext uri="{FF2B5EF4-FFF2-40B4-BE49-F238E27FC236}">
                    <a16:creationId xmlns:a16="http://schemas.microsoft.com/office/drawing/2014/main" id="{29DC67A5-470F-7D49-A85C-162E295B4A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4" y="1700"/>
                <a:ext cx="1149" cy="7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18" name="Picture 7" descr="j0285750">
                <a:extLst>
                  <a:ext uri="{FF2B5EF4-FFF2-40B4-BE49-F238E27FC236}">
                    <a16:creationId xmlns:a16="http://schemas.microsoft.com/office/drawing/2014/main" id="{55A5FF6D-B9CB-2D44-B238-A3292300B44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9" y="2499"/>
                <a:ext cx="1149" cy="7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19" name="Picture 8" descr="j0285750">
                <a:extLst>
                  <a:ext uri="{FF2B5EF4-FFF2-40B4-BE49-F238E27FC236}">
                    <a16:creationId xmlns:a16="http://schemas.microsoft.com/office/drawing/2014/main" id="{0C561008-FE63-0241-A168-25E23E54F1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9" y="3341"/>
                <a:ext cx="1149" cy="7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720" name="Line 9">
                <a:extLst>
                  <a:ext uri="{FF2B5EF4-FFF2-40B4-BE49-F238E27FC236}">
                    <a16:creationId xmlns:a16="http://schemas.microsoft.com/office/drawing/2014/main" id="{CF7F0177-BEF0-6149-9C1B-CFCCC7A2DF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24" y="2039"/>
                <a:ext cx="24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1" name="Line 10">
                <a:extLst>
                  <a:ext uri="{FF2B5EF4-FFF2-40B4-BE49-F238E27FC236}">
                    <a16:creationId xmlns:a16="http://schemas.microsoft.com/office/drawing/2014/main" id="{40E024E8-2693-BB4D-99A1-0A92D6C9BC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24" y="2765"/>
                <a:ext cx="24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2" name="Line 11">
                <a:extLst>
                  <a:ext uri="{FF2B5EF4-FFF2-40B4-BE49-F238E27FC236}">
                    <a16:creationId xmlns:a16="http://schemas.microsoft.com/office/drawing/2014/main" id="{2773418A-2A3C-CE4B-8045-4284F8CFCF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24" y="3583"/>
                <a:ext cx="24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3" name="Line 12">
                <a:extLst>
                  <a:ext uri="{FF2B5EF4-FFF2-40B4-BE49-F238E27FC236}">
                    <a16:creationId xmlns:a16="http://schemas.microsoft.com/office/drawing/2014/main" id="{5B6C8D8C-2BF7-4744-9AE6-106BD482A4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24" y="2039"/>
                <a:ext cx="0" cy="154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08" name="Group 25">
              <a:extLst>
                <a:ext uri="{FF2B5EF4-FFF2-40B4-BE49-F238E27FC236}">
                  <a16:creationId xmlns:a16="http://schemas.microsoft.com/office/drawing/2014/main" id="{3A337C20-320D-7B49-BA55-B9FC189E8B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350" y="2852738"/>
              <a:ext cx="2613025" cy="3725862"/>
              <a:chOff x="768350" y="2852738"/>
              <a:chExt cx="2613025" cy="3725862"/>
            </a:xfrm>
          </p:grpSpPr>
          <p:pic>
            <p:nvPicPr>
              <p:cNvPr id="29709" name="Picture 13" descr="j0285750">
                <a:extLst>
                  <a:ext uri="{FF2B5EF4-FFF2-40B4-BE49-F238E27FC236}">
                    <a16:creationId xmlns:a16="http://schemas.microsoft.com/office/drawing/2014/main" id="{6148670C-D764-5842-A32A-67C5C06B66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68350" y="2852738"/>
                <a:ext cx="1824038" cy="1120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10" name="Picture 14" descr="j0285750">
                <a:extLst>
                  <a:ext uri="{FF2B5EF4-FFF2-40B4-BE49-F238E27FC236}">
                    <a16:creationId xmlns:a16="http://schemas.microsoft.com/office/drawing/2014/main" id="{DBC0550A-E3E8-8246-9FC7-DD26B4A8116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08038" y="4121150"/>
                <a:ext cx="1824037" cy="1120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11" name="Picture 15" descr="j0285750">
                <a:extLst>
                  <a:ext uri="{FF2B5EF4-FFF2-40B4-BE49-F238E27FC236}">
                    <a16:creationId xmlns:a16="http://schemas.microsoft.com/office/drawing/2014/main" id="{79777EEC-70C9-384D-BE92-791D43D1FB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08038" y="5457825"/>
                <a:ext cx="1824037" cy="1120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712" name="Line 16">
                <a:extLst>
                  <a:ext uri="{FF2B5EF4-FFF2-40B4-BE49-F238E27FC236}">
                    <a16:creationId xmlns:a16="http://schemas.microsoft.com/office/drawing/2014/main" id="{A8A83C88-83CF-BC4A-A363-8E7256A206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59038" y="3390900"/>
                <a:ext cx="38258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3" name="Line 17">
                <a:extLst>
                  <a:ext uri="{FF2B5EF4-FFF2-40B4-BE49-F238E27FC236}">
                    <a16:creationId xmlns:a16="http://schemas.microsoft.com/office/drawing/2014/main" id="{7E18D6F3-AB52-3A4C-B106-19EC0C20F2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60625" y="4543425"/>
                <a:ext cx="3825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4" name="Line 18">
                <a:extLst>
                  <a:ext uri="{FF2B5EF4-FFF2-40B4-BE49-F238E27FC236}">
                    <a16:creationId xmlns:a16="http://schemas.microsoft.com/office/drawing/2014/main" id="{4A35B6AD-9020-AB40-8AEE-B0108F00B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59038" y="5842000"/>
                <a:ext cx="38258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5" name="Line 19">
                <a:extLst>
                  <a:ext uri="{FF2B5EF4-FFF2-40B4-BE49-F238E27FC236}">
                    <a16:creationId xmlns:a16="http://schemas.microsoft.com/office/drawing/2014/main" id="{E0570074-A54A-CC4B-AB86-EC3C5649AB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3213" y="3390900"/>
                <a:ext cx="0" cy="245745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6" name="Line 20">
                <a:extLst>
                  <a:ext uri="{FF2B5EF4-FFF2-40B4-BE49-F238E27FC236}">
                    <a16:creationId xmlns:a16="http://schemas.microsoft.com/office/drawing/2014/main" id="{EF227304-E576-4C45-927B-390AEC8236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3213" y="4695825"/>
                <a:ext cx="538162" cy="23177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9704" name="Line 21">
            <a:extLst>
              <a:ext uri="{FF2B5EF4-FFF2-40B4-BE49-F238E27FC236}">
                <a16:creationId xmlns:a16="http://schemas.microsoft.com/office/drawing/2014/main" id="{208D422F-3EA5-B54A-A485-BACB147BC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6775" y="4733925"/>
            <a:ext cx="690563" cy="2317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22">
            <a:extLst>
              <a:ext uri="{FF2B5EF4-FFF2-40B4-BE49-F238E27FC236}">
                <a16:creationId xmlns:a16="http://schemas.microsoft.com/office/drawing/2014/main" id="{AE5AF08B-B4F0-CA48-BCE2-972858004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338" y="3541713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Helvetica" pitchFamily="2" charset="0"/>
                <a:cs typeface="Arial" panose="020B0604020202020204" pitchFamily="34" charset="0"/>
              </a:rPr>
              <a:t>Internet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63E7AADB-A4F9-5E49-9595-EF1BD2EB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6826DC2-66F8-3842-887E-47CD741D2869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84552-B890-A141-B0A4-C1BB0CC914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1B4EF79A-F044-3642-B2CC-CEA8CB957A56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3650" name="Rectangle 2">
            <a:extLst>
              <a:ext uri="{FF2B5EF4-FFF2-40B4-BE49-F238E27FC236}">
                <a16:creationId xmlns:a16="http://schemas.microsoft.com/office/drawing/2014/main" id="{C2D0C677-C9B3-F54C-B1AD-984256F992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 sz="380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Directing Web Clients to Replicas</a:t>
            </a:r>
          </a:p>
        </p:txBody>
      </p:sp>
      <p:sp>
        <p:nvSpPr>
          <p:cNvPr id="30726" name="Rectangle 3">
            <a:extLst>
              <a:ext uri="{FF2B5EF4-FFF2-40B4-BE49-F238E27FC236}">
                <a16:creationId xmlns:a16="http://schemas.microsoft.com/office/drawing/2014/main" id="{663079CE-C3C3-DE42-865B-B016A4A9B39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112125" cy="4343400"/>
          </a:xfrm>
        </p:spPr>
        <p:txBody>
          <a:bodyPr/>
          <a:lstStyle/>
          <a:p>
            <a:pPr eaLnBrk="1" hangingPunct="1"/>
            <a:r>
              <a:rPr lang="en-US" altLang="en-US" sz="2100"/>
              <a:t>Simple approach: different names</a:t>
            </a:r>
          </a:p>
          <a:p>
            <a:pPr lvl="1" eaLnBrk="1" hangingPunct="1"/>
            <a:r>
              <a:rPr lang="en-US" altLang="en-US" sz="2000"/>
              <a:t>www1.cnn.com, www2.cnn.com, www3.cnn.com</a:t>
            </a:r>
          </a:p>
          <a:p>
            <a:pPr lvl="1" eaLnBrk="1" hangingPunct="1"/>
            <a:r>
              <a:rPr lang="en-US" altLang="en-US" sz="2000"/>
              <a:t>But, this requires users to select specific replicas</a:t>
            </a:r>
          </a:p>
          <a:p>
            <a:pPr eaLnBrk="1" hangingPunct="1"/>
            <a:r>
              <a:rPr lang="en-US" altLang="en-US" sz="2100"/>
              <a:t>More elegant approach: different IP addresses</a:t>
            </a:r>
          </a:p>
          <a:p>
            <a:pPr lvl="1" eaLnBrk="1" hangingPunct="1"/>
            <a:r>
              <a:rPr lang="en-US" altLang="en-US" sz="2000"/>
              <a:t>Single name (e.g., www.cnn.com), multiple addresses</a:t>
            </a:r>
          </a:p>
          <a:p>
            <a:pPr lvl="1" eaLnBrk="1" hangingPunct="1"/>
            <a:r>
              <a:rPr lang="en-US" altLang="en-US" sz="2000"/>
              <a:t>E.g., 64.236.16.20, 64.236.16.52, 64.236.16.84, …</a:t>
            </a:r>
          </a:p>
          <a:p>
            <a:pPr eaLnBrk="1" hangingPunct="1"/>
            <a:r>
              <a:rPr lang="en-US" altLang="en-US" sz="2100"/>
              <a:t>Authoritative DNS server returns many addresses</a:t>
            </a:r>
          </a:p>
          <a:p>
            <a:pPr lvl="1" eaLnBrk="1" hangingPunct="1"/>
            <a:r>
              <a:rPr lang="en-US" altLang="en-US" sz="2000"/>
              <a:t>And the local DNS server selects one address</a:t>
            </a:r>
          </a:p>
          <a:p>
            <a:pPr lvl="1" eaLnBrk="1" hangingPunct="1"/>
            <a:r>
              <a:rPr lang="en-US" altLang="en-US" sz="2000"/>
              <a:t>Authoritative server may vary the order of addresses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501C316E-482F-8D44-B405-9870BBC4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1F9BC4F-ACCD-3344-953D-5BBA2395B9C8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08AF3-1D9B-D34D-98FF-5E6C24A341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6C89535F-8438-4345-8274-C21FD864DF1C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5698" name="Rectangle 2">
            <a:extLst>
              <a:ext uri="{FF2B5EF4-FFF2-40B4-BE49-F238E27FC236}">
                <a16:creationId xmlns:a16="http://schemas.microsoft.com/office/drawing/2014/main" id="{F6FB5BA7-D616-AC40-8247-15386284C6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 sz="380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Clever Load Balancing Schemes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C122108A-B56F-F54D-AFD4-7E0D8D96D4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Selecting the </a:t>
            </a:r>
            <a:r>
              <a:rPr lang="ja-JP" altLang="en-US" sz="2600"/>
              <a:t>“</a:t>
            </a:r>
            <a:r>
              <a:rPr lang="en-US" altLang="ja-JP" sz="2600"/>
              <a:t>best</a:t>
            </a:r>
            <a:r>
              <a:rPr lang="ja-JP" altLang="en-US" sz="2600"/>
              <a:t>”</a:t>
            </a:r>
            <a:r>
              <a:rPr lang="en-US" altLang="ja-JP" sz="2600"/>
              <a:t> IP address to return</a:t>
            </a:r>
          </a:p>
          <a:p>
            <a:pPr lvl="1" eaLnBrk="1" hangingPunct="1"/>
            <a:r>
              <a:rPr lang="en-US" altLang="en-US" sz="2200"/>
              <a:t>Based on server performance</a:t>
            </a:r>
          </a:p>
          <a:p>
            <a:pPr lvl="1" eaLnBrk="1" hangingPunct="1"/>
            <a:r>
              <a:rPr lang="en-US" altLang="en-US" sz="2200"/>
              <a:t>Based on geographic proximity</a:t>
            </a:r>
          </a:p>
          <a:p>
            <a:pPr lvl="1" eaLnBrk="1" hangingPunct="1"/>
            <a:r>
              <a:rPr lang="en-US" altLang="en-US" sz="2200"/>
              <a:t>Based on network load</a:t>
            </a:r>
          </a:p>
          <a:p>
            <a:pPr lvl="1" eaLnBrk="1" hangingPunct="1"/>
            <a:r>
              <a:rPr lang="en-US" altLang="en-US" sz="2200"/>
              <a:t>…</a:t>
            </a:r>
          </a:p>
          <a:p>
            <a:pPr eaLnBrk="1" hangingPunct="1"/>
            <a:r>
              <a:rPr lang="en-US" altLang="en-US" sz="2600"/>
              <a:t>Example policies</a:t>
            </a:r>
          </a:p>
          <a:p>
            <a:pPr lvl="1" eaLnBrk="1" hangingPunct="1"/>
            <a:r>
              <a:rPr lang="en-US" altLang="en-US" sz="2200"/>
              <a:t>Round-robin scheduling to balance server load</a:t>
            </a:r>
          </a:p>
          <a:p>
            <a:pPr lvl="1" eaLnBrk="1" hangingPunct="1"/>
            <a:r>
              <a:rPr lang="en-US" altLang="en-US" sz="2200"/>
              <a:t>U.S. queries get one address, Europe another</a:t>
            </a:r>
          </a:p>
          <a:p>
            <a:pPr lvl="1" eaLnBrk="1" hangingPunct="1"/>
            <a:r>
              <a:rPr lang="en-US" altLang="en-US" sz="2200"/>
              <a:t>Tracking the current load on each of the replicas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6D990D13-DB34-A34F-9ED0-54EC6471D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4EF789-C9EE-D349-9F52-A82DED55DB72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42DA7-080E-DB43-8CA2-C070FC86CE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F96D04F1-9F2F-1744-A844-50D4AFA2C668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9794" name="Rectangle 2">
            <a:extLst>
              <a:ext uri="{FF2B5EF4-FFF2-40B4-BE49-F238E27FC236}">
                <a16:creationId xmlns:a16="http://schemas.microsoft.com/office/drawing/2014/main" id="{A5EAE5F2-B4F4-1D4A-882B-725307493A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Host Names vs. IP addresses</a:t>
            </a:r>
          </a:p>
        </p:txBody>
      </p:sp>
      <p:sp>
        <p:nvSpPr>
          <p:cNvPr id="929795" name="Rectangle 3">
            <a:extLst>
              <a:ext uri="{FF2B5EF4-FFF2-40B4-BE49-F238E27FC236}">
                <a16:creationId xmlns:a16="http://schemas.microsoft.com/office/drawing/2014/main" id="{1EB01C95-80D7-614C-9C19-E7933917764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42913" y="1331913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sz="2600"/>
              <a:t>Host names</a:t>
            </a:r>
          </a:p>
          <a:p>
            <a:pPr lvl="1" eaLnBrk="1" hangingPunct="1"/>
            <a:r>
              <a:rPr lang="en-US" altLang="en-US" sz="2200"/>
              <a:t>Mnemonic name appreciated by humans</a:t>
            </a:r>
          </a:p>
          <a:p>
            <a:pPr lvl="1" eaLnBrk="1" hangingPunct="1"/>
            <a:r>
              <a:rPr lang="en-US" altLang="en-US" sz="2200"/>
              <a:t>Variable length, alpha-numeric characters</a:t>
            </a:r>
          </a:p>
          <a:p>
            <a:pPr lvl="1" eaLnBrk="1" hangingPunct="1"/>
            <a:r>
              <a:rPr lang="en-US" altLang="en-US" sz="2200"/>
              <a:t>Provide little (if any) information about location</a:t>
            </a:r>
          </a:p>
          <a:p>
            <a:pPr lvl="1" eaLnBrk="1" hangingPunct="1"/>
            <a:r>
              <a:rPr lang="en-US" altLang="en-US" sz="2200"/>
              <a:t>Examples: www.google.com</a:t>
            </a:r>
          </a:p>
          <a:p>
            <a:pPr eaLnBrk="1" hangingPunct="1"/>
            <a:r>
              <a:rPr lang="en-US" altLang="en-US" sz="2600"/>
              <a:t>IP addresses</a:t>
            </a:r>
          </a:p>
          <a:p>
            <a:pPr lvl="1" eaLnBrk="1" hangingPunct="1"/>
            <a:r>
              <a:rPr lang="en-US" altLang="en-US" sz="2200"/>
              <a:t>Numerical address appreciated by routers</a:t>
            </a:r>
          </a:p>
          <a:p>
            <a:pPr lvl="1" eaLnBrk="1" hangingPunct="1"/>
            <a:r>
              <a:rPr lang="en-US" altLang="en-US" sz="2200"/>
              <a:t>Fixed length, binary number</a:t>
            </a:r>
          </a:p>
          <a:p>
            <a:pPr lvl="1" eaLnBrk="1" hangingPunct="1"/>
            <a:r>
              <a:rPr lang="en-US" altLang="en-US" sz="2200"/>
              <a:t>Hierarchical, related to host location</a:t>
            </a:r>
          </a:p>
          <a:p>
            <a:pPr lvl="1" eaLnBrk="1" hangingPunct="1"/>
            <a:r>
              <a:rPr lang="en-US" altLang="en-US" sz="2200"/>
              <a:t>Examples: 64.233.167.147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EEBA60AF-CBB3-ED46-8DE6-79EABC06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42183F7-5343-6E40-B642-E34593C937B7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E3B09-5A31-014C-919C-113CE2C76D7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D627BF64-D3C8-4A40-9D20-BBD35648C992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7858" name="Rectangle 2">
            <a:extLst>
              <a:ext uri="{FF2B5EF4-FFF2-40B4-BE49-F238E27FC236}">
                <a16:creationId xmlns:a16="http://schemas.microsoft.com/office/drawing/2014/main" id="{29007721-F724-774F-A073-83D4837F82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Homework#1.7</a:t>
            </a:r>
          </a:p>
        </p:txBody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9AAD9477-D6F1-984F-91E1-7A4ABE71DC6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100" dirty="0"/>
              <a:t>Objective 7: Able to understand the DNS protocol used by the Domain Name System for name resolution</a:t>
            </a:r>
          </a:p>
          <a:p>
            <a:pPr eaLnBrk="1" hangingPunct="1"/>
            <a:r>
              <a:rPr lang="en-US" altLang="en-US" sz="2100" dirty="0"/>
              <a:t>Key points:</a:t>
            </a:r>
          </a:p>
          <a:p>
            <a:pPr lvl="1" eaLnBrk="1" hangingPunct="1"/>
            <a:r>
              <a:rPr lang="en-US" altLang="en-US" sz="1700" dirty="0"/>
              <a:t>DNS has a retry mechanism for its queries. </a:t>
            </a:r>
          </a:p>
          <a:p>
            <a:pPr lvl="1" eaLnBrk="1" hangingPunct="1"/>
            <a:r>
              <a:rPr lang="en-US" altLang="en-US" sz="1700" dirty="0"/>
              <a:t>When retrying the same server, the timeout increases exponentially on each retry (exponential </a:t>
            </a:r>
            <a:r>
              <a:rPr lang="en-US" altLang="en-US" sz="1700" dirty="0" err="1"/>
              <a:t>backoff</a:t>
            </a:r>
            <a:r>
              <a:rPr lang="en-US" altLang="en-US" sz="1700" dirty="0"/>
              <a:t>)</a:t>
            </a:r>
          </a:p>
          <a:p>
            <a:pPr lvl="1" eaLnBrk="1" hangingPunct="1"/>
            <a:r>
              <a:rPr lang="en-US" altLang="en-US" sz="1700" dirty="0"/>
              <a:t>There is also a timeout to retry alternative servers</a:t>
            </a:r>
          </a:p>
          <a:p>
            <a:pPr eaLnBrk="1" hangingPunct="1"/>
            <a:r>
              <a:rPr lang="en-US" altLang="en-US" sz="2100" dirty="0"/>
              <a:t>Problem: DNS typically uses UDP instead of TCP. If a DNS packet is lost, there is no automatic recovery. Does this cause a problem, and if so, how is it solved?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EEBA60AF-CBB3-ED46-8DE6-79EABC06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42183F7-5343-6E40-B642-E34593C937B7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E3B09-5A31-014C-919C-113CE2C76D7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4E405BDE-1029-A64D-84AE-808F439C7D29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7858" name="Rectangle 2">
            <a:extLst>
              <a:ext uri="{FF2B5EF4-FFF2-40B4-BE49-F238E27FC236}">
                <a16:creationId xmlns:a16="http://schemas.microsoft.com/office/drawing/2014/main" id="{29007721-F724-774F-A073-83D4837F82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Homework#1.8</a:t>
            </a:r>
          </a:p>
        </p:txBody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9AAD9477-D6F1-984F-91E1-7A4ABE71DC6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100" dirty="0"/>
              <a:t>Objective 8: Able to understand DNS name space</a:t>
            </a:r>
          </a:p>
          <a:p>
            <a:pPr eaLnBrk="1" hangingPunct="1"/>
            <a:r>
              <a:rPr lang="en-US" altLang="en-US" sz="2100" dirty="0"/>
              <a:t>Key points:</a:t>
            </a:r>
          </a:p>
          <a:p>
            <a:pPr lvl="1" eaLnBrk="1" hangingPunct="1"/>
            <a:r>
              <a:rPr lang="en-US" altLang="en-US" sz="1700" dirty="0"/>
              <a:t>The domain is designed to be hierarchical. There are unnamed root, top level domain name, and domain names</a:t>
            </a:r>
          </a:p>
          <a:p>
            <a:pPr lvl="1" eaLnBrk="1" hangingPunct="1"/>
            <a:r>
              <a:rPr lang="en-US" altLang="en-US" sz="1700" dirty="0"/>
              <a:t>Each full domain name is named by the path upward from it to the unnamed root. The components are separated by period</a:t>
            </a:r>
          </a:p>
          <a:p>
            <a:pPr lvl="1" eaLnBrk="1" hangingPunct="1"/>
            <a:r>
              <a:rPr lang="en-US" altLang="en-US" sz="1700" dirty="0"/>
              <a:t>The top-level domain names are predefined and cannot be all numerical</a:t>
            </a:r>
          </a:p>
          <a:p>
            <a:pPr eaLnBrk="1" hangingPunct="1"/>
            <a:r>
              <a:rPr lang="en-US" altLang="en-US" sz="2100" dirty="0"/>
              <a:t>Problem:</a:t>
            </a:r>
            <a:r>
              <a:rPr lang="en-US" altLang="en-US" sz="1700" dirty="0"/>
              <a:t> </a:t>
            </a:r>
            <a:r>
              <a:rPr lang="en-US" altLang="en-US" sz="2100" dirty="0"/>
              <a:t>Although it was not mentioned in the text, an alternative form for a URL is to use the IP address instead of its DNS name. An example of using an IP address is </a:t>
            </a:r>
            <a:r>
              <a:rPr lang="en-US" altLang="en-US" sz="2100" i="1" dirty="0"/>
              <a:t>http://192.31.231.66/</a:t>
            </a:r>
            <a:r>
              <a:rPr lang="en-US" altLang="en-US" sz="2100" i="1" dirty="0" err="1"/>
              <a:t>index.html</a:t>
            </a:r>
            <a:r>
              <a:rPr lang="en-US" altLang="en-US" sz="2100" dirty="0"/>
              <a:t>. How does the browser know whether the name following the scheme is a DNS name or an IP address.</a:t>
            </a:r>
          </a:p>
        </p:txBody>
      </p:sp>
    </p:spTree>
    <p:extLst>
      <p:ext uri="{BB962C8B-B14F-4D97-AF65-F5344CB8AC3E}">
        <p14:creationId xmlns:p14="http://schemas.microsoft.com/office/powerpoint/2010/main" val="28098671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35820308-7A5E-BC47-8043-32B6E812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78EAB04-A773-E94A-8035-AAEDB008C1B1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543F3-93DB-9146-B99F-A397166444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0FDFF68C-226F-FE4D-A827-5CA80D86691D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2978" name="Rectangle 2">
            <a:extLst>
              <a:ext uri="{FF2B5EF4-FFF2-40B4-BE49-F238E27FC236}">
                <a16:creationId xmlns:a16="http://schemas.microsoft.com/office/drawing/2014/main" id="{EB7E444F-74C8-5748-A2DF-508785D03E0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509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Homework#1.9</a:t>
            </a:r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542C067C-AA66-B44B-A670-B43E3AC6DF2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71488" y="1195387"/>
            <a:ext cx="8229600" cy="4777149"/>
          </a:xfrm>
        </p:spPr>
        <p:txBody>
          <a:bodyPr/>
          <a:lstStyle/>
          <a:p>
            <a:pPr eaLnBrk="1" hangingPunct="1"/>
            <a:r>
              <a:rPr lang="en-US" altLang="en-US" sz="2100"/>
              <a:t>Objective 9: </a:t>
            </a:r>
            <a:r>
              <a:rPr lang="en-US" altLang="en-US" sz="2100" dirty="0"/>
              <a:t>Able to understand the DNS system architecture and the DNS protocol on performing name resolution</a:t>
            </a:r>
          </a:p>
          <a:p>
            <a:pPr eaLnBrk="1" hangingPunct="1"/>
            <a:r>
              <a:rPr lang="en-US" altLang="en-US" sz="2100" dirty="0"/>
              <a:t>Key points:</a:t>
            </a:r>
          </a:p>
          <a:p>
            <a:pPr lvl="1" eaLnBrk="1" hangingPunct="1"/>
            <a:r>
              <a:rPr lang="en-US" altLang="en-US" sz="1700" dirty="0"/>
              <a:t>The DNS system is also organized hierarchically, with root DNS servers, top-level domain servers, authoritative DNS servers, and local name servers</a:t>
            </a:r>
          </a:p>
          <a:p>
            <a:pPr lvl="1" eaLnBrk="1" hangingPunct="1"/>
            <a:r>
              <a:rPr lang="en-US" altLang="en-US" sz="1700" dirty="0"/>
              <a:t>There are two query styles: iterated and recursive</a:t>
            </a:r>
          </a:p>
          <a:p>
            <a:pPr eaLnBrk="1" hangingPunct="1"/>
            <a:r>
              <a:rPr lang="en-US" altLang="en-US" sz="2100" dirty="0"/>
              <a:t>Problem. </a:t>
            </a:r>
            <a:r>
              <a:rPr lang="en-US" altLang="en-US" sz="1800" dirty="0"/>
              <a:t>Suppose within your Web browser you click on a link to obtain a Web page. The IP address for the associated URL is not cached in your local host, so a DNS look-up is necessary to obtain the IP address. Suppose that n DNS servers are visited before your host receives the IP address from DNS; the successive visits incur an RTT of RTT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…, </a:t>
            </a:r>
            <a:r>
              <a:rPr lang="en-US" altLang="en-US" sz="1800" dirty="0" err="1"/>
              <a:t>RTT</a:t>
            </a:r>
            <a:r>
              <a:rPr lang="en-US" altLang="en-US" sz="1800" baseline="-25000" dirty="0" err="1"/>
              <a:t>n</a:t>
            </a:r>
            <a:r>
              <a:rPr lang="en-US" altLang="en-US" sz="1800" dirty="0"/>
              <a:t>. Further suppose that the Web page associated with the link contains exactly one object, consisting of a small amount of HTML text. Let RTT</a:t>
            </a:r>
            <a:r>
              <a:rPr lang="en-US" altLang="en-US" sz="1800" baseline="-25000" dirty="0"/>
              <a:t>0</a:t>
            </a:r>
            <a:r>
              <a:rPr lang="en-US" altLang="en-US" sz="1800" dirty="0"/>
              <a:t> denote the RTT between the local host and the server containing the object. Assuming 0 transmission time of the object, how much time elapses from when the client clicks on the link until the client receives the object?</a:t>
            </a:r>
            <a:endParaRPr lang="en-US" altLang="en-US"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544A42C3-0245-CE4B-BE8A-3E30D2C9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0E518D7-26B0-B943-969F-B66DC48CB94F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21DA2-4CFD-C642-B5E7-3CC0F0E9492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1D27BAEB-0EDF-CE44-8710-5CC0E597567B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1842" name="Rectangle 2">
            <a:extLst>
              <a:ext uri="{FF2B5EF4-FFF2-40B4-BE49-F238E27FC236}">
                <a16:creationId xmlns:a16="http://schemas.microsoft.com/office/drawing/2014/main" id="{C4851A64-5134-664C-9081-DDDF3A4D6A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 sz="380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Separating Naming and Addressing</a:t>
            </a:r>
          </a:p>
        </p:txBody>
      </p:sp>
      <p:sp>
        <p:nvSpPr>
          <p:cNvPr id="931843" name="Rectangle 3">
            <a:extLst>
              <a:ext uri="{FF2B5EF4-FFF2-40B4-BE49-F238E27FC236}">
                <a16:creationId xmlns:a16="http://schemas.microsoft.com/office/drawing/2014/main" id="{8C508262-BAAC-D94B-A32F-833AB83E47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Names are easier to remember</a:t>
            </a:r>
          </a:p>
          <a:p>
            <a:pPr lvl="1" eaLnBrk="1" hangingPunct="1"/>
            <a:r>
              <a:rPr lang="en-US" altLang="en-US" sz="2200"/>
              <a:t>www.google.com vs. 64.233.167.147</a:t>
            </a:r>
          </a:p>
          <a:p>
            <a:pPr eaLnBrk="1" hangingPunct="1"/>
            <a:r>
              <a:rPr lang="en-US" altLang="en-US" sz="2600"/>
              <a:t>Addresses can change underneath</a:t>
            </a:r>
          </a:p>
          <a:p>
            <a:pPr lvl="1" eaLnBrk="1" hangingPunct="1"/>
            <a:r>
              <a:rPr lang="en-US" altLang="en-US" sz="2200"/>
              <a:t>Move www.google.com to 64.233.167.88</a:t>
            </a:r>
          </a:p>
          <a:p>
            <a:pPr lvl="1" eaLnBrk="1" hangingPunct="1"/>
            <a:r>
              <a:rPr lang="en-US" altLang="en-US"/>
              <a:t>E.g., renumbering when changing providers</a:t>
            </a:r>
            <a:endParaRPr lang="en-US" altLang="en-US" sz="2200"/>
          </a:p>
          <a:p>
            <a:pPr eaLnBrk="1" hangingPunct="1"/>
            <a:r>
              <a:rPr lang="en-US" altLang="en-US" sz="2600"/>
              <a:t>Name could map to multiple IP addresses</a:t>
            </a:r>
          </a:p>
          <a:p>
            <a:pPr lvl="1" eaLnBrk="1" hangingPunct="1"/>
            <a:r>
              <a:rPr lang="en-US" altLang="en-US" sz="2200"/>
              <a:t>www.google.com to multiple replicas of the Web site: 64.233.167.147, 64.233.167.99, 64.233.167.104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B5BDE4A4-1200-5A40-9D46-E7761670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DA837F4-83D1-6B43-9A0F-A2A01B230D71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700F7-F4B7-6C4A-A0AA-956030E6FDC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B26DE7BB-6DDE-0A45-B763-345E4732443C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3890" name="Rectangle 2">
            <a:extLst>
              <a:ext uri="{FF2B5EF4-FFF2-40B4-BE49-F238E27FC236}">
                <a16:creationId xmlns:a16="http://schemas.microsoft.com/office/drawing/2014/main" id="{F06F7231-F9A6-9040-9A37-9F1226F1910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 sz="380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Separating Naming and Addressing</a:t>
            </a:r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DB03DBD2-81D8-4C4C-B6EC-7EE643AA0EC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Map to different addresses in different places</a:t>
            </a:r>
          </a:p>
          <a:p>
            <a:pPr lvl="1" eaLnBrk="1" hangingPunct="1"/>
            <a:r>
              <a:rPr lang="en-US" altLang="en-US" sz="2200"/>
              <a:t>Address of a nearby copy of the Web site</a:t>
            </a:r>
          </a:p>
          <a:p>
            <a:pPr lvl="1" eaLnBrk="1" hangingPunct="1"/>
            <a:r>
              <a:rPr lang="en-US" altLang="en-US" sz="2200"/>
              <a:t>E.g., to reduce latency, or return different content</a:t>
            </a:r>
          </a:p>
          <a:p>
            <a:pPr eaLnBrk="1" hangingPunct="1"/>
            <a:r>
              <a:rPr lang="en-US" altLang="en-US" sz="2600"/>
              <a:t>Multiple names for the same address</a:t>
            </a:r>
          </a:p>
          <a:p>
            <a:pPr lvl="1" eaLnBrk="1" hangingPunct="1"/>
            <a:r>
              <a:rPr lang="en-US" altLang="en-US" sz="2200"/>
              <a:t>E.g., aliases like ee.mit.edu and cs.mit.edu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5CEDC550-BC28-364E-885A-643DDBA1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9EE2565-158F-0E4E-BB70-C966BFB9F5E4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9AA45D18-D938-FE46-AA24-E05D133707B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324513F8-3312-1B40-994B-332639C8F704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4738" name="Rectangle 2">
            <a:extLst>
              <a:ext uri="{FF2B5EF4-FFF2-40B4-BE49-F238E27FC236}">
                <a16:creationId xmlns:a16="http://schemas.microsoft.com/office/drawing/2014/main" id="{686F81F8-BE8A-2843-BE98-2EC6900ED8D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Arial" charset="0"/>
              </a:rPr>
              <a:t>DNS Services </a:t>
            </a:r>
            <a:endParaRPr lang="en-US" sz="460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Arial" charset="0"/>
            </a:endParaRPr>
          </a:p>
        </p:txBody>
      </p:sp>
      <p:sp>
        <p:nvSpPr>
          <p:cNvPr id="8198" name="Rectangle 4">
            <a:extLst>
              <a:ext uri="{FF2B5EF4-FFF2-40B4-BE49-F238E27FC236}">
                <a16:creationId xmlns:a16="http://schemas.microsoft.com/office/drawing/2014/main" id="{1DF406D1-FD2C-FD4E-A3DD-87C6A7BAD7F8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5125" y="1500188"/>
            <a:ext cx="8366125" cy="4648200"/>
          </a:xfrm>
        </p:spPr>
        <p:txBody>
          <a:bodyPr/>
          <a:lstStyle/>
          <a:p>
            <a:pPr eaLnBrk="1" hangingPunct="1"/>
            <a:r>
              <a:rPr lang="en-US" altLang="en-US" sz="2600"/>
              <a:t>Hostname to IP address translation</a:t>
            </a:r>
          </a:p>
          <a:p>
            <a:pPr eaLnBrk="1" hangingPunct="1"/>
            <a:r>
              <a:rPr lang="en-US" altLang="en-US" sz="2600"/>
              <a:t>Host aliasing</a:t>
            </a:r>
          </a:p>
          <a:p>
            <a:pPr lvl="1" eaLnBrk="1" hangingPunct="1"/>
            <a:r>
              <a:rPr lang="en-US" altLang="en-US" sz="2200"/>
              <a:t>Canonical and alias names</a:t>
            </a:r>
          </a:p>
          <a:p>
            <a:pPr eaLnBrk="1" hangingPunct="1"/>
            <a:r>
              <a:rPr lang="en-US" altLang="en-US" sz="2600"/>
              <a:t>Mail server aliasing</a:t>
            </a:r>
          </a:p>
          <a:p>
            <a:pPr eaLnBrk="1" hangingPunct="1"/>
            <a:r>
              <a:rPr lang="en-US" altLang="en-US" sz="2600"/>
              <a:t>Load distribution</a:t>
            </a:r>
          </a:p>
          <a:p>
            <a:pPr lvl="1" eaLnBrk="1" hangingPunct="1"/>
            <a:r>
              <a:rPr lang="en-US" altLang="en-US" sz="2200"/>
              <a:t>Replicated Web servers: set of IP addresses for one canonical name</a:t>
            </a:r>
          </a:p>
          <a:p>
            <a:pPr eaLnBrk="1" hangingPunct="1"/>
            <a:endParaRPr lang="en-US" altLang="en-US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>
            <a:extLst>
              <a:ext uri="{FF2B5EF4-FFF2-40B4-BE49-F238E27FC236}">
                <a16:creationId xmlns:a16="http://schemas.microsoft.com/office/drawing/2014/main" id="{50162710-14AC-EE4D-BE70-78E2FB5BA88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0988"/>
            <a:ext cx="8229600" cy="11398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The DNS Name Space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856959C-2E22-4D44-8031-98B0E5B171B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31913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sz="1900" dirty="0"/>
              <a:t>Each domain is named by the path upward from it to the unnamed root. The components are separated by period</a:t>
            </a:r>
          </a:p>
          <a:p>
            <a:pPr lvl="1" eaLnBrk="1" hangingPunct="1"/>
            <a:r>
              <a:rPr lang="en-US" altLang="en-US" sz="1700" dirty="0"/>
              <a:t>E.g., </a:t>
            </a:r>
            <a:r>
              <a:rPr lang="en-US" altLang="en-US" sz="1700" dirty="0" err="1"/>
              <a:t>eng.sun.com</a:t>
            </a:r>
            <a:r>
              <a:rPr lang="en-US" altLang="en-US" sz="1700" dirty="0"/>
              <a:t>.</a:t>
            </a:r>
          </a:p>
          <a:p>
            <a:pPr eaLnBrk="1" hangingPunct="1"/>
            <a:r>
              <a:rPr lang="en-US" altLang="en-US" sz="1900" dirty="0"/>
              <a:t>Domain names can be absolute (end with period), or relative</a:t>
            </a:r>
          </a:p>
          <a:p>
            <a:pPr eaLnBrk="1" hangingPunct="1"/>
            <a:r>
              <a:rPr lang="en-US" altLang="en-US" sz="1900" dirty="0"/>
              <a:t>Domain names are case </a:t>
            </a:r>
            <a:r>
              <a:rPr lang="en-US" altLang="en-US" sz="1900" dirty="0" err="1"/>
              <a:t>insentive</a:t>
            </a:r>
            <a:endParaRPr lang="en-US" altLang="en-US" sz="1900" dirty="0"/>
          </a:p>
          <a:p>
            <a:pPr eaLnBrk="1" hangingPunct="1"/>
            <a:r>
              <a:rPr lang="en-US" altLang="en-US" sz="1900" dirty="0"/>
              <a:t>Component names &lt;= 63 chars</a:t>
            </a:r>
          </a:p>
          <a:p>
            <a:pPr eaLnBrk="1" hangingPunct="1"/>
            <a:r>
              <a:rPr lang="en-US" altLang="en-US" sz="1900" dirty="0"/>
              <a:t>Full path names &lt;= 255 chars</a:t>
            </a:r>
          </a:p>
        </p:txBody>
      </p:sp>
      <p:pic>
        <p:nvPicPr>
          <p:cNvPr id="9220" name="Picture 4" descr="7-04">
            <a:extLst>
              <a:ext uri="{FF2B5EF4-FFF2-40B4-BE49-F238E27FC236}">
                <a16:creationId xmlns:a16="http://schemas.microsoft.com/office/drawing/2014/main" id="{E453B608-DDC4-6B4A-934A-83E5541D6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3927475"/>
            <a:ext cx="6678613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67CDB3E1-8277-A44A-B749-C5A46CD40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3348038"/>
            <a:ext cx="4276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 Domain names cannot be all numerical</a:t>
            </a:r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8AD4F39A-E939-BE48-8D4B-1B425B3BE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9513" y="4979988"/>
            <a:ext cx="787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189870F5-7093-904B-86E8-E4023AABA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4273550"/>
            <a:ext cx="168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Top level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domain names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2FB442C-E06D-FC4A-810B-8767DADA5FB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3FF6D3F6-FAA2-344C-B758-462CD7EECF8C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745CE9-59E3-7CC6-C17E-798EDE32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EC7A-4D61-7244-8050-50A55061699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5E5D34D5-649A-1944-9CC7-4EA8B442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427AFE-BB49-7940-B515-FFF5D8F2B107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A668D-0B15-1349-9684-6A3192469F4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40D6901F-AB50-DF46-8978-24CE3D5BBC7E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4914" name="Rectangle 2">
            <a:extLst>
              <a:ext uri="{FF2B5EF4-FFF2-40B4-BE49-F238E27FC236}">
                <a16:creationId xmlns:a16="http://schemas.microsoft.com/office/drawing/2014/main" id="{A8ADB486-3608-B54F-9C5A-326E4CE5234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DNS: Domain Name System</a:t>
            </a:r>
          </a:p>
        </p:txBody>
      </p:sp>
      <p:sp>
        <p:nvSpPr>
          <p:cNvPr id="934915" name="Rectangle 3">
            <a:extLst>
              <a:ext uri="{FF2B5EF4-FFF2-40B4-BE49-F238E27FC236}">
                <a16:creationId xmlns:a16="http://schemas.microsoft.com/office/drawing/2014/main" id="{3F760DDA-412C-E346-A6B0-C66983E181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9065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sz="2600"/>
              <a:t>Properties of DNS</a:t>
            </a:r>
          </a:p>
          <a:p>
            <a:pPr lvl="1" eaLnBrk="1" hangingPunct="1"/>
            <a:r>
              <a:rPr lang="en-US" altLang="en-US" sz="2200"/>
              <a:t>Hierarchical name space divided into zones</a:t>
            </a:r>
          </a:p>
          <a:p>
            <a:pPr lvl="1" eaLnBrk="1" hangingPunct="1"/>
            <a:r>
              <a:rPr lang="en-US" altLang="en-US" sz="2200"/>
              <a:t>Distributed over a collection of DNS servers</a:t>
            </a:r>
          </a:p>
          <a:p>
            <a:pPr eaLnBrk="1" hangingPunct="1"/>
            <a:r>
              <a:rPr lang="en-US" altLang="en-US" sz="2600"/>
              <a:t>Hierarchy of DNS servers</a:t>
            </a:r>
          </a:p>
          <a:p>
            <a:pPr lvl="1" eaLnBrk="1" hangingPunct="1"/>
            <a:r>
              <a:rPr lang="en-US" altLang="en-US" sz="2200"/>
              <a:t>Root servers</a:t>
            </a:r>
          </a:p>
          <a:p>
            <a:pPr lvl="1" eaLnBrk="1" hangingPunct="1"/>
            <a:r>
              <a:rPr lang="en-US" altLang="en-US" sz="2200"/>
              <a:t>Top-level domain (TLD) servers</a:t>
            </a:r>
          </a:p>
          <a:p>
            <a:pPr lvl="1" eaLnBrk="1" hangingPunct="1"/>
            <a:r>
              <a:rPr lang="en-US" altLang="en-US" sz="2200"/>
              <a:t>Authoritative DNS servers</a:t>
            </a:r>
          </a:p>
          <a:p>
            <a:pPr eaLnBrk="1" hangingPunct="1"/>
            <a:r>
              <a:rPr lang="en-US" altLang="en-US" sz="2600"/>
              <a:t>Performing the translations</a:t>
            </a:r>
          </a:p>
          <a:p>
            <a:pPr lvl="1" eaLnBrk="1" hangingPunct="1"/>
            <a:r>
              <a:rPr lang="en-US" altLang="en-US" sz="2200"/>
              <a:t>Local DNS servers</a:t>
            </a:r>
          </a:p>
          <a:p>
            <a:pPr lvl="1" eaLnBrk="1" hangingPunct="1"/>
            <a:r>
              <a:rPr lang="en-US" altLang="en-US" sz="2200"/>
              <a:t>Resolver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5038F74-4A48-D74C-B267-E3258B9F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D64BDF1-D2D0-4E49-B5BA-880B4CCA5453}" type="slidenum">
              <a:rPr lang="en-US" altLang="en-US" sz="1200">
                <a:latin typeface="Garamond" panose="02020404030301010803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3" name="Date Placeholder 4">
            <a:extLst>
              <a:ext uri="{FF2B5EF4-FFF2-40B4-BE49-F238E27FC236}">
                <a16:creationId xmlns:a16="http://schemas.microsoft.com/office/drawing/2014/main" id="{07D468D2-960A-3944-A33A-38D49D79401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892667CD-D960-324D-82DE-E4DC08E5EA56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1269" name="Group 2">
            <a:extLst>
              <a:ext uri="{FF2B5EF4-FFF2-40B4-BE49-F238E27FC236}">
                <a16:creationId xmlns:a16="http://schemas.microsoft.com/office/drawing/2014/main" id="{EF5FAA75-E0F1-A142-8CCE-C3BFE643CC12}"/>
              </a:ext>
            </a:extLst>
          </p:cNvPr>
          <p:cNvGrpSpPr>
            <a:grpSpLocks/>
          </p:cNvGrpSpPr>
          <p:nvPr/>
        </p:nvGrpSpPr>
        <p:grpSpPr bwMode="auto">
          <a:xfrm>
            <a:off x="757238" y="1685925"/>
            <a:ext cx="8205787" cy="2444750"/>
            <a:chOff x="230" y="576"/>
            <a:chExt cx="5504" cy="1757"/>
          </a:xfrm>
        </p:grpSpPr>
        <p:sp>
          <p:nvSpPr>
            <p:cNvPr id="11283" name="Text Box 3">
              <a:extLst>
                <a:ext uri="{FF2B5EF4-FFF2-40B4-BE49-F238E27FC236}">
                  <a16:creationId xmlns:a16="http://schemas.microsoft.com/office/drawing/2014/main" id="{3A418154-9327-D74A-9E8A-29F92A863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Root DNS Servers</a:t>
              </a:r>
            </a:p>
          </p:txBody>
        </p:sp>
        <p:sp>
          <p:nvSpPr>
            <p:cNvPr id="11284" name="Text Box 4">
              <a:extLst>
                <a:ext uri="{FF2B5EF4-FFF2-40B4-BE49-F238E27FC236}">
                  <a16:creationId xmlns:a16="http://schemas.microsoft.com/office/drawing/2014/main" id="{9E005636-52DD-3A4D-9B7A-FB96897967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com DNS servers</a:t>
              </a:r>
            </a:p>
          </p:txBody>
        </p:sp>
        <p:sp>
          <p:nvSpPr>
            <p:cNvPr id="11285" name="Text Box 5">
              <a:extLst>
                <a:ext uri="{FF2B5EF4-FFF2-40B4-BE49-F238E27FC236}">
                  <a16:creationId xmlns:a16="http://schemas.microsoft.com/office/drawing/2014/main" id="{3218C66E-A120-9841-B993-EAFF72811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org DNS servers</a:t>
              </a:r>
            </a:p>
          </p:txBody>
        </p:sp>
        <p:sp>
          <p:nvSpPr>
            <p:cNvPr id="11286" name="Text Box 6">
              <a:extLst>
                <a:ext uri="{FF2B5EF4-FFF2-40B4-BE49-F238E27FC236}">
                  <a16:creationId xmlns:a16="http://schemas.microsoft.com/office/drawing/2014/main" id="{970BCED6-19D0-DC43-910A-AE02A15419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edu DNS servers</a:t>
              </a:r>
            </a:p>
          </p:txBody>
        </p:sp>
        <p:sp>
          <p:nvSpPr>
            <p:cNvPr id="11287" name="Line 7">
              <a:extLst>
                <a:ext uri="{FF2B5EF4-FFF2-40B4-BE49-F238E27FC236}">
                  <a16:creationId xmlns:a16="http://schemas.microsoft.com/office/drawing/2014/main" id="{A61CA080-4635-1F48-BA4C-A69175D0B8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8">
              <a:extLst>
                <a:ext uri="{FF2B5EF4-FFF2-40B4-BE49-F238E27FC236}">
                  <a16:creationId xmlns:a16="http://schemas.microsoft.com/office/drawing/2014/main" id="{FCF9C9F5-A183-9C42-A98E-EC78F18A48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9">
              <a:extLst>
                <a:ext uri="{FF2B5EF4-FFF2-40B4-BE49-F238E27FC236}">
                  <a16:creationId xmlns:a16="http://schemas.microsoft.com/office/drawing/2014/main" id="{5BF38299-02C7-3C47-A58B-B4362ADAFE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Text Box 10">
              <a:extLst>
                <a:ext uri="{FF2B5EF4-FFF2-40B4-BE49-F238E27FC236}">
                  <a16:creationId xmlns:a16="http://schemas.microsoft.com/office/drawing/2014/main" id="{CD89FB18-1B78-1B4A-9505-35AA504E2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poly.edu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DNS servers</a:t>
              </a:r>
            </a:p>
          </p:txBody>
        </p:sp>
        <p:sp>
          <p:nvSpPr>
            <p:cNvPr id="11291" name="Text Box 11">
              <a:extLst>
                <a:ext uri="{FF2B5EF4-FFF2-40B4-BE49-F238E27FC236}">
                  <a16:creationId xmlns:a16="http://schemas.microsoft.com/office/drawing/2014/main" id="{E7F70B2E-4C41-C042-867D-439739DA17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DNS servers</a:t>
              </a:r>
            </a:p>
          </p:txBody>
        </p:sp>
        <p:sp>
          <p:nvSpPr>
            <p:cNvPr id="11292" name="Line 12">
              <a:extLst>
                <a:ext uri="{FF2B5EF4-FFF2-40B4-BE49-F238E27FC236}">
                  <a16:creationId xmlns:a16="http://schemas.microsoft.com/office/drawing/2014/main" id="{5B9C2905-E9D5-1E40-AC9A-0805042A7D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3">
              <a:extLst>
                <a:ext uri="{FF2B5EF4-FFF2-40B4-BE49-F238E27FC236}">
                  <a16:creationId xmlns:a16="http://schemas.microsoft.com/office/drawing/2014/main" id="{357FACE7-5F53-FC4A-8D09-4C00BE251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Text Box 14">
              <a:extLst>
                <a:ext uri="{FF2B5EF4-FFF2-40B4-BE49-F238E27FC236}">
                  <a16:creationId xmlns:a16="http://schemas.microsoft.com/office/drawing/2014/main" id="{B6FDA0F5-1533-9944-B0D0-31955AA2A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DNS servers</a:t>
              </a:r>
            </a:p>
          </p:txBody>
        </p:sp>
        <p:sp>
          <p:nvSpPr>
            <p:cNvPr id="11295" name="Text Box 15">
              <a:extLst>
                <a:ext uri="{FF2B5EF4-FFF2-40B4-BE49-F238E27FC236}">
                  <a16:creationId xmlns:a16="http://schemas.microsoft.com/office/drawing/2014/main" id="{B86F0B4D-A67E-2749-8849-48E0CAE32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DNS servers</a:t>
              </a:r>
            </a:p>
          </p:txBody>
        </p:sp>
        <p:sp>
          <p:nvSpPr>
            <p:cNvPr id="11296" name="Line 16">
              <a:extLst>
                <a:ext uri="{FF2B5EF4-FFF2-40B4-BE49-F238E27FC236}">
                  <a16:creationId xmlns:a16="http://schemas.microsoft.com/office/drawing/2014/main" id="{BC4743CC-DA31-4940-BEB1-2F49FB52C2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17">
              <a:extLst>
                <a:ext uri="{FF2B5EF4-FFF2-40B4-BE49-F238E27FC236}">
                  <a16:creationId xmlns:a16="http://schemas.microsoft.com/office/drawing/2014/main" id="{FFED32C4-88A3-544E-A9D2-605AB3F9E2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Text Box 18">
              <a:extLst>
                <a:ext uri="{FF2B5EF4-FFF2-40B4-BE49-F238E27FC236}">
                  <a16:creationId xmlns:a16="http://schemas.microsoft.com/office/drawing/2014/main" id="{B47E1C8F-0472-0D40-BC6F-71F69AE8E5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DNS servers</a:t>
              </a:r>
            </a:p>
          </p:txBody>
        </p:sp>
        <p:sp>
          <p:nvSpPr>
            <p:cNvPr id="11299" name="Line 19">
              <a:extLst>
                <a:ext uri="{FF2B5EF4-FFF2-40B4-BE49-F238E27FC236}">
                  <a16:creationId xmlns:a16="http://schemas.microsoft.com/office/drawing/2014/main" id="{CCDA997F-9D4D-4B4D-933E-8927A6209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5780" name="Rectangle 20">
            <a:extLst>
              <a:ext uri="{FF2B5EF4-FFF2-40B4-BE49-F238E27FC236}">
                <a16:creationId xmlns:a16="http://schemas.microsoft.com/office/drawing/2014/main" id="{BBB9E6DA-22A7-B04F-9941-0A040DDDC5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77724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Hierarchy of DNS Servers</a:t>
            </a:r>
          </a:p>
        </p:txBody>
      </p:sp>
      <p:sp>
        <p:nvSpPr>
          <p:cNvPr id="11271" name="Rectangle 24">
            <a:extLst>
              <a:ext uri="{FF2B5EF4-FFF2-40B4-BE49-F238E27FC236}">
                <a16:creationId xmlns:a16="http://schemas.microsoft.com/office/drawing/2014/main" id="{0B285499-5D5D-0247-9DB3-B90CCE4D9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63" y="1312863"/>
            <a:ext cx="1479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2D532"/>
                </a:solidFill>
                <a:cs typeface="Arial" panose="020B0604020202020204" pitchFamily="34" charset="0"/>
              </a:rPr>
              <a:t>Root servers</a:t>
            </a:r>
          </a:p>
        </p:txBody>
      </p:sp>
      <p:sp>
        <p:nvSpPr>
          <p:cNvPr id="11272" name="Rectangle 25">
            <a:extLst>
              <a:ext uri="{FF2B5EF4-FFF2-40B4-BE49-F238E27FC236}">
                <a16:creationId xmlns:a16="http://schemas.microsoft.com/office/drawing/2014/main" id="{E43FC660-DD84-A642-866A-8C22F17B3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1920875"/>
            <a:ext cx="2000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2D532"/>
                </a:solidFill>
                <a:cs typeface="Arial" panose="020B0604020202020204" pitchFamily="34" charset="0"/>
              </a:rPr>
              <a:t>Top-level domain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2D532"/>
                </a:solidFill>
                <a:cs typeface="Arial" panose="020B0604020202020204" pitchFamily="34" charset="0"/>
              </a:rPr>
              <a:t>(TLD) servers</a:t>
            </a:r>
          </a:p>
        </p:txBody>
      </p:sp>
      <p:sp>
        <p:nvSpPr>
          <p:cNvPr id="11273" name="Rectangle 27">
            <a:extLst>
              <a:ext uri="{FF2B5EF4-FFF2-40B4-BE49-F238E27FC236}">
                <a16:creationId xmlns:a16="http://schemas.microsoft.com/office/drawing/2014/main" id="{D5EE9991-932C-8749-BD0F-4DC68384E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9863" y="4679950"/>
            <a:ext cx="281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2D532"/>
                </a:solidFill>
                <a:cs typeface="Arial" panose="020B0604020202020204" pitchFamily="34" charset="0"/>
              </a:rPr>
              <a:t>Authoritative DNS servers</a:t>
            </a:r>
          </a:p>
        </p:txBody>
      </p:sp>
      <p:sp>
        <p:nvSpPr>
          <p:cNvPr id="11274" name="Line 28">
            <a:extLst>
              <a:ext uri="{FF2B5EF4-FFF2-40B4-BE49-F238E27FC236}">
                <a16:creationId xmlns:a16="http://schemas.microsoft.com/office/drawing/2014/main" id="{1EFCED37-7957-3448-B783-CCC51BE74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6800" y="1563688"/>
            <a:ext cx="1508125" cy="24606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29">
            <a:extLst>
              <a:ext uri="{FF2B5EF4-FFF2-40B4-BE49-F238E27FC236}">
                <a16:creationId xmlns:a16="http://schemas.microsoft.com/office/drawing/2014/main" id="{242CD717-D924-094D-9E5F-C179F2ACA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6063" y="2500313"/>
            <a:ext cx="608012" cy="2476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30">
            <a:extLst>
              <a:ext uri="{FF2B5EF4-FFF2-40B4-BE49-F238E27FC236}">
                <a16:creationId xmlns:a16="http://schemas.microsoft.com/office/drawing/2014/main" id="{C9245548-9C74-E44F-BF39-D599A6231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2750" y="2508250"/>
            <a:ext cx="3090863" cy="23336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31">
            <a:extLst>
              <a:ext uri="{FF2B5EF4-FFF2-40B4-BE49-F238E27FC236}">
                <a16:creationId xmlns:a16="http://schemas.microsoft.com/office/drawing/2014/main" id="{A1D224AB-0332-CD40-970C-4E7A6F002F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9438" y="2487613"/>
            <a:ext cx="5238750" cy="203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32">
            <a:extLst>
              <a:ext uri="{FF2B5EF4-FFF2-40B4-BE49-F238E27FC236}">
                <a16:creationId xmlns:a16="http://schemas.microsoft.com/office/drawing/2014/main" id="{A695D989-00F6-0642-96CF-B6C7A2363D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78013" y="4097338"/>
            <a:ext cx="2976562" cy="63817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33">
            <a:extLst>
              <a:ext uri="{FF2B5EF4-FFF2-40B4-BE49-F238E27FC236}">
                <a16:creationId xmlns:a16="http://schemas.microsoft.com/office/drawing/2014/main" id="{1A9658B6-26FB-FA4B-A17F-45F21AF045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27325" y="4060825"/>
            <a:ext cx="2309813" cy="6238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34">
            <a:extLst>
              <a:ext uri="{FF2B5EF4-FFF2-40B4-BE49-F238E27FC236}">
                <a16:creationId xmlns:a16="http://schemas.microsoft.com/office/drawing/2014/main" id="{AF949DF6-70E1-9847-98F0-F072B848E7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95838" y="3995738"/>
            <a:ext cx="350837" cy="65246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35">
            <a:extLst>
              <a:ext uri="{FF2B5EF4-FFF2-40B4-BE49-F238E27FC236}">
                <a16:creationId xmlns:a16="http://schemas.microsoft.com/office/drawing/2014/main" id="{8E082DBE-7944-0E41-B00D-83B4A03A06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1925" y="3930650"/>
            <a:ext cx="1622425" cy="73977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36">
            <a:extLst>
              <a:ext uri="{FF2B5EF4-FFF2-40B4-BE49-F238E27FC236}">
                <a16:creationId xmlns:a16="http://schemas.microsoft.com/office/drawing/2014/main" id="{DF51EBAA-1B8D-D34D-82E0-F6148CEAE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4638" y="3952875"/>
            <a:ext cx="2754312" cy="7985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11225</TotalTime>
  <Words>2483</Words>
  <Application>Microsoft Macintosh PowerPoint</Application>
  <PresentationFormat>On-screen Show (4:3)</PresentationFormat>
  <Paragraphs>422</Paragraphs>
  <Slides>32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ZapfDingbats</vt:lpstr>
      <vt:lpstr>Arial</vt:lpstr>
      <vt:lpstr>Comic Sans MS</vt:lpstr>
      <vt:lpstr>Courier New</vt:lpstr>
      <vt:lpstr>Garamond</vt:lpstr>
      <vt:lpstr>Helvetica</vt:lpstr>
      <vt:lpstr>Tahoma</vt:lpstr>
      <vt:lpstr>Times New Roman</vt:lpstr>
      <vt:lpstr>Wingdings</vt:lpstr>
      <vt:lpstr>Edge</vt:lpstr>
      <vt:lpstr>Clip</vt:lpstr>
      <vt:lpstr>Photo Editor Photo</vt:lpstr>
      <vt:lpstr>CIS454/554 Data Comm. Networks</vt:lpstr>
      <vt:lpstr>Outline</vt:lpstr>
      <vt:lpstr>Host Names vs. IP addresses</vt:lpstr>
      <vt:lpstr>Separating Naming and Addressing</vt:lpstr>
      <vt:lpstr>Separating Naming and Addressing</vt:lpstr>
      <vt:lpstr>DNS Services </vt:lpstr>
      <vt:lpstr>The DNS Name Space</vt:lpstr>
      <vt:lpstr>DNS: Domain Name System</vt:lpstr>
      <vt:lpstr>Hierarchy of DNS Servers</vt:lpstr>
      <vt:lpstr>DNS: Root Name Servers</vt:lpstr>
      <vt:lpstr>DNS: Root Name Servers</vt:lpstr>
      <vt:lpstr>Top-Level Domain Servers</vt:lpstr>
      <vt:lpstr>Authoritative DNS Servers</vt:lpstr>
      <vt:lpstr>Local Name Server</vt:lpstr>
      <vt:lpstr>DNS name  resolution example</vt:lpstr>
      <vt:lpstr>DNS name  resolution example</vt:lpstr>
      <vt:lpstr>Recursive Queries</vt:lpstr>
      <vt:lpstr>DNS Caching</vt:lpstr>
      <vt:lpstr>DNS Caching</vt:lpstr>
      <vt:lpstr>DNS Records</vt:lpstr>
      <vt:lpstr>DNS Protocol, Messages</vt:lpstr>
      <vt:lpstr>DNS Protocol, Messages</vt:lpstr>
      <vt:lpstr>Reliability</vt:lpstr>
      <vt:lpstr>Inserting Records into DNS</vt:lpstr>
      <vt:lpstr>DNS Query in Web Download </vt:lpstr>
      <vt:lpstr>Multiple DNS Queries</vt:lpstr>
      <vt:lpstr>Web Server Replicas</vt:lpstr>
      <vt:lpstr>Directing Web Clients to Replicas</vt:lpstr>
      <vt:lpstr>Clever Load Balancing Schemes</vt:lpstr>
      <vt:lpstr>Homework#1.7</vt:lpstr>
      <vt:lpstr>Homework#1.8</vt:lpstr>
      <vt:lpstr>Homework#1.9</vt:lpstr>
    </vt:vector>
  </TitlesOfParts>
  <Company>Cleveland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 682/782</dc:title>
  <dc:creator>Wenbing Zhao</dc:creator>
  <cp:lastModifiedBy>Wenbing Zhao</cp:lastModifiedBy>
  <cp:revision>1098</cp:revision>
  <cp:lastPrinted>1601-01-01T00:00:00Z</cp:lastPrinted>
  <dcterms:created xsi:type="dcterms:W3CDTF">2010-02-08T00:37:32Z</dcterms:created>
  <dcterms:modified xsi:type="dcterms:W3CDTF">2023-05-11T01:19:00Z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maraz@csd.uoc.gr</vt:lpwstr>
  </property>
  <property fmtid="{D5CDD505-2E9C-101B-9397-08002B2CF9AE}" pid="8" name="HomePage">
    <vt:lpwstr>http://www.csd.uoc.gr/~maraz</vt:lpwstr>
  </property>
  <property fmtid="{D5CDD505-2E9C-101B-9397-08002B2CF9AE}" pid="9" name="Other">
    <vt:lpwstr>Manolis Marazakis_x000d_
Department of Computer Science, University of Crete, Heraklion, Greece._x000d_
_x000d_
CS556: Distributed Systems_x000d_
Fall Semester 2001_x000d_
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E:\UserSpace\maraz\misc\edu\scratch</vt:lpwstr>
  </property>
</Properties>
</file>