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7" r:id="rId1"/>
  </p:sldMasterIdLst>
  <p:notesMasterIdLst>
    <p:notesMasterId r:id="rId34"/>
  </p:notesMasterIdLst>
  <p:handoutMasterIdLst>
    <p:handoutMasterId r:id="rId35"/>
  </p:handoutMasterIdLst>
  <p:sldIdLst>
    <p:sldId id="256" r:id="rId2"/>
    <p:sldId id="300" r:id="rId3"/>
    <p:sldId id="386" r:id="rId4"/>
    <p:sldId id="302" r:id="rId5"/>
    <p:sldId id="305" r:id="rId6"/>
    <p:sldId id="306" r:id="rId7"/>
    <p:sldId id="307" r:id="rId8"/>
    <p:sldId id="350" r:id="rId9"/>
    <p:sldId id="351" r:id="rId10"/>
    <p:sldId id="352" r:id="rId11"/>
    <p:sldId id="353" r:id="rId12"/>
    <p:sldId id="354" r:id="rId13"/>
    <p:sldId id="363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71" r:id="rId22"/>
    <p:sldId id="372" r:id="rId23"/>
    <p:sldId id="373" r:id="rId24"/>
    <p:sldId id="374" r:id="rId25"/>
    <p:sldId id="375" r:id="rId26"/>
    <p:sldId id="376" r:id="rId27"/>
    <p:sldId id="377" r:id="rId28"/>
    <p:sldId id="378" r:id="rId29"/>
    <p:sldId id="379" r:id="rId30"/>
    <p:sldId id="380" r:id="rId31"/>
    <p:sldId id="381" r:id="rId32"/>
    <p:sldId id="382" r:id="rId33"/>
  </p:sldIdLst>
  <p:sldSz cx="9144000" cy="6858000" type="screen4x3"/>
  <p:notesSz cx="9309100" cy="7023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3">
          <p15:clr>
            <a:srgbClr val="A4A3A4"/>
          </p15:clr>
        </p15:guide>
        <p15:guide id="2" pos="29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756"/>
    </p:cViewPr>
  </p:sorterViewPr>
  <p:notesViewPr>
    <p:cSldViewPr snapToGrid="0">
      <p:cViewPr varScale="1">
        <p:scale>
          <a:sx n="64" d="100"/>
          <a:sy n="64" d="100"/>
        </p:scale>
        <p:origin x="-2466" y="-96"/>
      </p:cViewPr>
      <p:guideLst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>
            <a:extLst>
              <a:ext uri="{FF2B5EF4-FFF2-40B4-BE49-F238E27FC236}">
                <a16:creationId xmlns:a16="http://schemas.microsoft.com/office/drawing/2014/main" id="{3BF17F3D-7AA0-8949-8668-C5E58EA86C5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5425" cy="350838"/>
          </a:xfrm>
          <a:prstGeom prst="rect">
            <a:avLst/>
          </a:prstGeom>
          <a:noFill/>
          <a:ln>
            <a:noFill/>
          </a:ln>
        </p:spPr>
        <p:txBody>
          <a:bodyPr vert="horz" wrap="square" lIns="93072" tIns="46537" rIns="93072" bIns="46537" numCol="1" anchor="t" anchorCtr="0" compatLnSpc="1">
            <a:prstTxWarp prst="textNoShape">
              <a:avLst/>
            </a:prstTxWarp>
          </a:bodyPr>
          <a:lstStyle>
            <a:lvl1pPr algn="l" defTabSz="930275" eaLnBrk="1" hangingPunct="1">
              <a:defRPr sz="1200">
                <a:latin typeface="Comic Sans MS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95AD04C1-E43E-F449-9924-C3557DD2533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3675" y="0"/>
            <a:ext cx="4035425" cy="350838"/>
          </a:xfrm>
          <a:prstGeom prst="rect">
            <a:avLst/>
          </a:prstGeom>
          <a:noFill/>
          <a:ln>
            <a:noFill/>
          </a:ln>
        </p:spPr>
        <p:txBody>
          <a:bodyPr vert="horz" wrap="square" lIns="93072" tIns="46537" rIns="93072" bIns="46537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Comic Sans MS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44" name="Rectangle 4">
            <a:extLst>
              <a:ext uri="{FF2B5EF4-FFF2-40B4-BE49-F238E27FC236}">
                <a16:creationId xmlns:a16="http://schemas.microsoft.com/office/drawing/2014/main" id="{019F0BC7-65B4-A047-9685-0791303C507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72263"/>
            <a:ext cx="4035425" cy="350837"/>
          </a:xfrm>
          <a:prstGeom prst="rect">
            <a:avLst/>
          </a:prstGeom>
          <a:noFill/>
          <a:ln>
            <a:noFill/>
          </a:ln>
        </p:spPr>
        <p:txBody>
          <a:bodyPr vert="horz" wrap="square" lIns="93072" tIns="46537" rIns="93072" bIns="46537" numCol="1" anchor="b" anchorCtr="0" compatLnSpc="1">
            <a:prstTxWarp prst="textNoShape">
              <a:avLst/>
            </a:prstTxWarp>
          </a:bodyPr>
          <a:lstStyle>
            <a:lvl1pPr algn="l" defTabSz="930275" eaLnBrk="1" hangingPunct="1">
              <a:defRPr sz="1200">
                <a:latin typeface="Comic Sans MS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45" name="Rectangle 5">
            <a:extLst>
              <a:ext uri="{FF2B5EF4-FFF2-40B4-BE49-F238E27FC236}">
                <a16:creationId xmlns:a16="http://schemas.microsoft.com/office/drawing/2014/main" id="{6F310577-A0B1-8049-A060-FE218B5D3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3675" y="6672263"/>
            <a:ext cx="4035425" cy="350837"/>
          </a:xfrm>
          <a:prstGeom prst="rect">
            <a:avLst/>
          </a:prstGeom>
          <a:noFill/>
          <a:ln>
            <a:noFill/>
          </a:ln>
        </p:spPr>
        <p:txBody>
          <a:bodyPr vert="horz" wrap="square" lIns="93072" tIns="46537" rIns="93072" bIns="46537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Comic Sans MS" panose="030F0902030302020204" pitchFamily="66" charset="0"/>
                <a:ea typeface="SimSun" panose="02010600030101010101" pitchFamily="2" charset="-122"/>
              </a:defRPr>
            </a:lvl1pPr>
          </a:lstStyle>
          <a:p>
            <a:fld id="{65A9DAA6-21A1-7041-B28A-BBB28FCD3FA6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8B6C870E-8DFF-7542-92CA-D060C42C419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5425" cy="350838"/>
          </a:xfrm>
          <a:prstGeom prst="rect">
            <a:avLst/>
          </a:prstGeom>
          <a:noFill/>
          <a:ln>
            <a:noFill/>
          </a:ln>
        </p:spPr>
        <p:txBody>
          <a:bodyPr vert="horz" wrap="none" lIns="93072" tIns="46537" rIns="93072" bIns="46537" numCol="1" anchor="t" anchorCtr="0" compatLnSpc="1">
            <a:prstTxWarp prst="textNoShape">
              <a:avLst/>
            </a:prstTxWarp>
          </a:bodyPr>
          <a:lstStyle>
            <a:lvl1pPr algn="l" defTabSz="930275" eaLnBrk="1" hangingPunct="1">
              <a:defRPr sz="1200">
                <a:latin typeface="Tahom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5E68AA43-8D11-A441-A98A-4A553959033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73675" y="0"/>
            <a:ext cx="4035425" cy="350838"/>
          </a:xfrm>
          <a:prstGeom prst="rect">
            <a:avLst/>
          </a:prstGeom>
          <a:noFill/>
          <a:ln>
            <a:noFill/>
          </a:ln>
        </p:spPr>
        <p:txBody>
          <a:bodyPr vert="horz" wrap="none" lIns="93072" tIns="46537" rIns="93072" bIns="46537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ahom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F8121840-9AAD-8B40-908B-BAF8DE67A92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0363" y="527050"/>
            <a:ext cx="3509962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F9983B7B-E4E6-884D-8FAD-00EE79C10B8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3013" y="3333750"/>
            <a:ext cx="6823075" cy="3162300"/>
          </a:xfrm>
          <a:prstGeom prst="rect">
            <a:avLst/>
          </a:prstGeom>
          <a:noFill/>
          <a:ln>
            <a:noFill/>
          </a:ln>
        </p:spPr>
        <p:txBody>
          <a:bodyPr vert="horz" wrap="none" lIns="93072" tIns="46537" rIns="93072" bIns="46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63B1DB60-E0DD-CE4B-B0D8-CF436C633E6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72263"/>
            <a:ext cx="4035425" cy="350837"/>
          </a:xfrm>
          <a:prstGeom prst="rect">
            <a:avLst/>
          </a:prstGeom>
          <a:noFill/>
          <a:ln>
            <a:noFill/>
          </a:ln>
        </p:spPr>
        <p:txBody>
          <a:bodyPr vert="horz" wrap="none" lIns="93072" tIns="46537" rIns="93072" bIns="46537" numCol="1" anchor="b" anchorCtr="0" compatLnSpc="1">
            <a:prstTxWarp prst="textNoShape">
              <a:avLst/>
            </a:prstTxWarp>
          </a:bodyPr>
          <a:lstStyle>
            <a:lvl1pPr algn="l" defTabSz="930275" eaLnBrk="1" hangingPunct="1">
              <a:defRPr sz="1200">
                <a:latin typeface="Tahom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3495" name="Rectangle 7">
            <a:extLst>
              <a:ext uri="{FF2B5EF4-FFF2-40B4-BE49-F238E27FC236}">
                <a16:creationId xmlns:a16="http://schemas.microsoft.com/office/drawing/2014/main" id="{A2CD8C13-BF43-D247-98EB-F18FD6F507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3675" y="6672263"/>
            <a:ext cx="4035425" cy="350837"/>
          </a:xfrm>
          <a:prstGeom prst="rect">
            <a:avLst/>
          </a:prstGeom>
          <a:noFill/>
          <a:ln>
            <a:noFill/>
          </a:ln>
        </p:spPr>
        <p:txBody>
          <a:bodyPr vert="horz" wrap="none" lIns="93072" tIns="46537" rIns="93072" bIns="46537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fld id="{5EA5ED06-D51D-B94E-A142-19183918300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anose="020B0600070205080204" pitchFamily="34" charset="-128"/>
        <a:cs typeface="ＭＳ Ｐゴシック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anose="020B0600070205080204" pitchFamily="34" charset="-128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anose="020B0600070205080204" pitchFamily="34" charset="-128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anose="020B0600070205080204" pitchFamily="34" charset="-128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anose="020B0600070205080204" pitchFamily="34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35508E74-D854-A741-BDB6-ED6E3AE8E2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834502-F7FD-4C4B-9BE3-99BE21759F64}" type="slidenum">
              <a:rPr lang="zh-CN" altLang="en-US" sz="1200">
                <a:latin typeface="Tahoma" panose="020B0604030504040204" pitchFamily="34" charset="0"/>
                <a:ea typeface="SimSun" panose="02010600030101010101" pitchFamily="2" charset="-122"/>
              </a:rPr>
              <a:pPr/>
              <a:t>1</a:t>
            </a:fld>
            <a:endParaRPr lang="en-US" altLang="zh-CN" sz="1200">
              <a:latin typeface="Tahoma" panose="020B060403050404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C961D587-ACCD-D240-8F7B-00200BA2F0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CB98736-4ECF-984B-B3B0-D96F846F2E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D4F300CA-1348-3449-9C83-7665FE2EFD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2744DE55-57CF-F149-974E-54E24FD5D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39999A91-C511-1549-BCB7-2C3E9B6B76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A077299-65E6-E843-A0D5-662D2AE32001}" type="slidenum">
              <a:rPr lang="zh-CN" altLang="en-US" sz="1200">
                <a:latin typeface="Tahoma" panose="020B0604030504040204" pitchFamily="34" charset="0"/>
                <a:ea typeface="SimSun" panose="02010600030101010101" pitchFamily="2" charset="-122"/>
              </a:rPr>
              <a:pPr/>
              <a:t>2</a:t>
            </a:fld>
            <a:endParaRPr lang="en-US" altLang="zh-CN" sz="1200">
              <a:latin typeface="Tahoma" panose="020B060403050404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id="{F316C44F-DC05-964C-B05A-DBA9D40E5A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id="{147337CF-F667-D744-8800-35BD6BD88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BB1900D6-1771-FA49-ABC1-E922B09C07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7F3CDF8-0D13-A747-B78E-C7308AE09C5E}" type="slidenum">
              <a:rPr lang="zh-CN" altLang="en-US" sz="1200">
                <a:latin typeface="Tahoma" panose="020B0604030504040204" pitchFamily="34" charset="0"/>
                <a:ea typeface="SimSun" panose="02010600030101010101" pitchFamily="2" charset="-122"/>
              </a:rPr>
              <a:pPr/>
              <a:t>4</a:t>
            </a:fld>
            <a:endParaRPr lang="en-US" altLang="zh-CN" sz="1200">
              <a:latin typeface="Tahoma" panose="020B060403050404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>
            <a:extLst>
              <a:ext uri="{FF2B5EF4-FFF2-40B4-BE49-F238E27FC236}">
                <a16:creationId xmlns:a16="http://schemas.microsoft.com/office/drawing/2014/main" id="{CEFF69D2-C6A1-204C-AFEE-1FE9637DD6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>
            <a:extLst>
              <a:ext uri="{FF2B5EF4-FFF2-40B4-BE49-F238E27FC236}">
                <a16:creationId xmlns:a16="http://schemas.microsoft.com/office/drawing/2014/main" id="{B6E58193-9AAB-7B45-BD13-7ADECBB40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6479D07E-AD44-AB4E-970D-708D28C3E8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7EE99D6-DF6C-C243-80DF-E72FDD3CF6C5}" type="slidenum">
              <a:rPr lang="zh-CN" altLang="en-US" sz="1200">
                <a:latin typeface="Tahoma" panose="020B0604030504040204" pitchFamily="34" charset="0"/>
                <a:ea typeface="SimSun" panose="02010600030101010101" pitchFamily="2" charset="-122"/>
              </a:rPr>
              <a:pPr/>
              <a:t>5</a:t>
            </a:fld>
            <a:endParaRPr lang="en-US" altLang="zh-CN" sz="1200">
              <a:latin typeface="Tahoma" panose="020B060403050404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808EDC4A-5359-F241-80B1-1A8D69F0E8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3991ABD-771E-6747-8E14-D3548B582903}" type="slidenum">
              <a:rPr lang="zh-CN" altLang="en-US" sz="1200">
                <a:latin typeface="Tahoma" panose="020B0604030504040204" pitchFamily="34" charset="0"/>
                <a:ea typeface="SimSun" panose="02010600030101010101" pitchFamily="2" charset="-122"/>
              </a:rPr>
              <a:pPr/>
              <a:t>6</a:t>
            </a:fld>
            <a:endParaRPr lang="en-US" altLang="zh-CN" sz="1200">
              <a:latin typeface="Tahoma" panose="020B060403050404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14FBBA67-7ACD-424E-B4D6-9B112952A9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3F96AF9-737B-9C4D-9724-9E7FE5DAAD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Ip enables comm between host and host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>
            <a:extLst>
              <a:ext uri="{FF2B5EF4-FFF2-40B4-BE49-F238E27FC236}">
                <a16:creationId xmlns:a16="http://schemas.microsoft.com/office/drawing/2014/main" id="{A910A47A-7F8D-2647-B386-CC193B4D8F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>
            <a:extLst>
              <a:ext uri="{FF2B5EF4-FFF2-40B4-BE49-F238E27FC236}">
                <a16:creationId xmlns:a16="http://schemas.microsoft.com/office/drawing/2014/main" id="{18CCCAC0-0FA6-0747-824F-E1C607365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10ACE825-5197-8945-90B7-E8B0A798A9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176964A-B620-5241-A4E4-6C5FA67505EE}" type="slidenum">
              <a:rPr lang="zh-CN" altLang="en-US" sz="1200">
                <a:latin typeface="Tahoma" panose="020B0604030504040204" pitchFamily="34" charset="0"/>
                <a:ea typeface="SimSun" panose="02010600030101010101" pitchFamily="2" charset="-122"/>
              </a:rPr>
              <a:pPr/>
              <a:t>7</a:t>
            </a:fld>
            <a:endParaRPr lang="en-US" altLang="zh-CN" sz="1200">
              <a:latin typeface="Tahoma" panose="020B060403050404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01B7430C-8E0A-1E4D-BA22-38AB1EB722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BDBA6687-6AD0-2042-BBC5-1FEC376D8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FC9F6B76-A0EF-D341-8DF4-0DDEF76489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8686C2F-854D-6145-9D95-B467CE55BEA7}" type="slidenum">
              <a:rPr lang="zh-CN" altLang="en-US" sz="1200">
                <a:latin typeface="Tahoma" panose="020B0604030504040204" pitchFamily="34" charset="0"/>
                <a:ea typeface="SimSun" panose="02010600030101010101" pitchFamily="2" charset="-122"/>
              </a:rPr>
              <a:pPr/>
              <a:t>21</a:t>
            </a:fld>
            <a:endParaRPr lang="en-US" altLang="zh-CN" sz="1200">
              <a:latin typeface="Tahoma" panose="020B060403050404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94D5565F-A094-D94B-86A0-FC5B59FCF6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A880537C-74A8-2A41-8AC2-538CFA4EC8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Stopped here for 1</a:t>
            </a:r>
            <a:r>
              <a:rPr lang="en-US" altLang="en-US" baseline="30000"/>
              <a:t>st</a:t>
            </a:r>
            <a:r>
              <a:rPr lang="en-US" altLang="en-US"/>
              <a:t> session 10/1/2012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>
            <a:extLst>
              <a:ext uri="{FF2B5EF4-FFF2-40B4-BE49-F238E27FC236}">
                <a16:creationId xmlns:a16="http://schemas.microsoft.com/office/drawing/2014/main" id="{E23335C1-46FE-A346-8297-CE36F34982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Notes Placeholder 2">
            <a:extLst>
              <a:ext uri="{FF2B5EF4-FFF2-40B4-BE49-F238E27FC236}">
                <a16:creationId xmlns:a16="http://schemas.microsoft.com/office/drawing/2014/main" id="{53F7D44B-FB9E-AF4A-A2F3-31E210676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Stopped here 10/2/2014 why does the receiver have to send ack in response to a duplicate data pkt</a:t>
            </a:r>
          </a:p>
        </p:txBody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id="{BCE6926E-8EA8-F841-87A5-25ACA2896C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34E1052-6E20-6147-A662-5B30D6A904AD}" type="slidenum">
              <a:rPr lang="zh-CN" altLang="en-US" sz="1200">
                <a:latin typeface="Tahoma" panose="020B0604030504040204" pitchFamily="34" charset="0"/>
                <a:ea typeface="SimSun" panose="02010600030101010101" pitchFamily="2" charset="-122"/>
              </a:rPr>
              <a:pPr/>
              <a:t>23</a:t>
            </a:fld>
            <a:endParaRPr lang="en-US" altLang="zh-CN" sz="1200">
              <a:latin typeface="Tahoma" panose="020B060403050404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2BFB4EB3-9C3E-A24A-B7CE-2D97BE9BE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B2A73ECE-3861-FA4D-8487-C63415AFD20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0"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17D3F41-956E-954B-9701-A30B9B06CA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9F4149-84DA-D64F-A70B-0C00639DD53A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EAF999C-C141-0043-A974-98DC3D07E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EEC484 Computer Networks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BE55CB2-53A4-E640-9CDF-D6FA9F33CE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D0D11-2191-6F4D-8EA8-B4521B0B32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60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C4B4FF-E9D2-5D4F-94A7-24EC258F57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AC22DE-0558-CC41-87F7-FCDE64459627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546E60-07C0-4C4F-A04C-36FD8861A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EEC484 Computer Networks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B88EB7-DBEE-1642-AB7A-2AD9D1286E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49B21-C552-4543-B6BB-E51DF55B8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06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287BF4-98BA-3A47-B015-09712D02A0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026D3-1DBD-8743-B371-F30FD3042BF0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7F9737-1586-454E-ACAB-1A3A84E8B1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EEC484 Computer Networks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6D823A-5CBF-6D49-9696-E360913E3D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C9ABF1-9987-1548-B253-424CF21DEB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52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CCC456-D3A3-1544-85D4-5C2BA18774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ABC16-8DA6-F84A-8A64-88027889DFBC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A11156-C469-7A4A-9C28-EED6FC6492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EEC484 Computer Networks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55F86D-14D9-3F41-BBAF-34A73B91DD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2239E5-394C-1548-9303-D893ABC6CF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11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9F49F1-060E-784D-A064-7834D38F46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5714F-1866-AD44-897D-E5B5CB4FAB2D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7847D3-FA09-9A40-B5E8-27A617721C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EEC484 Computer Networks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A81FBE-1AA4-1342-98DD-FE2CE2B101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CF7627-C874-FD4A-8F85-1F5350E605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89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51904D-3682-EF46-B6A6-9CCFF86480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A5D4A-80E1-4C4E-8135-4DC1A637E00F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8D9CD4-46AD-1B41-91DB-6CB2936829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EEC484 Computer 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FE8A19-F85E-D24D-A55B-B3CF45B0AD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8D84-0119-D44E-95F3-FA8B7A654C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76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76BA589-D0E3-524E-A348-073ABD44DC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4F5D1-158C-C946-ADD4-907DA8269988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5172FA9-4F16-B44D-9F01-14791A7FC6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EEC484 Computer Networks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A0B4818-77E0-E347-B020-A8AADEB761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E8201B-230E-B541-9EDD-59A30BCBC9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49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E13FC3B-60BF-3745-ADD0-CFEFB4A6CE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CBEE62-6954-654F-BEE7-FF612DE27B7E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756993C-C665-1642-AD72-FD5A97F440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EEC484 Computer Networks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7D5A6C6-AC64-7443-BB3A-F820E05403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97533-7F55-9E45-9A27-D473EE413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32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7A891F6-D895-5846-A61D-5DF0419DF0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9B2EC-BDDB-BB45-A8F7-03D71B3730A8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06373CC-A695-3D47-A657-4EE532C3D9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EEC484 Computer Networks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7358CC-B6C9-2E48-B8EA-8328D0DE88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2368A8-66DB-A048-8122-D1CB4BF4BD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10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94E288-C92B-644B-8E7C-BC82017F1D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73816-58A0-7544-B8DE-EAEA1CFA2A8E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CDB448-5C96-3149-AE22-E9C341A274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EEC484 Computer 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B2E04A-D706-C447-BF28-5322A3E13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5998D1-46DC-CF40-8278-4AD426BDEE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45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C25E65-E3B5-6344-895F-528BFD9ECF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2E564-A032-C74E-ABDC-DA4406EBA9DB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3FF0EA-9BD5-E845-A06D-0C6B16004D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EEC484 Computer 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E34093-9978-F749-9348-3B52BAE896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28651-4C0F-9E49-8C1A-474759FF2A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21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56D89F9-0FB9-9A4B-9D19-EE11462CC1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887AD62-6255-624D-B78E-FEB89B3451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98E8DD21-E94A-D741-A0F6-5EBA7FC7A3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anose="02020404030301010803" pitchFamily="18" charset="0"/>
              </a:defRPr>
            </a:lvl1pPr>
          </a:lstStyle>
          <a:p>
            <a:fld id="{8F985CB5-84FB-114E-A0F1-C17221E067FA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0E022B5B-AA17-DB4F-9987-9DB418058B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j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EEC484 Computer Networks</a:t>
            </a: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034F9889-169D-9247-8A3D-13C8CC870E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fld id="{C90BC72C-2333-7D4D-AABE-88D9FAA10F0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B0B6E8F9-CE8F-2F4D-8343-2B6D6C774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405E7896-9F3E-0C48-854A-4883E37333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2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0.bin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5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3.emf"/><Relationship Id="rId22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58739A3-B2F6-2141-AF15-42E3C12A468C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927100" y="838200"/>
            <a:ext cx="7342188" cy="1395413"/>
          </a:xfrm>
        </p:spPr>
        <p:txBody>
          <a:bodyPr anchor="ctr"/>
          <a:lstStyle/>
          <a:p>
            <a:pPr eaLnBrk="1" hangingPunct="1"/>
            <a:r>
              <a:rPr lang="en-US" altLang="zh-CN" sz="60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CIS454/554</a:t>
            </a:r>
            <a:br>
              <a:rPr lang="en-US" altLang="zh-CN" sz="60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</a:br>
            <a:r>
              <a:rPr lang="en-US" altLang="zh-CN" sz="60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Data Comm. Networks</a:t>
            </a:r>
            <a:endParaRPr lang="en-US" altLang="zh-CN" sz="6000" dirty="0">
              <a:effectLst>
                <a:outerShdw blurRad="38100" dist="38100" dir="2700000" algn="tl">
                  <a:srgbClr val="C0C0C0"/>
                </a:outerShdw>
              </a:effectLst>
              <a:ea typeface="SimSun" panose="02010600030101010101" pitchFamily="2" charset="-122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EB27CD0-437A-0F4E-B6D4-E9050CFD692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009650" y="2590800"/>
            <a:ext cx="7218363" cy="36353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3600" dirty="0">
                <a:effectLst>
                  <a:outerShdw blurRad="38100" dist="38100" dir="2700000" algn="tl">
                    <a:srgbClr val="C0C0C0"/>
                  </a:outerShdw>
                </a:effectLst>
                <a:ea typeface="SimSun" panose="02010600030101010101" pitchFamily="2" charset="-122"/>
              </a:rPr>
              <a:t>Lecture 6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CN" sz="3600" dirty="0">
              <a:effectLst>
                <a:outerShdw blurRad="38100" dist="38100" dir="2700000" algn="tl">
                  <a:srgbClr val="C0C0C0"/>
                </a:outerShdw>
              </a:effectLst>
              <a:ea typeface="SimSun" panose="02010600030101010101" pitchFamily="2" charset="-122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SimSun" panose="02010600030101010101" pitchFamily="2" charset="-122"/>
              </a:rPr>
              <a:t>Wenbing Zhao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CN" sz="2000" dirty="0">
              <a:effectLst>
                <a:outerShdw blurRad="38100" dist="38100" dir="2700000" algn="tl">
                  <a:srgbClr val="C0C0C0"/>
                </a:outerShdw>
              </a:effectLst>
              <a:ea typeface="SimSun" panose="02010600030101010101" pitchFamily="2" charset="-122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ea typeface="SimSun" panose="02010600030101010101" pitchFamily="2" charset="-122"/>
              </a:rPr>
              <a:t>(Part of the slides are based on Drs. Kurose &amp; Ross</a:t>
            </a: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  <a:ea typeface="SimSun" panose="02010600030101010101" pitchFamily="2" charset="-122"/>
              </a:rPr>
              <a:t>’</a:t>
            </a: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ea typeface="SimSun" panose="02010600030101010101" pitchFamily="2" charset="-122"/>
              </a:rPr>
              <a:t>s slides for their </a:t>
            </a:r>
            <a:r>
              <a:rPr lang="en-US" altLang="ja-JP" sz="2000" i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Computer Networking </a:t>
            </a:r>
            <a:r>
              <a:rPr lang="en-US" altLang="ja-JP" sz="20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book)</a:t>
            </a:r>
            <a:endParaRPr lang="en-US" altLang="zh-CN" sz="2000" dirty="0">
              <a:effectLst>
                <a:outerShdw blurRad="38100" dist="38100" dir="2700000" algn="tl">
                  <a:srgbClr val="C0C0C0"/>
                </a:outerShdw>
              </a:effectLst>
              <a:ea typeface="SimSun" panose="02010600030101010101" pitchFamily="2" charset="-12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316B7E-44D1-9741-25B3-DE21EAC34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73EC-5F6A-944C-B6A2-E84ACD5F4816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306E4-FB75-1529-697C-B80CBAC8F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>
            <a:extLst>
              <a:ext uri="{FF2B5EF4-FFF2-40B4-BE49-F238E27FC236}">
                <a16:creationId xmlns:a16="http://schemas.microsoft.com/office/drawing/2014/main" id="{EC5AF5FC-88EB-7B42-A5B9-82D0C39752D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Connection-Oriented Demux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427CF50-94D7-E743-B62E-4D698397073B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1600200"/>
            <a:ext cx="3962400" cy="46482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ea typeface="+mn-ea"/>
                <a:cs typeface="+mn-cs"/>
              </a:rPr>
              <a:t>TCP socket identified by 4-tuple: 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>
                <a:ea typeface="Arial" charset="0"/>
              </a:rPr>
              <a:t>source IP address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>
                <a:ea typeface="Arial" charset="0"/>
              </a:rPr>
              <a:t>source port number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>
                <a:ea typeface="Arial" charset="0"/>
              </a:rPr>
              <a:t>dest IP address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>
                <a:ea typeface="Arial" charset="0"/>
              </a:rPr>
              <a:t>dest port number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ea typeface="+mn-ea"/>
                <a:cs typeface="+mn-cs"/>
              </a:rPr>
              <a:t>recv host uses all four values to direct segment to appropriate socket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151A4FE8-150E-0441-A7C7-457B122133AB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95800" y="1600200"/>
            <a:ext cx="4114800" cy="46482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ea typeface="+mn-ea"/>
                <a:cs typeface="+mn-cs"/>
              </a:rPr>
              <a:t>Server host may support many simultaneous TCP sockets: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>
                <a:ea typeface="Arial" charset="0"/>
              </a:rPr>
              <a:t>each socket identified by its own 4-tuple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ea typeface="+mn-ea"/>
                <a:cs typeface="+mn-cs"/>
              </a:rPr>
              <a:t>Web servers have different sockets for each connecting client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>
                <a:ea typeface="Arial" charset="0"/>
              </a:rPr>
              <a:t>non-persistent HTTP will have different socket for each request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115D72-82DD-768C-141A-4BB3BFB4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8A6B-5DCB-1C4F-AF14-EFF5BB90A68B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C21B29-0BBE-8DFD-A497-5EDF703C3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>
            <a:extLst>
              <a:ext uri="{FF2B5EF4-FFF2-40B4-BE49-F238E27FC236}">
                <a16:creationId xmlns:a16="http://schemas.microsoft.com/office/drawing/2014/main" id="{3913E22F-D503-0B43-AFF3-912829EB94E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Connection-Oriented Demux</a:t>
            </a:r>
          </a:p>
        </p:txBody>
      </p:sp>
      <p:sp>
        <p:nvSpPr>
          <p:cNvPr id="31746" name="Text Box 4">
            <a:extLst>
              <a:ext uri="{FF2B5EF4-FFF2-40B4-BE49-F238E27FC236}">
                <a16:creationId xmlns:a16="http://schemas.microsoft.com/office/drawing/2014/main" id="{E755C88B-8A7C-3943-B5B7-2C213EEE7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2863" y="4724400"/>
            <a:ext cx="86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chemeClr val="accent2"/>
                </a:solidFill>
              </a:rPr>
              <a:t>Client</a:t>
            </a:r>
          </a:p>
          <a:p>
            <a:pPr algn="ctr" eaLnBrk="1" hangingPunct="1"/>
            <a:r>
              <a:rPr lang="en-US" altLang="en-US" sz="1800">
                <a:solidFill>
                  <a:schemeClr val="accent2"/>
                </a:solidFill>
              </a:rPr>
              <a:t>IP:B</a:t>
            </a:r>
          </a:p>
        </p:txBody>
      </p:sp>
      <p:grpSp>
        <p:nvGrpSpPr>
          <p:cNvPr id="31747" name="Group 87">
            <a:extLst>
              <a:ext uri="{FF2B5EF4-FFF2-40B4-BE49-F238E27FC236}">
                <a16:creationId xmlns:a16="http://schemas.microsoft.com/office/drawing/2014/main" id="{F0026A9A-1159-3C43-830B-8AD030AFB28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86000"/>
            <a:ext cx="1011238" cy="3136900"/>
            <a:chOff x="240" y="1440"/>
            <a:chExt cx="637" cy="1976"/>
          </a:xfrm>
        </p:grpSpPr>
        <p:grpSp>
          <p:nvGrpSpPr>
            <p:cNvPr id="31809" name="Group 6">
              <a:extLst>
                <a:ext uri="{FF2B5EF4-FFF2-40B4-BE49-F238E27FC236}">
                  <a16:creationId xmlns:a16="http://schemas.microsoft.com/office/drawing/2014/main" id="{E29709C4-CF44-CD4D-86A1-4F5F4E1A48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1440"/>
              <a:ext cx="637" cy="1500"/>
              <a:chOff x="608" y="2454"/>
              <a:chExt cx="1261" cy="1500"/>
            </a:xfrm>
          </p:grpSpPr>
          <p:sp>
            <p:nvSpPr>
              <p:cNvPr id="31815" name="Rectangle 7">
                <a:extLst>
                  <a:ext uri="{FF2B5EF4-FFF2-40B4-BE49-F238E27FC236}">
                    <a16:creationId xmlns:a16="http://schemas.microsoft.com/office/drawing/2014/main" id="{D4F41FAB-75B5-E149-BF9B-B2DC0D177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24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1816" name="Rectangle 8">
                <a:extLst>
                  <a:ext uri="{FF2B5EF4-FFF2-40B4-BE49-F238E27FC236}">
                    <a16:creationId xmlns:a16="http://schemas.microsoft.com/office/drawing/2014/main" id="{DE78BA2C-6B2E-384E-A760-ACEF9B2627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27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1817" name="Rectangle 9">
                <a:extLst>
                  <a:ext uri="{FF2B5EF4-FFF2-40B4-BE49-F238E27FC236}">
                    <a16:creationId xmlns:a16="http://schemas.microsoft.com/office/drawing/2014/main" id="{A80C05C9-02E0-C34F-8096-637C5FEA2C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30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1818" name="Rectangle 10">
                <a:extLst>
                  <a:ext uri="{FF2B5EF4-FFF2-40B4-BE49-F238E27FC236}">
                    <a16:creationId xmlns:a16="http://schemas.microsoft.com/office/drawing/2014/main" id="{E347B45D-E51C-2740-9B92-65F7BAC324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33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1819" name="Rectangle 11">
                <a:extLst>
                  <a:ext uri="{FF2B5EF4-FFF2-40B4-BE49-F238E27FC236}">
                    <a16:creationId xmlns:a16="http://schemas.microsoft.com/office/drawing/2014/main" id="{8A5EE137-9769-5745-A125-7AF606B96B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36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grpSp>
          <p:nvGrpSpPr>
            <p:cNvPr id="31810" name="Group 12">
              <a:extLst>
                <a:ext uri="{FF2B5EF4-FFF2-40B4-BE49-F238E27FC236}">
                  <a16:creationId xmlns:a16="http://schemas.microsoft.com/office/drawing/2014/main" id="{132CC383-2B2C-714E-BCF5-BBF3C2950D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" y="1484"/>
              <a:ext cx="377" cy="315"/>
              <a:chOff x="2614" y="2862"/>
              <a:chExt cx="377" cy="315"/>
            </a:xfrm>
          </p:grpSpPr>
          <p:sp>
            <p:nvSpPr>
              <p:cNvPr id="31813" name="Rectangle 13">
                <a:extLst>
                  <a:ext uri="{FF2B5EF4-FFF2-40B4-BE49-F238E27FC236}">
                    <a16:creationId xmlns:a16="http://schemas.microsoft.com/office/drawing/2014/main" id="{46AD42D0-4D4C-7341-B13D-E9AB6412D9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31814" name="Oval 14">
                <a:extLst>
                  <a:ext uri="{FF2B5EF4-FFF2-40B4-BE49-F238E27FC236}">
                    <a16:creationId xmlns:a16="http://schemas.microsoft.com/office/drawing/2014/main" id="{F2619007-9C86-0141-9900-8942995754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>
                    <a:solidFill>
                      <a:schemeClr val="bg1"/>
                    </a:solidFill>
                  </a:rPr>
                  <a:t>P1</a:t>
                </a:r>
              </a:p>
            </p:txBody>
          </p:sp>
        </p:grpSp>
        <p:sp>
          <p:nvSpPr>
            <p:cNvPr id="31811" name="Text Box 15">
              <a:extLst>
                <a:ext uri="{FF2B5EF4-FFF2-40B4-BE49-F238E27FC236}">
                  <a16:creationId xmlns:a16="http://schemas.microsoft.com/office/drawing/2014/main" id="{CEFB02DA-328D-FD49-B635-F8A5637D0C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" y="2974"/>
              <a:ext cx="54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chemeClr val="accent2"/>
                  </a:solidFill>
                </a:rPr>
                <a:t>client</a:t>
              </a:r>
            </a:p>
            <a:p>
              <a:pPr algn="ctr" eaLnBrk="1" hangingPunct="1"/>
              <a:r>
                <a:rPr lang="en-US" altLang="en-US" sz="2000">
                  <a:solidFill>
                    <a:schemeClr val="accent2"/>
                  </a:solidFill>
                </a:rPr>
                <a:t> IP: A</a:t>
              </a:r>
            </a:p>
          </p:txBody>
        </p:sp>
        <p:sp>
          <p:nvSpPr>
            <p:cNvPr id="31812" name="Line 16">
              <a:extLst>
                <a:ext uri="{FF2B5EF4-FFF2-40B4-BE49-F238E27FC236}">
                  <a16:creationId xmlns:a16="http://schemas.microsoft.com/office/drawing/2014/main" id="{DC851B19-26F0-724F-AAC5-D25498A5CE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1726"/>
              <a:ext cx="0" cy="110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48" name="Group 18">
            <a:extLst>
              <a:ext uri="{FF2B5EF4-FFF2-40B4-BE49-F238E27FC236}">
                <a16:creationId xmlns:a16="http://schemas.microsoft.com/office/drawing/2014/main" id="{DB74E221-B740-584E-9258-B9AC761885D2}"/>
              </a:ext>
            </a:extLst>
          </p:cNvPr>
          <p:cNvGrpSpPr>
            <a:grpSpLocks/>
          </p:cNvGrpSpPr>
          <p:nvPr/>
        </p:nvGrpSpPr>
        <p:grpSpPr bwMode="auto">
          <a:xfrm>
            <a:off x="7575550" y="2325688"/>
            <a:ext cx="598488" cy="500062"/>
            <a:chOff x="2614" y="2862"/>
            <a:chExt cx="377" cy="315"/>
          </a:xfrm>
        </p:grpSpPr>
        <p:sp>
          <p:nvSpPr>
            <p:cNvPr id="31807" name="Rectangle 19">
              <a:extLst>
                <a:ext uri="{FF2B5EF4-FFF2-40B4-BE49-F238E27FC236}">
                  <a16:creationId xmlns:a16="http://schemas.microsoft.com/office/drawing/2014/main" id="{8B941924-C50A-1046-8BF0-D62239E85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1808" name="Oval 20">
              <a:extLst>
                <a:ext uri="{FF2B5EF4-FFF2-40B4-BE49-F238E27FC236}">
                  <a16:creationId xmlns:a16="http://schemas.microsoft.com/office/drawing/2014/main" id="{439CF74E-F19A-B845-AC43-CC0D09618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P1</a:t>
              </a:r>
            </a:p>
          </p:txBody>
        </p:sp>
      </p:grpSp>
      <p:grpSp>
        <p:nvGrpSpPr>
          <p:cNvPr id="31749" name="Group 21">
            <a:extLst>
              <a:ext uri="{FF2B5EF4-FFF2-40B4-BE49-F238E27FC236}">
                <a16:creationId xmlns:a16="http://schemas.microsoft.com/office/drawing/2014/main" id="{6AB619FB-C65D-8948-A6B3-329D457091DC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2286000"/>
            <a:ext cx="1503363" cy="2381250"/>
            <a:chOff x="608" y="2454"/>
            <a:chExt cx="1261" cy="1500"/>
          </a:xfrm>
        </p:grpSpPr>
        <p:sp>
          <p:nvSpPr>
            <p:cNvPr id="31802" name="Rectangle 22">
              <a:extLst>
                <a:ext uri="{FF2B5EF4-FFF2-40B4-BE49-F238E27FC236}">
                  <a16:creationId xmlns:a16="http://schemas.microsoft.com/office/drawing/2014/main" id="{93B54288-E2CE-DC46-A0C8-6FE0F2166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24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1803" name="Rectangle 23">
              <a:extLst>
                <a:ext uri="{FF2B5EF4-FFF2-40B4-BE49-F238E27FC236}">
                  <a16:creationId xmlns:a16="http://schemas.microsoft.com/office/drawing/2014/main" id="{DBA0B3F1-AC46-C64F-9ABD-A4E698E70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27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1804" name="Rectangle 24">
              <a:extLst>
                <a:ext uri="{FF2B5EF4-FFF2-40B4-BE49-F238E27FC236}">
                  <a16:creationId xmlns:a16="http://schemas.microsoft.com/office/drawing/2014/main" id="{8F3A8D3F-7AD8-B741-8F1F-1DE08B8C6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30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1805" name="Rectangle 25">
              <a:extLst>
                <a:ext uri="{FF2B5EF4-FFF2-40B4-BE49-F238E27FC236}">
                  <a16:creationId xmlns:a16="http://schemas.microsoft.com/office/drawing/2014/main" id="{02649478-9875-2440-AB55-D819A4C7B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33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1806" name="Rectangle 26">
              <a:extLst>
                <a:ext uri="{FF2B5EF4-FFF2-40B4-BE49-F238E27FC236}">
                  <a16:creationId xmlns:a16="http://schemas.microsoft.com/office/drawing/2014/main" id="{83325D75-72BC-ED4C-82F6-8EE721359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36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grpSp>
        <p:nvGrpSpPr>
          <p:cNvPr id="31750" name="Group 27">
            <a:extLst>
              <a:ext uri="{FF2B5EF4-FFF2-40B4-BE49-F238E27FC236}">
                <a16:creationId xmlns:a16="http://schemas.microsoft.com/office/drawing/2014/main" id="{27646EF6-C43A-F848-8783-A50F5657264C}"/>
              </a:ext>
            </a:extLst>
          </p:cNvPr>
          <p:cNvGrpSpPr>
            <a:grpSpLocks/>
          </p:cNvGrpSpPr>
          <p:nvPr/>
        </p:nvGrpSpPr>
        <p:grpSpPr bwMode="auto">
          <a:xfrm>
            <a:off x="7035800" y="2349500"/>
            <a:ext cx="598488" cy="500063"/>
            <a:chOff x="2614" y="2862"/>
            <a:chExt cx="377" cy="315"/>
          </a:xfrm>
        </p:grpSpPr>
        <p:sp>
          <p:nvSpPr>
            <p:cNvPr id="31800" name="Rectangle 28">
              <a:extLst>
                <a:ext uri="{FF2B5EF4-FFF2-40B4-BE49-F238E27FC236}">
                  <a16:creationId xmlns:a16="http://schemas.microsoft.com/office/drawing/2014/main" id="{6A530808-BE6B-B747-ABE5-B5735E527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1801" name="Oval 29">
              <a:extLst>
                <a:ext uri="{FF2B5EF4-FFF2-40B4-BE49-F238E27FC236}">
                  <a16:creationId xmlns:a16="http://schemas.microsoft.com/office/drawing/2014/main" id="{5B304E1F-E41D-7D47-9A7B-7CC8E38E46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solidFill>
                    <a:schemeClr val="bg1"/>
                  </a:solidFill>
                </a:rPr>
                <a:t>P2</a:t>
              </a:r>
            </a:p>
          </p:txBody>
        </p:sp>
      </p:grpSp>
      <p:sp>
        <p:nvSpPr>
          <p:cNvPr id="31751" name="Line 31">
            <a:extLst>
              <a:ext uri="{FF2B5EF4-FFF2-40B4-BE49-F238E27FC236}">
                <a16:creationId xmlns:a16="http://schemas.microsoft.com/office/drawing/2014/main" id="{1DA10C07-C618-7449-B774-234061E080C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7200" y="2743200"/>
            <a:ext cx="0" cy="175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32">
            <a:extLst>
              <a:ext uri="{FF2B5EF4-FFF2-40B4-BE49-F238E27FC236}">
                <a16:creationId xmlns:a16="http://schemas.microsoft.com/office/drawing/2014/main" id="{E04EF088-03D4-3F47-85D0-6D7E7F100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286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3" name="Rectangle 33">
            <a:extLst>
              <a:ext uri="{FF2B5EF4-FFF2-40B4-BE49-F238E27FC236}">
                <a16:creationId xmlns:a16="http://schemas.microsoft.com/office/drawing/2014/main" id="{1F33D90C-387B-F742-BE9D-BDD4D3917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7432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4" name="Rectangle 34">
            <a:extLst>
              <a:ext uri="{FF2B5EF4-FFF2-40B4-BE49-F238E27FC236}">
                <a16:creationId xmlns:a16="http://schemas.microsoft.com/office/drawing/2014/main" id="{3CCD5D32-EC3A-854E-8071-4EDE0995E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2385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5" name="Rectangle 35">
            <a:extLst>
              <a:ext uri="{FF2B5EF4-FFF2-40B4-BE49-F238E27FC236}">
                <a16:creationId xmlns:a16="http://schemas.microsoft.com/office/drawing/2014/main" id="{9CC31E79-549C-7248-8CD5-65ED87BD5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71475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6" name="Rectangle 36">
            <a:extLst>
              <a:ext uri="{FF2B5EF4-FFF2-40B4-BE49-F238E27FC236}">
                <a16:creationId xmlns:a16="http://schemas.microsoft.com/office/drawing/2014/main" id="{DE1CBB00-A3FA-D94B-9C75-4B5FAADEF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31757" name="Group 37">
            <a:extLst>
              <a:ext uri="{FF2B5EF4-FFF2-40B4-BE49-F238E27FC236}">
                <a16:creationId xmlns:a16="http://schemas.microsoft.com/office/drawing/2014/main" id="{411DEEFF-24D6-454F-AA08-1AC9491BFEEA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2362200"/>
            <a:ext cx="571500" cy="500063"/>
            <a:chOff x="2614" y="2862"/>
            <a:chExt cx="377" cy="315"/>
          </a:xfrm>
        </p:grpSpPr>
        <p:sp>
          <p:nvSpPr>
            <p:cNvPr id="31798" name="Rectangle 38">
              <a:extLst>
                <a:ext uri="{FF2B5EF4-FFF2-40B4-BE49-F238E27FC236}">
                  <a16:creationId xmlns:a16="http://schemas.microsoft.com/office/drawing/2014/main" id="{BB096C83-FC5F-7040-B4E6-45F184841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1799" name="Oval 39">
              <a:extLst>
                <a:ext uri="{FF2B5EF4-FFF2-40B4-BE49-F238E27FC236}">
                  <a16:creationId xmlns:a16="http://schemas.microsoft.com/office/drawing/2014/main" id="{BF0FCC1E-36CF-1B48-8EA8-93718B6E0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solidFill>
                    <a:schemeClr val="bg1"/>
                  </a:solidFill>
                </a:rPr>
                <a:t>P4</a:t>
              </a:r>
            </a:p>
          </p:txBody>
        </p:sp>
      </p:grpSp>
      <p:sp>
        <p:nvSpPr>
          <p:cNvPr id="31758" name="Text Box 40">
            <a:extLst>
              <a:ext uri="{FF2B5EF4-FFF2-40B4-BE49-F238E27FC236}">
                <a16:creationId xmlns:a16="http://schemas.microsoft.com/office/drawing/2014/main" id="{BCBB9D35-3096-B145-BF20-CE8842171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538" y="4797425"/>
            <a:ext cx="955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chemeClr val="accent2"/>
                </a:solidFill>
              </a:rPr>
              <a:t>server</a:t>
            </a:r>
          </a:p>
          <a:p>
            <a:pPr algn="ctr" eaLnBrk="1" hangingPunct="1"/>
            <a:r>
              <a:rPr lang="en-US" altLang="en-US" sz="2000">
                <a:solidFill>
                  <a:schemeClr val="accent2"/>
                </a:solidFill>
              </a:rPr>
              <a:t>IP: C</a:t>
            </a:r>
          </a:p>
        </p:txBody>
      </p:sp>
      <p:sp>
        <p:nvSpPr>
          <p:cNvPr id="31759" name="Line 42">
            <a:extLst>
              <a:ext uri="{FF2B5EF4-FFF2-40B4-BE49-F238E27FC236}">
                <a16:creationId xmlns:a16="http://schemas.microsoft.com/office/drawing/2014/main" id="{508D1144-7533-E042-AC32-BB1B1BE29A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44">
            <a:extLst>
              <a:ext uri="{FF2B5EF4-FFF2-40B4-BE49-F238E27FC236}">
                <a16:creationId xmlns:a16="http://schemas.microsoft.com/office/drawing/2014/main" id="{B44C6877-56EF-474F-B5CC-3130DD017D0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49">
            <a:extLst>
              <a:ext uri="{FF2B5EF4-FFF2-40B4-BE49-F238E27FC236}">
                <a16:creationId xmlns:a16="http://schemas.microsoft.com/office/drawing/2014/main" id="{7E9893B7-15C7-F44C-81B7-C0CEEFB95B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50">
            <a:extLst>
              <a:ext uri="{FF2B5EF4-FFF2-40B4-BE49-F238E27FC236}">
                <a16:creationId xmlns:a16="http://schemas.microsoft.com/office/drawing/2014/main" id="{191B27E9-69DF-394F-953A-5E05727B09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51">
            <a:extLst>
              <a:ext uri="{FF2B5EF4-FFF2-40B4-BE49-F238E27FC236}">
                <a16:creationId xmlns:a16="http://schemas.microsoft.com/office/drawing/2014/main" id="{A79BB403-BA26-AC49-8EE6-E55A476928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9718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Line 53">
            <a:extLst>
              <a:ext uri="{FF2B5EF4-FFF2-40B4-BE49-F238E27FC236}">
                <a16:creationId xmlns:a16="http://schemas.microsoft.com/office/drawing/2014/main" id="{7366FD59-DC03-8146-B331-C819FA2DD5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495800"/>
            <a:ext cx="3124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55">
            <a:extLst>
              <a:ext uri="{FF2B5EF4-FFF2-40B4-BE49-F238E27FC236}">
                <a16:creationId xmlns:a16="http://schemas.microsoft.com/office/drawing/2014/main" id="{AF30FFE6-86E7-B84E-93CF-DCE552DF1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4196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SP: 9157</a:t>
            </a:r>
          </a:p>
        </p:txBody>
      </p:sp>
      <p:sp>
        <p:nvSpPr>
          <p:cNvPr id="31766" name="Rectangle 56">
            <a:extLst>
              <a:ext uri="{FF2B5EF4-FFF2-40B4-BE49-F238E27FC236}">
                <a16:creationId xmlns:a16="http://schemas.microsoft.com/office/drawing/2014/main" id="{8AD43349-576A-3F4C-B86A-ACCA67A44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7244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DP: 80</a:t>
            </a:r>
          </a:p>
        </p:txBody>
      </p:sp>
      <p:sp>
        <p:nvSpPr>
          <p:cNvPr id="31767" name="Rectangle 57">
            <a:extLst>
              <a:ext uri="{FF2B5EF4-FFF2-40B4-BE49-F238E27FC236}">
                <a16:creationId xmlns:a16="http://schemas.microsoft.com/office/drawing/2014/main" id="{431C6706-4AEB-7141-AD9D-739531ABE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0292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grpSp>
        <p:nvGrpSpPr>
          <p:cNvPr id="31768" name="Group 89">
            <a:extLst>
              <a:ext uri="{FF2B5EF4-FFF2-40B4-BE49-F238E27FC236}">
                <a16:creationId xmlns:a16="http://schemas.microsoft.com/office/drawing/2014/main" id="{FDE3FE8E-26A7-8F46-AEC4-F98BA0351808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419600"/>
            <a:ext cx="990600" cy="914400"/>
            <a:chOff x="3936" y="2784"/>
            <a:chExt cx="624" cy="576"/>
          </a:xfrm>
        </p:grpSpPr>
        <p:sp>
          <p:nvSpPr>
            <p:cNvPr id="31795" name="Rectangle 63">
              <a:extLst>
                <a:ext uri="{FF2B5EF4-FFF2-40B4-BE49-F238E27FC236}">
                  <a16:creationId xmlns:a16="http://schemas.microsoft.com/office/drawing/2014/main" id="{BAC1182B-81C3-5E4F-BFF4-3733AF150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SP: 9157</a:t>
              </a:r>
            </a:p>
          </p:txBody>
        </p:sp>
        <p:sp>
          <p:nvSpPr>
            <p:cNvPr id="31796" name="Rectangle 64">
              <a:extLst>
                <a:ext uri="{FF2B5EF4-FFF2-40B4-BE49-F238E27FC236}">
                  <a16:creationId xmlns:a16="http://schemas.microsoft.com/office/drawing/2014/main" id="{828813B5-5149-E849-9B80-D7BDFE5C0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DP: 80</a:t>
              </a:r>
            </a:p>
          </p:txBody>
        </p:sp>
        <p:sp>
          <p:nvSpPr>
            <p:cNvPr id="31797" name="Rectangle 65">
              <a:extLst>
                <a:ext uri="{FF2B5EF4-FFF2-40B4-BE49-F238E27FC236}">
                  <a16:creationId xmlns:a16="http://schemas.microsoft.com/office/drawing/2014/main" id="{5A221492-E74F-AE49-BC71-7EEF284EE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grpSp>
        <p:nvGrpSpPr>
          <p:cNvPr id="31769" name="Group 66">
            <a:extLst>
              <a:ext uri="{FF2B5EF4-FFF2-40B4-BE49-F238E27FC236}">
                <a16:creationId xmlns:a16="http://schemas.microsoft.com/office/drawing/2014/main" id="{9D6A248B-7CF5-364A-B466-9B0CC18D377E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362200"/>
            <a:ext cx="571500" cy="500063"/>
            <a:chOff x="2614" y="2862"/>
            <a:chExt cx="377" cy="315"/>
          </a:xfrm>
        </p:grpSpPr>
        <p:sp>
          <p:nvSpPr>
            <p:cNvPr id="31793" name="Rectangle 67">
              <a:extLst>
                <a:ext uri="{FF2B5EF4-FFF2-40B4-BE49-F238E27FC236}">
                  <a16:creationId xmlns:a16="http://schemas.microsoft.com/office/drawing/2014/main" id="{E0D907D9-BDB9-9C4E-A99C-7544C325A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1794" name="Oval 68">
              <a:extLst>
                <a:ext uri="{FF2B5EF4-FFF2-40B4-BE49-F238E27FC236}">
                  <a16:creationId xmlns:a16="http://schemas.microsoft.com/office/drawing/2014/main" id="{1562B049-318E-ED4E-A4BF-4B764276A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solidFill>
                    <a:schemeClr val="bg1"/>
                  </a:solidFill>
                </a:rPr>
                <a:t>P5</a:t>
              </a:r>
            </a:p>
          </p:txBody>
        </p:sp>
      </p:grpSp>
      <p:grpSp>
        <p:nvGrpSpPr>
          <p:cNvPr id="31770" name="Group 69">
            <a:extLst>
              <a:ext uri="{FF2B5EF4-FFF2-40B4-BE49-F238E27FC236}">
                <a16:creationId xmlns:a16="http://schemas.microsoft.com/office/drawing/2014/main" id="{BB0E33D0-7A93-BF41-BF1E-E2BFE4E59B42}"/>
              </a:ext>
            </a:extLst>
          </p:cNvPr>
          <p:cNvGrpSpPr>
            <a:grpSpLocks/>
          </p:cNvGrpSpPr>
          <p:nvPr/>
        </p:nvGrpSpPr>
        <p:grpSpPr bwMode="auto">
          <a:xfrm>
            <a:off x="5022850" y="2351088"/>
            <a:ext cx="571500" cy="500062"/>
            <a:chOff x="2614" y="2862"/>
            <a:chExt cx="377" cy="315"/>
          </a:xfrm>
        </p:grpSpPr>
        <p:sp>
          <p:nvSpPr>
            <p:cNvPr id="31791" name="Rectangle 70">
              <a:extLst>
                <a:ext uri="{FF2B5EF4-FFF2-40B4-BE49-F238E27FC236}">
                  <a16:creationId xmlns:a16="http://schemas.microsoft.com/office/drawing/2014/main" id="{2027C39A-3983-D946-9938-D26646BDB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1792" name="Oval 71">
              <a:extLst>
                <a:ext uri="{FF2B5EF4-FFF2-40B4-BE49-F238E27FC236}">
                  <a16:creationId xmlns:a16="http://schemas.microsoft.com/office/drawing/2014/main" id="{808DF9E6-DB79-D141-888F-4A1FD5AFB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solidFill>
                    <a:schemeClr val="bg1"/>
                  </a:solidFill>
                </a:rPr>
                <a:t>P6</a:t>
              </a:r>
            </a:p>
          </p:txBody>
        </p:sp>
      </p:grpSp>
      <p:grpSp>
        <p:nvGrpSpPr>
          <p:cNvPr id="31771" name="Group 72">
            <a:extLst>
              <a:ext uri="{FF2B5EF4-FFF2-40B4-BE49-F238E27FC236}">
                <a16:creationId xmlns:a16="http://schemas.microsoft.com/office/drawing/2014/main" id="{A44B1A18-0B76-7349-A382-7A20710E8AA7}"/>
              </a:ext>
            </a:extLst>
          </p:cNvPr>
          <p:cNvGrpSpPr>
            <a:grpSpLocks/>
          </p:cNvGrpSpPr>
          <p:nvPr/>
        </p:nvGrpSpPr>
        <p:grpSpPr bwMode="auto">
          <a:xfrm>
            <a:off x="7724775" y="2363788"/>
            <a:ext cx="598488" cy="500062"/>
            <a:chOff x="2614" y="2862"/>
            <a:chExt cx="377" cy="315"/>
          </a:xfrm>
        </p:grpSpPr>
        <p:sp>
          <p:nvSpPr>
            <p:cNvPr id="31789" name="Rectangle 73">
              <a:extLst>
                <a:ext uri="{FF2B5EF4-FFF2-40B4-BE49-F238E27FC236}">
                  <a16:creationId xmlns:a16="http://schemas.microsoft.com/office/drawing/2014/main" id="{50F3AF74-F08D-3E46-A4B7-98C1BB0BA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1790" name="Oval 74">
              <a:extLst>
                <a:ext uri="{FF2B5EF4-FFF2-40B4-BE49-F238E27FC236}">
                  <a16:creationId xmlns:a16="http://schemas.microsoft.com/office/drawing/2014/main" id="{CEC57C66-0CDB-3844-9005-8546D1C45C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solidFill>
                    <a:schemeClr val="bg1"/>
                  </a:solidFill>
                </a:rPr>
                <a:t>P3</a:t>
              </a:r>
            </a:p>
          </p:txBody>
        </p:sp>
      </p:grpSp>
      <p:sp>
        <p:nvSpPr>
          <p:cNvPr id="31772" name="Line 75">
            <a:extLst>
              <a:ext uri="{FF2B5EF4-FFF2-40B4-BE49-F238E27FC236}">
                <a16:creationId xmlns:a16="http://schemas.microsoft.com/office/drawing/2014/main" id="{872F25E9-B8BE-2944-AAD4-E3ACA1E5579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3" name="Line 76">
            <a:extLst>
              <a:ext uri="{FF2B5EF4-FFF2-40B4-BE49-F238E27FC236}">
                <a16:creationId xmlns:a16="http://schemas.microsoft.com/office/drawing/2014/main" id="{02A90F58-AA2D-0F4F-805B-CB1C02B3DB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343400"/>
            <a:ext cx="2057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Line 78">
            <a:extLst>
              <a:ext uri="{FF2B5EF4-FFF2-40B4-BE49-F238E27FC236}">
                <a16:creationId xmlns:a16="http://schemas.microsoft.com/office/drawing/2014/main" id="{9BA44970-41C7-3544-8ED4-592D99A460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5" name="Rectangle 79">
            <a:extLst>
              <a:ext uri="{FF2B5EF4-FFF2-40B4-BE49-F238E27FC236}">
                <a16:creationId xmlns:a16="http://schemas.microsoft.com/office/drawing/2014/main" id="{2625254C-71B4-864C-8284-1CFA4FEDC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31776" name="Rectangle 80">
            <a:extLst>
              <a:ext uri="{FF2B5EF4-FFF2-40B4-BE49-F238E27FC236}">
                <a16:creationId xmlns:a16="http://schemas.microsoft.com/office/drawing/2014/main" id="{4987FE20-207A-4345-A6D6-E22D95DFF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D-IP:C</a:t>
            </a:r>
          </a:p>
        </p:txBody>
      </p:sp>
      <p:sp>
        <p:nvSpPr>
          <p:cNvPr id="31777" name="Text Box 81">
            <a:extLst>
              <a:ext uri="{FF2B5EF4-FFF2-40B4-BE49-F238E27FC236}">
                <a16:creationId xmlns:a16="http://schemas.microsoft.com/office/drawing/2014/main" id="{482F3EB5-1826-004B-9697-75E07E407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49418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31778" name="Text Box 82">
            <a:extLst>
              <a:ext uri="{FF2B5EF4-FFF2-40B4-BE49-F238E27FC236}">
                <a16:creationId xmlns:a16="http://schemas.microsoft.com/office/drawing/2014/main" id="{B48DAFE1-4231-964B-BB7B-4D99B961A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1638" y="5029200"/>
            <a:ext cx="90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S-IP: A</a:t>
            </a:r>
          </a:p>
        </p:txBody>
      </p:sp>
      <p:sp>
        <p:nvSpPr>
          <p:cNvPr id="31779" name="Text Box 84">
            <a:extLst>
              <a:ext uri="{FF2B5EF4-FFF2-40B4-BE49-F238E27FC236}">
                <a16:creationId xmlns:a16="http://schemas.microsoft.com/office/drawing/2014/main" id="{3DF75F34-3F2F-7A49-8888-78CC98883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825" y="5334000"/>
            <a:ext cx="86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D-IP:C</a:t>
            </a:r>
          </a:p>
        </p:txBody>
      </p:sp>
      <p:sp>
        <p:nvSpPr>
          <p:cNvPr id="31780" name="Text Box 86">
            <a:extLst>
              <a:ext uri="{FF2B5EF4-FFF2-40B4-BE49-F238E27FC236}">
                <a16:creationId xmlns:a16="http://schemas.microsoft.com/office/drawing/2014/main" id="{A1382E23-E39B-7B4C-9DAF-E5B6DFE7A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6175" y="5029200"/>
            <a:ext cx="1004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S-IP: B</a:t>
            </a:r>
          </a:p>
        </p:txBody>
      </p:sp>
      <p:grpSp>
        <p:nvGrpSpPr>
          <p:cNvPr id="31781" name="Group 90">
            <a:extLst>
              <a:ext uri="{FF2B5EF4-FFF2-40B4-BE49-F238E27FC236}">
                <a16:creationId xmlns:a16="http://schemas.microsoft.com/office/drawing/2014/main" id="{F1243E85-3676-0A4F-9E7E-CC7EAD84E898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895600"/>
            <a:ext cx="990600" cy="914400"/>
            <a:chOff x="3936" y="2784"/>
            <a:chExt cx="624" cy="576"/>
          </a:xfrm>
        </p:grpSpPr>
        <p:sp>
          <p:nvSpPr>
            <p:cNvPr id="31786" name="Rectangle 92">
              <a:extLst>
                <a:ext uri="{FF2B5EF4-FFF2-40B4-BE49-F238E27FC236}">
                  <a16:creationId xmlns:a16="http://schemas.microsoft.com/office/drawing/2014/main" id="{C6BB5637-B83A-814A-A9C4-0CE022088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DP: 80</a:t>
              </a:r>
            </a:p>
          </p:txBody>
        </p:sp>
        <p:sp>
          <p:nvSpPr>
            <p:cNvPr id="31787" name="Rectangle 93">
              <a:extLst>
                <a:ext uri="{FF2B5EF4-FFF2-40B4-BE49-F238E27FC236}">
                  <a16:creationId xmlns:a16="http://schemas.microsoft.com/office/drawing/2014/main" id="{1C86C73B-AEFF-7F41-AF70-F8E5AC2D7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1788" name="Rectangle 91">
              <a:extLst>
                <a:ext uri="{FF2B5EF4-FFF2-40B4-BE49-F238E27FC236}">
                  <a16:creationId xmlns:a16="http://schemas.microsoft.com/office/drawing/2014/main" id="{02C2B0A6-6FB8-7443-8255-F7F5380AF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SP: 5775</a:t>
              </a:r>
            </a:p>
          </p:txBody>
        </p:sp>
      </p:grpSp>
      <p:sp>
        <p:nvSpPr>
          <p:cNvPr id="31782" name="Rectangle 94">
            <a:extLst>
              <a:ext uri="{FF2B5EF4-FFF2-40B4-BE49-F238E27FC236}">
                <a16:creationId xmlns:a16="http://schemas.microsoft.com/office/drawing/2014/main" id="{21234E96-FE99-4F4E-A165-C7B77B098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810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D-IP:C</a:t>
            </a:r>
          </a:p>
        </p:txBody>
      </p:sp>
      <p:sp>
        <p:nvSpPr>
          <p:cNvPr id="31783" name="Rectangle 95">
            <a:extLst>
              <a:ext uri="{FF2B5EF4-FFF2-40B4-BE49-F238E27FC236}">
                <a16:creationId xmlns:a16="http://schemas.microsoft.com/office/drawing/2014/main" id="{60705C6F-CCC3-2041-B623-C6B0CC9D9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2150" y="3495675"/>
            <a:ext cx="1001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S-IP: B</a:t>
            </a:r>
          </a:p>
        </p:txBody>
      </p:sp>
      <p:sp>
        <p:nvSpPr>
          <p:cNvPr id="31784" name="Line 97">
            <a:extLst>
              <a:ext uri="{FF2B5EF4-FFF2-40B4-BE49-F238E27FC236}">
                <a16:creationId xmlns:a16="http://schemas.microsoft.com/office/drawing/2014/main" id="{44CB8807-E074-7D4D-8684-82541D1550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114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692010-D543-827A-F258-75054CB14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CFF2-6D43-D441-83DA-270F12553C92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053FEE-72E5-291C-53B8-8F1C1D83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>
            <a:extLst>
              <a:ext uri="{FF2B5EF4-FFF2-40B4-BE49-F238E27FC236}">
                <a16:creationId xmlns:a16="http://schemas.microsoft.com/office/drawing/2014/main" id="{B042CC64-480A-3E4D-A464-BE7A1B7D980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Connection-oriented demux: </a:t>
            </a:r>
            <a:b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</a:b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Multi-Threaded Web Server</a:t>
            </a:r>
          </a:p>
        </p:txBody>
      </p:sp>
      <p:sp>
        <p:nvSpPr>
          <p:cNvPr id="32770" name="Text Box 3">
            <a:extLst>
              <a:ext uri="{FF2B5EF4-FFF2-40B4-BE49-F238E27FC236}">
                <a16:creationId xmlns:a16="http://schemas.microsoft.com/office/drawing/2014/main" id="{3BDBA621-0AED-5649-B6CE-CB6F40B03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2863" y="4724400"/>
            <a:ext cx="86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chemeClr val="accent2"/>
                </a:solidFill>
              </a:rPr>
              <a:t>Client</a:t>
            </a:r>
          </a:p>
          <a:p>
            <a:pPr algn="ctr" eaLnBrk="1" hangingPunct="1"/>
            <a:r>
              <a:rPr lang="en-US" altLang="en-US" sz="1800">
                <a:solidFill>
                  <a:schemeClr val="accent2"/>
                </a:solidFill>
              </a:rPr>
              <a:t>IP:B</a:t>
            </a:r>
          </a:p>
        </p:txBody>
      </p:sp>
      <p:grpSp>
        <p:nvGrpSpPr>
          <p:cNvPr id="32771" name="Group 4">
            <a:extLst>
              <a:ext uri="{FF2B5EF4-FFF2-40B4-BE49-F238E27FC236}">
                <a16:creationId xmlns:a16="http://schemas.microsoft.com/office/drawing/2014/main" id="{4EB739A6-ECDA-DA42-919D-F029001A76F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86000"/>
            <a:ext cx="1011238" cy="3136900"/>
            <a:chOff x="240" y="1440"/>
            <a:chExt cx="637" cy="1976"/>
          </a:xfrm>
        </p:grpSpPr>
        <p:grpSp>
          <p:nvGrpSpPr>
            <p:cNvPr id="32827" name="Group 5">
              <a:extLst>
                <a:ext uri="{FF2B5EF4-FFF2-40B4-BE49-F238E27FC236}">
                  <a16:creationId xmlns:a16="http://schemas.microsoft.com/office/drawing/2014/main" id="{86D8BA4A-42B1-AE4B-BF9D-593BFC21C5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1440"/>
              <a:ext cx="637" cy="1500"/>
              <a:chOff x="608" y="2454"/>
              <a:chExt cx="1261" cy="1500"/>
            </a:xfrm>
          </p:grpSpPr>
          <p:sp>
            <p:nvSpPr>
              <p:cNvPr id="32833" name="Rectangle 6">
                <a:extLst>
                  <a:ext uri="{FF2B5EF4-FFF2-40B4-BE49-F238E27FC236}">
                    <a16:creationId xmlns:a16="http://schemas.microsoft.com/office/drawing/2014/main" id="{F9F165BD-47E7-D547-A263-FDFD30F807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24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2834" name="Rectangle 7">
                <a:extLst>
                  <a:ext uri="{FF2B5EF4-FFF2-40B4-BE49-F238E27FC236}">
                    <a16:creationId xmlns:a16="http://schemas.microsoft.com/office/drawing/2014/main" id="{0537448E-0A11-8141-8C14-89BC325FCC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27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2835" name="Rectangle 8">
                <a:extLst>
                  <a:ext uri="{FF2B5EF4-FFF2-40B4-BE49-F238E27FC236}">
                    <a16:creationId xmlns:a16="http://schemas.microsoft.com/office/drawing/2014/main" id="{1AB34B45-7FEB-2F4B-B23D-024B9BF484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30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2836" name="Rectangle 9">
                <a:extLst>
                  <a:ext uri="{FF2B5EF4-FFF2-40B4-BE49-F238E27FC236}">
                    <a16:creationId xmlns:a16="http://schemas.microsoft.com/office/drawing/2014/main" id="{19582D42-BBCE-7C4D-A219-38AB87C9FA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33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2837" name="Rectangle 10">
                <a:extLst>
                  <a:ext uri="{FF2B5EF4-FFF2-40B4-BE49-F238E27FC236}">
                    <a16:creationId xmlns:a16="http://schemas.microsoft.com/office/drawing/2014/main" id="{F9D4F36B-3109-4748-817B-2022DD9BFF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36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grpSp>
          <p:nvGrpSpPr>
            <p:cNvPr id="32828" name="Group 11">
              <a:extLst>
                <a:ext uri="{FF2B5EF4-FFF2-40B4-BE49-F238E27FC236}">
                  <a16:creationId xmlns:a16="http://schemas.microsoft.com/office/drawing/2014/main" id="{CDC3F5F3-830B-1D47-9BE6-719E83F1DB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" y="1484"/>
              <a:ext cx="377" cy="315"/>
              <a:chOff x="2614" y="2862"/>
              <a:chExt cx="377" cy="315"/>
            </a:xfrm>
          </p:grpSpPr>
          <p:sp>
            <p:nvSpPr>
              <p:cNvPr id="32831" name="Rectangle 12">
                <a:extLst>
                  <a:ext uri="{FF2B5EF4-FFF2-40B4-BE49-F238E27FC236}">
                    <a16:creationId xmlns:a16="http://schemas.microsoft.com/office/drawing/2014/main" id="{6CF406C3-235B-FE44-9E20-C6E927A8B2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32832" name="Oval 13">
                <a:extLst>
                  <a:ext uri="{FF2B5EF4-FFF2-40B4-BE49-F238E27FC236}">
                    <a16:creationId xmlns:a16="http://schemas.microsoft.com/office/drawing/2014/main" id="{925A8811-A0A7-0C44-B482-EBA07C1177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>
                    <a:solidFill>
                      <a:schemeClr val="bg1"/>
                    </a:solidFill>
                  </a:rPr>
                  <a:t>P1</a:t>
                </a:r>
              </a:p>
            </p:txBody>
          </p:sp>
        </p:grpSp>
        <p:sp>
          <p:nvSpPr>
            <p:cNvPr id="32829" name="Text Box 14">
              <a:extLst>
                <a:ext uri="{FF2B5EF4-FFF2-40B4-BE49-F238E27FC236}">
                  <a16:creationId xmlns:a16="http://schemas.microsoft.com/office/drawing/2014/main" id="{6A32B8CE-7598-C34E-9B00-97099E6B6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" y="2974"/>
              <a:ext cx="54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chemeClr val="accent2"/>
                  </a:solidFill>
                </a:rPr>
                <a:t>client</a:t>
              </a:r>
            </a:p>
            <a:p>
              <a:pPr algn="ctr" eaLnBrk="1" hangingPunct="1"/>
              <a:r>
                <a:rPr lang="en-US" altLang="en-US" sz="2000">
                  <a:solidFill>
                    <a:schemeClr val="accent2"/>
                  </a:solidFill>
                </a:rPr>
                <a:t> IP: A</a:t>
              </a:r>
            </a:p>
          </p:txBody>
        </p:sp>
        <p:sp>
          <p:nvSpPr>
            <p:cNvPr id="32830" name="Line 15">
              <a:extLst>
                <a:ext uri="{FF2B5EF4-FFF2-40B4-BE49-F238E27FC236}">
                  <a16:creationId xmlns:a16="http://schemas.microsoft.com/office/drawing/2014/main" id="{1599A840-034B-A349-8985-78FCF4BFA9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1726"/>
              <a:ext cx="0" cy="110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72" name="Group 16">
            <a:extLst>
              <a:ext uri="{FF2B5EF4-FFF2-40B4-BE49-F238E27FC236}">
                <a16:creationId xmlns:a16="http://schemas.microsoft.com/office/drawing/2014/main" id="{D7606A2C-F2DD-A348-8413-6E9B6F2D3CD7}"/>
              </a:ext>
            </a:extLst>
          </p:cNvPr>
          <p:cNvGrpSpPr>
            <a:grpSpLocks/>
          </p:cNvGrpSpPr>
          <p:nvPr/>
        </p:nvGrpSpPr>
        <p:grpSpPr bwMode="auto">
          <a:xfrm>
            <a:off x="7575550" y="2325688"/>
            <a:ext cx="598488" cy="500062"/>
            <a:chOff x="2614" y="2862"/>
            <a:chExt cx="377" cy="315"/>
          </a:xfrm>
        </p:grpSpPr>
        <p:sp>
          <p:nvSpPr>
            <p:cNvPr id="32825" name="Rectangle 17">
              <a:extLst>
                <a:ext uri="{FF2B5EF4-FFF2-40B4-BE49-F238E27FC236}">
                  <a16:creationId xmlns:a16="http://schemas.microsoft.com/office/drawing/2014/main" id="{E1CC8360-BCEE-F64A-A579-F3D060926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2826" name="Oval 18">
              <a:extLst>
                <a:ext uri="{FF2B5EF4-FFF2-40B4-BE49-F238E27FC236}">
                  <a16:creationId xmlns:a16="http://schemas.microsoft.com/office/drawing/2014/main" id="{1DE93693-5146-7D42-8AAB-50F98BF236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P1</a:t>
              </a:r>
            </a:p>
          </p:txBody>
        </p:sp>
      </p:grpSp>
      <p:grpSp>
        <p:nvGrpSpPr>
          <p:cNvPr id="32773" name="Group 19">
            <a:extLst>
              <a:ext uri="{FF2B5EF4-FFF2-40B4-BE49-F238E27FC236}">
                <a16:creationId xmlns:a16="http://schemas.microsoft.com/office/drawing/2014/main" id="{34D6FB62-92F2-5948-8472-DDFEC15DBB92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2286000"/>
            <a:ext cx="1503363" cy="2381250"/>
            <a:chOff x="608" y="2454"/>
            <a:chExt cx="1261" cy="1500"/>
          </a:xfrm>
        </p:grpSpPr>
        <p:sp>
          <p:nvSpPr>
            <p:cNvPr id="32820" name="Rectangle 20">
              <a:extLst>
                <a:ext uri="{FF2B5EF4-FFF2-40B4-BE49-F238E27FC236}">
                  <a16:creationId xmlns:a16="http://schemas.microsoft.com/office/drawing/2014/main" id="{FB8E57E3-0A25-EB4E-8570-505596E24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24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2821" name="Rectangle 21">
              <a:extLst>
                <a:ext uri="{FF2B5EF4-FFF2-40B4-BE49-F238E27FC236}">
                  <a16:creationId xmlns:a16="http://schemas.microsoft.com/office/drawing/2014/main" id="{7DE81B44-CCDD-3941-B083-A594B667D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27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2822" name="Rectangle 22">
              <a:extLst>
                <a:ext uri="{FF2B5EF4-FFF2-40B4-BE49-F238E27FC236}">
                  <a16:creationId xmlns:a16="http://schemas.microsoft.com/office/drawing/2014/main" id="{4414744D-33D1-8B4D-B5AF-95F41D41F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30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2823" name="Rectangle 23">
              <a:extLst>
                <a:ext uri="{FF2B5EF4-FFF2-40B4-BE49-F238E27FC236}">
                  <a16:creationId xmlns:a16="http://schemas.microsoft.com/office/drawing/2014/main" id="{5A60C631-CD4F-5743-A925-22EF9FC1D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33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2824" name="Rectangle 24">
              <a:extLst>
                <a:ext uri="{FF2B5EF4-FFF2-40B4-BE49-F238E27FC236}">
                  <a16:creationId xmlns:a16="http://schemas.microsoft.com/office/drawing/2014/main" id="{E29D9DE0-0A46-154F-BD0C-C3BC7BE66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36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grpSp>
        <p:nvGrpSpPr>
          <p:cNvPr id="32774" name="Group 25">
            <a:extLst>
              <a:ext uri="{FF2B5EF4-FFF2-40B4-BE49-F238E27FC236}">
                <a16:creationId xmlns:a16="http://schemas.microsoft.com/office/drawing/2014/main" id="{F7EE4180-60FF-9849-8704-605DFE5BB07D}"/>
              </a:ext>
            </a:extLst>
          </p:cNvPr>
          <p:cNvGrpSpPr>
            <a:grpSpLocks/>
          </p:cNvGrpSpPr>
          <p:nvPr/>
        </p:nvGrpSpPr>
        <p:grpSpPr bwMode="auto">
          <a:xfrm>
            <a:off x="7035800" y="2349500"/>
            <a:ext cx="598488" cy="500063"/>
            <a:chOff x="2614" y="2862"/>
            <a:chExt cx="377" cy="315"/>
          </a:xfrm>
        </p:grpSpPr>
        <p:sp>
          <p:nvSpPr>
            <p:cNvPr id="32818" name="Rectangle 26">
              <a:extLst>
                <a:ext uri="{FF2B5EF4-FFF2-40B4-BE49-F238E27FC236}">
                  <a16:creationId xmlns:a16="http://schemas.microsoft.com/office/drawing/2014/main" id="{4F0B4CFE-BFB0-0443-B243-6EA12DEA7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2819" name="Oval 27">
              <a:extLst>
                <a:ext uri="{FF2B5EF4-FFF2-40B4-BE49-F238E27FC236}">
                  <a16:creationId xmlns:a16="http://schemas.microsoft.com/office/drawing/2014/main" id="{DB5716CE-A77F-AF4C-A23E-FAA368DAC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solidFill>
                    <a:schemeClr val="bg1"/>
                  </a:solidFill>
                </a:rPr>
                <a:t>P2</a:t>
              </a:r>
            </a:p>
          </p:txBody>
        </p:sp>
      </p:grpSp>
      <p:sp>
        <p:nvSpPr>
          <p:cNvPr id="32775" name="Line 28">
            <a:extLst>
              <a:ext uri="{FF2B5EF4-FFF2-40B4-BE49-F238E27FC236}">
                <a16:creationId xmlns:a16="http://schemas.microsoft.com/office/drawing/2014/main" id="{C0249498-EF5A-B746-BE43-C7A5E859EBF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7200" y="2743200"/>
            <a:ext cx="0" cy="175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Rectangle 29">
            <a:extLst>
              <a:ext uri="{FF2B5EF4-FFF2-40B4-BE49-F238E27FC236}">
                <a16:creationId xmlns:a16="http://schemas.microsoft.com/office/drawing/2014/main" id="{62F6FF10-60EE-1841-9822-57110EC17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286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7" name="Rectangle 30">
            <a:extLst>
              <a:ext uri="{FF2B5EF4-FFF2-40B4-BE49-F238E27FC236}">
                <a16:creationId xmlns:a16="http://schemas.microsoft.com/office/drawing/2014/main" id="{21957F16-8CF2-224D-A20C-F43493A0A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7432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8" name="Rectangle 31">
            <a:extLst>
              <a:ext uri="{FF2B5EF4-FFF2-40B4-BE49-F238E27FC236}">
                <a16:creationId xmlns:a16="http://schemas.microsoft.com/office/drawing/2014/main" id="{022F5CE7-4A92-974C-A314-CB6A3E208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2385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9" name="Rectangle 32">
            <a:extLst>
              <a:ext uri="{FF2B5EF4-FFF2-40B4-BE49-F238E27FC236}">
                <a16:creationId xmlns:a16="http://schemas.microsoft.com/office/drawing/2014/main" id="{8C561165-FD8D-AA45-9B15-95C196D7A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71475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80" name="Rectangle 33">
            <a:extLst>
              <a:ext uri="{FF2B5EF4-FFF2-40B4-BE49-F238E27FC236}">
                <a16:creationId xmlns:a16="http://schemas.microsoft.com/office/drawing/2014/main" id="{B9F336E7-CD94-2240-BAA1-0531CDFAC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81" name="Rectangle 35">
            <a:extLst>
              <a:ext uri="{FF2B5EF4-FFF2-40B4-BE49-F238E27FC236}">
                <a16:creationId xmlns:a16="http://schemas.microsoft.com/office/drawing/2014/main" id="{5C5DD17E-E47D-D34E-9BFE-F7B8B5F2B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667000"/>
            <a:ext cx="571500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32782" name="Text Box 37">
            <a:extLst>
              <a:ext uri="{FF2B5EF4-FFF2-40B4-BE49-F238E27FC236}">
                <a16:creationId xmlns:a16="http://schemas.microsoft.com/office/drawing/2014/main" id="{DFC83340-D3F1-C64D-976D-F7F751763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538" y="4797425"/>
            <a:ext cx="955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chemeClr val="accent2"/>
                </a:solidFill>
              </a:rPr>
              <a:t>server</a:t>
            </a:r>
          </a:p>
          <a:p>
            <a:pPr algn="ctr" eaLnBrk="1" hangingPunct="1"/>
            <a:r>
              <a:rPr lang="en-US" altLang="en-US" sz="2000">
                <a:solidFill>
                  <a:schemeClr val="accent2"/>
                </a:solidFill>
              </a:rPr>
              <a:t>IP: C</a:t>
            </a:r>
          </a:p>
        </p:txBody>
      </p:sp>
      <p:sp>
        <p:nvSpPr>
          <p:cNvPr id="32783" name="Line 38">
            <a:extLst>
              <a:ext uri="{FF2B5EF4-FFF2-40B4-BE49-F238E27FC236}">
                <a16:creationId xmlns:a16="http://schemas.microsoft.com/office/drawing/2014/main" id="{7254B4AE-74E7-4C41-9737-A659261896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39">
            <a:extLst>
              <a:ext uri="{FF2B5EF4-FFF2-40B4-BE49-F238E27FC236}">
                <a16:creationId xmlns:a16="http://schemas.microsoft.com/office/drawing/2014/main" id="{204CA34B-F9D9-1F44-99E5-BF7F748F535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40">
            <a:extLst>
              <a:ext uri="{FF2B5EF4-FFF2-40B4-BE49-F238E27FC236}">
                <a16:creationId xmlns:a16="http://schemas.microsoft.com/office/drawing/2014/main" id="{F0163564-2560-4549-A33B-786D5758CD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41">
            <a:extLst>
              <a:ext uri="{FF2B5EF4-FFF2-40B4-BE49-F238E27FC236}">
                <a16:creationId xmlns:a16="http://schemas.microsoft.com/office/drawing/2014/main" id="{A7203A95-321B-5B4B-867C-FBC3002A59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Line 42">
            <a:extLst>
              <a:ext uri="{FF2B5EF4-FFF2-40B4-BE49-F238E27FC236}">
                <a16:creationId xmlns:a16="http://schemas.microsoft.com/office/drawing/2014/main" id="{4F6C6358-0746-7740-A11A-862107D4D3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9718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Line 43">
            <a:extLst>
              <a:ext uri="{FF2B5EF4-FFF2-40B4-BE49-F238E27FC236}">
                <a16:creationId xmlns:a16="http://schemas.microsoft.com/office/drawing/2014/main" id="{7B6132BB-AA85-5642-BAC5-556CB42D5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495800"/>
            <a:ext cx="3124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Rectangle 44">
            <a:extLst>
              <a:ext uri="{FF2B5EF4-FFF2-40B4-BE49-F238E27FC236}">
                <a16:creationId xmlns:a16="http://schemas.microsoft.com/office/drawing/2014/main" id="{899BC111-2B82-3142-84BB-83E139863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4196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SP: 9157</a:t>
            </a:r>
          </a:p>
        </p:txBody>
      </p:sp>
      <p:sp>
        <p:nvSpPr>
          <p:cNvPr id="32790" name="Rectangle 45">
            <a:extLst>
              <a:ext uri="{FF2B5EF4-FFF2-40B4-BE49-F238E27FC236}">
                <a16:creationId xmlns:a16="http://schemas.microsoft.com/office/drawing/2014/main" id="{F4AC5A99-23F1-A147-A84F-1E21739DB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7244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DP: 80</a:t>
            </a:r>
          </a:p>
        </p:txBody>
      </p:sp>
      <p:sp>
        <p:nvSpPr>
          <p:cNvPr id="32791" name="Rectangle 46">
            <a:extLst>
              <a:ext uri="{FF2B5EF4-FFF2-40B4-BE49-F238E27FC236}">
                <a16:creationId xmlns:a16="http://schemas.microsoft.com/office/drawing/2014/main" id="{8A415A9C-502E-BE43-B530-7B92B3865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0292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grpSp>
        <p:nvGrpSpPr>
          <p:cNvPr id="32792" name="Group 47">
            <a:extLst>
              <a:ext uri="{FF2B5EF4-FFF2-40B4-BE49-F238E27FC236}">
                <a16:creationId xmlns:a16="http://schemas.microsoft.com/office/drawing/2014/main" id="{DB51EA3D-949F-FD49-B98A-0F66C1490872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419600"/>
            <a:ext cx="990600" cy="609600"/>
            <a:chOff x="3936" y="2784"/>
            <a:chExt cx="624" cy="384"/>
          </a:xfrm>
        </p:grpSpPr>
        <p:sp>
          <p:nvSpPr>
            <p:cNvPr id="32816" name="Rectangle 48">
              <a:extLst>
                <a:ext uri="{FF2B5EF4-FFF2-40B4-BE49-F238E27FC236}">
                  <a16:creationId xmlns:a16="http://schemas.microsoft.com/office/drawing/2014/main" id="{8F5C087D-24F9-2842-918A-43CF48FC2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SP: 9157</a:t>
              </a:r>
            </a:p>
          </p:txBody>
        </p:sp>
        <p:sp>
          <p:nvSpPr>
            <p:cNvPr id="32817" name="Rectangle 49">
              <a:extLst>
                <a:ext uri="{FF2B5EF4-FFF2-40B4-BE49-F238E27FC236}">
                  <a16:creationId xmlns:a16="http://schemas.microsoft.com/office/drawing/2014/main" id="{2AA52708-041B-EA46-B40A-42830F98B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DP: 80</a:t>
              </a:r>
            </a:p>
          </p:txBody>
        </p:sp>
      </p:grpSp>
      <p:sp>
        <p:nvSpPr>
          <p:cNvPr id="32793" name="Rectangle 52">
            <a:extLst>
              <a:ext uri="{FF2B5EF4-FFF2-40B4-BE49-F238E27FC236}">
                <a16:creationId xmlns:a16="http://schemas.microsoft.com/office/drawing/2014/main" id="{D24E1635-AC9D-CD4E-B44D-D7E658CBC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667000"/>
            <a:ext cx="571500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32794" name="Oval 53">
            <a:extLst>
              <a:ext uri="{FF2B5EF4-FFF2-40B4-BE49-F238E27FC236}">
                <a16:creationId xmlns:a16="http://schemas.microsoft.com/office/drawing/2014/main" id="{5C73F668-E1B4-3A4F-A168-01914B37C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362200"/>
            <a:ext cx="19050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chemeClr val="bg1"/>
                </a:solidFill>
              </a:rPr>
              <a:t>P4</a:t>
            </a:r>
          </a:p>
        </p:txBody>
      </p:sp>
      <p:sp>
        <p:nvSpPr>
          <p:cNvPr id="32795" name="Rectangle 55">
            <a:extLst>
              <a:ext uri="{FF2B5EF4-FFF2-40B4-BE49-F238E27FC236}">
                <a16:creationId xmlns:a16="http://schemas.microsoft.com/office/drawing/2014/main" id="{BDAB7E2F-B79D-1640-842A-37E3A11C1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2655888"/>
            <a:ext cx="571500" cy="195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grpSp>
        <p:nvGrpSpPr>
          <p:cNvPr id="32796" name="Group 57">
            <a:extLst>
              <a:ext uri="{FF2B5EF4-FFF2-40B4-BE49-F238E27FC236}">
                <a16:creationId xmlns:a16="http://schemas.microsoft.com/office/drawing/2014/main" id="{5C17ECD9-4EEB-0647-B463-FD8B7027B1BC}"/>
              </a:ext>
            </a:extLst>
          </p:cNvPr>
          <p:cNvGrpSpPr>
            <a:grpSpLocks/>
          </p:cNvGrpSpPr>
          <p:nvPr/>
        </p:nvGrpSpPr>
        <p:grpSpPr bwMode="auto">
          <a:xfrm>
            <a:off x="7740650" y="2363788"/>
            <a:ext cx="598488" cy="500062"/>
            <a:chOff x="2614" y="2862"/>
            <a:chExt cx="377" cy="315"/>
          </a:xfrm>
        </p:grpSpPr>
        <p:sp>
          <p:nvSpPr>
            <p:cNvPr id="32814" name="Rectangle 58">
              <a:extLst>
                <a:ext uri="{FF2B5EF4-FFF2-40B4-BE49-F238E27FC236}">
                  <a16:creationId xmlns:a16="http://schemas.microsoft.com/office/drawing/2014/main" id="{2938B58C-0F0A-2B47-A3A3-E8EBB7DEF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2815" name="Oval 59">
              <a:extLst>
                <a:ext uri="{FF2B5EF4-FFF2-40B4-BE49-F238E27FC236}">
                  <a16:creationId xmlns:a16="http://schemas.microsoft.com/office/drawing/2014/main" id="{036A57F8-C93C-E848-8FC2-E442E6440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solidFill>
                    <a:schemeClr val="bg1"/>
                  </a:solidFill>
                </a:rPr>
                <a:t>P3</a:t>
              </a:r>
            </a:p>
          </p:txBody>
        </p:sp>
      </p:grpSp>
      <p:sp>
        <p:nvSpPr>
          <p:cNvPr id="32797" name="Line 60">
            <a:extLst>
              <a:ext uri="{FF2B5EF4-FFF2-40B4-BE49-F238E27FC236}">
                <a16:creationId xmlns:a16="http://schemas.microsoft.com/office/drawing/2014/main" id="{9648F9FE-7983-5546-B11F-7A643DEE167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Line 61">
            <a:extLst>
              <a:ext uri="{FF2B5EF4-FFF2-40B4-BE49-F238E27FC236}">
                <a16:creationId xmlns:a16="http://schemas.microsoft.com/office/drawing/2014/main" id="{6744E82D-A03D-7C44-8D7E-F97E67F481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343400"/>
            <a:ext cx="2057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9" name="Line 62">
            <a:extLst>
              <a:ext uri="{FF2B5EF4-FFF2-40B4-BE49-F238E27FC236}">
                <a16:creationId xmlns:a16="http://schemas.microsoft.com/office/drawing/2014/main" id="{B46BB794-8FC7-0944-9F6D-E7EEFAC3CD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0" name="Rectangle 63">
            <a:extLst>
              <a:ext uri="{FF2B5EF4-FFF2-40B4-BE49-F238E27FC236}">
                <a16:creationId xmlns:a16="http://schemas.microsoft.com/office/drawing/2014/main" id="{45F521C2-B2CB-474C-9109-56D24E12D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32801" name="Rectangle 64">
            <a:extLst>
              <a:ext uri="{FF2B5EF4-FFF2-40B4-BE49-F238E27FC236}">
                <a16:creationId xmlns:a16="http://schemas.microsoft.com/office/drawing/2014/main" id="{03943729-6845-3A48-8038-1A7C8211E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5408613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D-IP:C</a:t>
            </a:r>
          </a:p>
        </p:txBody>
      </p:sp>
      <p:sp>
        <p:nvSpPr>
          <p:cNvPr id="32802" name="Text Box 65">
            <a:extLst>
              <a:ext uri="{FF2B5EF4-FFF2-40B4-BE49-F238E27FC236}">
                <a16:creationId xmlns:a16="http://schemas.microsoft.com/office/drawing/2014/main" id="{9CD2CE45-FDE4-8744-8E29-DD4C49D46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49418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32803" name="Text Box 66">
            <a:extLst>
              <a:ext uri="{FF2B5EF4-FFF2-40B4-BE49-F238E27FC236}">
                <a16:creationId xmlns:a16="http://schemas.microsoft.com/office/drawing/2014/main" id="{50C3CB2B-E395-4043-A027-B0E44C7B4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1638" y="5029200"/>
            <a:ext cx="90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S-IP: A</a:t>
            </a:r>
          </a:p>
        </p:txBody>
      </p:sp>
      <p:sp>
        <p:nvSpPr>
          <p:cNvPr id="32804" name="Text Box 67">
            <a:extLst>
              <a:ext uri="{FF2B5EF4-FFF2-40B4-BE49-F238E27FC236}">
                <a16:creationId xmlns:a16="http://schemas.microsoft.com/office/drawing/2014/main" id="{B24128B3-A938-2E44-96E0-B2F864212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825" y="5334000"/>
            <a:ext cx="86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D-IP:C</a:t>
            </a:r>
          </a:p>
        </p:txBody>
      </p:sp>
      <p:sp>
        <p:nvSpPr>
          <p:cNvPr id="32805" name="Text Box 68">
            <a:extLst>
              <a:ext uri="{FF2B5EF4-FFF2-40B4-BE49-F238E27FC236}">
                <a16:creationId xmlns:a16="http://schemas.microsoft.com/office/drawing/2014/main" id="{5DC0E531-55D8-1342-9D25-49C08A3C8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5700" y="5029200"/>
            <a:ext cx="101123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S-IP: B</a:t>
            </a:r>
          </a:p>
        </p:txBody>
      </p:sp>
      <p:grpSp>
        <p:nvGrpSpPr>
          <p:cNvPr id="32806" name="Group 69">
            <a:extLst>
              <a:ext uri="{FF2B5EF4-FFF2-40B4-BE49-F238E27FC236}">
                <a16:creationId xmlns:a16="http://schemas.microsoft.com/office/drawing/2014/main" id="{91C17818-2B65-F24B-A3F6-A94B516AFD9B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895600"/>
            <a:ext cx="990600" cy="914400"/>
            <a:chOff x="3936" y="2784"/>
            <a:chExt cx="624" cy="576"/>
          </a:xfrm>
        </p:grpSpPr>
        <p:sp>
          <p:nvSpPr>
            <p:cNvPr id="32811" name="Rectangle 70">
              <a:extLst>
                <a:ext uri="{FF2B5EF4-FFF2-40B4-BE49-F238E27FC236}">
                  <a16:creationId xmlns:a16="http://schemas.microsoft.com/office/drawing/2014/main" id="{5F8E5067-0520-5B41-83C7-DE9FACFB6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SP: 5775</a:t>
              </a:r>
            </a:p>
          </p:txBody>
        </p:sp>
        <p:sp>
          <p:nvSpPr>
            <p:cNvPr id="32812" name="Rectangle 71">
              <a:extLst>
                <a:ext uri="{FF2B5EF4-FFF2-40B4-BE49-F238E27FC236}">
                  <a16:creationId xmlns:a16="http://schemas.microsoft.com/office/drawing/2014/main" id="{A01499CE-EDA9-2144-9B0C-83B195EC4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DP: 80</a:t>
              </a:r>
            </a:p>
          </p:txBody>
        </p:sp>
        <p:sp>
          <p:nvSpPr>
            <p:cNvPr id="32813" name="Rectangle 72">
              <a:extLst>
                <a:ext uri="{FF2B5EF4-FFF2-40B4-BE49-F238E27FC236}">
                  <a16:creationId xmlns:a16="http://schemas.microsoft.com/office/drawing/2014/main" id="{BA5187B1-F577-EA45-8736-9FFB6ADF3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sp>
        <p:nvSpPr>
          <p:cNvPr id="32807" name="Rectangle 73">
            <a:extLst>
              <a:ext uri="{FF2B5EF4-FFF2-40B4-BE49-F238E27FC236}">
                <a16:creationId xmlns:a16="http://schemas.microsoft.com/office/drawing/2014/main" id="{74FDEF16-9842-5E42-8A7D-0D9048F31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810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D-IP:C</a:t>
            </a:r>
          </a:p>
        </p:txBody>
      </p:sp>
      <p:sp>
        <p:nvSpPr>
          <p:cNvPr id="32808" name="Rectangle 74">
            <a:extLst>
              <a:ext uri="{FF2B5EF4-FFF2-40B4-BE49-F238E27FC236}">
                <a16:creationId xmlns:a16="http://schemas.microsoft.com/office/drawing/2014/main" id="{67D9FCC1-1DB8-404D-9A41-DD5F6D4AC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8500" y="3505200"/>
            <a:ext cx="1011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S-IP: B</a:t>
            </a:r>
          </a:p>
        </p:txBody>
      </p:sp>
      <p:sp>
        <p:nvSpPr>
          <p:cNvPr id="32809" name="Line 75">
            <a:extLst>
              <a:ext uri="{FF2B5EF4-FFF2-40B4-BE49-F238E27FC236}">
                <a16:creationId xmlns:a16="http://schemas.microsoft.com/office/drawing/2014/main" id="{B41250DE-B08A-0843-8615-B71EA6827D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114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E5A547-A625-E66C-6F5C-074E35145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F1C4-C90E-4646-A235-D0873FC79659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702D1C-359F-3561-7D94-B1619379D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>
            <a:extLst>
              <a:ext uri="{FF2B5EF4-FFF2-40B4-BE49-F238E27FC236}">
                <a16:creationId xmlns:a16="http://schemas.microsoft.com/office/drawing/2014/main" id="{7F31C94A-4A89-0245-9616-212AEE7C1BD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Principles of Reliable Data Transfer</a:t>
            </a:r>
            <a:endParaRPr lang="en-US" sz="50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6FD145C-D66F-0248-89AC-FA82D53498A5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6725" y="1206500"/>
            <a:ext cx="7658100" cy="8382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000">
                <a:ea typeface="+mn-ea"/>
                <a:cs typeface="+mn-cs"/>
              </a:rPr>
              <a:t>Important in app., Transport, link layers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000">
                <a:ea typeface="+mn-ea"/>
                <a:cs typeface="+mn-cs"/>
              </a:rPr>
              <a:t>Top-10 list of important networking topics!</a:t>
            </a:r>
          </a:p>
          <a:p>
            <a:pPr eaLnBrk="1" hangingPunct="1">
              <a:buFont typeface="Wingdings" charset="0"/>
              <a:buChar char="n"/>
              <a:defRPr/>
            </a:pPr>
            <a:endParaRPr lang="en-US" sz="2200">
              <a:ea typeface="+mn-ea"/>
              <a:cs typeface="+mn-cs"/>
            </a:endParaRP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3F27DB8B-0A3F-1544-9CBF-1FEBF243B391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6250" y="5522913"/>
            <a:ext cx="7781925" cy="471487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000">
                <a:ea typeface="+mn-ea"/>
                <a:cs typeface="+mn-cs"/>
              </a:rPr>
              <a:t>Characteristics of unreliable channel will determine complexity of reliable data transfer protocol (rdt)</a:t>
            </a:r>
            <a:endParaRPr lang="en-US" sz="2200">
              <a:ea typeface="+mn-ea"/>
              <a:cs typeface="+mn-cs"/>
            </a:endParaRPr>
          </a:p>
        </p:txBody>
      </p:sp>
      <p:pic>
        <p:nvPicPr>
          <p:cNvPr id="33796" name="Picture 5" descr="rdt_service">
            <a:extLst>
              <a:ext uri="{FF2B5EF4-FFF2-40B4-BE49-F238E27FC236}">
                <a16:creationId xmlns:a16="http://schemas.microsoft.com/office/drawing/2014/main" id="{D5153FE5-50C8-F94C-AFA9-369D44055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3" y="1987550"/>
            <a:ext cx="7623175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27DC71-B8D8-942D-5069-12BFC4AEE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81FB-85D6-B940-96F7-194889208572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762B7-8EEC-1556-4B9B-3D43DB1EE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>
            <a:extLst>
              <a:ext uri="{FF2B5EF4-FFF2-40B4-BE49-F238E27FC236}">
                <a16:creationId xmlns:a16="http://schemas.microsoft.com/office/drawing/2014/main" id="{5EBA5EDA-B5A5-F14F-986A-1B6A6EE9E55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957262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41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Reliable Data Transfer: Getting Started</a:t>
            </a:r>
            <a:endParaRPr lang="en-US" sz="56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pic>
        <p:nvPicPr>
          <p:cNvPr id="34818" name="Picture 3" descr="rdt_part2">
            <a:extLst>
              <a:ext uri="{FF2B5EF4-FFF2-40B4-BE49-F238E27FC236}">
                <a16:creationId xmlns:a16="http://schemas.microsoft.com/office/drawing/2014/main" id="{9158EDFE-CD56-A44B-B98B-CD474D67F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363" y="2409825"/>
            <a:ext cx="5969000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4">
            <a:extLst>
              <a:ext uri="{FF2B5EF4-FFF2-40B4-BE49-F238E27FC236}">
                <a16:creationId xmlns:a16="http://schemas.microsoft.com/office/drawing/2014/main" id="{068EBC50-2707-A543-A36A-CB24BC415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2870200"/>
            <a:ext cx="838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accent2"/>
                </a:solidFill>
              </a:rPr>
              <a:t>send</a:t>
            </a:r>
          </a:p>
          <a:p>
            <a:pPr algn="ctr" eaLnBrk="1" hangingPunct="1"/>
            <a:r>
              <a:rPr lang="en-US" altLang="en-US">
                <a:solidFill>
                  <a:schemeClr val="accent2"/>
                </a:solidFill>
              </a:rPr>
              <a:t>side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4820" name="Text Box 5">
            <a:extLst>
              <a:ext uri="{FF2B5EF4-FFF2-40B4-BE49-F238E27FC236}">
                <a16:creationId xmlns:a16="http://schemas.microsoft.com/office/drawing/2014/main" id="{36CD470B-A5EB-8D4B-9EA9-194DA85FD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2879725"/>
            <a:ext cx="12207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accent2"/>
                </a:solidFill>
              </a:rPr>
              <a:t>receive</a:t>
            </a:r>
          </a:p>
          <a:p>
            <a:pPr algn="ctr" eaLnBrk="1" hangingPunct="1"/>
            <a:r>
              <a:rPr lang="en-US" altLang="en-US">
                <a:solidFill>
                  <a:schemeClr val="accent2"/>
                </a:solidFill>
              </a:rPr>
              <a:t>side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D7972F0F-43A1-7043-82A7-59936F7A479A}"/>
              </a:ext>
            </a:extLst>
          </p:cNvPr>
          <p:cNvGrpSpPr>
            <a:grpSpLocks/>
          </p:cNvGrpSpPr>
          <p:nvPr/>
        </p:nvGrpSpPr>
        <p:grpSpPr bwMode="auto">
          <a:xfrm>
            <a:off x="295275" y="1217613"/>
            <a:ext cx="3965575" cy="1416050"/>
            <a:chOff x="143" y="920"/>
            <a:chExt cx="2498" cy="892"/>
          </a:xfrm>
        </p:grpSpPr>
        <p:sp>
          <p:nvSpPr>
            <p:cNvPr id="34838" name="Text Box 7">
              <a:extLst>
                <a:ext uri="{FF2B5EF4-FFF2-40B4-BE49-F238E27FC236}">
                  <a16:creationId xmlns:a16="http://schemas.microsoft.com/office/drawing/2014/main" id="{6ED67B06-DD89-1449-992D-D846C41F8E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" y="920"/>
              <a:ext cx="2498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accent2"/>
                  </a:solidFill>
                  <a:latin typeface="Courier New" panose="02070309020205020404" pitchFamily="49" charset="0"/>
                </a:rPr>
                <a:t>rdt_send():</a:t>
              </a:r>
              <a:r>
                <a:rPr lang="en-US" altLang="en-US" sz="18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800"/>
                <a:t>called from above, (e.g., by app.). Passed data to </a:t>
              </a:r>
            </a:p>
            <a:p>
              <a:pPr algn="ctr" eaLnBrk="1" hangingPunct="1"/>
              <a:r>
                <a:rPr lang="en-US" altLang="en-US" sz="1800"/>
                <a:t>deliver to receiver upper layer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grpSp>
          <p:nvGrpSpPr>
            <p:cNvPr id="34839" name="Group 8">
              <a:extLst>
                <a:ext uri="{FF2B5EF4-FFF2-40B4-BE49-F238E27FC236}">
                  <a16:creationId xmlns:a16="http://schemas.microsoft.com/office/drawing/2014/main" id="{349ED936-A71C-F140-BEE2-ECF269F773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930"/>
              <a:ext cx="2370" cy="882"/>
              <a:chOff x="240" y="942"/>
              <a:chExt cx="2370" cy="882"/>
            </a:xfrm>
          </p:grpSpPr>
          <p:sp>
            <p:nvSpPr>
              <p:cNvPr id="34840" name="Line 9">
                <a:extLst>
                  <a:ext uri="{FF2B5EF4-FFF2-40B4-BE49-F238E27FC236}">
                    <a16:creationId xmlns:a16="http://schemas.microsoft.com/office/drawing/2014/main" id="{4A062B35-B7DF-9D48-B8E4-0769BD7FBD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42" y="1500"/>
                <a:ext cx="174" cy="324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1" name="Rectangle 10">
                <a:extLst>
                  <a:ext uri="{FF2B5EF4-FFF2-40B4-BE49-F238E27FC236}">
                    <a16:creationId xmlns:a16="http://schemas.microsoft.com/office/drawing/2014/main" id="{EB7B5DB2-7947-2D4E-9D10-895A190018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942"/>
                <a:ext cx="2370" cy="558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</p:grpSp>
      </p:grpSp>
      <p:grpSp>
        <p:nvGrpSpPr>
          <p:cNvPr id="4" name="Group 11">
            <a:extLst>
              <a:ext uri="{FF2B5EF4-FFF2-40B4-BE49-F238E27FC236}">
                <a16:creationId xmlns:a16="http://schemas.microsoft.com/office/drawing/2014/main" id="{9DFA5737-C805-7A47-A238-41BF99AB8AD6}"/>
              </a:ext>
            </a:extLst>
          </p:cNvPr>
          <p:cNvGrpSpPr>
            <a:grpSpLocks/>
          </p:cNvGrpSpPr>
          <p:nvPr/>
        </p:nvGrpSpPr>
        <p:grpSpPr bwMode="auto">
          <a:xfrm>
            <a:off x="344488" y="4138613"/>
            <a:ext cx="3762375" cy="1862137"/>
            <a:chOff x="174" y="2760"/>
            <a:chExt cx="2370" cy="1173"/>
          </a:xfrm>
        </p:grpSpPr>
        <p:sp>
          <p:nvSpPr>
            <p:cNvPr id="34834" name="Text Box 12">
              <a:extLst>
                <a:ext uri="{FF2B5EF4-FFF2-40B4-BE49-F238E27FC236}">
                  <a16:creationId xmlns:a16="http://schemas.microsoft.com/office/drawing/2014/main" id="{A672E0C9-8667-CC4C-B603-5085591D1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" y="3356"/>
              <a:ext cx="2144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accent2"/>
                  </a:solidFill>
                  <a:latin typeface="Courier New" panose="02070309020205020404" pitchFamily="49" charset="0"/>
                </a:rPr>
                <a:t>udt_send():</a:t>
              </a:r>
              <a:r>
                <a:rPr lang="en-US" altLang="en-US" sz="18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800"/>
                <a:t>called by rdt,</a:t>
              </a:r>
            </a:p>
            <a:p>
              <a:pPr algn="ctr" eaLnBrk="1" hangingPunct="1"/>
              <a:r>
                <a:rPr lang="en-US" altLang="en-US" sz="1800"/>
                <a:t>to transfer packet over </a:t>
              </a:r>
            </a:p>
            <a:p>
              <a:pPr algn="ctr" eaLnBrk="1" hangingPunct="1"/>
              <a:r>
                <a:rPr lang="en-US" altLang="en-US" sz="1800"/>
                <a:t>unreliable channel to receiver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grpSp>
          <p:nvGrpSpPr>
            <p:cNvPr id="34835" name="Group 13">
              <a:extLst>
                <a:ext uri="{FF2B5EF4-FFF2-40B4-BE49-F238E27FC236}">
                  <a16:creationId xmlns:a16="http://schemas.microsoft.com/office/drawing/2014/main" id="{A9918239-FF63-374F-957E-C2C800CB67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" y="2760"/>
              <a:ext cx="2370" cy="1170"/>
              <a:chOff x="174" y="2760"/>
              <a:chExt cx="2370" cy="1170"/>
            </a:xfrm>
          </p:grpSpPr>
          <p:sp>
            <p:nvSpPr>
              <p:cNvPr id="34836" name="Line 14">
                <a:extLst>
                  <a:ext uri="{FF2B5EF4-FFF2-40B4-BE49-F238E27FC236}">
                    <a16:creationId xmlns:a16="http://schemas.microsoft.com/office/drawing/2014/main" id="{B3D452C5-9D25-C34A-BE33-DA5FAB3C6A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82" y="2760"/>
                <a:ext cx="228" cy="606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7" name="Rectangle 15">
                <a:extLst>
                  <a:ext uri="{FF2B5EF4-FFF2-40B4-BE49-F238E27FC236}">
                    <a16:creationId xmlns:a16="http://schemas.microsoft.com/office/drawing/2014/main" id="{5DBBD1E1-C3AB-344C-BD6F-0481D9E82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" y="3372"/>
                <a:ext cx="2370" cy="558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</p:grpSp>
      </p:grpSp>
      <p:grpSp>
        <p:nvGrpSpPr>
          <p:cNvPr id="6" name="Group 16">
            <a:extLst>
              <a:ext uri="{FF2B5EF4-FFF2-40B4-BE49-F238E27FC236}">
                <a16:creationId xmlns:a16="http://schemas.microsoft.com/office/drawing/2014/main" id="{66A2497E-35E9-FA44-925D-93F57453F40F}"/>
              </a:ext>
            </a:extLst>
          </p:cNvPr>
          <p:cNvGrpSpPr>
            <a:grpSpLocks/>
          </p:cNvGrpSpPr>
          <p:nvPr/>
        </p:nvGrpSpPr>
        <p:grpSpPr bwMode="auto">
          <a:xfrm>
            <a:off x="4991100" y="4119563"/>
            <a:ext cx="3965575" cy="1647825"/>
            <a:chOff x="3101" y="2748"/>
            <a:chExt cx="2498" cy="1038"/>
          </a:xfrm>
        </p:grpSpPr>
        <p:sp>
          <p:nvSpPr>
            <p:cNvPr id="34830" name="Text Box 17">
              <a:extLst>
                <a:ext uri="{FF2B5EF4-FFF2-40B4-BE49-F238E27FC236}">
                  <a16:creationId xmlns:a16="http://schemas.microsoft.com/office/drawing/2014/main" id="{2C3E0E17-EE89-4742-BEEA-9E8D141DA7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1" y="3368"/>
              <a:ext cx="249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accent2"/>
                  </a:solidFill>
                  <a:latin typeface="Courier New" panose="02070309020205020404" pitchFamily="49" charset="0"/>
                </a:rPr>
                <a:t>rdt_rcv():</a:t>
              </a:r>
              <a:r>
                <a:rPr lang="en-US" altLang="en-US" sz="18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800"/>
                <a:t>called when packet arrives on rcv-side of channel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grpSp>
          <p:nvGrpSpPr>
            <p:cNvPr id="34831" name="Group 18">
              <a:extLst>
                <a:ext uri="{FF2B5EF4-FFF2-40B4-BE49-F238E27FC236}">
                  <a16:creationId xmlns:a16="http://schemas.microsoft.com/office/drawing/2014/main" id="{33111CF0-9E13-1D40-B504-E9911AE689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62" y="2748"/>
              <a:ext cx="2370" cy="1038"/>
              <a:chOff x="3162" y="2748"/>
              <a:chExt cx="2370" cy="1038"/>
            </a:xfrm>
          </p:grpSpPr>
          <p:sp>
            <p:nvSpPr>
              <p:cNvPr id="34832" name="Line 19">
                <a:extLst>
                  <a:ext uri="{FF2B5EF4-FFF2-40B4-BE49-F238E27FC236}">
                    <a16:creationId xmlns:a16="http://schemas.microsoft.com/office/drawing/2014/main" id="{08FE6DB5-E4EE-7544-8B07-A922F35538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96" y="2748"/>
                <a:ext cx="300" cy="63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3" name="Rectangle 20">
                <a:extLst>
                  <a:ext uri="{FF2B5EF4-FFF2-40B4-BE49-F238E27FC236}">
                    <a16:creationId xmlns:a16="http://schemas.microsoft.com/office/drawing/2014/main" id="{60AD0480-925E-1F41-8551-F8C0D194A8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2" y="3390"/>
                <a:ext cx="2370" cy="396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</p:grpSp>
      </p:grpSp>
      <p:grpSp>
        <p:nvGrpSpPr>
          <p:cNvPr id="8" name="Group 21">
            <a:extLst>
              <a:ext uri="{FF2B5EF4-FFF2-40B4-BE49-F238E27FC236}">
                <a16:creationId xmlns:a16="http://schemas.microsoft.com/office/drawing/2014/main" id="{3A03E3B4-8486-4540-863F-6EC65C6B4164}"/>
              </a:ext>
            </a:extLst>
          </p:cNvPr>
          <p:cNvGrpSpPr>
            <a:grpSpLocks/>
          </p:cNvGrpSpPr>
          <p:nvPr/>
        </p:nvGrpSpPr>
        <p:grpSpPr bwMode="auto">
          <a:xfrm>
            <a:off x="5049838" y="1227138"/>
            <a:ext cx="3762375" cy="1349375"/>
            <a:chOff x="3138" y="926"/>
            <a:chExt cx="2370" cy="850"/>
          </a:xfrm>
        </p:grpSpPr>
        <p:sp>
          <p:nvSpPr>
            <p:cNvPr id="34826" name="Text Box 22">
              <a:extLst>
                <a:ext uri="{FF2B5EF4-FFF2-40B4-BE49-F238E27FC236}">
                  <a16:creationId xmlns:a16="http://schemas.microsoft.com/office/drawing/2014/main" id="{6C4A8D14-7D82-5F4C-96CC-6A85598FA6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5" y="926"/>
              <a:ext cx="207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accent2"/>
                  </a:solidFill>
                  <a:latin typeface="Courier New" panose="02070309020205020404" pitchFamily="49" charset="0"/>
                </a:rPr>
                <a:t>deliver_data():</a:t>
              </a:r>
              <a:r>
                <a:rPr lang="en-US" altLang="en-US" sz="18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800"/>
                <a:t>called by </a:t>
              </a:r>
              <a:r>
                <a:rPr lang="en-US" altLang="en-US" sz="1800" b="1">
                  <a:latin typeface="Courier New" panose="02070309020205020404" pitchFamily="49" charset="0"/>
                </a:rPr>
                <a:t>rdt</a:t>
              </a:r>
              <a:r>
                <a:rPr lang="en-US" altLang="en-US" sz="1800"/>
                <a:t> to deliver data to upper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grpSp>
          <p:nvGrpSpPr>
            <p:cNvPr id="34827" name="Group 23">
              <a:extLst>
                <a:ext uri="{FF2B5EF4-FFF2-40B4-BE49-F238E27FC236}">
                  <a16:creationId xmlns:a16="http://schemas.microsoft.com/office/drawing/2014/main" id="{150EE358-A9D7-0D49-AA8D-DAB1135FC5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38" y="942"/>
              <a:ext cx="2370" cy="834"/>
              <a:chOff x="3138" y="942"/>
              <a:chExt cx="2370" cy="834"/>
            </a:xfrm>
          </p:grpSpPr>
          <p:sp>
            <p:nvSpPr>
              <p:cNvPr id="34828" name="Line 24">
                <a:extLst>
                  <a:ext uri="{FF2B5EF4-FFF2-40B4-BE49-F238E27FC236}">
                    <a16:creationId xmlns:a16="http://schemas.microsoft.com/office/drawing/2014/main" id="{E1A98B7C-AD82-954A-BF3E-5699A43083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60" y="1344"/>
                <a:ext cx="150" cy="432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29" name="Rectangle 25">
                <a:extLst>
                  <a:ext uri="{FF2B5EF4-FFF2-40B4-BE49-F238E27FC236}">
                    <a16:creationId xmlns:a16="http://schemas.microsoft.com/office/drawing/2014/main" id="{CF8D3715-FAEE-5643-8C19-8A557A0AC2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8" y="942"/>
                <a:ext cx="2370" cy="396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</p:grp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ED9479-6565-C3CE-3FB0-7329468F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88AD-8F8E-C24D-A951-30C9DBC9396B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903D6-8005-D1C7-407C-B19298744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DFBEC3B5-2461-3346-9E11-DF96734894B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033462"/>
          </a:xfrm>
        </p:spPr>
        <p:txBody>
          <a:bodyPr anchor="ctr"/>
          <a:lstStyle/>
          <a:p>
            <a:pPr eaLnBrk="1" hangingPunct="1"/>
            <a:r>
              <a:rPr lang="en-US" altLang="en-US" sz="410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Reliable Data Transfer: Getting Started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EF7EEEF9-5C99-A14A-808A-9FA7FA91B731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4350" y="1187450"/>
            <a:ext cx="8121650" cy="3352800"/>
          </a:xfrm>
        </p:spPr>
        <p:txBody>
          <a:bodyPr/>
          <a:lstStyle/>
          <a:p>
            <a:pPr eaLnBrk="1" hangingPunct="1">
              <a:buFont typeface="ZapfDingbats" pitchFamily="82" charset="2"/>
              <a:buNone/>
            </a:pPr>
            <a:r>
              <a:rPr lang="en-US" altLang="en-US" sz="2200">
                <a:cs typeface="Arial" panose="020B0604020202020204" pitchFamily="34" charset="0"/>
              </a:rPr>
              <a:t>We</a:t>
            </a:r>
            <a:r>
              <a:rPr lang="ja-JP" altLang="en-US" sz="2200">
                <a:cs typeface="Arial" panose="020B0604020202020204" pitchFamily="34" charset="0"/>
              </a:rPr>
              <a:t>’</a:t>
            </a:r>
            <a:r>
              <a:rPr lang="en-US" altLang="ja-JP" sz="2200">
                <a:cs typeface="Arial" panose="020B0604020202020204" pitchFamily="34" charset="0"/>
              </a:rPr>
              <a:t>ll:</a:t>
            </a:r>
          </a:p>
          <a:p>
            <a:pPr eaLnBrk="1" hangingPunct="1"/>
            <a:r>
              <a:rPr lang="en-US" altLang="en-US" sz="2200">
                <a:cs typeface="Arial" panose="020B0604020202020204" pitchFamily="34" charset="0"/>
              </a:rPr>
              <a:t>Incrementally develop sender, receiver sides of reliable data transfer protocol (rdt)</a:t>
            </a:r>
          </a:p>
          <a:p>
            <a:pPr eaLnBrk="1" hangingPunct="1"/>
            <a:r>
              <a:rPr lang="en-US" altLang="en-US" sz="2200">
                <a:cs typeface="Arial" panose="020B0604020202020204" pitchFamily="34" charset="0"/>
              </a:rPr>
              <a:t>Consider only unidirectional data transfer</a:t>
            </a:r>
          </a:p>
          <a:p>
            <a:pPr lvl="1" eaLnBrk="1" hangingPunct="1"/>
            <a:r>
              <a:rPr lang="en-US" altLang="en-US" sz="2000"/>
              <a:t>but control info will flow on both directions!</a:t>
            </a:r>
          </a:p>
          <a:p>
            <a:pPr eaLnBrk="1" hangingPunct="1"/>
            <a:r>
              <a:rPr lang="en-US" altLang="en-US" sz="2200">
                <a:cs typeface="Arial" panose="020B0604020202020204" pitchFamily="34" charset="0"/>
              </a:rPr>
              <a:t>Use finite state machines (FSM)  to specify sender, receiver</a:t>
            </a:r>
          </a:p>
        </p:txBody>
      </p:sp>
      <p:grpSp>
        <p:nvGrpSpPr>
          <p:cNvPr id="35843" name="Group 4">
            <a:extLst>
              <a:ext uri="{FF2B5EF4-FFF2-40B4-BE49-F238E27FC236}">
                <a16:creationId xmlns:a16="http://schemas.microsoft.com/office/drawing/2014/main" id="{49F294AB-F2D8-CC4D-8CC4-D912D2651FF2}"/>
              </a:ext>
            </a:extLst>
          </p:cNvPr>
          <p:cNvGrpSpPr>
            <a:grpSpLocks/>
          </p:cNvGrpSpPr>
          <p:nvPr/>
        </p:nvGrpSpPr>
        <p:grpSpPr bwMode="auto">
          <a:xfrm>
            <a:off x="3073400" y="4376738"/>
            <a:ext cx="917575" cy="942975"/>
            <a:chOff x="670" y="3294"/>
            <a:chExt cx="578" cy="594"/>
          </a:xfrm>
        </p:grpSpPr>
        <p:sp>
          <p:nvSpPr>
            <p:cNvPr id="35861" name="Oval 5">
              <a:extLst>
                <a:ext uri="{FF2B5EF4-FFF2-40B4-BE49-F238E27FC236}">
                  <a16:creationId xmlns:a16="http://schemas.microsoft.com/office/drawing/2014/main" id="{D14B00A9-D00F-D748-AA90-5C2CF65EF2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" y="3294"/>
              <a:ext cx="510" cy="5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5862" name="Oval 6">
              <a:extLst>
                <a:ext uri="{FF2B5EF4-FFF2-40B4-BE49-F238E27FC236}">
                  <a16:creationId xmlns:a16="http://schemas.microsoft.com/office/drawing/2014/main" id="{E8A6C2A3-DA58-DD46-AB72-91E5C1088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" y="3336"/>
              <a:ext cx="510" cy="55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5863" name="Text Box 7">
              <a:extLst>
                <a:ext uri="{FF2B5EF4-FFF2-40B4-BE49-F238E27FC236}">
                  <a16:creationId xmlns:a16="http://schemas.microsoft.com/office/drawing/2014/main" id="{4FB739E5-5216-8A40-8A75-411402EFE2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" y="3425"/>
              <a:ext cx="51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/>
                <a:t>state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</p:grpSp>
      <p:sp>
        <p:nvSpPr>
          <p:cNvPr id="35844" name="Freeform 8">
            <a:extLst>
              <a:ext uri="{FF2B5EF4-FFF2-40B4-BE49-F238E27FC236}">
                <a16:creationId xmlns:a16="http://schemas.microsoft.com/office/drawing/2014/main" id="{A2159A8F-E02C-3B44-ADDA-76D3C399EC1F}"/>
              </a:ext>
            </a:extLst>
          </p:cNvPr>
          <p:cNvSpPr>
            <a:spLocks/>
          </p:cNvSpPr>
          <p:nvPr/>
        </p:nvSpPr>
        <p:spPr bwMode="auto">
          <a:xfrm>
            <a:off x="3990975" y="4395788"/>
            <a:ext cx="3952875" cy="285750"/>
          </a:xfrm>
          <a:custGeom>
            <a:avLst/>
            <a:gdLst>
              <a:gd name="T0" fmla="*/ 0 w 1446"/>
              <a:gd name="T1" fmla="*/ 2147483647 h 180"/>
              <a:gd name="T2" fmla="*/ 2147483647 w 1446"/>
              <a:gd name="T3" fmla="*/ 2147483647 h 180"/>
              <a:gd name="T4" fmla="*/ 0 60000 65536"/>
              <a:gd name="T5" fmla="*/ 0 60000 65536"/>
              <a:gd name="T6" fmla="*/ 0 w 1446"/>
              <a:gd name="T7" fmla="*/ 0 h 180"/>
              <a:gd name="T8" fmla="*/ 1446 w 1446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6" h="180">
                <a:moveTo>
                  <a:pt x="0" y="180"/>
                </a:moveTo>
                <a:cubicBezTo>
                  <a:pt x="540" y="30"/>
                  <a:pt x="972" y="0"/>
                  <a:pt x="1446" y="16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45" name="Group 9">
            <a:extLst>
              <a:ext uri="{FF2B5EF4-FFF2-40B4-BE49-F238E27FC236}">
                <a16:creationId xmlns:a16="http://schemas.microsoft.com/office/drawing/2014/main" id="{4DAFF00F-8918-D345-8746-63F19F7BE794}"/>
              </a:ext>
            </a:extLst>
          </p:cNvPr>
          <p:cNvGrpSpPr>
            <a:grpSpLocks/>
          </p:cNvGrpSpPr>
          <p:nvPr/>
        </p:nvGrpSpPr>
        <p:grpSpPr bwMode="auto">
          <a:xfrm>
            <a:off x="7826375" y="4481513"/>
            <a:ext cx="917575" cy="942975"/>
            <a:chOff x="670" y="3294"/>
            <a:chExt cx="578" cy="594"/>
          </a:xfrm>
        </p:grpSpPr>
        <p:sp>
          <p:nvSpPr>
            <p:cNvPr id="35858" name="Oval 10">
              <a:extLst>
                <a:ext uri="{FF2B5EF4-FFF2-40B4-BE49-F238E27FC236}">
                  <a16:creationId xmlns:a16="http://schemas.microsoft.com/office/drawing/2014/main" id="{E30B29FE-00FC-8347-BC1B-6CE540321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" y="3294"/>
              <a:ext cx="510" cy="5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5859" name="Oval 11">
              <a:extLst>
                <a:ext uri="{FF2B5EF4-FFF2-40B4-BE49-F238E27FC236}">
                  <a16:creationId xmlns:a16="http://schemas.microsoft.com/office/drawing/2014/main" id="{4BA789B7-5DAA-E646-BCDE-5C307F8BBA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" y="3336"/>
              <a:ext cx="510" cy="55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5860" name="Text Box 12">
              <a:extLst>
                <a:ext uri="{FF2B5EF4-FFF2-40B4-BE49-F238E27FC236}">
                  <a16:creationId xmlns:a16="http://schemas.microsoft.com/office/drawing/2014/main" id="{7CBB062F-45E1-234D-9E5C-2A0DD0DA9B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" y="3425"/>
              <a:ext cx="51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/>
                <a:t>state</a:t>
              </a:r>
            </a:p>
            <a:p>
              <a:pPr algn="ctr" eaLnBrk="1" hangingPunct="1"/>
              <a:r>
                <a:rPr lang="en-US" altLang="en-US" sz="2000"/>
                <a:t>2</a:t>
              </a:r>
            </a:p>
          </p:txBody>
        </p:sp>
      </p:grpSp>
      <p:sp>
        <p:nvSpPr>
          <p:cNvPr id="35846" name="Text Box 13">
            <a:extLst>
              <a:ext uri="{FF2B5EF4-FFF2-40B4-BE49-F238E27FC236}">
                <a16:creationId xmlns:a16="http://schemas.microsoft.com/office/drawing/2014/main" id="{2936C7C7-AD79-314F-BA90-43F5E7EE5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3770313"/>
            <a:ext cx="3171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event causing state transition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7" name="Text Box 14">
            <a:extLst>
              <a:ext uri="{FF2B5EF4-FFF2-40B4-BE49-F238E27FC236}">
                <a16:creationId xmlns:a16="http://schemas.microsoft.com/office/drawing/2014/main" id="{A69B7A2E-9260-E341-99DB-C0DDBF7A3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4065588"/>
            <a:ext cx="3429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actions taken on state transition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8" name="Line 15">
            <a:extLst>
              <a:ext uri="{FF2B5EF4-FFF2-40B4-BE49-F238E27FC236}">
                <a16:creationId xmlns:a16="http://schemas.microsoft.com/office/drawing/2014/main" id="{E1C14A0F-78AF-1B43-BB91-C14E5E846C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110038"/>
            <a:ext cx="338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Rectangle 16">
            <a:extLst>
              <a:ext uri="{FF2B5EF4-FFF2-40B4-BE49-F238E27FC236}">
                <a16:creationId xmlns:a16="http://schemas.microsoft.com/office/drawing/2014/main" id="{727DF92A-57DE-134B-A4C4-176CAFBB8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" y="4443413"/>
            <a:ext cx="27717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en-US" sz="1800"/>
              <a:t>state: when in this </a:t>
            </a:r>
            <a:r>
              <a:rPr lang="ja-JP" altLang="en-US" sz="1800"/>
              <a:t>“</a:t>
            </a:r>
            <a:r>
              <a:rPr lang="en-US" altLang="ja-JP" sz="1800"/>
              <a:t>state</a:t>
            </a:r>
            <a:r>
              <a:rPr lang="ja-JP" altLang="en-US" sz="1800"/>
              <a:t>”</a:t>
            </a:r>
            <a:r>
              <a:rPr lang="en-US" altLang="ja-JP" sz="1800"/>
              <a:t> next state uniquely determined by next event</a:t>
            </a:r>
            <a:endParaRPr lang="en-US" altLang="en-US" sz="1800"/>
          </a:p>
        </p:txBody>
      </p:sp>
      <p:sp>
        <p:nvSpPr>
          <p:cNvPr id="35850" name="Freeform 17">
            <a:extLst>
              <a:ext uri="{FF2B5EF4-FFF2-40B4-BE49-F238E27FC236}">
                <a16:creationId xmlns:a16="http://schemas.microsoft.com/office/drawing/2014/main" id="{A5715E29-6EE2-BB48-9732-9125BC1A9024}"/>
              </a:ext>
            </a:extLst>
          </p:cNvPr>
          <p:cNvSpPr>
            <a:spLocks/>
          </p:cNvSpPr>
          <p:nvPr/>
        </p:nvSpPr>
        <p:spPr bwMode="auto">
          <a:xfrm>
            <a:off x="3390900" y="5319713"/>
            <a:ext cx="95250" cy="581025"/>
          </a:xfrm>
          <a:custGeom>
            <a:avLst/>
            <a:gdLst>
              <a:gd name="T0" fmla="*/ 2147483647 w 60"/>
              <a:gd name="T1" fmla="*/ 2147483647 h 366"/>
              <a:gd name="T2" fmla="*/ 2147483647 w 60"/>
              <a:gd name="T3" fmla="*/ 0 h 366"/>
              <a:gd name="T4" fmla="*/ 0 60000 65536"/>
              <a:gd name="T5" fmla="*/ 0 60000 65536"/>
              <a:gd name="T6" fmla="*/ 0 w 60"/>
              <a:gd name="T7" fmla="*/ 0 h 366"/>
              <a:gd name="T8" fmla="*/ 60 w 60"/>
              <a:gd name="T9" fmla="*/ 366 h 3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" h="366">
                <a:moveTo>
                  <a:pt x="48" y="366"/>
                </a:moveTo>
                <a:cubicBezTo>
                  <a:pt x="0" y="204"/>
                  <a:pt x="60" y="55"/>
                  <a:pt x="6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Freeform 18">
            <a:extLst>
              <a:ext uri="{FF2B5EF4-FFF2-40B4-BE49-F238E27FC236}">
                <a16:creationId xmlns:a16="http://schemas.microsoft.com/office/drawing/2014/main" id="{A6699DAB-7421-5348-95E0-3CEE9D4427A0}"/>
              </a:ext>
            </a:extLst>
          </p:cNvPr>
          <p:cNvSpPr>
            <a:spLocks/>
          </p:cNvSpPr>
          <p:nvPr/>
        </p:nvSpPr>
        <p:spPr bwMode="auto">
          <a:xfrm flipH="1" flipV="1">
            <a:off x="8534400" y="5357813"/>
            <a:ext cx="95250" cy="581025"/>
          </a:xfrm>
          <a:custGeom>
            <a:avLst/>
            <a:gdLst>
              <a:gd name="T0" fmla="*/ 2147483647 w 60"/>
              <a:gd name="T1" fmla="*/ 2147483647 h 366"/>
              <a:gd name="T2" fmla="*/ 2147483647 w 60"/>
              <a:gd name="T3" fmla="*/ 0 h 366"/>
              <a:gd name="T4" fmla="*/ 0 60000 65536"/>
              <a:gd name="T5" fmla="*/ 0 60000 65536"/>
              <a:gd name="T6" fmla="*/ 0 w 60"/>
              <a:gd name="T7" fmla="*/ 0 h 366"/>
              <a:gd name="T8" fmla="*/ 60 w 60"/>
              <a:gd name="T9" fmla="*/ 366 h 3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" h="366">
                <a:moveTo>
                  <a:pt x="48" y="366"/>
                </a:moveTo>
                <a:cubicBezTo>
                  <a:pt x="0" y="204"/>
                  <a:pt x="60" y="55"/>
                  <a:pt x="6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9">
            <a:extLst>
              <a:ext uri="{FF2B5EF4-FFF2-40B4-BE49-F238E27FC236}">
                <a16:creationId xmlns:a16="http://schemas.microsoft.com/office/drawing/2014/main" id="{A947497C-657B-2E4E-B264-2E92A837B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4775" y="5062538"/>
            <a:ext cx="1571625" cy="752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53" name="Group 20">
            <a:extLst>
              <a:ext uri="{FF2B5EF4-FFF2-40B4-BE49-F238E27FC236}">
                <a16:creationId xmlns:a16="http://schemas.microsoft.com/office/drawing/2014/main" id="{398C41D4-BFDC-0C46-B247-B2892356612A}"/>
              </a:ext>
            </a:extLst>
          </p:cNvPr>
          <p:cNvGrpSpPr>
            <a:grpSpLocks/>
          </p:cNvGrpSpPr>
          <p:nvPr/>
        </p:nvGrpSpPr>
        <p:grpSpPr bwMode="auto">
          <a:xfrm>
            <a:off x="4591050" y="4865688"/>
            <a:ext cx="966788" cy="671512"/>
            <a:chOff x="3516" y="3260"/>
            <a:chExt cx="609" cy="423"/>
          </a:xfrm>
        </p:grpSpPr>
        <p:sp>
          <p:nvSpPr>
            <p:cNvPr id="35855" name="Text Box 21">
              <a:extLst>
                <a:ext uri="{FF2B5EF4-FFF2-40B4-BE49-F238E27FC236}">
                  <a16:creationId xmlns:a16="http://schemas.microsoft.com/office/drawing/2014/main" id="{72351764-766F-144F-BBD7-FEBF570374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4" y="3260"/>
              <a:ext cx="48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event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35856" name="Text Box 22">
              <a:extLst>
                <a:ext uri="{FF2B5EF4-FFF2-40B4-BE49-F238E27FC236}">
                  <a16:creationId xmlns:a16="http://schemas.microsoft.com/office/drawing/2014/main" id="{54F557A9-DFE6-3648-8012-9019DA063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2" y="3452"/>
              <a:ext cx="59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actions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35857" name="Line 23">
              <a:extLst>
                <a:ext uri="{FF2B5EF4-FFF2-40B4-BE49-F238E27FC236}">
                  <a16:creationId xmlns:a16="http://schemas.microsoft.com/office/drawing/2014/main" id="{700A8D29-2F45-9549-98D7-BCA8E51407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6" y="3480"/>
              <a:ext cx="59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0D8F75-7430-B12B-BE5B-A47A00B30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A4C8-F302-A641-B73A-1E5EE0D79835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B5DC52-F4F7-61D3-F4AF-23C7C3A7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>
            <a:extLst>
              <a:ext uri="{FF2B5EF4-FFF2-40B4-BE49-F238E27FC236}">
                <a16:creationId xmlns:a16="http://schemas.microsoft.com/office/drawing/2014/main" id="{C48C98FF-3CB0-6144-971E-4418DB95E47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77813"/>
            <a:ext cx="8001000" cy="1139825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rdt1.0: </a:t>
            </a:r>
            <a:r>
              <a:rPr lang="en-US" sz="33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reliable transfer over a reliable channel</a:t>
            </a:r>
            <a:endParaRPr lang="en-US" sz="56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D324C84-C85C-7246-872A-85A72A8D10D5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31800" y="1331913"/>
            <a:ext cx="7896225" cy="3019425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ea typeface="+mn-ea"/>
                <a:cs typeface="+mn-cs"/>
              </a:rPr>
              <a:t>Underlying channel perfectly reliable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>
                <a:ea typeface="Arial" charset="0"/>
              </a:rPr>
              <a:t>No bit errors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>
                <a:ea typeface="Arial" charset="0"/>
              </a:rPr>
              <a:t>No loss of packets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ea typeface="+mn-ea"/>
                <a:cs typeface="+mn-cs"/>
              </a:rPr>
              <a:t>Separate fsms for sender, receiver: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>
                <a:ea typeface="Arial" charset="0"/>
              </a:rPr>
              <a:t>Sender sends data into underlying channel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>
                <a:ea typeface="Arial" charset="0"/>
              </a:rPr>
              <a:t>Receiver read data from underlying channel</a:t>
            </a:r>
          </a:p>
        </p:txBody>
      </p:sp>
      <p:sp>
        <p:nvSpPr>
          <p:cNvPr id="36867" name="Oval 4">
            <a:extLst>
              <a:ext uri="{FF2B5EF4-FFF2-40B4-BE49-F238E27FC236}">
                <a16:creationId xmlns:a16="http://schemas.microsoft.com/office/drawing/2014/main" id="{FE70136D-4A3C-8048-892E-1CC88E65D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071938"/>
            <a:ext cx="955675" cy="1011237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36868" name="Text Box 5">
            <a:extLst>
              <a:ext uri="{FF2B5EF4-FFF2-40B4-BE49-F238E27FC236}">
                <a16:creationId xmlns:a16="http://schemas.microsoft.com/office/drawing/2014/main" id="{0FA556C7-68F5-6D4F-9FC5-4FD875653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88" y="4157663"/>
            <a:ext cx="109855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chemeClr val="bg2"/>
                </a:solidFill>
              </a:rPr>
              <a:t>Wait for call from above</a:t>
            </a:r>
            <a:endParaRPr lang="en-US" altLang="en-US" sz="16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9" name="Freeform 6">
            <a:extLst>
              <a:ext uri="{FF2B5EF4-FFF2-40B4-BE49-F238E27FC236}">
                <a16:creationId xmlns:a16="http://schemas.microsoft.com/office/drawing/2014/main" id="{34EB175A-F8CA-4B44-953E-14E78B736299}"/>
              </a:ext>
            </a:extLst>
          </p:cNvPr>
          <p:cNvSpPr>
            <a:spLocks/>
          </p:cNvSpPr>
          <p:nvPr/>
        </p:nvSpPr>
        <p:spPr bwMode="auto">
          <a:xfrm>
            <a:off x="1636713" y="4056063"/>
            <a:ext cx="611187" cy="1027112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  <a:gd name="T6" fmla="*/ 0 w 735"/>
              <a:gd name="T7" fmla="*/ 0 h 1080"/>
              <a:gd name="T8" fmla="*/ 735 w 735"/>
              <a:gd name="T9" fmla="*/ 1080 h 1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Text Box 7">
            <a:extLst>
              <a:ext uri="{FF2B5EF4-FFF2-40B4-BE49-F238E27FC236}">
                <a16:creationId xmlns:a16="http://schemas.microsoft.com/office/drawing/2014/main" id="{A72F9BAA-EE05-4C49-8F1C-85DE44F9D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150" y="4579938"/>
            <a:ext cx="2682875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packet = make_pkt(data)</a:t>
            </a:r>
          </a:p>
          <a:p>
            <a:pPr eaLnBrk="1" hangingPunct="1"/>
            <a:r>
              <a:rPr lang="en-US" altLang="en-US" sz="1800"/>
              <a:t>udt_send(packet)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36871" name="Text Box 8">
            <a:extLst>
              <a:ext uri="{FF2B5EF4-FFF2-40B4-BE49-F238E27FC236}">
                <a16:creationId xmlns:a16="http://schemas.microsoft.com/office/drawing/2014/main" id="{D41A32B5-A34F-2249-ABE3-1E816CAAE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75" y="4113213"/>
            <a:ext cx="22558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rdt_send(data)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36872" name="Line 9">
            <a:extLst>
              <a:ext uri="{FF2B5EF4-FFF2-40B4-BE49-F238E27FC236}">
                <a16:creationId xmlns:a16="http://schemas.microsoft.com/office/drawing/2014/main" id="{0F52AA03-5876-554B-82E3-65225CDA62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47888" y="4456113"/>
            <a:ext cx="12969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10">
            <a:extLst>
              <a:ext uri="{FF2B5EF4-FFF2-40B4-BE49-F238E27FC236}">
                <a16:creationId xmlns:a16="http://schemas.microsoft.com/office/drawing/2014/main" id="{66AEF532-526D-4E4B-853C-AAD121EEF46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238" y="4056063"/>
            <a:ext cx="385762" cy="2428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Text Box 11">
            <a:extLst>
              <a:ext uri="{FF2B5EF4-FFF2-40B4-BE49-F238E27FC236}">
                <a16:creationId xmlns:a16="http://schemas.microsoft.com/office/drawing/2014/main" id="{59CD9018-21DA-1A46-849D-5D9192F7C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4438650"/>
            <a:ext cx="24876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extract (packet,data)</a:t>
            </a:r>
          </a:p>
          <a:p>
            <a:pPr eaLnBrk="1" hangingPunct="1"/>
            <a:r>
              <a:rPr lang="en-US" altLang="en-US" sz="1800"/>
              <a:t>deliver_data(data)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36875" name="Oval 12">
            <a:extLst>
              <a:ext uri="{FF2B5EF4-FFF2-40B4-BE49-F238E27FC236}">
                <a16:creationId xmlns:a16="http://schemas.microsoft.com/office/drawing/2014/main" id="{88CA91C9-34DD-D648-873D-EBBBBE565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5563" y="4057650"/>
            <a:ext cx="955675" cy="1011238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36876" name="Text Box 13">
            <a:extLst>
              <a:ext uri="{FF2B5EF4-FFF2-40B4-BE49-F238E27FC236}">
                <a16:creationId xmlns:a16="http://schemas.microsoft.com/office/drawing/2014/main" id="{0907CD96-5849-A34B-80C3-162282B6E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2063" y="4143375"/>
            <a:ext cx="109855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chemeClr val="bg2"/>
                </a:solidFill>
              </a:rPr>
              <a:t>Wait for call from below</a:t>
            </a:r>
            <a:endParaRPr lang="en-US" altLang="en-US" sz="16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77" name="Freeform 14">
            <a:extLst>
              <a:ext uri="{FF2B5EF4-FFF2-40B4-BE49-F238E27FC236}">
                <a16:creationId xmlns:a16="http://schemas.microsoft.com/office/drawing/2014/main" id="{BCD0D0A7-602E-DE4D-8941-860556AF52B7}"/>
              </a:ext>
            </a:extLst>
          </p:cNvPr>
          <p:cNvSpPr>
            <a:spLocks/>
          </p:cNvSpPr>
          <p:nvPr/>
        </p:nvSpPr>
        <p:spPr bwMode="auto">
          <a:xfrm>
            <a:off x="5945188" y="4041775"/>
            <a:ext cx="611187" cy="1027113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  <a:gd name="T6" fmla="*/ 0 w 735"/>
              <a:gd name="T7" fmla="*/ 0 h 1080"/>
              <a:gd name="T8" fmla="*/ 735 w 735"/>
              <a:gd name="T9" fmla="*/ 1080 h 1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Text Box 15">
            <a:extLst>
              <a:ext uri="{FF2B5EF4-FFF2-40B4-BE49-F238E27FC236}">
                <a16:creationId xmlns:a16="http://schemas.microsoft.com/office/drawing/2014/main" id="{F70CADF0-0519-1648-90FF-B75CCCA27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50" y="4098925"/>
            <a:ext cx="22558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36879" name="Line 16">
            <a:extLst>
              <a:ext uri="{FF2B5EF4-FFF2-40B4-BE49-F238E27FC236}">
                <a16:creationId xmlns:a16="http://schemas.microsoft.com/office/drawing/2014/main" id="{CB46E719-5C08-D74B-968D-EF809559F3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6363" y="4441825"/>
            <a:ext cx="12969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17">
            <a:extLst>
              <a:ext uri="{FF2B5EF4-FFF2-40B4-BE49-F238E27FC236}">
                <a16:creationId xmlns:a16="http://schemas.microsoft.com/office/drawing/2014/main" id="{9860EF22-AF40-3045-A2D0-26AB2E51F3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1713" y="4041775"/>
            <a:ext cx="385762" cy="2428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Rectangle 18">
            <a:extLst>
              <a:ext uri="{FF2B5EF4-FFF2-40B4-BE49-F238E27FC236}">
                <a16:creationId xmlns:a16="http://schemas.microsoft.com/office/drawing/2014/main" id="{29C593D9-E026-CB4A-9F79-E25D9EC8B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4059238"/>
            <a:ext cx="15414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rdt_rcv(packet)</a:t>
            </a:r>
          </a:p>
        </p:txBody>
      </p:sp>
      <p:sp>
        <p:nvSpPr>
          <p:cNvPr id="36882" name="Text Box 19">
            <a:extLst>
              <a:ext uri="{FF2B5EF4-FFF2-40B4-BE49-F238E27FC236}">
                <a16:creationId xmlns:a16="http://schemas.microsoft.com/office/drawing/2014/main" id="{A1EDD589-C962-CE4B-A5D4-B43BC02E1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025" y="5378450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accent2"/>
                </a:solidFill>
              </a:rPr>
              <a:t>sender</a:t>
            </a:r>
          </a:p>
        </p:txBody>
      </p:sp>
      <p:sp>
        <p:nvSpPr>
          <p:cNvPr id="36883" name="Text Box 20">
            <a:extLst>
              <a:ext uri="{FF2B5EF4-FFF2-40B4-BE49-F238E27FC236}">
                <a16:creationId xmlns:a16="http://schemas.microsoft.com/office/drawing/2014/main" id="{14D82CF0-4841-2047-A7B0-68D0259CA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0925" y="5419725"/>
            <a:ext cx="1281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accent2"/>
                </a:solidFill>
              </a:rPr>
              <a:t>receiver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BE7258-09DF-E789-16F3-CBA99E8FF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AD39-98C4-D14C-9F14-CBDA566CE42D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503963-E56C-8334-FA0F-34CF606A8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>
            <a:extLst>
              <a:ext uri="{FF2B5EF4-FFF2-40B4-BE49-F238E27FC236}">
                <a16:creationId xmlns:a16="http://schemas.microsoft.com/office/drawing/2014/main" id="{4458CB19-82B3-E04F-BE8D-5400C339274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77813"/>
            <a:ext cx="8001000" cy="1139825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50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rdt2.0: channel with bit errors</a:t>
            </a:r>
            <a:endParaRPr lang="en-US" sz="68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DDDBB2D-A403-C740-A4C5-581F22A87D0F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84200" y="1333500"/>
            <a:ext cx="8255000" cy="4448175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ea typeface="+mn-ea"/>
                <a:cs typeface="+mn-cs"/>
              </a:rPr>
              <a:t>Underlying channel may flip bits in packet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>
                <a:ea typeface="Arial" charset="0"/>
              </a:rPr>
              <a:t>Checksum to detect bit errors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200" i="1">
                <a:ea typeface="+mn-ea"/>
                <a:cs typeface="+mn-cs"/>
              </a:rPr>
              <a:t>The</a:t>
            </a:r>
            <a:r>
              <a:rPr lang="en-US" sz="2200">
                <a:ea typeface="+mn-ea"/>
                <a:cs typeface="+mn-cs"/>
              </a:rPr>
              <a:t> question: how to recover from errors: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 i="1">
                <a:ea typeface="Arial" charset="0"/>
              </a:rPr>
              <a:t>Acknowledgements (acks):</a:t>
            </a:r>
            <a:r>
              <a:rPr lang="en-US" sz="2000">
                <a:ea typeface="Arial" charset="0"/>
              </a:rPr>
              <a:t> receiver explicitly tells sender that pkt received OK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 i="1">
                <a:ea typeface="Arial" charset="0"/>
              </a:rPr>
              <a:t>Negative acknowledgements (naks):</a:t>
            </a:r>
            <a:r>
              <a:rPr lang="en-US" sz="2000">
                <a:ea typeface="Arial" charset="0"/>
              </a:rPr>
              <a:t> receiver explicitly tells sender that pkt had errors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>
                <a:ea typeface="Arial" charset="0"/>
              </a:rPr>
              <a:t>Sender retransmits pkt on receipt of NAK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ea typeface="+mn-ea"/>
                <a:cs typeface="+mn-cs"/>
              </a:rPr>
              <a:t>New mechanisms in </a:t>
            </a:r>
            <a:r>
              <a:rPr lang="en-US" sz="2200" b="1">
                <a:latin typeface="Courier New" charset="0"/>
                <a:ea typeface="+mn-ea"/>
                <a:cs typeface="+mn-cs"/>
              </a:rPr>
              <a:t>rdt2.0</a:t>
            </a:r>
            <a:r>
              <a:rPr lang="en-US" sz="2200">
                <a:ea typeface="+mn-ea"/>
                <a:cs typeface="+mn-cs"/>
              </a:rPr>
              <a:t> (beyond </a:t>
            </a:r>
            <a:r>
              <a:rPr lang="en-US" sz="2200" b="1">
                <a:latin typeface="Courier New" charset="0"/>
                <a:ea typeface="+mn-ea"/>
                <a:cs typeface="+mn-cs"/>
              </a:rPr>
              <a:t>rdt1.0</a:t>
            </a:r>
            <a:r>
              <a:rPr lang="en-US" sz="2200">
                <a:ea typeface="+mn-ea"/>
                <a:cs typeface="+mn-cs"/>
              </a:rPr>
              <a:t>):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>
                <a:ea typeface="Arial" charset="0"/>
              </a:rPr>
              <a:t>Error detection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>
                <a:ea typeface="Arial" charset="0"/>
              </a:rPr>
              <a:t>Receiver feedback: control msgs (ACK,NAK) rcvr-&gt;sender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3B3F80-6569-46F5-71AC-3F2AFD8AA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DFF5-D66A-E849-BECA-FF41C2EF3417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507BEC-D686-DE6E-26BC-0CFEADFE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>
            <a:extLst>
              <a:ext uri="{FF2B5EF4-FFF2-40B4-BE49-F238E27FC236}">
                <a16:creationId xmlns:a16="http://schemas.microsoft.com/office/drawing/2014/main" id="{B7865268-4C1D-C743-94A6-D5CE70529DE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sz="50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rdt2.0: FSM specification</a:t>
            </a:r>
            <a:endParaRPr lang="en-US" sz="62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38914" name="Oval 3">
            <a:extLst>
              <a:ext uri="{FF2B5EF4-FFF2-40B4-BE49-F238E27FC236}">
                <a16:creationId xmlns:a16="http://schemas.microsoft.com/office/drawing/2014/main" id="{872FDD26-EB3D-CD4C-964C-E4C8EF091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3" y="2209800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38915" name="Text Box 4">
            <a:extLst>
              <a:ext uri="{FF2B5EF4-FFF2-40B4-BE49-F238E27FC236}">
                <a16:creationId xmlns:a16="http://schemas.microsoft.com/office/drawing/2014/main" id="{5919ABB9-2135-8548-83C7-47307926D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3" y="2293938"/>
            <a:ext cx="1200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chemeClr val="bg2"/>
                </a:solidFill>
              </a:rPr>
              <a:t>Wait for call from above</a:t>
            </a:r>
            <a:endParaRPr lang="en-US" altLang="en-US" sz="16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6" name="Text Box 5">
            <a:extLst>
              <a:ext uri="{FF2B5EF4-FFF2-40B4-BE49-F238E27FC236}">
                <a16:creationId xmlns:a16="http://schemas.microsoft.com/office/drawing/2014/main" id="{DED5B77B-8F44-5C4E-9C9D-5A563257B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888" y="1490663"/>
            <a:ext cx="3643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snkpkt = make_pkt(data, checksum)</a:t>
            </a:r>
          </a:p>
          <a:p>
            <a:pPr eaLnBrk="1" hangingPunct="1"/>
            <a:r>
              <a:rPr lang="en-US" altLang="en-US" sz="1600"/>
              <a:t>udt_send(sndpkt)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38917" name="Line 6">
            <a:extLst>
              <a:ext uri="{FF2B5EF4-FFF2-40B4-BE49-F238E27FC236}">
                <a16:creationId xmlns:a16="http://schemas.microsoft.com/office/drawing/2014/main" id="{72CEAE4F-7791-5D40-AF3C-07925AA4D2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9663" y="1535113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Text Box 7">
            <a:extLst>
              <a:ext uri="{FF2B5EF4-FFF2-40B4-BE49-F238E27FC236}">
                <a16:creationId xmlns:a16="http://schemas.microsoft.com/office/drawing/2014/main" id="{537B803B-2EC5-6B4B-8127-3D478F4DB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413" y="5343525"/>
            <a:ext cx="252253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extract(rcvpkt,data)</a:t>
            </a:r>
          </a:p>
          <a:p>
            <a:pPr eaLnBrk="1" hangingPunct="1"/>
            <a:r>
              <a:rPr lang="en-US" altLang="en-US" sz="1600"/>
              <a:t>deliver_data(data)</a:t>
            </a:r>
          </a:p>
          <a:p>
            <a:pPr eaLnBrk="1" hangingPunct="1"/>
            <a:r>
              <a:rPr lang="en-US" altLang="en-US" sz="1600"/>
              <a:t>udt_send(ACK)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38919" name="Text Box 8">
            <a:extLst>
              <a:ext uri="{FF2B5EF4-FFF2-40B4-BE49-F238E27FC236}">
                <a16:creationId xmlns:a16="http://schemas.microsoft.com/office/drawing/2014/main" id="{241E6657-FE05-9549-88FE-7597EFCED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613" y="4781550"/>
            <a:ext cx="26717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rdt_rcv(rcvpkt) &amp;&amp; </a:t>
            </a:r>
          </a:p>
          <a:p>
            <a:pPr eaLnBrk="1" hangingPunct="1"/>
            <a:r>
              <a:rPr lang="en-US" altLang="en-US" sz="1600"/>
              <a:t>   notcorrupt(rcvpkt)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38920" name="Line 9">
            <a:extLst>
              <a:ext uri="{FF2B5EF4-FFF2-40B4-BE49-F238E27FC236}">
                <a16:creationId xmlns:a16="http://schemas.microsoft.com/office/drawing/2014/main" id="{9B9B5956-C597-FD41-A287-6AC79DAAC6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9850" y="5370513"/>
            <a:ext cx="1489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Freeform 10">
            <a:extLst>
              <a:ext uri="{FF2B5EF4-FFF2-40B4-BE49-F238E27FC236}">
                <a16:creationId xmlns:a16="http://schemas.microsoft.com/office/drawing/2014/main" id="{F2BE0F4C-C720-AB45-A506-DA9B543F1327}"/>
              </a:ext>
            </a:extLst>
          </p:cNvPr>
          <p:cNvSpPr>
            <a:spLocks/>
          </p:cNvSpPr>
          <p:nvPr/>
        </p:nvSpPr>
        <p:spPr bwMode="auto">
          <a:xfrm flipV="1">
            <a:off x="1057275" y="1979613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Freeform 11">
            <a:extLst>
              <a:ext uri="{FF2B5EF4-FFF2-40B4-BE49-F238E27FC236}">
                <a16:creationId xmlns:a16="http://schemas.microsoft.com/office/drawing/2014/main" id="{A452F911-C577-EA4F-8A94-2C489DEB74C7}"/>
              </a:ext>
            </a:extLst>
          </p:cNvPr>
          <p:cNvSpPr>
            <a:spLocks/>
          </p:cNvSpPr>
          <p:nvPr/>
        </p:nvSpPr>
        <p:spPr bwMode="auto">
          <a:xfrm>
            <a:off x="1104900" y="3140075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Text Box 12">
            <a:extLst>
              <a:ext uri="{FF2B5EF4-FFF2-40B4-BE49-F238E27FC236}">
                <a16:creationId xmlns:a16="http://schemas.microsoft.com/office/drawing/2014/main" id="{27530B37-9422-DA45-8EEA-8BFC3A0C1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63" y="3463925"/>
            <a:ext cx="35480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rdt_rcv(rcvpkt) &amp;&amp; isACK(rcvpkt)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38924" name="Line 13">
            <a:extLst>
              <a:ext uri="{FF2B5EF4-FFF2-40B4-BE49-F238E27FC236}">
                <a16:creationId xmlns:a16="http://schemas.microsoft.com/office/drawing/2014/main" id="{656F7707-8D79-6E4E-B347-D23C6A8DDF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3163" y="381635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Freeform 14">
            <a:extLst>
              <a:ext uri="{FF2B5EF4-FFF2-40B4-BE49-F238E27FC236}">
                <a16:creationId xmlns:a16="http://schemas.microsoft.com/office/drawing/2014/main" id="{9AEF9A1E-FEEF-F848-AD14-4C24BAB37F1F}"/>
              </a:ext>
            </a:extLst>
          </p:cNvPr>
          <p:cNvSpPr>
            <a:spLocks/>
          </p:cNvSpPr>
          <p:nvPr/>
        </p:nvSpPr>
        <p:spPr bwMode="auto">
          <a:xfrm>
            <a:off x="3252788" y="2286000"/>
            <a:ext cx="466725" cy="893763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  <a:gd name="T6" fmla="*/ 0 w 735"/>
              <a:gd name="T7" fmla="*/ 0 h 1080"/>
              <a:gd name="T8" fmla="*/ 735 w 735"/>
              <a:gd name="T9" fmla="*/ 1080 h 1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Text Box 15">
            <a:extLst>
              <a:ext uri="{FF2B5EF4-FFF2-40B4-BE49-F238E27FC236}">
                <a16:creationId xmlns:a16="http://schemas.microsoft.com/office/drawing/2014/main" id="{FEE3AF38-94AB-DA4A-84C8-36501EB5D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2350" y="2600325"/>
            <a:ext cx="176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udt_send(sndpkt)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38927" name="Text Box 16">
            <a:extLst>
              <a:ext uri="{FF2B5EF4-FFF2-40B4-BE49-F238E27FC236}">
                <a16:creationId xmlns:a16="http://schemas.microsoft.com/office/drawing/2014/main" id="{B2D57DAD-EF62-AC44-885B-5DA9FEE4B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950" y="1925638"/>
            <a:ext cx="20859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rdt_rcv(rcvpkt) &amp;&amp;</a:t>
            </a:r>
          </a:p>
          <a:p>
            <a:pPr eaLnBrk="1" hangingPunct="1"/>
            <a:r>
              <a:rPr lang="en-US" altLang="en-US" sz="1600"/>
              <a:t>   isNAK(rcvpkt)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38928" name="Line 17">
            <a:extLst>
              <a:ext uri="{FF2B5EF4-FFF2-40B4-BE49-F238E27FC236}">
                <a16:creationId xmlns:a16="http://schemas.microsoft.com/office/drawing/2014/main" id="{CAF89F74-980B-4044-AF5A-AF7952789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6013" y="2600325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29" name="Group 18">
            <a:extLst>
              <a:ext uri="{FF2B5EF4-FFF2-40B4-BE49-F238E27FC236}">
                <a16:creationId xmlns:a16="http://schemas.microsoft.com/office/drawing/2014/main" id="{0D37F60E-D7F5-134F-B32D-57998987999C}"/>
              </a:ext>
            </a:extLst>
          </p:cNvPr>
          <p:cNvGrpSpPr>
            <a:grpSpLocks/>
          </p:cNvGrpSpPr>
          <p:nvPr/>
        </p:nvGrpSpPr>
        <p:grpSpPr bwMode="auto">
          <a:xfrm>
            <a:off x="6573838" y="2352675"/>
            <a:ext cx="2287587" cy="858838"/>
            <a:chOff x="2222" y="2660"/>
            <a:chExt cx="1212" cy="541"/>
          </a:xfrm>
        </p:grpSpPr>
        <p:sp>
          <p:nvSpPr>
            <p:cNvPr id="38945" name="Text Box 19">
              <a:extLst>
                <a:ext uri="{FF2B5EF4-FFF2-40B4-BE49-F238E27FC236}">
                  <a16:creationId xmlns:a16="http://schemas.microsoft.com/office/drawing/2014/main" id="{A2E0D1BE-2B6D-0540-9D10-873E3E6581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2" y="3039"/>
              <a:ext cx="115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/>
                <a:t>udt_send(NAK)</a:t>
              </a:r>
              <a:endParaRPr lang="en-US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38946" name="Text Box 20">
              <a:extLst>
                <a:ext uri="{FF2B5EF4-FFF2-40B4-BE49-F238E27FC236}">
                  <a16:creationId xmlns:a16="http://schemas.microsoft.com/office/drawing/2014/main" id="{A892CCA4-A2CF-F145-81F8-C8A38DCB9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5" y="2660"/>
              <a:ext cx="120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/>
                <a:t>rdt_rcv(rcvpkt) &amp;&amp; </a:t>
              </a:r>
            </a:p>
            <a:p>
              <a:pPr eaLnBrk="1" hangingPunct="1"/>
              <a:r>
                <a:rPr lang="en-US" altLang="en-US" sz="1600"/>
                <a:t>  corrupt(rcvpkt)</a:t>
              </a:r>
              <a:endParaRPr lang="en-US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38947" name="Line 21">
              <a:extLst>
                <a:ext uri="{FF2B5EF4-FFF2-40B4-BE49-F238E27FC236}">
                  <a16:creationId xmlns:a16="http://schemas.microsoft.com/office/drawing/2014/main" id="{048BAB80-4F28-BE4B-8BF8-BB0133ACFB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5" y="3040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30" name="Group 22">
            <a:extLst>
              <a:ext uri="{FF2B5EF4-FFF2-40B4-BE49-F238E27FC236}">
                <a16:creationId xmlns:a16="http://schemas.microsoft.com/office/drawing/2014/main" id="{8F3EC305-A147-7B48-A1B0-C6FDB97C3852}"/>
              </a:ext>
            </a:extLst>
          </p:cNvPr>
          <p:cNvGrpSpPr>
            <a:grpSpLocks/>
          </p:cNvGrpSpPr>
          <p:nvPr/>
        </p:nvGrpSpPr>
        <p:grpSpPr bwMode="auto">
          <a:xfrm>
            <a:off x="2292350" y="2222500"/>
            <a:ext cx="1074738" cy="962025"/>
            <a:chOff x="1540" y="2116"/>
            <a:chExt cx="677" cy="606"/>
          </a:xfrm>
        </p:grpSpPr>
        <p:sp>
          <p:nvSpPr>
            <p:cNvPr id="38943" name="Oval 23">
              <a:extLst>
                <a:ext uri="{FF2B5EF4-FFF2-40B4-BE49-F238E27FC236}">
                  <a16:creationId xmlns:a16="http://schemas.microsoft.com/office/drawing/2014/main" id="{69315D9B-088D-764C-8174-E2CD9D913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5" y="2116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8944" name="Text Box 24">
              <a:extLst>
                <a:ext uri="{FF2B5EF4-FFF2-40B4-BE49-F238E27FC236}">
                  <a16:creationId xmlns:a16="http://schemas.microsoft.com/office/drawing/2014/main" id="{C9E4310C-3C60-0140-BB8F-14EDC1DEA4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0" y="2163"/>
              <a:ext cx="67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600">
                  <a:solidFill>
                    <a:schemeClr val="bg2"/>
                  </a:solidFill>
                </a:rPr>
                <a:t>Wait for ACK or NAK</a:t>
              </a:r>
              <a:endParaRPr lang="en-US" altLang="en-US" sz="16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8931" name="Line 25">
            <a:extLst>
              <a:ext uri="{FF2B5EF4-FFF2-40B4-BE49-F238E27FC236}">
                <a16:creationId xmlns:a16="http://schemas.microsoft.com/office/drawing/2014/main" id="{77F33DFB-E1BF-7F4B-AD2A-6FEDB21203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4125" y="3497263"/>
            <a:ext cx="433388" cy="2444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Freeform 26">
            <a:extLst>
              <a:ext uri="{FF2B5EF4-FFF2-40B4-BE49-F238E27FC236}">
                <a16:creationId xmlns:a16="http://schemas.microsoft.com/office/drawing/2014/main" id="{1C28E22F-EB4C-7E4A-BB22-05ABA5687756}"/>
              </a:ext>
            </a:extLst>
          </p:cNvPr>
          <p:cNvSpPr>
            <a:spLocks/>
          </p:cNvSpPr>
          <p:nvPr/>
        </p:nvSpPr>
        <p:spPr bwMode="auto">
          <a:xfrm>
            <a:off x="6672263" y="3148013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  <a:gd name="T6" fmla="*/ 0 w 1500"/>
              <a:gd name="T7" fmla="*/ 0 h 740"/>
              <a:gd name="T8" fmla="*/ 1500 w 1500"/>
              <a:gd name="T9" fmla="*/ 740 h 7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33" name="Group 27">
            <a:extLst>
              <a:ext uri="{FF2B5EF4-FFF2-40B4-BE49-F238E27FC236}">
                <a16:creationId xmlns:a16="http://schemas.microsoft.com/office/drawing/2014/main" id="{2D819B68-41FF-9140-907D-FD66D4B397F6}"/>
              </a:ext>
            </a:extLst>
          </p:cNvPr>
          <p:cNvGrpSpPr>
            <a:grpSpLocks/>
          </p:cNvGrpSpPr>
          <p:nvPr/>
        </p:nvGrpSpPr>
        <p:grpSpPr bwMode="auto">
          <a:xfrm>
            <a:off x="6677025" y="3568700"/>
            <a:ext cx="1200150" cy="962025"/>
            <a:chOff x="1335" y="3347"/>
            <a:chExt cx="756" cy="606"/>
          </a:xfrm>
        </p:grpSpPr>
        <p:sp>
          <p:nvSpPr>
            <p:cNvPr id="38941" name="Oval 28">
              <a:extLst>
                <a:ext uri="{FF2B5EF4-FFF2-40B4-BE49-F238E27FC236}">
                  <a16:creationId xmlns:a16="http://schemas.microsoft.com/office/drawing/2014/main" id="{9ADA1368-E1A0-5641-9D31-F4E5528B2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" y="3347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8942" name="Text Box 29">
              <a:extLst>
                <a:ext uri="{FF2B5EF4-FFF2-40B4-BE49-F238E27FC236}">
                  <a16:creationId xmlns:a16="http://schemas.microsoft.com/office/drawing/2014/main" id="{F2B9C3B0-F1D6-CE4A-B284-F4439DC8AE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5" y="3400"/>
              <a:ext cx="75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600">
                  <a:solidFill>
                    <a:schemeClr val="bg2"/>
                  </a:solidFill>
                </a:rPr>
                <a:t>Wait for call from below</a:t>
              </a:r>
              <a:endParaRPr lang="en-US" altLang="en-US" sz="16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8934" name="Freeform 30">
            <a:extLst>
              <a:ext uri="{FF2B5EF4-FFF2-40B4-BE49-F238E27FC236}">
                <a16:creationId xmlns:a16="http://schemas.microsoft.com/office/drawing/2014/main" id="{DE0996E8-0694-864D-88B3-C12F87D7BEA0}"/>
              </a:ext>
            </a:extLst>
          </p:cNvPr>
          <p:cNvSpPr>
            <a:spLocks/>
          </p:cNvSpPr>
          <p:nvPr/>
        </p:nvSpPr>
        <p:spPr bwMode="auto">
          <a:xfrm flipV="1">
            <a:off x="6684963" y="4464050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  <a:gd name="T6" fmla="*/ 0 w 1500"/>
              <a:gd name="T7" fmla="*/ 0 h 740"/>
              <a:gd name="T8" fmla="*/ 1500 w 1500"/>
              <a:gd name="T9" fmla="*/ 740 h 7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Text Box 31">
            <a:extLst>
              <a:ext uri="{FF2B5EF4-FFF2-40B4-BE49-F238E27FC236}">
                <a16:creationId xmlns:a16="http://schemas.microsoft.com/office/drawing/2014/main" id="{953A667A-0803-A548-A924-BC2B3A0E8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775" y="4167188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accent2"/>
                </a:solidFill>
              </a:rPr>
              <a:t>sender</a:t>
            </a:r>
          </a:p>
        </p:txBody>
      </p:sp>
      <p:sp>
        <p:nvSpPr>
          <p:cNvPr id="38936" name="Text Box 32">
            <a:extLst>
              <a:ext uri="{FF2B5EF4-FFF2-40B4-BE49-F238E27FC236}">
                <a16:creationId xmlns:a16="http://schemas.microsoft.com/office/drawing/2014/main" id="{DD8360D5-4FFE-9548-9F03-3172E315E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6425" y="1479550"/>
            <a:ext cx="1281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accent2"/>
                </a:solidFill>
              </a:rPr>
              <a:t>receiver</a:t>
            </a:r>
          </a:p>
        </p:txBody>
      </p:sp>
      <p:sp>
        <p:nvSpPr>
          <p:cNvPr id="38937" name="Line 33">
            <a:extLst>
              <a:ext uri="{FF2B5EF4-FFF2-40B4-BE49-F238E27FC236}">
                <a16:creationId xmlns:a16="http://schemas.microsoft.com/office/drawing/2014/main" id="{63A4BB50-1764-0345-A3F2-3FBAA1C75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" y="2166938"/>
            <a:ext cx="433388" cy="2444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Text Box 34">
            <a:extLst>
              <a:ext uri="{FF2B5EF4-FFF2-40B4-BE49-F238E27FC236}">
                <a16:creationId xmlns:a16="http://schemas.microsoft.com/office/drawing/2014/main" id="{AF390E44-9C9C-A949-BFE4-4726D4645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875" y="1135063"/>
            <a:ext cx="2255838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rdt_send(data)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38939" name="Text Box 35">
            <a:extLst>
              <a:ext uri="{FF2B5EF4-FFF2-40B4-BE49-F238E27FC236}">
                <a16:creationId xmlns:a16="http://schemas.microsoft.com/office/drawing/2014/main" id="{41FDDEFD-F6AB-6E46-B2E5-D6D0CDAEF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088" y="3786188"/>
            <a:ext cx="323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latin typeface="Symbol" pitchFamily="2" charset="2"/>
              </a:rPr>
              <a:t>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107904-70C7-601E-67E0-82ECFFC00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AFB9-9149-5A46-88B2-2B4321776B43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4018C0-6D41-A419-74EF-EEFBD1656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>
            <a:extLst>
              <a:ext uri="{FF2B5EF4-FFF2-40B4-BE49-F238E27FC236}">
                <a16:creationId xmlns:a16="http://schemas.microsoft.com/office/drawing/2014/main" id="{54912975-B834-CB43-AA15-01CDA32EF34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sz="46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rdt2.0: operation with no errors</a:t>
            </a:r>
            <a:endParaRPr lang="en-US" sz="56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39938" name="Oval 3">
            <a:extLst>
              <a:ext uri="{FF2B5EF4-FFF2-40B4-BE49-F238E27FC236}">
                <a16:creationId xmlns:a16="http://schemas.microsoft.com/office/drawing/2014/main" id="{8F6A675F-F900-A140-B6F6-3F1879ABE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3" y="2209800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39939" name="Text Box 4">
            <a:extLst>
              <a:ext uri="{FF2B5EF4-FFF2-40B4-BE49-F238E27FC236}">
                <a16:creationId xmlns:a16="http://schemas.microsoft.com/office/drawing/2014/main" id="{DDE8390A-2ADA-E449-8A33-8BA5772D2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3" y="2293938"/>
            <a:ext cx="1200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chemeClr val="bg2"/>
                </a:solidFill>
              </a:rPr>
              <a:t>Wait for call from above</a:t>
            </a:r>
            <a:endParaRPr lang="en-US" altLang="en-US" sz="16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40" name="Text Box 5">
            <a:extLst>
              <a:ext uri="{FF2B5EF4-FFF2-40B4-BE49-F238E27FC236}">
                <a16:creationId xmlns:a16="http://schemas.microsoft.com/office/drawing/2014/main" id="{AE45CADF-C933-6846-87C2-9A699B429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888" y="1490663"/>
            <a:ext cx="3643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snkpkt = make_pkt(data, checksum)</a:t>
            </a:r>
          </a:p>
          <a:p>
            <a:pPr eaLnBrk="1" hangingPunct="1"/>
            <a:r>
              <a:rPr lang="en-US" altLang="en-US" sz="1600"/>
              <a:t>udt_send(sndpkt)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39941" name="Line 6">
            <a:extLst>
              <a:ext uri="{FF2B5EF4-FFF2-40B4-BE49-F238E27FC236}">
                <a16:creationId xmlns:a16="http://schemas.microsoft.com/office/drawing/2014/main" id="{91F8B00F-1956-9541-A2DA-B8988EF2AF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9663" y="1535113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Text Box 7">
            <a:extLst>
              <a:ext uri="{FF2B5EF4-FFF2-40B4-BE49-F238E27FC236}">
                <a16:creationId xmlns:a16="http://schemas.microsoft.com/office/drawing/2014/main" id="{1A57EC39-DBA9-8B4F-A661-A1C49A3AF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838" y="5314950"/>
            <a:ext cx="2143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extract(rcvpkt,data)</a:t>
            </a:r>
          </a:p>
          <a:p>
            <a:pPr eaLnBrk="1" hangingPunct="1"/>
            <a:r>
              <a:rPr lang="en-US" altLang="en-US" sz="1600"/>
              <a:t>deliver_data(data)</a:t>
            </a:r>
          </a:p>
          <a:p>
            <a:pPr eaLnBrk="1" hangingPunct="1"/>
            <a:r>
              <a:rPr lang="en-US" altLang="en-US" sz="1600"/>
              <a:t>udt_send(ACK)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39943" name="Text Box 8">
            <a:extLst>
              <a:ext uri="{FF2B5EF4-FFF2-40B4-BE49-F238E27FC236}">
                <a16:creationId xmlns:a16="http://schemas.microsoft.com/office/drawing/2014/main" id="{3C02D2F4-4053-E747-BAD3-B447E6DC4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613" y="4781550"/>
            <a:ext cx="27193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rdt_rcv(rcvpkt) &amp;&amp; </a:t>
            </a:r>
          </a:p>
          <a:p>
            <a:pPr eaLnBrk="1" hangingPunct="1"/>
            <a:r>
              <a:rPr lang="en-US" altLang="en-US" sz="1600"/>
              <a:t>   notcorrupt(rcvpkt)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39944" name="Line 9">
            <a:extLst>
              <a:ext uri="{FF2B5EF4-FFF2-40B4-BE49-F238E27FC236}">
                <a16:creationId xmlns:a16="http://schemas.microsoft.com/office/drawing/2014/main" id="{DDC386BE-56CD-7043-839F-4948C2A51F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9850" y="5370513"/>
            <a:ext cx="1489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Freeform 10">
            <a:extLst>
              <a:ext uri="{FF2B5EF4-FFF2-40B4-BE49-F238E27FC236}">
                <a16:creationId xmlns:a16="http://schemas.microsoft.com/office/drawing/2014/main" id="{2F1F8A86-D81C-E244-A0F3-FA6BA91B8BF9}"/>
              </a:ext>
            </a:extLst>
          </p:cNvPr>
          <p:cNvSpPr>
            <a:spLocks/>
          </p:cNvSpPr>
          <p:nvPr/>
        </p:nvSpPr>
        <p:spPr bwMode="auto">
          <a:xfrm flipV="1">
            <a:off x="1057275" y="1979613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Freeform 11">
            <a:extLst>
              <a:ext uri="{FF2B5EF4-FFF2-40B4-BE49-F238E27FC236}">
                <a16:creationId xmlns:a16="http://schemas.microsoft.com/office/drawing/2014/main" id="{8056AA8C-B6CF-CD4B-86F4-4792B7EEA060}"/>
              </a:ext>
            </a:extLst>
          </p:cNvPr>
          <p:cNvSpPr>
            <a:spLocks/>
          </p:cNvSpPr>
          <p:nvPr/>
        </p:nvSpPr>
        <p:spPr bwMode="auto">
          <a:xfrm>
            <a:off x="1104900" y="3140075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Text Box 12">
            <a:extLst>
              <a:ext uri="{FF2B5EF4-FFF2-40B4-BE49-F238E27FC236}">
                <a16:creationId xmlns:a16="http://schemas.microsoft.com/office/drawing/2014/main" id="{0F6FBFAF-75EF-CC47-96D5-1DB64E9EE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63" y="3492500"/>
            <a:ext cx="35480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rdt_rcv(rcvpkt) &amp;&amp; isACK(rcvpkt)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39948" name="Line 13">
            <a:extLst>
              <a:ext uri="{FF2B5EF4-FFF2-40B4-BE49-F238E27FC236}">
                <a16:creationId xmlns:a16="http://schemas.microsoft.com/office/drawing/2014/main" id="{64F71AEA-072D-D949-AA59-962ACE8E78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3163" y="381635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Freeform 14">
            <a:extLst>
              <a:ext uri="{FF2B5EF4-FFF2-40B4-BE49-F238E27FC236}">
                <a16:creationId xmlns:a16="http://schemas.microsoft.com/office/drawing/2014/main" id="{9F04641B-B1B0-8344-AB22-AC6ED57E3F05}"/>
              </a:ext>
            </a:extLst>
          </p:cNvPr>
          <p:cNvSpPr>
            <a:spLocks/>
          </p:cNvSpPr>
          <p:nvPr/>
        </p:nvSpPr>
        <p:spPr bwMode="auto">
          <a:xfrm>
            <a:off x="3252788" y="2286000"/>
            <a:ext cx="466725" cy="893763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  <a:gd name="T6" fmla="*/ 0 w 735"/>
              <a:gd name="T7" fmla="*/ 0 h 1080"/>
              <a:gd name="T8" fmla="*/ 735 w 735"/>
              <a:gd name="T9" fmla="*/ 1080 h 1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Text Box 15">
            <a:extLst>
              <a:ext uri="{FF2B5EF4-FFF2-40B4-BE49-F238E27FC236}">
                <a16:creationId xmlns:a16="http://schemas.microsoft.com/office/drawing/2014/main" id="{2021AFD5-88AE-A141-9ACD-9B0589C8B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2350" y="2600325"/>
            <a:ext cx="176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udt_send(sndpkt)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39951" name="Text Box 16">
            <a:extLst>
              <a:ext uri="{FF2B5EF4-FFF2-40B4-BE49-F238E27FC236}">
                <a16:creationId xmlns:a16="http://schemas.microsoft.com/office/drawing/2014/main" id="{9941B307-D447-8449-BCB7-3AB6CB037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950" y="1925638"/>
            <a:ext cx="20859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rdt_rcv(rcvpkt) &amp;&amp;</a:t>
            </a:r>
          </a:p>
          <a:p>
            <a:pPr eaLnBrk="1" hangingPunct="1"/>
            <a:r>
              <a:rPr lang="en-US" altLang="en-US" sz="1600"/>
              <a:t>   isNAK(rcvpkt)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39952" name="Line 17">
            <a:extLst>
              <a:ext uri="{FF2B5EF4-FFF2-40B4-BE49-F238E27FC236}">
                <a16:creationId xmlns:a16="http://schemas.microsoft.com/office/drawing/2014/main" id="{113FA09D-F18D-DF47-9AEC-C6A4AA633A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6013" y="2600325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53" name="Group 18">
            <a:extLst>
              <a:ext uri="{FF2B5EF4-FFF2-40B4-BE49-F238E27FC236}">
                <a16:creationId xmlns:a16="http://schemas.microsoft.com/office/drawing/2014/main" id="{9F170269-A4FB-3148-9386-7B3FA5A9FE1A}"/>
              </a:ext>
            </a:extLst>
          </p:cNvPr>
          <p:cNvGrpSpPr>
            <a:grpSpLocks/>
          </p:cNvGrpSpPr>
          <p:nvPr/>
        </p:nvGrpSpPr>
        <p:grpSpPr bwMode="auto">
          <a:xfrm>
            <a:off x="6573838" y="2352675"/>
            <a:ext cx="2346325" cy="858838"/>
            <a:chOff x="2222" y="2660"/>
            <a:chExt cx="1212" cy="541"/>
          </a:xfrm>
        </p:grpSpPr>
        <p:sp>
          <p:nvSpPr>
            <p:cNvPr id="39982" name="Text Box 19">
              <a:extLst>
                <a:ext uri="{FF2B5EF4-FFF2-40B4-BE49-F238E27FC236}">
                  <a16:creationId xmlns:a16="http://schemas.microsoft.com/office/drawing/2014/main" id="{686F3558-5E41-E649-83FC-0952D7508E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2" y="3039"/>
              <a:ext cx="115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/>
                <a:t>udt_send(NAK)</a:t>
              </a:r>
              <a:endParaRPr lang="en-US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39983" name="Text Box 20">
              <a:extLst>
                <a:ext uri="{FF2B5EF4-FFF2-40B4-BE49-F238E27FC236}">
                  <a16:creationId xmlns:a16="http://schemas.microsoft.com/office/drawing/2014/main" id="{173A598B-3F41-4F42-8974-619E18A73D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5" y="2660"/>
              <a:ext cx="120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/>
                <a:t>rdt_rcv(rcvpkt) &amp;&amp; </a:t>
              </a:r>
            </a:p>
            <a:p>
              <a:pPr eaLnBrk="1" hangingPunct="1"/>
              <a:r>
                <a:rPr lang="en-US" altLang="en-US" sz="1600"/>
                <a:t>  corrupt(rcvpkt)</a:t>
              </a:r>
              <a:endParaRPr lang="en-US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39984" name="Line 21">
              <a:extLst>
                <a:ext uri="{FF2B5EF4-FFF2-40B4-BE49-F238E27FC236}">
                  <a16:creationId xmlns:a16="http://schemas.microsoft.com/office/drawing/2014/main" id="{9F543AEE-FD4F-8F48-841B-FA30B684FB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5" y="3040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954" name="Group 22">
            <a:extLst>
              <a:ext uri="{FF2B5EF4-FFF2-40B4-BE49-F238E27FC236}">
                <a16:creationId xmlns:a16="http://schemas.microsoft.com/office/drawing/2014/main" id="{D0AC531E-427C-FA49-9310-AE35050ED593}"/>
              </a:ext>
            </a:extLst>
          </p:cNvPr>
          <p:cNvGrpSpPr>
            <a:grpSpLocks/>
          </p:cNvGrpSpPr>
          <p:nvPr/>
        </p:nvGrpSpPr>
        <p:grpSpPr bwMode="auto">
          <a:xfrm>
            <a:off x="2292350" y="2222500"/>
            <a:ext cx="1074738" cy="962025"/>
            <a:chOff x="1540" y="2116"/>
            <a:chExt cx="677" cy="606"/>
          </a:xfrm>
        </p:grpSpPr>
        <p:sp>
          <p:nvSpPr>
            <p:cNvPr id="39980" name="Oval 23">
              <a:extLst>
                <a:ext uri="{FF2B5EF4-FFF2-40B4-BE49-F238E27FC236}">
                  <a16:creationId xmlns:a16="http://schemas.microsoft.com/office/drawing/2014/main" id="{73F71C26-872C-1746-A177-892A77161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5" y="2116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39981" name="Text Box 24">
              <a:extLst>
                <a:ext uri="{FF2B5EF4-FFF2-40B4-BE49-F238E27FC236}">
                  <a16:creationId xmlns:a16="http://schemas.microsoft.com/office/drawing/2014/main" id="{9647E9A2-3C4B-D34D-861D-3B541BD95C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0" y="2163"/>
              <a:ext cx="67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600">
                  <a:solidFill>
                    <a:schemeClr val="bg2"/>
                  </a:solidFill>
                </a:rPr>
                <a:t>Wait for ACK or NAK</a:t>
              </a:r>
              <a:endParaRPr lang="en-US" altLang="en-US" sz="16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9955" name="Freeform 25">
            <a:extLst>
              <a:ext uri="{FF2B5EF4-FFF2-40B4-BE49-F238E27FC236}">
                <a16:creationId xmlns:a16="http://schemas.microsoft.com/office/drawing/2014/main" id="{7A19B9C2-4BEE-764C-8C7B-19C466DF884A}"/>
              </a:ext>
            </a:extLst>
          </p:cNvPr>
          <p:cNvSpPr>
            <a:spLocks/>
          </p:cNvSpPr>
          <p:nvPr/>
        </p:nvSpPr>
        <p:spPr bwMode="auto">
          <a:xfrm>
            <a:off x="6672263" y="3148013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  <a:gd name="T6" fmla="*/ 0 w 1500"/>
              <a:gd name="T7" fmla="*/ 0 h 740"/>
              <a:gd name="T8" fmla="*/ 1500 w 1500"/>
              <a:gd name="T9" fmla="*/ 740 h 7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6" name="Oval 26">
            <a:extLst>
              <a:ext uri="{FF2B5EF4-FFF2-40B4-BE49-F238E27FC236}">
                <a16:creationId xmlns:a16="http://schemas.microsoft.com/office/drawing/2014/main" id="{5D7043E2-4F50-A242-BA15-24B25ABCA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4338" y="3568700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39957" name="Text Box 27">
            <a:extLst>
              <a:ext uri="{FF2B5EF4-FFF2-40B4-BE49-F238E27FC236}">
                <a16:creationId xmlns:a16="http://schemas.microsoft.com/office/drawing/2014/main" id="{DD42ED3A-4053-2D45-9B45-F3686FB27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7025" y="3652838"/>
            <a:ext cx="1200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chemeClr val="bg2"/>
                </a:solidFill>
              </a:rPr>
              <a:t>Wait for call from below</a:t>
            </a:r>
            <a:endParaRPr lang="en-US" altLang="en-US" sz="16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58" name="Freeform 28">
            <a:extLst>
              <a:ext uri="{FF2B5EF4-FFF2-40B4-BE49-F238E27FC236}">
                <a16:creationId xmlns:a16="http://schemas.microsoft.com/office/drawing/2014/main" id="{13D62855-73F0-9544-8466-6AFA12416364}"/>
              </a:ext>
            </a:extLst>
          </p:cNvPr>
          <p:cNvSpPr>
            <a:spLocks/>
          </p:cNvSpPr>
          <p:nvPr/>
        </p:nvSpPr>
        <p:spPr bwMode="auto">
          <a:xfrm flipV="1">
            <a:off x="6684963" y="4464050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  <a:gd name="T6" fmla="*/ 0 w 1500"/>
              <a:gd name="T7" fmla="*/ 0 h 740"/>
              <a:gd name="T8" fmla="*/ 1500 w 1500"/>
              <a:gd name="T9" fmla="*/ 740 h 7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29">
            <a:extLst>
              <a:ext uri="{FF2B5EF4-FFF2-40B4-BE49-F238E27FC236}">
                <a16:creationId xmlns:a16="http://schemas.microsoft.com/office/drawing/2014/main" id="{CF6421A0-CBC0-1843-BF5B-E1301519CA78}"/>
              </a:ext>
            </a:extLst>
          </p:cNvPr>
          <p:cNvGrpSpPr>
            <a:grpSpLocks/>
          </p:cNvGrpSpPr>
          <p:nvPr/>
        </p:nvGrpSpPr>
        <p:grpSpPr bwMode="auto">
          <a:xfrm>
            <a:off x="349250" y="2166938"/>
            <a:ext cx="1333500" cy="1004887"/>
            <a:chOff x="220" y="1365"/>
            <a:chExt cx="840" cy="633"/>
          </a:xfrm>
        </p:grpSpPr>
        <p:sp>
          <p:nvSpPr>
            <p:cNvPr id="39978" name="Line 30">
              <a:extLst>
                <a:ext uri="{FF2B5EF4-FFF2-40B4-BE49-F238E27FC236}">
                  <a16:creationId xmlns:a16="http://schemas.microsoft.com/office/drawing/2014/main" id="{FE85335E-9D51-6F41-AE08-0CD03A930B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9" name="Oval 31">
              <a:extLst>
                <a:ext uri="{FF2B5EF4-FFF2-40B4-BE49-F238E27FC236}">
                  <a16:creationId xmlns:a16="http://schemas.microsoft.com/office/drawing/2014/main" id="{191831FA-3E81-1D4A-8499-3D576546CA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grpSp>
        <p:nvGrpSpPr>
          <p:cNvPr id="5" name="Group 32">
            <a:extLst>
              <a:ext uri="{FF2B5EF4-FFF2-40B4-BE49-F238E27FC236}">
                <a16:creationId xmlns:a16="http://schemas.microsoft.com/office/drawing/2014/main" id="{F71FB6E6-8896-C143-8524-1173BCEDF271}"/>
              </a:ext>
            </a:extLst>
          </p:cNvPr>
          <p:cNvGrpSpPr>
            <a:grpSpLocks/>
          </p:cNvGrpSpPr>
          <p:nvPr/>
        </p:nvGrpSpPr>
        <p:grpSpPr bwMode="auto">
          <a:xfrm>
            <a:off x="6334125" y="3497263"/>
            <a:ext cx="1414463" cy="1033462"/>
            <a:chOff x="3990" y="2203"/>
            <a:chExt cx="891" cy="651"/>
          </a:xfrm>
        </p:grpSpPr>
        <p:sp>
          <p:nvSpPr>
            <p:cNvPr id="39976" name="Line 33">
              <a:extLst>
                <a:ext uri="{FF2B5EF4-FFF2-40B4-BE49-F238E27FC236}">
                  <a16:creationId xmlns:a16="http://schemas.microsoft.com/office/drawing/2014/main" id="{4DC57C6C-9320-0546-A08B-B762B8B81E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0" y="2203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7" name="Oval 34">
              <a:extLst>
                <a:ext uri="{FF2B5EF4-FFF2-40B4-BE49-F238E27FC236}">
                  <a16:creationId xmlns:a16="http://schemas.microsoft.com/office/drawing/2014/main" id="{1D8BDFA3-F88B-4546-AB24-448EBC09E5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0" y="2248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sp>
        <p:nvSpPr>
          <p:cNvPr id="39961" name="Text Box 35">
            <a:extLst>
              <a:ext uri="{FF2B5EF4-FFF2-40B4-BE49-F238E27FC236}">
                <a16:creationId xmlns:a16="http://schemas.microsoft.com/office/drawing/2014/main" id="{44BB2A6F-26A6-3D4E-82F0-1AAE0996B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288" y="1160463"/>
            <a:ext cx="22558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rdt_send(data)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288804" name="Line 36">
            <a:extLst>
              <a:ext uri="{FF2B5EF4-FFF2-40B4-BE49-F238E27FC236}">
                <a16:creationId xmlns:a16="http://schemas.microsoft.com/office/drawing/2014/main" id="{C6C1B96D-CF59-CA42-8AAD-405B3DB661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1238" y="1289050"/>
            <a:ext cx="12700" cy="7477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05" name="Freeform 37">
            <a:extLst>
              <a:ext uri="{FF2B5EF4-FFF2-40B4-BE49-F238E27FC236}">
                <a16:creationId xmlns:a16="http://schemas.microsoft.com/office/drawing/2014/main" id="{4AF8CC85-580F-8844-B6C3-2A1ACE67FCA3}"/>
              </a:ext>
            </a:extLst>
          </p:cNvPr>
          <p:cNvSpPr>
            <a:spLocks/>
          </p:cNvSpPr>
          <p:nvPr/>
        </p:nvSpPr>
        <p:spPr bwMode="auto">
          <a:xfrm>
            <a:off x="1011238" y="2006600"/>
            <a:ext cx="6697662" cy="3060700"/>
          </a:xfrm>
          <a:custGeom>
            <a:avLst/>
            <a:gdLst>
              <a:gd name="T0" fmla="*/ 0 w 4219"/>
              <a:gd name="T1" fmla="*/ 2147483647 h 1928"/>
              <a:gd name="T2" fmla="*/ 2147483647 w 4219"/>
              <a:gd name="T3" fmla="*/ 0 h 1928"/>
              <a:gd name="T4" fmla="*/ 2147483647 w 4219"/>
              <a:gd name="T5" fmla="*/ 2147483647 h 1928"/>
              <a:gd name="T6" fmla="*/ 2147483647 w 4219"/>
              <a:gd name="T7" fmla="*/ 2147483647 h 1928"/>
              <a:gd name="T8" fmla="*/ 0 60000 65536"/>
              <a:gd name="T9" fmla="*/ 0 60000 65536"/>
              <a:gd name="T10" fmla="*/ 0 60000 65536"/>
              <a:gd name="T11" fmla="*/ 0 60000 65536"/>
              <a:gd name="T12" fmla="*/ 0 w 4219"/>
              <a:gd name="T13" fmla="*/ 0 h 1928"/>
              <a:gd name="T14" fmla="*/ 4219 w 4219"/>
              <a:gd name="T15" fmla="*/ 1928 h 19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19" h="1928">
                <a:moveTo>
                  <a:pt x="0" y="10"/>
                </a:moveTo>
                <a:lnTo>
                  <a:pt x="1003" y="0"/>
                </a:lnTo>
                <a:lnTo>
                  <a:pt x="3387" y="1928"/>
                </a:lnTo>
                <a:lnTo>
                  <a:pt x="4219" y="1928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38">
            <a:extLst>
              <a:ext uri="{FF2B5EF4-FFF2-40B4-BE49-F238E27FC236}">
                <a16:creationId xmlns:a16="http://schemas.microsoft.com/office/drawing/2014/main" id="{B938FD90-76B3-FC45-A09B-A27BEE164FCC}"/>
              </a:ext>
            </a:extLst>
          </p:cNvPr>
          <p:cNvGrpSpPr>
            <a:grpSpLocks/>
          </p:cNvGrpSpPr>
          <p:nvPr/>
        </p:nvGrpSpPr>
        <p:grpSpPr bwMode="auto">
          <a:xfrm>
            <a:off x="347663" y="2166938"/>
            <a:ext cx="1333500" cy="1004887"/>
            <a:chOff x="220" y="1365"/>
            <a:chExt cx="840" cy="633"/>
          </a:xfrm>
        </p:grpSpPr>
        <p:sp>
          <p:nvSpPr>
            <p:cNvPr id="39974" name="Line 39">
              <a:extLst>
                <a:ext uri="{FF2B5EF4-FFF2-40B4-BE49-F238E27FC236}">
                  <a16:creationId xmlns:a16="http://schemas.microsoft.com/office/drawing/2014/main" id="{68B6D1E7-2132-EC41-AE86-D94D11ED5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5" name="Oval 40">
              <a:extLst>
                <a:ext uri="{FF2B5EF4-FFF2-40B4-BE49-F238E27FC236}">
                  <a16:creationId xmlns:a16="http://schemas.microsoft.com/office/drawing/2014/main" id="{8CDB1F25-A4D9-3B4E-B3C0-A5F62A3EA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sp>
        <p:nvSpPr>
          <p:cNvPr id="288809" name="Oval 41">
            <a:extLst>
              <a:ext uri="{FF2B5EF4-FFF2-40B4-BE49-F238E27FC236}">
                <a16:creationId xmlns:a16="http://schemas.microsoft.com/office/drawing/2014/main" id="{91AB995D-22EB-5E45-95B5-A5064C4DF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8" y="2222500"/>
            <a:ext cx="985837" cy="962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288810" name="Line 42">
            <a:extLst>
              <a:ext uri="{FF2B5EF4-FFF2-40B4-BE49-F238E27FC236}">
                <a16:creationId xmlns:a16="http://schemas.microsoft.com/office/drawing/2014/main" id="{154BE483-86D4-5643-9473-20EE154C88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61100" y="4902200"/>
            <a:ext cx="12700" cy="1193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11" name="Freeform 43">
            <a:extLst>
              <a:ext uri="{FF2B5EF4-FFF2-40B4-BE49-F238E27FC236}">
                <a16:creationId xmlns:a16="http://schemas.microsoft.com/office/drawing/2014/main" id="{FA527788-04A2-9A49-99FE-813C51DAF173}"/>
              </a:ext>
            </a:extLst>
          </p:cNvPr>
          <p:cNvSpPr>
            <a:spLocks/>
          </p:cNvSpPr>
          <p:nvPr/>
        </p:nvSpPr>
        <p:spPr bwMode="auto">
          <a:xfrm>
            <a:off x="1155700" y="3886200"/>
            <a:ext cx="6667500" cy="2260600"/>
          </a:xfrm>
          <a:custGeom>
            <a:avLst/>
            <a:gdLst>
              <a:gd name="T0" fmla="*/ 2147483647 w 4200"/>
              <a:gd name="T1" fmla="*/ 2147483647 h 1424"/>
              <a:gd name="T2" fmla="*/ 2147483647 w 4200"/>
              <a:gd name="T3" fmla="*/ 2147483647 h 1424"/>
              <a:gd name="T4" fmla="*/ 2147483647 w 4200"/>
              <a:gd name="T5" fmla="*/ 0 h 1424"/>
              <a:gd name="T6" fmla="*/ 0 w 4200"/>
              <a:gd name="T7" fmla="*/ 0 h 1424"/>
              <a:gd name="T8" fmla="*/ 0 60000 65536"/>
              <a:gd name="T9" fmla="*/ 0 60000 65536"/>
              <a:gd name="T10" fmla="*/ 0 60000 65536"/>
              <a:gd name="T11" fmla="*/ 0 60000 65536"/>
              <a:gd name="T12" fmla="*/ 0 w 4200"/>
              <a:gd name="T13" fmla="*/ 0 h 1424"/>
              <a:gd name="T14" fmla="*/ 4200 w 4200"/>
              <a:gd name="T15" fmla="*/ 1424 h 14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00" h="1424">
                <a:moveTo>
                  <a:pt x="4200" y="1424"/>
                </a:moveTo>
                <a:lnTo>
                  <a:pt x="3224" y="1424"/>
                </a:lnTo>
                <a:lnTo>
                  <a:pt x="1880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44">
            <a:extLst>
              <a:ext uri="{FF2B5EF4-FFF2-40B4-BE49-F238E27FC236}">
                <a16:creationId xmlns:a16="http://schemas.microsoft.com/office/drawing/2014/main" id="{D7C23B67-C5EE-BF49-9618-C3EA3C346CB3}"/>
              </a:ext>
            </a:extLst>
          </p:cNvPr>
          <p:cNvGrpSpPr>
            <a:grpSpLocks/>
          </p:cNvGrpSpPr>
          <p:nvPr/>
        </p:nvGrpSpPr>
        <p:grpSpPr bwMode="auto">
          <a:xfrm>
            <a:off x="347663" y="2166938"/>
            <a:ext cx="1333500" cy="1004887"/>
            <a:chOff x="220" y="1365"/>
            <a:chExt cx="840" cy="633"/>
          </a:xfrm>
        </p:grpSpPr>
        <p:sp>
          <p:nvSpPr>
            <p:cNvPr id="39972" name="Line 45">
              <a:extLst>
                <a:ext uri="{FF2B5EF4-FFF2-40B4-BE49-F238E27FC236}">
                  <a16:creationId xmlns:a16="http://schemas.microsoft.com/office/drawing/2014/main" id="{166F7695-3906-AA4A-8856-6B5B04D2A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3" name="Oval 46">
              <a:extLst>
                <a:ext uri="{FF2B5EF4-FFF2-40B4-BE49-F238E27FC236}">
                  <a16:creationId xmlns:a16="http://schemas.microsoft.com/office/drawing/2014/main" id="{84E33009-BAC0-374A-8BD5-EC12CA88A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sp>
        <p:nvSpPr>
          <p:cNvPr id="288815" name="Oval 47">
            <a:extLst>
              <a:ext uri="{FF2B5EF4-FFF2-40B4-BE49-F238E27FC236}">
                <a16:creationId xmlns:a16="http://schemas.microsoft.com/office/drawing/2014/main" id="{AD5DFD2D-7408-FF4F-8B73-328784751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3" y="2227263"/>
            <a:ext cx="985837" cy="962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39970" name="Text Box 48">
            <a:extLst>
              <a:ext uri="{FF2B5EF4-FFF2-40B4-BE49-F238E27FC236}">
                <a16:creationId xmlns:a16="http://schemas.microsoft.com/office/drawing/2014/main" id="{CE6E33A9-8D4F-D54A-ABC9-773445A53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" y="3854450"/>
            <a:ext cx="323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latin typeface="Symbol" pitchFamily="2" charset="2"/>
              </a:rPr>
              <a:t>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79318B-DF0B-F170-2DA5-87166B3BE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3C621-3D0E-1848-A6A8-00216F0F3B23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272101-F9B0-E212-7739-95B263D52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888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888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888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2888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28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809" grpId="0" animBg="1"/>
      <p:bldP spid="288815" grpId="0" animBg="1"/>
      <p:bldP spid="28881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106" name="Rectangle 2">
            <a:extLst>
              <a:ext uri="{FF2B5EF4-FFF2-40B4-BE49-F238E27FC236}">
                <a16:creationId xmlns:a16="http://schemas.microsoft.com/office/drawing/2014/main" id="{18B90594-6879-9A45-A7F3-8FE12D67AF7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Outline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2387D5D-3F7E-4C48-BE7A-F2DB63A540C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600">
                <a:ea typeface="+mn-ea"/>
                <a:cs typeface="+mn-cs"/>
              </a:rPr>
              <a:t>Quiz#1 result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600">
                <a:ea typeface="+mn-ea"/>
                <a:cs typeface="+mn-cs"/>
              </a:rPr>
              <a:t>Introduction to transport layer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600">
                <a:ea typeface="+mn-ea"/>
                <a:cs typeface="+mn-cs"/>
              </a:rPr>
              <a:t>Multiplexing/demultiplexing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600">
                <a:ea typeface="+mn-ea"/>
                <a:cs typeface="+mn-cs"/>
              </a:rPr>
              <a:t>Reliable data transfer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787C57-0DB3-2C86-FEE3-010378312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72CF-D009-D047-AE78-EA8FC3654A0C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C6F49A-1849-1021-AE7D-E32CA9EE8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>
            <a:extLst>
              <a:ext uri="{FF2B5EF4-FFF2-40B4-BE49-F238E27FC236}">
                <a16:creationId xmlns:a16="http://schemas.microsoft.com/office/drawing/2014/main" id="{299476BC-5E6C-2E44-A7ED-5CDAF3057FA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sz="50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rdt2.0: error scenario</a:t>
            </a:r>
            <a:endParaRPr lang="en-US" sz="62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40962" name="Oval 3">
            <a:extLst>
              <a:ext uri="{FF2B5EF4-FFF2-40B4-BE49-F238E27FC236}">
                <a16:creationId xmlns:a16="http://schemas.microsoft.com/office/drawing/2014/main" id="{CD0A6F20-2B7A-B148-828B-3F8B3A372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3" y="2209800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40963" name="Text Box 4">
            <a:extLst>
              <a:ext uri="{FF2B5EF4-FFF2-40B4-BE49-F238E27FC236}">
                <a16:creationId xmlns:a16="http://schemas.microsoft.com/office/drawing/2014/main" id="{9888390F-093C-734F-9431-02CA9B2A2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3" y="2293938"/>
            <a:ext cx="1200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chemeClr val="bg2"/>
                </a:solidFill>
              </a:rPr>
              <a:t>Wait for call from above</a:t>
            </a:r>
            <a:endParaRPr lang="en-US" altLang="en-US" sz="16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4" name="Text Box 5">
            <a:extLst>
              <a:ext uri="{FF2B5EF4-FFF2-40B4-BE49-F238E27FC236}">
                <a16:creationId xmlns:a16="http://schemas.microsoft.com/office/drawing/2014/main" id="{23540352-4977-304D-AFB6-A319617CD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888" y="1490663"/>
            <a:ext cx="3643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snkpkt = make_pkt(data, checksum)</a:t>
            </a:r>
          </a:p>
          <a:p>
            <a:pPr eaLnBrk="1" hangingPunct="1"/>
            <a:r>
              <a:rPr lang="en-US" altLang="en-US" sz="1600"/>
              <a:t>udt_send(sndpkt)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40965" name="Line 6">
            <a:extLst>
              <a:ext uri="{FF2B5EF4-FFF2-40B4-BE49-F238E27FC236}">
                <a16:creationId xmlns:a16="http://schemas.microsoft.com/office/drawing/2014/main" id="{8FD2D815-6191-0F45-BB27-61E198EA6D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9663" y="1535113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6" name="Text Box 7">
            <a:extLst>
              <a:ext uri="{FF2B5EF4-FFF2-40B4-BE49-F238E27FC236}">
                <a16:creationId xmlns:a16="http://schemas.microsoft.com/office/drawing/2014/main" id="{1083F2D3-4559-614A-9CEC-8D972040E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838" y="5314950"/>
            <a:ext cx="2143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extract(rcvpkt,data)</a:t>
            </a:r>
          </a:p>
          <a:p>
            <a:pPr eaLnBrk="1" hangingPunct="1"/>
            <a:r>
              <a:rPr lang="en-US" altLang="en-US" sz="1600"/>
              <a:t>deliver_data(data)</a:t>
            </a:r>
          </a:p>
          <a:p>
            <a:pPr eaLnBrk="1" hangingPunct="1"/>
            <a:r>
              <a:rPr lang="en-US" altLang="en-US" sz="1600"/>
              <a:t>udt_send(ACK)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40967" name="Text Box 8">
            <a:extLst>
              <a:ext uri="{FF2B5EF4-FFF2-40B4-BE49-F238E27FC236}">
                <a16:creationId xmlns:a16="http://schemas.microsoft.com/office/drawing/2014/main" id="{ED6E75F8-F73E-B845-A59D-81D64D426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613" y="4781550"/>
            <a:ext cx="21574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rdt_rcv(rcvpkt) &amp;&amp; </a:t>
            </a:r>
          </a:p>
          <a:p>
            <a:pPr eaLnBrk="1" hangingPunct="1"/>
            <a:r>
              <a:rPr lang="en-US" altLang="en-US" sz="1600"/>
              <a:t>   notcorrupt(rcvpkt)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40968" name="Line 9">
            <a:extLst>
              <a:ext uri="{FF2B5EF4-FFF2-40B4-BE49-F238E27FC236}">
                <a16:creationId xmlns:a16="http://schemas.microsoft.com/office/drawing/2014/main" id="{8EA44304-8745-F847-AF73-7191DE7912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9850" y="5370513"/>
            <a:ext cx="1489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Freeform 10">
            <a:extLst>
              <a:ext uri="{FF2B5EF4-FFF2-40B4-BE49-F238E27FC236}">
                <a16:creationId xmlns:a16="http://schemas.microsoft.com/office/drawing/2014/main" id="{DB3A3108-306D-FD42-B487-4426BC9E6722}"/>
              </a:ext>
            </a:extLst>
          </p:cNvPr>
          <p:cNvSpPr>
            <a:spLocks/>
          </p:cNvSpPr>
          <p:nvPr/>
        </p:nvSpPr>
        <p:spPr bwMode="auto">
          <a:xfrm flipV="1">
            <a:off x="1057275" y="1979613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Freeform 11">
            <a:extLst>
              <a:ext uri="{FF2B5EF4-FFF2-40B4-BE49-F238E27FC236}">
                <a16:creationId xmlns:a16="http://schemas.microsoft.com/office/drawing/2014/main" id="{74D99BDE-1BE8-2742-8D0A-2D4F6B57B350}"/>
              </a:ext>
            </a:extLst>
          </p:cNvPr>
          <p:cNvSpPr>
            <a:spLocks/>
          </p:cNvSpPr>
          <p:nvPr/>
        </p:nvSpPr>
        <p:spPr bwMode="auto">
          <a:xfrm>
            <a:off x="1104900" y="3140075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Text Box 12">
            <a:extLst>
              <a:ext uri="{FF2B5EF4-FFF2-40B4-BE49-F238E27FC236}">
                <a16:creationId xmlns:a16="http://schemas.microsoft.com/office/drawing/2014/main" id="{B649F30F-A601-6A48-A1C3-A0379BD1B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63" y="3492500"/>
            <a:ext cx="35480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rdt_rcv(rcvpkt) &amp;&amp; isACK(rcvpkt)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40972" name="Line 13">
            <a:extLst>
              <a:ext uri="{FF2B5EF4-FFF2-40B4-BE49-F238E27FC236}">
                <a16:creationId xmlns:a16="http://schemas.microsoft.com/office/drawing/2014/main" id="{42732F90-D211-504B-AD82-7AA7724BFD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3163" y="381635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Freeform 14">
            <a:extLst>
              <a:ext uri="{FF2B5EF4-FFF2-40B4-BE49-F238E27FC236}">
                <a16:creationId xmlns:a16="http://schemas.microsoft.com/office/drawing/2014/main" id="{FEBAA0A6-7594-D045-8976-36C44B9196F8}"/>
              </a:ext>
            </a:extLst>
          </p:cNvPr>
          <p:cNvSpPr>
            <a:spLocks/>
          </p:cNvSpPr>
          <p:nvPr/>
        </p:nvSpPr>
        <p:spPr bwMode="auto">
          <a:xfrm>
            <a:off x="3252788" y="2286000"/>
            <a:ext cx="466725" cy="893763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  <a:gd name="T6" fmla="*/ 0 w 735"/>
              <a:gd name="T7" fmla="*/ 0 h 1080"/>
              <a:gd name="T8" fmla="*/ 735 w 735"/>
              <a:gd name="T9" fmla="*/ 1080 h 1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Text Box 15">
            <a:extLst>
              <a:ext uri="{FF2B5EF4-FFF2-40B4-BE49-F238E27FC236}">
                <a16:creationId xmlns:a16="http://schemas.microsoft.com/office/drawing/2014/main" id="{8D5C0DEB-DF3E-F443-A1C4-DE83E7BD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2350" y="2600325"/>
            <a:ext cx="176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udt_send(sndpkt)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40975" name="Text Box 16">
            <a:extLst>
              <a:ext uri="{FF2B5EF4-FFF2-40B4-BE49-F238E27FC236}">
                <a16:creationId xmlns:a16="http://schemas.microsoft.com/office/drawing/2014/main" id="{A6A24A53-8A77-8F4F-82FC-DDD93B9DF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950" y="1925638"/>
            <a:ext cx="20859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rdt_rcv(rcvpkt) &amp;&amp;</a:t>
            </a:r>
          </a:p>
          <a:p>
            <a:pPr eaLnBrk="1" hangingPunct="1"/>
            <a:r>
              <a:rPr lang="en-US" altLang="en-US" sz="1600"/>
              <a:t>   isNAK(rcvpkt)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40976" name="Line 17">
            <a:extLst>
              <a:ext uri="{FF2B5EF4-FFF2-40B4-BE49-F238E27FC236}">
                <a16:creationId xmlns:a16="http://schemas.microsoft.com/office/drawing/2014/main" id="{98403542-48FE-8441-85C4-85E8E66995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6013" y="2600325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77" name="Group 18">
            <a:extLst>
              <a:ext uri="{FF2B5EF4-FFF2-40B4-BE49-F238E27FC236}">
                <a16:creationId xmlns:a16="http://schemas.microsoft.com/office/drawing/2014/main" id="{6C4CA87A-0331-7C4D-A4F7-43AA10835CF3}"/>
              </a:ext>
            </a:extLst>
          </p:cNvPr>
          <p:cNvGrpSpPr>
            <a:grpSpLocks/>
          </p:cNvGrpSpPr>
          <p:nvPr/>
        </p:nvGrpSpPr>
        <p:grpSpPr bwMode="auto">
          <a:xfrm>
            <a:off x="6573838" y="2352675"/>
            <a:ext cx="1924050" cy="858838"/>
            <a:chOff x="2222" y="2660"/>
            <a:chExt cx="1212" cy="541"/>
          </a:xfrm>
        </p:grpSpPr>
        <p:sp>
          <p:nvSpPr>
            <p:cNvPr id="41010" name="Text Box 19">
              <a:extLst>
                <a:ext uri="{FF2B5EF4-FFF2-40B4-BE49-F238E27FC236}">
                  <a16:creationId xmlns:a16="http://schemas.microsoft.com/office/drawing/2014/main" id="{FE63D60E-7644-B840-9138-A817BDE703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2" y="3039"/>
              <a:ext cx="115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/>
                <a:t>udt_send(NAK)</a:t>
              </a:r>
              <a:endParaRPr lang="en-US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41011" name="Text Box 20">
              <a:extLst>
                <a:ext uri="{FF2B5EF4-FFF2-40B4-BE49-F238E27FC236}">
                  <a16:creationId xmlns:a16="http://schemas.microsoft.com/office/drawing/2014/main" id="{B709815C-80E8-A64E-A2BC-4AAAB8C3FA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5" y="2660"/>
              <a:ext cx="120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/>
                <a:t>rdt_rcv(rcvpkt) &amp;&amp; </a:t>
              </a:r>
            </a:p>
            <a:p>
              <a:pPr eaLnBrk="1" hangingPunct="1"/>
              <a:r>
                <a:rPr lang="en-US" altLang="en-US" sz="1600"/>
                <a:t>  corrupt(rcvpkt)</a:t>
              </a:r>
              <a:endParaRPr lang="en-US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41012" name="Line 21">
              <a:extLst>
                <a:ext uri="{FF2B5EF4-FFF2-40B4-BE49-F238E27FC236}">
                  <a16:creationId xmlns:a16="http://schemas.microsoft.com/office/drawing/2014/main" id="{335232A4-11D1-7545-83E2-1A2490F97F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5" y="3040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8" name="Group 22">
            <a:extLst>
              <a:ext uri="{FF2B5EF4-FFF2-40B4-BE49-F238E27FC236}">
                <a16:creationId xmlns:a16="http://schemas.microsoft.com/office/drawing/2014/main" id="{09DCDA4A-D8EE-F441-810C-02FA7ED8CB1B}"/>
              </a:ext>
            </a:extLst>
          </p:cNvPr>
          <p:cNvGrpSpPr>
            <a:grpSpLocks/>
          </p:cNvGrpSpPr>
          <p:nvPr/>
        </p:nvGrpSpPr>
        <p:grpSpPr bwMode="auto">
          <a:xfrm>
            <a:off x="2292350" y="2222500"/>
            <a:ext cx="1074738" cy="962025"/>
            <a:chOff x="1540" y="2116"/>
            <a:chExt cx="677" cy="606"/>
          </a:xfrm>
        </p:grpSpPr>
        <p:sp>
          <p:nvSpPr>
            <p:cNvPr id="41008" name="Oval 23">
              <a:extLst>
                <a:ext uri="{FF2B5EF4-FFF2-40B4-BE49-F238E27FC236}">
                  <a16:creationId xmlns:a16="http://schemas.microsoft.com/office/drawing/2014/main" id="{B668CA2A-AE30-FF42-8477-5F162E3BD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5" y="2116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41009" name="Text Box 24">
              <a:extLst>
                <a:ext uri="{FF2B5EF4-FFF2-40B4-BE49-F238E27FC236}">
                  <a16:creationId xmlns:a16="http://schemas.microsoft.com/office/drawing/2014/main" id="{E2FB5A75-AD68-9A45-B4B8-6554C054AF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0" y="2163"/>
              <a:ext cx="67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600">
                  <a:solidFill>
                    <a:schemeClr val="bg2"/>
                  </a:solidFill>
                </a:rPr>
                <a:t>Wait for ACK or NAK</a:t>
              </a:r>
              <a:endParaRPr lang="en-US" altLang="en-US" sz="16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0979" name="Freeform 25">
            <a:extLst>
              <a:ext uri="{FF2B5EF4-FFF2-40B4-BE49-F238E27FC236}">
                <a16:creationId xmlns:a16="http://schemas.microsoft.com/office/drawing/2014/main" id="{A4786140-7693-414E-94BF-6FCDC18E377F}"/>
              </a:ext>
            </a:extLst>
          </p:cNvPr>
          <p:cNvSpPr>
            <a:spLocks/>
          </p:cNvSpPr>
          <p:nvPr/>
        </p:nvSpPr>
        <p:spPr bwMode="auto">
          <a:xfrm>
            <a:off x="6672263" y="3148013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  <a:gd name="T6" fmla="*/ 0 w 1500"/>
              <a:gd name="T7" fmla="*/ 0 h 740"/>
              <a:gd name="T8" fmla="*/ 1500 w 1500"/>
              <a:gd name="T9" fmla="*/ 740 h 7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Oval 26">
            <a:extLst>
              <a:ext uri="{FF2B5EF4-FFF2-40B4-BE49-F238E27FC236}">
                <a16:creationId xmlns:a16="http://schemas.microsoft.com/office/drawing/2014/main" id="{3F25B498-D82E-AD4C-9BEA-967F7ACAF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4338" y="3568700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40981" name="Text Box 27">
            <a:extLst>
              <a:ext uri="{FF2B5EF4-FFF2-40B4-BE49-F238E27FC236}">
                <a16:creationId xmlns:a16="http://schemas.microsoft.com/office/drawing/2014/main" id="{91AF5B84-EFA7-9040-835D-5222CA8A3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7025" y="3652838"/>
            <a:ext cx="1200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chemeClr val="bg2"/>
                </a:solidFill>
              </a:rPr>
              <a:t>Wait for call from below</a:t>
            </a:r>
            <a:endParaRPr lang="en-US" altLang="en-US" sz="16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82" name="Freeform 28">
            <a:extLst>
              <a:ext uri="{FF2B5EF4-FFF2-40B4-BE49-F238E27FC236}">
                <a16:creationId xmlns:a16="http://schemas.microsoft.com/office/drawing/2014/main" id="{0394E161-68AE-C24D-AEBC-626E19C92202}"/>
              </a:ext>
            </a:extLst>
          </p:cNvPr>
          <p:cNvSpPr>
            <a:spLocks/>
          </p:cNvSpPr>
          <p:nvPr/>
        </p:nvSpPr>
        <p:spPr bwMode="auto">
          <a:xfrm flipV="1">
            <a:off x="6684963" y="4464050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  <a:gd name="T6" fmla="*/ 0 w 1500"/>
              <a:gd name="T7" fmla="*/ 0 h 740"/>
              <a:gd name="T8" fmla="*/ 1500 w 1500"/>
              <a:gd name="T9" fmla="*/ 740 h 7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29">
            <a:extLst>
              <a:ext uri="{FF2B5EF4-FFF2-40B4-BE49-F238E27FC236}">
                <a16:creationId xmlns:a16="http://schemas.microsoft.com/office/drawing/2014/main" id="{BBEA9D9A-7A61-C44E-92BC-0685D4BB26B9}"/>
              </a:ext>
            </a:extLst>
          </p:cNvPr>
          <p:cNvGrpSpPr>
            <a:grpSpLocks/>
          </p:cNvGrpSpPr>
          <p:nvPr/>
        </p:nvGrpSpPr>
        <p:grpSpPr bwMode="auto">
          <a:xfrm>
            <a:off x="349250" y="2166938"/>
            <a:ext cx="1333500" cy="1004887"/>
            <a:chOff x="220" y="1365"/>
            <a:chExt cx="840" cy="633"/>
          </a:xfrm>
        </p:grpSpPr>
        <p:sp>
          <p:nvSpPr>
            <p:cNvPr id="41006" name="Line 30">
              <a:extLst>
                <a:ext uri="{FF2B5EF4-FFF2-40B4-BE49-F238E27FC236}">
                  <a16:creationId xmlns:a16="http://schemas.microsoft.com/office/drawing/2014/main" id="{279556C7-8707-A043-902D-C39BABB5F3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7" name="Oval 31">
              <a:extLst>
                <a:ext uri="{FF2B5EF4-FFF2-40B4-BE49-F238E27FC236}">
                  <a16:creationId xmlns:a16="http://schemas.microsoft.com/office/drawing/2014/main" id="{373D96E9-901E-1644-9AB1-714464AEE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grpSp>
        <p:nvGrpSpPr>
          <p:cNvPr id="5" name="Group 32">
            <a:extLst>
              <a:ext uri="{FF2B5EF4-FFF2-40B4-BE49-F238E27FC236}">
                <a16:creationId xmlns:a16="http://schemas.microsoft.com/office/drawing/2014/main" id="{1310710B-B90D-3049-AADC-2AE9ECA1FC21}"/>
              </a:ext>
            </a:extLst>
          </p:cNvPr>
          <p:cNvGrpSpPr>
            <a:grpSpLocks/>
          </p:cNvGrpSpPr>
          <p:nvPr/>
        </p:nvGrpSpPr>
        <p:grpSpPr bwMode="auto">
          <a:xfrm>
            <a:off x="6334125" y="3497263"/>
            <a:ext cx="1414463" cy="1033462"/>
            <a:chOff x="3990" y="2203"/>
            <a:chExt cx="891" cy="651"/>
          </a:xfrm>
        </p:grpSpPr>
        <p:sp>
          <p:nvSpPr>
            <p:cNvPr id="41004" name="Line 33">
              <a:extLst>
                <a:ext uri="{FF2B5EF4-FFF2-40B4-BE49-F238E27FC236}">
                  <a16:creationId xmlns:a16="http://schemas.microsoft.com/office/drawing/2014/main" id="{6BEEC1A7-F673-FE40-AD43-01CEEA6A9A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0" y="2203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5" name="Oval 34">
              <a:extLst>
                <a:ext uri="{FF2B5EF4-FFF2-40B4-BE49-F238E27FC236}">
                  <a16:creationId xmlns:a16="http://schemas.microsoft.com/office/drawing/2014/main" id="{330863C2-EFAB-FE44-B9B8-2362655AF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0" y="2248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sp>
        <p:nvSpPr>
          <p:cNvPr id="40985" name="Text Box 35">
            <a:extLst>
              <a:ext uri="{FF2B5EF4-FFF2-40B4-BE49-F238E27FC236}">
                <a16:creationId xmlns:a16="http://schemas.microsoft.com/office/drawing/2014/main" id="{3744C602-9C23-494F-A225-FFB88BA32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288" y="1200150"/>
            <a:ext cx="22558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rdt_send(data)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289828" name="Line 36">
            <a:extLst>
              <a:ext uri="{FF2B5EF4-FFF2-40B4-BE49-F238E27FC236}">
                <a16:creationId xmlns:a16="http://schemas.microsoft.com/office/drawing/2014/main" id="{99F2691A-7DE9-2546-B0B4-4F2F36B532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1238" y="1289050"/>
            <a:ext cx="12700" cy="7477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29" name="Freeform 37">
            <a:extLst>
              <a:ext uri="{FF2B5EF4-FFF2-40B4-BE49-F238E27FC236}">
                <a16:creationId xmlns:a16="http://schemas.microsoft.com/office/drawing/2014/main" id="{B2E4581C-2001-B041-9124-226F79B5BB33}"/>
              </a:ext>
            </a:extLst>
          </p:cNvPr>
          <p:cNvSpPr>
            <a:spLocks/>
          </p:cNvSpPr>
          <p:nvPr/>
        </p:nvSpPr>
        <p:spPr bwMode="auto">
          <a:xfrm>
            <a:off x="1011238" y="2006600"/>
            <a:ext cx="6940550" cy="654050"/>
          </a:xfrm>
          <a:custGeom>
            <a:avLst/>
            <a:gdLst>
              <a:gd name="T0" fmla="*/ 0 w 4372"/>
              <a:gd name="T1" fmla="*/ 2147483647 h 412"/>
              <a:gd name="T2" fmla="*/ 2147483647 w 4372"/>
              <a:gd name="T3" fmla="*/ 0 h 412"/>
              <a:gd name="T4" fmla="*/ 2147483647 w 4372"/>
              <a:gd name="T5" fmla="*/ 2147483647 h 412"/>
              <a:gd name="T6" fmla="*/ 2147483647 w 4372"/>
              <a:gd name="T7" fmla="*/ 2147483647 h 412"/>
              <a:gd name="T8" fmla="*/ 0 60000 65536"/>
              <a:gd name="T9" fmla="*/ 0 60000 65536"/>
              <a:gd name="T10" fmla="*/ 0 60000 65536"/>
              <a:gd name="T11" fmla="*/ 0 60000 65536"/>
              <a:gd name="T12" fmla="*/ 0 w 4372"/>
              <a:gd name="T13" fmla="*/ 0 h 412"/>
              <a:gd name="T14" fmla="*/ 4372 w 4372"/>
              <a:gd name="T15" fmla="*/ 412 h 4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72" h="412">
                <a:moveTo>
                  <a:pt x="0" y="10"/>
                </a:moveTo>
                <a:lnTo>
                  <a:pt x="1003" y="0"/>
                </a:lnTo>
                <a:lnTo>
                  <a:pt x="3508" y="412"/>
                </a:lnTo>
                <a:lnTo>
                  <a:pt x="4372" y="412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38">
            <a:extLst>
              <a:ext uri="{FF2B5EF4-FFF2-40B4-BE49-F238E27FC236}">
                <a16:creationId xmlns:a16="http://schemas.microsoft.com/office/drawing/2014/main" id="{CA634D7C-135D-4F46-AA6C-39D98E6FA221}"/>
              </a:ext>
            </a:extLst>
          </p:cNvPr>
          <p:cNvGrpSpPr>
            <a:grpSpLocks/>
          </p:cNvGrpSpPr>
          <p:nvPr/>
        </p:nvGrpSpPr>
        <p:grpSpPr bwMode="auto">
          <a:xfrm>
            <a:off x="347663" y="2166938"/>
            <a:ext cx="1333500" cy="1004887"/>
            <a:chOff x="220" y="1365"/>
            <a:chExt cx="840" cy="633"/>
          </a:xfrm>
        </p:grpSpPr>
        <p:sp>
          <p:nvSpPr>
            <p:cNvPr id="41002" name="Line 39">
              <a:extLst>
                <a:ext uri="{FF2B5EF4-FFF2-40B4-BE49-F238E27FC236}">
                  <a16:creationId xmlns:a16="http://schemas.microsoft.com/office/drawing/2014/main" id="{FDC24E63-DC26-164D-B77F-0CA36B95D1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3" name="Oval 40">
              <a:extLst>
                <a:ext uri="{FF2B5EF4-FFF2-40B4-BE49-F238E27FC236}">
                  <a16:creationId xmlns:a16="http://schemas.microsoft.com/office/drawing/2014/main" id="{EF355CE4-58A3-8349-912C-6B01B9C6E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sp>
        <p:nvSpPr>
          <p:cNvPr id="289833" name="Oval 41">
            <a:extLst>
              <a:ext uri="{FF2B5EF4-FFF2-40B4-BE49-F238E27FC236}">
                <a16:creationId xmlns:a16="http://schemas.microsoft.com/office/drawing/2014/main" id="{C410221B-3614-1249-AC03-E9E5EA5A6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8" y="2222500"/>
            <a:ext cx="985837" cy="962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289834" name="Line 42">
            <a:extLst>
              <a:ext uri="{FF2B5EF4-FFF2-40B4-BE49-F238E27FC236}">
                <a16:creationId xmlns:a16="http://schemas.microsoft.com/office/drawing/2014/main" id="{1FCDE9F8-7BF4-544D-823D-9D8BEE5D57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61100" y="4902200"/>
            <a:ext cx="12700" cy="1193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35" name="Freeform 43">
            <a:extLst>
              <a:ext uri="{FF2B5EF4-FFF2-40B4-BE49-F238E27FC236}">
                <a16:creationId xmlns:a16="http://schemas.microsoft.com/office/drawing/2014/main" id="{2D1CCAF2-D415-614D-950E-29F28718BCA9}"/>
              </a:ext>
            </a:extLst>
          </p:cNvPr>
          <p:cNvSpPr>
            <a:spLocks/>
          </p:cNvSpPr>
          <p:nvPr/>
        </p:nvSpPr>
        <p:spPr bwMode="auto">
          <a:xfrm>
            <a:off x="1155700" y="3886200"/>
            <a:ext cx="6667500" cy="2260600"/>
          </a:xfrm>
          <a:custGeom>
            <a:avLst/>
            <a:gdLst>
              <a:gd name="T0" fmla="*/ 2147483647 w 4200"/>
              <a:gd name="T1" fmla="*/ 2147483647 h 1424"/>
              <a:gd name="T2" fmla="*/ 2147483647 w 4200"/>
              <a:gd name="T3" fmla="*/ 2147483647 h 1424"/>
              <a:gd name="T4" fmla="*/ 2147483647 w 4200"/>
              <a:gd name="T5" fmla="*/ 0 h 1424"/>
              <a:gd name="T6" fmla="*/ 0 w 4200"/>
              <a:gd name="T7" fmla="*/ 0 h 1424"/>
              <a:gd name="T8" fmla="*/ 0 60000 65536"/>
              <a:gd name="T9" fmla="*/ 0 60000 65536"/>
              <a:gd name="T10" fmla="*/ 0 60000 65536"/>
              <a:gd name="T11" fmla="*/ 0 60000 65536"/>
              <a:gd name="T12" fmla="*/ 0 w 4200"/>
              <a:gd name="T13" fmla="*/ 0 h 1424"/>
              <a:gd name="T14" fmla="*/ 4200 w 4200"/>
              <a:gd name="T15" fmla="*/ 1424 h 14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00" h="1424">
                <a:moveTo>
                  <a:pt x="4200" y="1424"/>
                </a:moveTo>
                <a:lnTo>
                  <a:pt x="3224" y="1424"/>
                </a:lnTo>
                <a:lnTo>
                  <a:pt x="1880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44">
            <a:extLst>
              <a:ext uri="{FF2B5EF4-FFF2-40B4-BE49-F238E27FC236}">
                <a16:creationId xmlns:a16="http://schemas.microsoft.com/office/drawing/2014/main" id="{3E29B667-AEE4-C249-9A16-7A60A6E8D4DB}"/>
              </a:ext>
            </a:extLst>
          </p:cNvPr>
          <p:cNvGrpSpPr>
            <a:grpSpLocks/>
          </p:cNvGrpSpPr>
          <p:nvPr/>
        </p:nvGrpSpPr>
        <p:grpSpPr bwMode="auto">
          <a:xfrm>
            <a:off x="347663" y="2166938"/>
            <a:ext cx="1333500" cy="1004887"/>
            <a:chOff x="220" y="1365"/>
            <a:chExt cx="840" cy="633"/>
          </a:xfrm>
        </p:grpSpPr>
        <p:sp>
          <p:nvSpPr>
            <p:cNvPr id="41000" name="Line 45">
              <a:extLst>
                <a:ext uri="{FF2B5EF4-FFF2-40B4-BE49-F238E27FC236}">
                  <a16:creationId xmlns:a16="http://schemas.microsoft.com/office/drawing/2014/main" id="{3AAFD79F-C756-7641-BEFB-AF0F8BB198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1" name="Oval 46">
              <a:extLst>
                <a:ext uri="{FF2B5EF4-FFF2-40B4-BE49-F238E27FC236}">
                  <a16:creationId xmlns:a16="http://schemas.microsoft.com/office/drawing/2014/main" id="{68D8F5EB-97B4-D145-A5BA-77E6B708C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sp>
        <p:nvSpPr>
          <p:cNvPr id="289839" name="Oval 47">
            <a:extLst>
              <a:ext uri="{FF2B5EF4-FFF2-40B4-BE49-F238E27FC236}">
                <a16:creationId xmlns:a16="http://schemas.microsoft.com/office/drawing/2014/main" id="{5CC20407-8957-234F-A9E1-3E2582A9D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3" y="2227263"/>
            <a:ext cx="985837" cy="962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289840" name="Line 48">
            <a:extLst>
              <a:ext uri="{FF2B5EF4-FFF2-40B4-BE49-F238E27FC236}">
                <a16:creationId xmlns:a16="http://schemas.microsoft.com/office/drawing/2014/main" id="{91C7661A-A6C3-F041-A57B-C2979E501A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2493963"/>
            <a:ext cx="0" cy="8175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41" name="Freeform 49">
            <a:extLst>
              <a:ext uri="{FF2B5EF4-FFF2-40B4-BE49-F238E27FC236}">
                <a16:creationId xmlns:a16="http://schemas.microsoft.com/office/drawing/2014/main" id="{33889712-B56E-084F-854C-6A8EE225E446}"/>
              </a:ext>
            </a:extLst>
          </p:cNvPr>
          <p:cNvSpPr>
            <a:spLocks/>
          </p:cNvSpPr>
          <p:nvPr/>
        </p:nvSpPr>
        <p:spPr bwMode="auto">
          <a:xfrm>
            <a:off x="3657600" y="2216150"/>
            <a:ext cx="4378325" cy="1025525"/>
          </a:xfrm>
          <a:custGeom>
            <a:avLst/>
            <a:gdLst>
              <a:gd name="T0" fmla="*/ 2147483647 w 2758"/>
              <a:gd name="T1" fmla="*/ 2147483647 h 646"/>
              <a:gd name="T2" fmla="*/ 2147483647 w 2758"/>
              <a:gd name="T3" fmla="*/ 2147483647 h 646"/>
              <a:gd name="T4" fmla="*/ 2147483647 w 2758"/>
              <a:gd name="T5" fmla="*/ 0 h 646"/>
              <a:gd name="T6" fmla="*/ 0 w 2758"/>
              <a:gd name="T7" fmla="*/ 0 h 646"/>
              <a:gd name="T8" fmla="*/ 0 60000 65536"/>
              <a:gd name="T9" fmla="*/ 0 60000 65536"/>
              <a:gd name="T10" fmla="*/ 0 60000 65536"/>
              <a:gd name="T11" fmla="*/ 0 60000 65536"/>
              <a:gd name="T12" fmla="*/ 0 w 2758"/>
              <a:gd name="T13" fmla="*/ 0 h 646"/>
              <a:gd name="T14" fmla="*/ 2758 w 2758"/>
              <a:gd name="T15" fmla="*/ 646 h 6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58" h="646">
                <a:moveTo>
                  <a:pt x="2758" y="646"/>
                </a:moveTo>
                <a:lnTo>
                  <a:pt x="1763" y="629"/>
                </a:lnTo>
                <a:lnTo>
                  <a:pt x="1039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42" name="Line 50">
            <a:extLst>
              <a:ext uri="{FF2B5EF4-FFF2-40B4-BE49-F238E27FC236}">
                <a16:creationId xmlns:a16="http://schemas.microsoft.com/office/drawing/2014/main" id="{49E669B8-1E57-9B40-ADBF-D14DE0146E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8063" y="2090738"/>
            <a:ext cx="0" cy="8461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43" name="Freeform 51">
            <a:extLst>
              <a:ext uri="{FF2B5EF4-FFF2-40B4-BE49-F238E27FC236}">
                <a16:creationId xmlns:a16="http://schemas.microsoft.com/office/drawing/2014/main" id="{C56B9960-20C2-C446-BDCC-4BF89E3AD532}"/>
              </a:ext>
            </a:extLst>
          </p:cNvPr>
          <p:cNvSpPr>
            <a:spLocks/>
          </p:cNvSpPr>
          <p:nvPr/>
        </p:nvSpPr>
        <p:spPr bwMode="auto">
          <a:xfrm>
            <a:off x="3643313" y="2951163"/>
            <a:ext cx="4073525" cy="2133600"/>
          </a:xfrm>
          <a:custGeom>
            <a:avLst/>
            <a:gdLst>
              <a:gd name="T0" fmla="*/ 0 w 2566"/>
              <a:gd name="T1" fmla="*/ 0 h 1344"/>
              <a:gd name="T2" fmla="*/ 2147483647 w 2566"/>
              <a:gd name="T3" fmla="*/ 0 h 1344"/>
              <a:gd name="T4" fmla="*/ 2147483647 w 2566"/>
              <a:gd name="T5" fmla="*/ 2147483647 h 1344"/>
              <a:gd name="T6" fmla="*/ 2147483647 w 2566"/>
              <a:gd name="T7" fmla="*/ 2147483647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2566"/>
              <a:gd name="T13" fmla="*/ 0 h 1344"/>
              <a:gd name="T14" fmla="*/ 2566 w 2566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66" h="1344">
                <a:moveTo>
                  <a:pt x="0" y="0"/>
                </a:moveTo>
                <a:lnTo>
                  <a:pt x="1013" y="0"/>
                </a:lnTo>
                <a:lnTo>
                  <a:pt x="1650" y="1344"/>
                </a:lnTo>
                <a:lnTo>
                  <a:pt x="2566" y="1344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8" name="Text Box 52">
            <a:extLst>
              <a:ext uri="{FF2B5EF4-FFF2-40B4-BE49-F238E27FC236}">
                <a16:creationId xmlns:a16="http://schemas.microsoft.com/office/drawing/2014/main" id="{49D3A192-FD06-0244-B134-57A7C56DA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100" y="3868738"/>
            <a:ext cx="323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latin typeface="Symbol" pitchFamily="2" charset="2"/>
              </a:rPr>
              <a:t>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B8640A-4869-8816-A152-7DCC26E9B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BCEE-3FC5-F640-97C4-4213DBF57ADA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B91543-AFA1-E522-85D8-714FD0BAD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898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898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898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2898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898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898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2898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289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833" grpId="0" animBg="1"/>
      <p:bldP spid="289839" grpId="0" animBg="1"/>
      <p:bldP spid="28983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>
            <a:extLst>
              <a:ext uri="{FF2B5EF4-FFF2-40B4-BE49-F238E27FC236}">
                <a16:creationId xmlns:a16="http://schemas.microsoft.com/office/drawing/2014/main" id="{C02E61EE-22A6-C24E-A67B-ED70313F427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500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rdt2.0 has a fatal flaw!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133930C-6E24-C049-90CA-C1F4AC60B44E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eaLnBrk="1" hangingPunct="1">
              <a:buFont typeface="ZapfDingbats" pitchFamily="82" charset="2"/>
              <a:buNone/>
            </a:pPr>
            <a:r>
              <a:rPr lang="en-US" altLang="en-US" sz="2200">
                <a:cs typeface="Arial" panose="020B0604020202020204" pitchFamily="34" charset="0"/>
              </a:rPr>
              <a:t>What happens if ACK/NAK corrupted?</a:t>
            </a:r>
          </a:p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sender doesn</a:t>
            </a:r>
            <a:r>
              <a:rPr lang="ja-JP" altLang="en-US" sz="2000">
                <a:cs typeface="Arial" panose="020B0604020202020204" pitchFamily="34" charset="0"/>
              </a:rPr>
              <a:t>’</a:t>
            </a:r>
            <a:r>
              <a:rPr lang="en-US" altLang="ja-JP" sz="2000">
                <a:cs typeface="Arial" panose="020B0604020202020204" pitchFamily="34" charset="0"/>
              </a:rPr>
              <a:t>t know what happened at receiver!</a:t>
            </a:r>
          </a:p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can</a:t>
            </a:r>
            <a:r>
              <a:rPr lang="ja-JP" altLang="en-US" sz="2000">
                <a:cs typeface="Arial" panose="020B0604020202020204" pitchFamily="34" charset="0"/>
              </a:rPr>
              <a:t>’</a:t>
            </a:r>
            <a:r>
              <a:rPr lang="en-US" altLang="ja-JP" sz="2000">
                <a:cs typeface="Arial" panose="020B0604020202020204" pitchFamily="34" charset="0"/>
              </a:rPr>
              <a:t>t just retransmit: possible duplicate</a:t>
            </a:r>
            <a:endParaRPr lang="en-US" altLang="ja-JP" sz="2200">
              <a:cs typeface="Arial" panose="020B0604020202020204" pitchFamily="34" charset="0"/>
            </a:endParaRPr>
          </a:p>
          <a:p>
            <a:pPr eaLnBrk="1" hangingPunct="1">
              <a:spcBef>
                <a:spcPct val="60000"/>
              </a:spcBef>
              <a:buFont typeface="ZapfDingbats" pitchFamily="82" charset="2"/>
              <a:buNone/>
            </a:pPr>
            <a:endParaRPr lang="en-US" altLang="en-US" sz="2000">
              <a:cs typeface="Arial" panose="020B0604020202020204" pitchFamily="34" charset="0"/>
            </a:endParaRPr>
          </a:p>
          <a:p>
            <a:pPr eaLnBrk="1" hangingPunct="1">
              <a:buFont typeface="ZapfDingbats" pitchFamily="82" charset="2"/>
              <a:buNone/>
            </a:pPr>
            <a:endParaRPr lang="en-US" altLang="en-US" sz="2200">
              <a:cs typeface="Arial" panose="020B0604020202020204" pitchFamily="34" charset="0"/>
            </a:endParaRPr>
          </a:p>
          <a:p>
            <a:pPr eaLnBrk="1" hangingPunct="1">
              <a:buFont typeface="ZapfDingbats" pitchFamily="82" charset="2"/>
              <a:buNone/>
            </a:pPr>
            <a:endParaRPr lang="en-US" altLang="en-US" sz="2200">
              <a:cs typeface="Arial" panose="020B0604020202020204" pitchFamily="34" charset="0"/>
            </a:endParaRP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299B1BDC-2F52-A044-94D5-E26486F1BC06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95800" y="1600200"/>
            <a:ext cx="3810000" cy="2582863"/>
          </a:xfrm>
        </p:spPr>
        <p:txBody>
          <a:bodyPr/>
          <a:lstStyle/>
          <a:p>
            <a:pPr eaLnBrk="1" hangingPunct="1">
              <a:buFont typeface="ZapfDingbats" pitchFamily="82" charset="2"/>
              <a:buNone/>
            </a:pPr>
            <a:r>
              <a:rPr lang="en-US" altLang="en-US" sz="2200">
                <a:cs typeface="Arial" panose="020B0604020202020204" pitchFamily="34" charset="0"/>
              </a:rPr>
              <a:t>Handling duplicates: </a:t>
            </a:r>
          </a:p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sender retransmits current pkt if ACK/NAK garbled</a:t>
            </a:r>
          </a:p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sender adds </a:t>
            </a:r>
            <a:r>
              <a:rPr lang="en-US" altLang="en-US" sz="2000" i="1">
                <a:solidFill>
                  <a:schemeClr val="accent2"/>
                </a:solidFill>
                <a:cs typeface="Arial" panose="020B0604020202020204" pitchFamily="34" charset="0"/>
              </a:rPr>
              <a:t>sequence number</a:t>
            </a:r>
            <a:r>
              <a:rPr lang="en-US" altLang="en-US" sz="2000">
                <a:cs typeface="Arial" panose="020B0604020202020204" pitchFamily="34" charset="0"/>
              </a:rPr>
              <a:t> to each pkt</a:t>
            </a:r>
          </a:p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receiver discards (doesn</a:t>
            </a:r>
            <a:r>
              <a:rPr lang="ja-JP" altLang="en-US" sz="2000">
                <a:cs typeface="Arial" panose="020B0604020202020204" pitchFamily="34" charset="0"/>
              </a:rPr>
              <a:t>’</a:t>
            </a:r>
            <a:r>
              <a:rPr lang="en-US" altLang="ja-JP" sz="2000">
                <a:cs typeface="Arial" panose="020B0604020202020204" pitchFamily="34" charset="0"/>
              </a:rPr>
              <a:t>t deliver up) duplicate pkt</a:t>
            </a:r>
            <a:endParaRPr lang="en-US" altLang="en-US" sz="2000"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31331E2-0817-5F4A-B5B0-9DE31067BD8E}"/>
              </a:ext>
            </a:extLst>
          </p:cNvPr>
          <p:cNvGrpSpPr>
            <a:grpSpLocks/>
          </p:cNvGrpSpPr>
          <p:nvPr/>
        </p:nvGrpSpPr>
        <p:grpSpPr bwMode="auto">
          <a:xfrm>
            <a:off x="4895850" y="4522788"/>
            <a:ext cx="3467100" cy="1401762"/>
            <a:chOff x="4895850" y="4522788"/>
            <a:chExt cx="3467100" cy="1401762"/>
          </a:xfrm>
        </p:grpSpPr>
        <p:sp>
          <p:nvSpPr>
            <p:cNvPr id="41990" name="Text Box 5">
              <a:extLst>
                <a:ext uri="{FF2B5EF4-FFF2-40B4-BE49-F238E27FC236}">
                  <a16:creationId xmlns:a16="http://schemas.microsoft.com/office/drawing/2014/main" id="{F7480EED-7DA7-8043-A026-E0635C880C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3163" y="4818063"/>
              <a:ext cx="3287712" cy="1006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/>
                <a:t>Sender sends one packet, </a:t>
              </a:r>
            </a:p>
            <a:p>
              <a:pPr eaLnBrk="1" hangingPunct="1"/>
              <a:r>
                <a:rPr lang="en-US" altLang="en-US" sz="2000"/>
                <a:t>then waits for receiver </a:t>
              </a:r>
            </a:p>
            <a:p>
              <a:pPr eaLnBrk="1" hangingPunct="1"/>
              <a:r>
                <a:rPr lang="en-US" altLang="en-US" sz="2000"/>
                <a:t>response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41991" name="Rectangle 6">
              <a:extLst>
                <a:ext uri="{FF2B5EF4-FFF2-40B4-BE49-F238E27FC236}">
                  <a16:creationId xmlns:a16="http://schemas.microsoft.com/office/drawing/2014/main" id="{F2EADEDA-E0EB-BA4D-9E27-E7DC9DD67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5850" y="4686300"/>
              <a:ext cx="3467100" cy="1238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grpSp>
          <p:nvGrpSpPr>
            <p:cNvPr id="41992" name="Group 7">
              <a:extLst>
                <a:ext uri="{FF2B5EF4-FFF2-40B4-BE49-F238E27FC236}">
                  <a16:creationId xmlns:a16="http://schemas.microsoft.com/office/drawing/2014/main" id="{6BCA3501-E1B9-1743-9B54-3ABCDBCE80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86338" y="4522788"/>
              <a:ext cx="1755775" cy="396875"/>
              <a:chOff x="2943" y="2669"/>
              <a:chExt cx="1106" cy="250"/>
            </a:xfrm>
          </p:grpSpPr>
          <p:sp>
            <p:nvSpPr>
              <p:cNvPr id="41993" name="Rectangle 8">
                <a:extLst>
                  <a:ext uri="{FF2B5EF4-FFF2-40B4-BE49-F238E27FC236}">
                    <a16:creationId xmlns:a16="http://schemas.microsoft.com/office/drawing/2014/main" id="{A1ACD3C1-1D08-ED40-8F31-403F1359B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712"/>
                <a:ext cx="1038" cy="17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41994" name="Text Box 9">
                <a:extLst>
                  <a:ext uri="{FF2B5EF4-FFF2-40B4-BE49-F238E27FC236}">
                    <a16:creationId xmlns:a16="http://schemas.microsoft.com/office/drawing/2014/main" id="{869DB1D6-6BEC-C94A-98C4-72CC053288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3" y="2669"/>
                <a:ext cx="110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chemeClr val="accent2"/>
                    </a:solidFill>
                  </a:rPr>
                  <a:t>stop and wait</a:t>
                </a:r>
                <a:endParaRPr lang="en-US" altLang="en-US">
                  <a:solidFill>
                    <a:schemeClr val="accent2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81613B-E0F7-9136-654F-715AAAFFB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E334-EF0B-A643-ADAC-366593D660E9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5CAEE-D6A5-17D8-3712-F3A8D57A4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0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>
            <a:extLst>
              <a:ext uri="{FF2B5EF4-FFF2-40B4-BE49-F238E27FC236}">
                <a16:creationId xmlns:a16="http://schemas.microsoft.com/office/drawing/2014/main" id="{B4A25EA2-A7C2-D943-A7DA-0DCB5C65FCD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3375" y="238125"/>
            <a:ext cx="8277225" cy="114300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7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rdt2.1: sender handles garbled ACK/NAKs</a:t>
            </a:r>
            <a:endParaRPr lang="en-US" sz="50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44034" name="Oval 3">
            <a:extLst>
              <a:ext uri="{FF2B5EF4-FFF2-40B4-BE49-F238E27FC236}">
                <a16:creationId xmlns:a16="http://schemas.microsoft.com/office/drawing/2014/main" id="{7812E211-D971-E645-BE5A-7A4535D52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613" y="2306638"/>
            <a:ext cx="901700" cy="836612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44035" name="Text Box 4">
            <a:extLst>
              <a:ext uri="{FF2B5EF4-FFF2-40B4-BE49-F238E27FC236}">
                <a16:creationId xmlns:a16="http://schemas.microsoft.com/office/drawing/2014/main" id="{AD6557A1-4DC9-1940-949A-186A9D7CC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6225" y="2395538"/>
            <a:ext cx="10906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2"/>
                </a:solidFill>
              </a:rPr>
              <a:t>Wait for call 0 from above</a:t>
            </a:r>
            <a:endParaRPr lang="en-US" altLang="en-U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6" name="Text Box 5">
            <a:extLst>
              <a:ext uri="{FF2B5EF4-FFF2-40B4-BE49-F238E27FC236}">
                <a16:creationId xmlns:a16="http://schemas.microsoft.com/office/drawing/2014/main" id="{BE012391-C65A-9C48-B1D3-156CC4429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577975"/>
            <a:ext cx="3694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sndpkt = make_pkt(0, data, checksum)</a:t>
            </a:r>
          </a:p>
          <a:p>
            <a:pPr eaLnBrk="1" hangingPunct="1"/>
            <a:r>
              <a:rPr lang="en-US" altLang="en-US" sz="1600"/>
              <a:t>udt_send(sndpkt)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44037" name="Text Box 6">
            <a:extLst>
              <a:ext uri="{FF2B5EF4-FFF2-40B4-BE49-F238E27FC236}">
                <a16:creationId xmlns:a16="http://schemas.microsoft.com/office/drawing/2014/main" id="{214C0A7C-D47C-D24D-BB88-F00DDC13B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8488" y="1265238"/>
            <a:ext cx="21113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rdt_send(data)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44038" name="Line 7">
            <a:extLst>
              <a:ext uri="{FF2B5EF4-FFF2-40B4-BE49-F238E27FC236}">
                <a16:creationId xmlns:a16="http://schemas.microsoft.com/office/drawing/2014/main" id="{53C4C36A-FEC7-7946-A55E-14397AB14A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5963" y="1630363"/>
            <a:ext cx="2735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Line 8">
            <a:extLst>
              <a:ext uri="{FF2B5EF4-FFF2-40B4-BE49-F238E27FC236}">
                <a16:creationId xmlns:a16="http://schemas.microsoft.com/office/drawing/2014/main" id="{25F725EC-AF1C-5C42-B379-2722FB1397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3975" y="2262188"/>
            <a:ext cx="377825" cy="1905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Freeform 9">
            <a:extLst>
              <a:ext uri="{FF2B5EF4-FFF2-40B4-BE49-F238E27FC236}">
                <a16:creationId xmlns:a16="http://schemas.microsoft.com/office/drawing/2014/main" id="{925BC366-C7EC-FF48-813B-C40F0FAF26CA}"/>
              </a:ext>
            </a:extLst>
          </p:cNvPr>
          <p:cNvSpPr>
            <a:spLocks/>
          </p:cNvSpPr>
          <p:nvPr/>
        </p:nvSpPr>
        <p:spPr bwMode="auto">
          <a:xfrm rot="-6989453">
            <a:off x="2179638" y="4603750"/>
            <a:ext cx="9525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  <a:gd name="T6" fmla="*/ 0 w 1500"/>
              <a:gd name="T7" fmla="*/ 0 h 740"/>
              <a:gd name="T8" fmla="*/ 1500 w 1500"/>
              <a:gd name="T9" fmla="*/ 740 h 7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41" name="Group 10">
            <a:extLst>
              <a:ext uri="{FF2B5EF4-FFF2-40B4-BE49-F238E27FC236}">
                <a16:creationId xmlns:a16="http://schemas.microsoft.com/office/drawing/2014/main" id="{72F23407-5954-4147-8A10-60AF5FA86DBF}"/>
              </a:ext>
            </a:extLst>
          </p:cNvPr>
          <p:cNvGrpSpPr>
            <a:grpSpLocks/>
          </p:cNvGrpSpPr>
          <p:nvPr/>
        </p:nvGrpSpPr>
        <p:grpSpPr bwMode="auto">
          <a:xfrm>
            <a:off x="4702175" y="2254250"/>
            <a:ext cx="1089025" cy="865188"/>
            <a:chOff x="2848" y="1499"/>
            <a:chExt cx="660" cy="510"/>
          </a:xfrm>
        </p:grpSpPr>
        <p:sp>
          <p:nvSpPr>
            <p:cNvPr id="44069" name="Oval 11">
              <a:extLst>
                <a:ext uri="{FF2B5EF4-FFF2-40B4-BE49-F238E27FC236}">
                  <a16:creationId xmlns:a16="http://schemas.microsoft.com/office/drawing/2014/main" id="{D24D2D08-253B-BF4C-8C14-396FBB324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3" y="1499"/>
              <a:ext cx="568" cy="51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44070" name="Text Box 12">
              <a:extLst>
                <a:ext uri="{FF2B5EF4-FFF2-40B4-BE49-F238E27FC236}">
                  <a16:creationId xmlns:a16="http://schemas.microsoft.com/office/drawing/2014/main" id="{E8F2E07C-CC1A-1B43-8E48-AFEB373A8D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8" y="1535"/>
              <a:ext cx="660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chemeClr val="bg2"/>
                  </a:solidFill>
                </a:rPr>
                <a:t>Wait for ACK or NAK 0</a:t>
              </a:r>
              <a:endParaRPr lang="en-US" altLang="en-US" sz="1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4042" name="Freeform 13">
            <a:extLst>
              <a:ext uri="{FF2B5EF4-FFF2-40B4-BE49-F238E27FC236}">
                <a16:creationId xmlns:a16="http://schemas.microsoft.com/office/drawing/2014/main" id="{249BCA50-6EAD-C642-8ADC-0EF60C5FC722}"/>
              </a:ext>
            </a:extLst>
          </p:cNvPr>
          <p:cNvSpPr>
            <a:spLocks/>
          </p:cNvSpPr>
          <p:nvPr/>
        </p:nvSpPr>
        <p:spPr bwMode="auto">
          <a:xfrm flipV="1">
            <a:off x="3425825" y="2132013"/>
            <a:ext cx="1482725" cy="220662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3" name="Freeform 14">
            <a:extLst>
              <a:ext uri="{FF2B5EF4-FFF2-40B4-BE49-F238E27FC236}">
                <a16:creationId xmlns:a16="http://schemas.microsoft.com/office/drawing/2014/main" id="{A339E261-CCD2-F544-A07B-5414F2D0DAB1}"/>
              </a:ext>
            </a:extLst>
          </p:cNvPr>
          <p:cNvSpPr>
            <a:spLocks/>
          </p:cNvSpPr>
          <p:nvPr/>
        </p:nvSpPr>
        <p:spPr bwMode="auto">
          <a:xfrm rot="-1357180">
            <a:off x="5589588" y="2116138"/>
            <a:ext cx="466725" cy="685800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  <a:gd name="T6" fmla="*/ 0 w 735"/>
              <a:gd name="T7" fmla="*/ 0 h 1080"/>
              <a:gd name="T8" fmla="*/ 735 w 735"/>
              <a:gd name="T9" fmla="*/ 1080 h 1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4" name="Text Box 15">
            <a:extLst>
              <a:ext uri="{FF2B5EF4-FFF2-40B4-BE49-F238E27FC236}">
                <a16:creationId xmlns:a16="http://schemas.microsoft.com/office/drawing/2014/main" id="{DEF13863-8883-C744-B30C-6822A2554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3438" y="2678113"/>
            <a:ext cx="2262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udt_send(sndpkt)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44045" name="Text Box 16">
            <a:extLst>
              <a:ext uri="{FF2B5EF4-FFF2-40B4-BE49-F238E27FC236}">
                <a16:creationId xmlns:a16="http://schemas.microsoft.com/office/drawing/2014/main" id="{86802063-BFFB-E243-9BB0-8A016CCBC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5338" y="1920875"/>
            <a:ext cx="256381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rdt_rcv(rcvpkt) &amp;&amp;  </a:t>
            </a:r>
          </a:p>
          <a:p>
            <a:pPr eaLnBrk="1" hangingPunct="1"/>
            <a:r>
              <a:rPr lang="en-US" altLang="en-US" sz="1600"/>
              <a:t>( corrupt(rcvpkt) ||</a:t>
            </a:r>
          </a:p>
          <a:p>
            <a:pPr eaLnBrk="1" hangingPunct="1"/>
            <a:r>
              <a:rPr lang="en-US" altLang="en-US" sz="1600"/>
              <a:t>isNAK(rcvpkt) 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44046" name="Line 17">
            <a:extLst>
              <a:ext uri="{FF2B5EF4-FFF2-40B4-BE49-F238E27FC236}">
                <a16:creationId xmlns:a16="http://schemas.microsoft.com/office/drawing/2014/main" id="{105784C6-D979-3644-9B36-C27191DE6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5200" y="2717800"/>
            <a:ext cx="1433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7" name="Freeform 18">
            <a:extLst>
              <a:ext uri="{FF2B5EF4-FFF2-40B4-BE49-F238E27FC236}">
                <a16:creationId xmlns:a16="http://schemas.microsoft.com/office/drawing/2014/main" id="{C1E0DE78-F17C-4848-8CB9-6CE79692B53C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2201863" y="3492500"/>
            <a:ext cx="1266825" cy="123825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8" name="Freeform 19">
            <a:extLst>
              <a:ext uri="{FF2B5EF4-FFF2-40B4-BE49-F238E27FC236}">
                <a16:creationId xmlns:a16="http://schemas.microsoft.com/office/drawing/2014/main" id="{38B705ED-7E34-7840-9020-85F3158BD3F2}"/>
              </a:ext>
            </a:extLst>
          </p:cNvPr>
          <p:cNvSpPr>
            <a:spLocks/>
          </p:cNvSpPr>
          <p:nvPr/>
        </p:nvSpPr>
        <p:spPr bwMode="auto">
          <a:xfrm>
            <a:off x="3600450" y="4779963"/>
            <a:ext cx="1606550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9" name="Freeform 20">
            <a:extLst>
              <a:ext uri="{FF2B5EF4-FFF2-40B4-BE49-F238E27FC236}">
                <a16:creationId xmlns:a16="http://schemas.microsoft.com/office/drawing/2014/main" id="{DF656F41-8CDE-EC4A-B6EF-85147C164B92}"/>
              </a:ext>
            </a:extLst>
          </p:cNvPr>
          <p:cNvSpPr>
            <a:spLocks/>
          </p:cNvSpPr>
          <p:nvPr/>
        </p:nvSpPr>
        <p:spPr bwMode="auto">
          <a:xfrm rot="5400000" flipH="1" flipV="1">
            <a:off x="4970462" y="3440113"/>
            <a:ext cx="1363663" cy="204788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0" name="Text Box 21">
            <a:extLst>
              <a:ext uri="{FF2B5EF4-FFF2-40B4-BE49-F238E27FC236}">
                <a16:creationId xmlns:a16="http://schemas.microsoft.com/office/drawing/2014/main" id="{EFE641D6-A24C-D84F-95B9-BE783D839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0" y="5364163"/>
            <a:ext cx="3763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sndpkt = make_pkt(1, data, checksum)</a:t>
            </a:r>
          </a:p>
          <a:p>
            <a:pPr eaLnBrk="1" hangingPunct="1"/>
            <a:r>
              <a:rPr lang="en-US" altLang="en-US" sz="1600"/>
              <a:t>udt_send(sndpkt)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44051" name="Text Box 22">
            <a:extLst>
              <a:ext uri="{FF2B5EF4-FFF2-40B4-BE49-F238E27FC236}">
                <a16:creationId xmlns:a16="http://schemas.microsoft.com/office/drawing/2014/main" id="{A7F5620D-BD72-F048-80C9-098FCDB8A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0" y="5026025"/>
            <a:ext cx="238918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rdt_send(data)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44052" name="Line 23">
            <a:extLst>
              <a:ext uri="{FF2B5EF4-FFF2-40B4-BE49-F238E27FC236}">
                <a16:creationId xmlns:a16="http://schemas.microsoft.com/office/drawing/2014/main" id="{33C1DAD7-6349-B24D-9BE3-04AEA5161F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2975" y="5378450"/>
            <a:ext cx="29035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3" name="Text Box 24">
            <a:extLst>
              <a:ext uri="{FF2B5EF4-FFF2-40B4-BE49-F238E27FC236}">
                <a16:creationId xmlns:a16="http://schemas.microsoft.com/office/drawing/2014/main" id="{01AF63A0-1919-094A-9630-07D7F2AB2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775" y="3173413"/>
            <a:ext cx="29956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rdt_rcv(rcvpkt)   </a:t>
            </a:r>
          </a:p>
          <a:p>
            <a:pPr eaLnBrk="1" hangingPunct="1"/>
            <a:r>
              <a:rPr lang="en-US" altLang="en-US" sz="1600"/>
              <a:t>&amp;&amp; notcorrupt(rcvpkt) </a:t>
            </a:r>
          </a:p>
          <a:p>
            <a:pPr eaLnBrk="1" hangingPunct="1"/>
            <a:r>
              <a:rPr lang="en-US" altLang="en-US" sz="1600"/>
              <a:t>&amp;&amp; isACK(rcvpkt) </a:t>
            </a:r>
          </a:p>
        </p:txBody>
      </p:sp>
      <p:sp>
        <p:nvSpPr>
          <p:cNvPr id="44054" name="Line 25">
            <a:extLst>
              <a:ext uri="{FF2B5EF4-FFF2-40B4-BE49-F238E27FC236}">
                <a16:creationId xmlns:a16="http://schemas.microsoft.com/office/drawing/2014/main" id="{AF565324-7769-F642-BCD3-3C1FDBF70B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1363" y="3984625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5" name="Text Box 26">
            <a:extLst>
              <a:ext uri="{FF2B5EF4-FFF2-40B4-BE49-F238E27FC236}">
                <a16:creationId xmlns:a16="http://schemas.microsoft.com/office/drawing/2014/main" id="{2CDD8CF5-5BC9-6D46-819D-0E266C638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5435600"/>
            <a:ext cx="1819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udt_send(sndpkt)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44056" name="Text Box 27">
            <a:extLst>
              <a:ext uri="{FF2B5EF4-FFF2-40B4-BE49-F238E27FC236}">
                <a16:creationId xmlns:a16="http://schemas.microsoft.com/office/drawing/2014/main" id="{ABEC297A-B52D-A543-A15B-3025B834E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" y="4618038"/>
            <a:ext cx="20113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rdt_rcv(rcvpkt) &amp;&amp;  </a:t>
            </a:r>
          </a:p>
          <a:p>
            <a:pPr eaLnBrk="1" hangingPunct="1"/>
            <a:r>
              <a:rPr lang="en-US" altLang="en-US" sz="1600"/>
              <a:t>( corrupt(rcvpkt) ||</a:t>
            </a:r>
          </a:p>
          <a:p>
            <a:pPr eaLnBrk="1" hangingPunct="1"/>
            <a:r>
              <a:rPr lang="en-US" altLang="en-US" sz="1600"/>
              <a:t>isNAK(rcvpkt) 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44057" name="Line 28">
            <a:extLst>
              <a:ext uri="{FF2B5EF4-FFF2-40B4-BE49-F238E27FC236}">
                <a16:creationId xmlns:a16="http://schemas.microsoft.com/office/drawing/2014/main" id="{2BBB45DD-C870-084F-BA9E-0D5C0CD41788}"/>
              </a:ext>
            </a:extLst>
          </p:cNvPr>
          <p:cNvSpPr>
            <a:spLocks noChangeShapeType="1"/>
          </p:cNvSpPr>
          <p:nvPr/>
        </p:nvSpPr>
        <p:spPr bwMode="auto">
          <a:xfrm>
            <a:off x="811213" y="5443538"/>
            <a:ext cx="155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8" name="Text Box 29">
            <a:extLst>
              <a:ext uri="{FF2B5EF4-FFF2-40B4-BE49-F238E27FC236}">
                <a16:creationId xmlns:a16="http://schemas.microsoft.com/office/drawing/2014/main" id="{EA14E08B-1C4A-B14C-B088-C2C8E0B66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" y="3016250"/>
            <a:ext cx="21097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rdt_rcv(rcvpkt)   </a:t>
            </a:r>
          </a:p>
          <a:p>
            <a:pPr eaLnBrk="1" hangingPunct="1"/>
            <a:r>
              <a:rPr lang="en-US" altLang="en-US" sz="1600"/>
              <a:t>&amp;&amp; notcorrupt(rcvpkt) </a:t>
            </a:r>
          </a:p>
          <a:p>
            <a:pPr eaLnBrk="1" hangingPunct="1"/>
            <a:r>
              <a:rPr lang="en-US" altLang="en-US" sz="1600"/>
              <a:t>&amp;&amp; isACK(rcvpkt)</a:t>
            </a:r>
            <a:r>
              <a:rPr lang="en-US" altLang="en-US" sz="900"/>
              <a:t> 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44059" name="Line 30">
            <a:extLst>
              <a:ext uri="{FF2B5EF4-FFF2-40B4-BE49-F238E27FC236}">
                <a16:creationId xmlns:a16="http://schemas.microsoft.com/office/drawing/2014/main" id="{0511EBC3-AE94-F44A-BC16-B898C4E171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2638" y="3854450"/>
            <a:ext cx="17383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60" name="Group 31">
            <a:extLst>
              <a:ext uri="{FF2B5EF4-FFF2-40B4-BE49-F238E27FC236}">
                <a16:creationId xmlns:a16="http://schemas.microsoft.com/office/drawing/2014/main" id="{03C5F650-1F6D-CE44-9845-4DD5BEDE761A}"/>
              </a:ext>
            </a:extLst>
          </p:cNvPr>
          <p:cNvGrpSpPr>
            <a:grpSpLocks/>
          </p:cNvGrpSpPr>
          <p:nvPr/>
        </p:nvGrpSpPr>
        <p:grpSpPr bwMode="auto">
          <a:xfrm>
            <a:off x="4852988" y="4200525"/>
            <a:ext cx="1117600" cy="823913"/>
            <a:chOff x="4156" y="2812"/>
            <a:chExt cx="704" cy="519"/>
          </a:xfrm>
        </p:grpSpPr>
        <p:sp>
          <p:nvSpPr>
            <p:cNvPr id="44067" name="Oval 32">
              <a:extLst>
                <a:ext uri="{FF2B5EF4-FFF2-40B4-BE49-F238E27FC236}">
                  <a16:creationId xmlns:a16="http://schemas.microsoft.com/office/drawing/2014/main" id="{2B723881-72E6-6C4B-8719-47411EE36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2" y="2812"/>
              <a:ext cx="567" cy="51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44068" name="Text Box 33">
              <a:extLst>
                <a:ext uri="{FF2B5EF4-FFF2-40B4-BE49-F238E27FC236}">
                  <a16:creationId xmlns:a16="http://schemas.microsoft.com/office/drawing/2014/main" id="{F5C0389E-5479-3546-97DB-E3AA790ED2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6" y="2870"/>
              <a:ext cx="70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chemeClr val="bg2"/>
                  </a:solidFill>
                </a:rPr>
                <a:t>Wait for</a:t>
              </a:r>
            </a:p>
            <a:p>
              <a:pPr algn="ctr" eaLnBrk="1" hangingPunct="1"/>
              <a:r>
                <a:rPr lang="en-US" altLang="en-US" sz="1400">
                  <a:solidFill>
                    <a:schemeClr val="bg2"/>
                  </a:solidFill>
                </a:rPr>
                <a:t> call 1 from above</a:t>
              </a:r>
              <a:endParaRPr lang="en-US" altLang="en-US" sz="1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4061" name="Group 34">
            <a:extLst>
              <a:ext uri="{FF2B5EF4-FFF2-40B4-BE49-F238E27FC236}">
                <a16:creationId xmlns:a16="http://schemas.microsoft.com/office/drawing/2014/main" id="{A8EE4297-B9B7-F14A-8478-8F8BE0DADFD1}"/>
              </a:ext>
            </a:extLst>
          </p:cNvPr>
          <p:cNvGrpSpPr>
            <a:grpSpLocks/>
          </p:cNvGrpSpPr>
          <p:nvPr/>
        </p:nvGrpSpPr>
        <p:grpSpPr bwMode="auto">
          <a:xfrm>
            <a:off x="2663825" y="4146550"/>
            <a:ext cx="1046163" cy="823913"/>
            <a:chOff x="4916" y="3266"/>
            <a:chExt cx="659" cy="519"/>
          </a:xfrm>
        </p:grpSpPr>
        <p:sp>
          <p:nvSpPr>
            <p:cNvPr id="44065" name="Oval 35">
              <a:extLst>
                <a:ext uri="{FF2B5EF4-FFF2-40B4-BE49-F238E27FC236}">
                  <a16:creationId xmlns:a16="http://schemas.microsoft.com/office/drawing/2014/main" id="{686CF1D6-06B3-3740-B276-0F963D414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7" y="3266"/>
              <a:ext cx="567" cy="51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44066" name="Text Box 36">
              <a:extLst>
                <a:ext uri="{FF2B5EF4-FFF2-40B4-BE49-F238E27FC236}">
                  <a16:creationId xmlns:a16="http://schemas.microsoft.com/office/drawing/2014/main" id="{F7080F4F-8C92-1345-9C95-3D7F9F80A7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16" y="3319"/>
              <a:ext cx="65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chemeClr val="bg2"/>
                  </a:solidFill>
                </a:rPr>
                <a:t>Wait for ACK or NAK 1</a:t>
              </a:r>
              <a:endParaRPr lang="en-US" altLang="en-US" sz="1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4062" name="Text Box 37">
            <a:extLst>
              <a:ext uri="{FF2B5EF4-FFF2-40B4-BE49-F238E27FC236}">
                <a16:creationId xmlns:a16="http://schemas.microsoft.com/office/drawing/2014/main" id="{B2BD9394-3BA2-2044-8EDB-6D5D2B932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3950" y="3994150"/>
            <a:ext cx="323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latin typeface="Symbol" pitchFamily="2" charset="2"/>
              </a:rPr>
              <a:t>L</a:t>
            </a:r>
          </a:p>
        </p:txBody>
      </p:sp>
      <p:sp>
        <p:nvSpPr>
          <p:cNvPr id="44063" name="Text Box 38">
            <a:extLst>
              <a:ext uri="{FF2B5EF4-FFF2-40B4-BE49-F238E27FC236}">
                <a16:creationId xmlns:a16="http://schemas.microsoft.com/office/drawing/2014/main" id="{24420E9B-753A-EF48-A80D-28764AA51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4138" y="3868738"/>
            <a:ext cx="323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latin typeface="Symbol" pitchFamily="2" charset="2"/>
              </a:rPr>
              <a:t>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894C61-92B3-F3FB-1AE6-2DB5FFBEB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4CF9-8EF7-2D48-A161-EF62AE133D4E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7DF747-0928-7453-8E2D-1C6310B0E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>
            <a:extLst>
              <a:ext uri="{FF2B5EF4-FFF2-40B4-BE49-F238E27FC236}">
                <a16:creationId xmlns:a16="http://schemas.microsoft.com/office/drawing/2014/main" id="{1AEC41E2-E3A9-C248-ABB8-6D886DADCA0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19100" y="228600"/>
            <a:ext cx="8324850" cy="114300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41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rdt2.1: receiver handles garbled </a:t>
            </a:r>
            <a:r>
              <a:rPr lang="en-US" sz="37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packets</a:t>
            </a:r>
            <a:endParaRPr lang="en-US" sz="41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grpSp>
        <p:nvGrpSpPr>
          <p:cNvPr id="46082" name="Group 3">
            <a:extLst>
              <a:ext uri="{FF2B5EF4-FFF2-40B4-BE49-F238E27FC236}">
                <a16:creationId xmlns:a16="http://schemas.microsoft.com/office/drawing/2014/main" id="{8145ED39-7753-6448-834A-975E45961BF3}"/>
              </a:ext>
            </a:extLst>
          </p:cNvPr>
          <p:cNvGrpSpPr>
            <a:grpSpLocks/>
          </p:cNvGrpSpPr>
          <p:nvPr/>
        </p:nvGrpSpPr>
        <p:grpSpPr bwMode="auto">
          <a:xfrm>
            <a:off x="3038475" y="3352800"/>
            <a:ext cx="817563" cy="795338"/>
            <a:chOff x="963" y="1131"/>
            <a:chExt cx="515" cy="501"/>
          </a:xfrm>
        </p:grpSpPr>
        <p:sp>
          <p:nvSpPr>
            <p:cNvPr id="46112" name="Oval 4">
              <a:extLst>
                <a:ext uri="{FF2B5EF4-FFF2-40B4-BE49-F238E27FC236}">
                  <a16:creationId xmlns:a16="http://schemas.microsoft.com/office/drawing/2014/main" id="{060BFE32-67EA-0944-B3FF-0DF5EBAA2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" y="1131"/>
              <a:ext cx="490" cy="501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46113" name="Text Box 5">
              <a:extLst>
                <a:ext uri="{FF2B5EF4-FFF2-40B4-BE49-F238E27FC236}">
                  <a16:creationId xmlns:a16="http://schemas.microsoft.com/office/drawing/2014/main" id="{91230635-57AD-B441-AB58-7823DB8C7B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4" y="1153"/>
              <a:ext cx="50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chemeClr val="bg2"/>
                  </a:solidFill>
                </a:rPr>
                <a:t>Wait for </a:t>
              </a:r>
            </a:p>
            <a:p>
              <a:pPr algn="ctr" eaLnBrk="1" hangingPunct="1"/>
              <a:r>
                <a:rPr lang="en-US" altLang="en-US" sz="1400">
                  <a:solidFill>
                    <a:schemeClr val="bg2"/>
                  </a:solidFill>
                </a:rPr>
                <a:t>0 from below</a:t>
              </a:r>
              <a:endParaRPr lang="en-US" altLang="en-US" sz="1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6083" name="Line 6">
            <a:extLst>
              <a:ext uri="{FF2B5EF4-FFF2-40B4-BE49-F238E27FC236}">
                <a16:creationId xmlns:a16="http://schemas.microsoft.com/office/drawing/2014/main" id="{1E98C9B5-D6BB-C04E-AA20-778A0663E4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4963" y="2282825"/>
            <a:ext cx="419100" cy="10795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4" name="Freeform 7">
            <a:extLst>
              <a:ext uri="{FF2B5EF4-FFF2-40B4-BE49-F238E27FC236}">
                <a16:creationId xmlns:a16="http://schemas.microsoft.com/office/drawing/2014/main" id="{E5F98F10-D811-4E46-B6BE-CD8D2007466A}"/>
              </a:ext>
            </a:extLst>
          </p:cNvPr>
          <p:cNvSpPr>
            <a:spLocks/>
          </p:cNvSpPr>
          <p:nvPr/>
        </p:nvSpPr>
        <p:spPr bwMode="auto">
          <a:xfrm flipV="1">
            <a:off x="3556000" y="2600325"/>
            <a:ext cx="1590675" cy="785813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Text Box 8">
            <a:extLst>
              <a:ext uri="{FF2B5EF4-FFF2-40B4-BE49-F238E27FC236}">
                <a16:creationId xmlns:a16="http://schemas.microsoft.com/office/drawing/2014/main" id="{0156B609-EE96-8741-BB13-D189729F2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6638" y="2959100"/>
            <a:ext cx="30273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sndpkt = make_pkt(NAK, chksum)</a:t>
            </a:r>
          </a:p>
          <a:p>
            <a:pPr eaLnBrk="1" hangingPunct="1"/>
            <a:r>
              <a:rPr lang="en-US" altLang="en-US" sz="1400"/>
              <a:t>udt_send(sndpkt)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6086" name="Text Box 9">
            <a:extLst>
              <a:ext uri="{FF2B5EF4-FFF2-40B4-BE49-F238E27FC236}">
                <a16:creationId xmlns:a16="http://schemas.microsoft.com/office/drawing/2014/main" id="{F898EDE2-CA08-864D-B8B2-02743E21F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9813" y="3671888"/>
            <a:ext cx="26241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rdt_rcv(rcvpkt) &amp;&amp; </a:t>
            </a:r>
          </a:p>
          <a:p>
            <a:pPr eaLnBrk="1" hangingPunct="1"/>
            <a:r>
              <a:rPr lang="en-US" altLang="en-US" sz="1400"/>
              <a:t>   not corrupt(rcvpkt) &amp;&amp;</a:t>
            </a:r>
          </a:p>
          <a:p>
            <a:pPr eaLnBrk="1" hangingPunct="1"/>
            <a:r>
              <a:rPr lang="en-US" altLang="en-US" sz="1400"/>
              <a:t>   has_seq0(rcvpkt)</a:t>
            </a:r>
          </a:p>
          <a:p>
            <a:pPr algn="ctr" eaLnBrk="1" hangingPunct="1"/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6087" name="Line 10">
            <a:extLst>
              <a:ext uri="{FF2B5EF4-FFF2-40B4-BE49-F238E27FC236}">
                <a16:creationId xmlns:a16="http://schemas.microsoft.com/office/drawing/2014/main" id="{74D773D8-D4F5-5B4C-8694-E0427EA8A4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03950" y="4370388"/>
            <a:ext cx="1938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Freeform 11">
            <a:extLst>
              <a:ext uri="{FF2B5EF4-FFF2-40B4-BE49-F238E27FC236}">
                <a16:creationId xmlns:a16="http://schemas.microsoft.com/office/drawing/2014/main" id="{CE393B4F-B076-E647-A34D-C916E59448D0}"/>
              </a:ext>
            </a:extLst>
          </p:cNvPr>
          <p:cNvSpPr>
            <a:spLocks/>
          </p:cNvSpPr>
          <p:nvPr/>
        </p:nvSpPr>
        <p:spPr bwMode="auto">
          <a:xfrm>
            <a:off x="3573463" y="4168775"/>
            <a:ext cx="1590675" cy="688975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9" name="Text Box 12">
            <a:extLst>
              <a:ext uri="{FF2B5EF4-FFF2-40B4-BE49-F238E27FC236}">
                <a16:creationId xmlns:a16="http://schemas.microsoft.com/office/drawing/2014/main" id="{4718E2FC-BA47-0F45-902F-82514655C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2275" y="4749800"/>
            <a:ext cx="3581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 err="1"/>
              <a:t>rdt_rcv</a:t>
            </a:r>
            <a:r>
              <a:rPr lang="en-US" altLang="en-US" sz="1400" dirty="0"/>
              <a:t>(</a:t>
            </a:r>
            <a:r>
              <a:rPr lang="en-US" altLang="en-US" sz="1400" dirty="0" err="1"/>
              <a:t>rcvpkt</a:t>
            </a:r>
            <a:r>
              <a:rPr lang="en-US" altLang="en-US" sz="1400" dirty="0"/>
              <a:t>) &amp;&amp; </a:t>
            </a:r>
            <a:r>
              <a:rPr lang="en-US" altLang="en-US" sz="1400" dirty="0" err="1"/>
              <a:t>notcorrupt</a:t>
            </a:r>
            <a:r>
              <a:rPr lang="en-US" altLang="en-US" sz="1400" dirty="0"/>
              <a:t>(</a:t>
            </a:r>
            <a:r>
              <a:rPr lang="en-US" altLang="en-US" sz="1400" dirty="0" err="1"/>
              <a:t>rcvpkt</a:t>
            </a:r>
            <a:r>
              <a:rPr lang="en-US" altLang="en-US" sz="1400" dirty="0"/>
              <a:t>) </a:t>
            </a:r>
          </a:p>
          <a:p>
            <a:pPr eaLnBrk="1" hangingPunct="1"/>
            <a:r>
              <a:rPr lang="en-US" altLang="en-US" sz="1400" dirty="0"/>
              <a:t>  &amp;&amp; has_seq1(</a:t>
            </a:r>
            <a:r>
              <a:rPr lang="en-US" altLang="en-US" sz="1400" dirty="0" err="1"/>
              <a:t>rcvpkt</a:t>
            </a:r>
            <a:r>
              <a:rPr lang="en-US" altLang="en-US" sz="1400" dirty="0"/>
              <a:t>)</a:t>
            </a:r>
            <a:r>
              <a:rPr lang="en-US" altLang="en-US" sz="1800" dirty="0"/>
              <a:t> </a:t>
            </a:r>
            <a:endParaRPr lang="en-US" altLang="en-US" sz="1800" dirty="0">
              <a:latin typeface="Times New Roman" panose="02020603050405020304" pitchFamily="18" charset="0"/>
            </a:endParaRPr>
          </a:p>
        </p:txBody>
      </p:sp>
      <p:sp>
        <p:nvSpPr>
          <p:cNvPr id="46090" name="Line 13">
            <a:extLst>
              <a:ext uri="{FF2B5EF4-FFF2-40B4-BE49-F238E27FC236}">
                <a16:creationId xmlns:a16="http://schemas.microsoft.com/office/drawing/2014/main" id="{CEE7B4AE-EB2B-384F-AE5B-23E2468147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8950" y="5307013"/>
            <a:ext cx="289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1" name="Text Box 14">
            <a:extLst>
              <a:ext uri="{FF2B5EF4-FFF2-40B4-BE49-F238E27FC236}">
                <a16:creationId xmlns:a16="http://schemas.microsoft.com/office/drawing/2014/main" id="{6F449E5B-464D-FA40-A63A-70E5B3143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362575"/>
            <a:ext cx="38528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extract(rcvpkt,data)</a:t>
            </a:r>
          </a:p>
          <a:p>
            <a:pPr eaLnBrk="1" hangingPunct="1"/>
            <a:r>
              <a:rPr lang="en-US" altLang="en-US" sz="1400"/>
              <a:t>deliver_data(data)</a:t>
            </a:r>
          </a:p>
          <a:p>
            <a:pPr eaLnBrk="1" hangingPunct="1"/>
            <a:r>
              <a:rPr lang="en-US" altLang="en-US" sz="1400"/>
              <a:t>sndpkt = make_pkt(ACK, chksum)</a:t>
            </a:r>
          </a:p>
          <a:p>
            <a:pPr eaLnBrk="1" hangingPunct="1"/>
            <a:r>
              <a:rPr lang="en-US" altLang="en-US" sz="1400"/>
              <a:t>udt_send(sndpkt)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pSp>
        <p:nvGrpSpPr>
          <p:cNvPr id="46092" name="Group 15">
            <a:extLst>
              <a:ext uri="{FF2B5EF4-FFF2-40B4-BE49-F238E27FC236}">
                <a16:creationId xmlns:a16="http://schemas.microsoft.com/office/drawing/2014/main" id="{99342ED1-C196-C146-8067-8A6131D04F18}"/>
              </a:ext>
            </a:extLst>
          </p:cNvPr>
          <p:cNvGrpSpPr>
            <a:grpSpLocks/>
          </p:cNvGrpSpPr>
          <p:nvPr/>
        </p:nvGrpSpPr>
        <p:grpSpPr bwMode="auto">
          <a:xfrm>
            <a:off x="4737100" y="3387725"/>
            <a:ext cx="825500" cy="796925"/>
            <a:chOff x="4398" y="3133"/>
            <a:chExt cx="520" cy="502"/>
          </a:xfrm>
        </p:grpSpPr>
        <p:sp>
          <p:nvSpPr>
            <p:cNvPr id="46110" name="Oval 16">
              <a:extLst>
                <a:ext uri="{FF2B5EF4-FFF2-40B4-BE49-F238E27FC236}">
                  <a16:creationId xmlns:a16="http://schemas.microsoft.com/office/drawing/2014/main" id="{6D1A95D7-FBCB-7345-8AE6-574770CA3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8" y="3133"/>
              <a:ext cx="507" cy="50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46111" name="Text Box 17">
              <a:extLst>
                <a:ext uri="{FF2B5EF4-FFF2-40B4-BE49-F238E27FC236}">
                  <a16:creationId xmlns:a16="http://schemas.microsoft.com/office/drawing/2014/main" id="{61721FAE-D1C8-C846-8412-50B71125A2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4" y="3163"/>
              <a:ext cx="50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chemeClr val="bg2"/>
                  </a:solidFill>
                </a:rPr>
                <a:t>Wait for </a:t>
              </a:r>
            </a:p>
            <a:p>
              <a:pPr algn="ctr" eaLnBrk="1" hangingPunct="1"/>
              <a:r>
                <a:rPr lang="en-US" altLang="en-US" sz="1400">
                  <a:solidFill>
                    <a:schemeClr val="bg2"/>
                  </a:solidFill>
                </a:rPr>
                <a:t>1 from below</a:t>
              </a:r>
              <a:endParaRPr lang="en-US" altLang="en-US" sz="1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6093" name="Freeform 18">
            <a:extLst>
              <a:ext uri="{FF2B5EF4-FFF2-40B4-BE49-F238E27FC236}">
                <a16:creationId xmlns:a16="http://schemas.microsoft.com/office/drawing/2014/main" id="{C06E1537-2E64-B54A-A470-A0ABC2BEB867}"/>
              </a:ext>
            </a:extLst>
          </p:cNvPr>
          <p:cNvSpPr>
            <a:spLocks/>
          </p:cNvSpPr>
          <p:nvPr/>
        </p:nvSpPr>
        <p:spPr bwMode="auto">
          <a:xfrm rot="-1361013">
            <a:off x="5437188" y="2979738"/>
            <a:ext cx="839787" cy="86360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4" name="Text Box 19">
            <a:extLst>
              <a:ext uri="{FF2B5EF4-FFF2-40B4-BE49-F238E27FC236}">
                <a16:creationId xmlns:a16="http://schemas.microsoft.com/office/drawing/2014/main" id="{FDFA848E-74F0-D04C-B23A-C4C2BE3FC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284288"/>
            <a:ext cx="39814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rdt_rcv(rcvpkt) &amp;&amp; notcorrupt(rcvpkt) </a:t>
            </a:r>
          </a:p>
          <a:p>
            <a:pPr eaLnBrk="1" hangingPunct="1"/>
            <a:r>
              <a:rPr lang="en-US" altLang="en-US" sz="1400"/>
              <a:t>  &amp;&amp; has_seq0(rcvpkt) 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6095" name="Line 20">
            <a:extLst>
              <a:ext uri="{FF2B5EF4-FFF2-40B4-BE49-F238E27FC236}">
                <a16:creationId xmlns:a16="http://schemas.microsoft.com/office/drawing/2014/main" id="{C60B5C66-029D-714C-B1EE-C83EAD3432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3738" y="1854200"/>
            <a:ext cx="1914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6" name="Text Box 21">
            <a:extLst>
              <a:ext uri="{FF2B5EF4-FFF2-40B4-BE49-F238E27FC236}">
                <a16:creationId xmlns:a16="http://schemas.microsoft.com/office/drawing/2014/main" id="{CBE754A6-83AC-8643-9575-CA43CEB6D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6900" y="1887538"/>
            <a:ext cx="34750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extract(rcvpkt,data)</a:t>
            </a:r>
          </a:p>
          <a:p>
            <a:pPr eaLnBrk="1" hangingPunct="1"/>
            <a:r>
              <a:rPr lang="en-US" altLang="en-US" sz="1400"/>
              <a:t>deliver_data(data)</a:t>
            </a:r>
          </a:p>
          <a:p>
            <a:pPr eaLnBrk="1" hangingPunct="1"/>
            <a:r>
              <a:rPr lang="en-US" altLang="en-US" sz="1400"/>
              <a:t>sndpkt = make_pkt(ACK, chksum)</a:t>
            </a:r>
          </a:p>
          <a:p>
            <a:pPr eaLnBrk="1" hangingPunct="1"/>
            <a:r>
              <a:rPr lang="en-US" altLang="en-US" sz="1400"/>
              <a:t>udt_send(sndpkt)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6097" name="Freeform 22">
            <a:extLst>
              <a:ext uri="{FF2B5EF4-FFF2-40B4-BE49-F238E27FC236}">
                <a16:creationId xmlns:a16="http://schemas.microsoft.com/office/drawing/2014/main" id="{37649B38-F0B0-8F4D-8E4D-891A39915523}"/>
              </a:ext>
            </a:extLst>
          </p:cNvPr>
          <p:cNvSpPr>
            <a:spLocks/>
          </p:cNvSpPr>
          <p:nvPr/>
        </p:nvSpPr>
        <p:spPr bwMode="auto">
          <a:xfrm rot="1020547">
            <a:off x="5461000" y="3703638"/>
            <a:ext cx="839788" cy="86360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Text Box 23">
            <a:extLst>
              <a:ext uri="{FF2B5EF4-FFF2-40B4-BE49-F238E27FC236}">
                <a16:creationId xmlns:a16="http://schemas.microsoft.com/office/drawing/2014/main" id="{6637BAEF-ACA2-904F-93AC-CC7D9FD3E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7425" y="2662238"/>
            <a:ext cx="28717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rdt_rcv(rcvpkt) &amp;&amp; (corrupt(rcvpkt)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6099" name="Line 24">
            <a:extLst>
              <a:ext uri="{FF2B5EF4-FFF2-40B4-BE49-F238E27FC236}">
                <a16:creationId xmlns:a16="http://schemas.microsoft.com/office/drawing/2014/main" id="{EF3F8FB0-D939-1242-92A6-806EF676251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05538" y="2973388"/>
            <a:ext cx="1938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0" name="Text Box 25">
            <a:extLst>
              <a:ext uri="{FF2B5EF4-FFF2-40B4-BE49-F238E27FC236}">
                <a16:creationId xmlns:a16="http://schemas.microsoft.com/office/drawing/2014/main" id="{4DF0B2F3-2022-6A47-B761-C52A6B72D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5363" y="4424363"/>
            <a:ext cx="29400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sndpkt = make_pkt(ACK, chksum)</a:t>
            </a:r>
          </a:p>
          <a:p>
            <a:pPr eaLnBrk="1" hangingPunct="1"/>
            <a:r>
              <a:rPr lang="en-US" altLang="en-US" sz="1400"/>
              <a:t>udt_send(sndpkt)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6101" name="Text Box 26">
            <a:extLst>
              <a:ext uri="{FF2B5EF4-FFF2-40B4-BE49-F238E27FC236}">
                <a16:creationId xmlns:a16="http://schemas.microsoft.com/office/drawing/2014/main" id="{C2AC192F-708D-D54B-BBC1-F7A56CC5F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3651250"/>
            <a:ext cx="262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rdt_rcv(rcvpkt) &amp;&amp; </a:t>
            </a:r>
          </a:p>
          <a:p>
            <a:pPr eaLnBrk="1" hangingPunct="1"/>
            <a:r>
              <a:rPr lang="en-US" altLang="en-US" sz="1400"/>
              <a:t>   not corrupt(rcvpkt) &amp;&amp;</a:t>
            </a:r>
          </a:p>
          <a:p>
            <a:pPr eaLnBrk="1" hangingPunct="1"/>
            <a:r>
              <a:rPr lang="en-US" altLang="en-US" sz="1400"/>
              <a:t>   has_seq1(rcvpkt)</a:t>
            </a:r>
          </a:p>
          <a:p>
            <a:pPr algn="ctr" eaLnBrk="1" hangingPunct="1"/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6102" name="Line 27">
            <a:extLst>
              <a:ext uri="{FF2B5EF4-FFF2-40B4-BE49-F238E27FC236}">
                <a16:creationId xmlns:a16="http://schemas.microsoft.com/office/drawing/2014/main" id="{312CEDF6-05D2-F84E-A112-E35C0E4749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813" y="4359275"/>
            <a:ext cx="1938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3" name="Text Box 28">
            <a:extLst>
              <a:ext uri="{FF2B5EF4-FFF2-40B4-BE49-F238E27FC236}">
                <a16:creationId xmlns:a16="http://schemas.microsoft.com/office/drawing/2014/main" id="{270F4B47-C805-8343-9E6A-44512A556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288" y="2598738"/>
            <a:ext cx="28717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rdt_rcv(rcvpkt) &amp;&amp; (corrupt(rcvpkt)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6104" name="Line 29">
            <a:extLst>
              <a:ext uri="{FF2B5EF4-FFF2-40B4-BE49-F238E27FC236}">
                <a16:creationId xmlns:a16="http://schemas.microsoft.com/office/drawing/2014/main" id="{611CDDE3-92F5-3641-B87F-9DCA700176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400" y="2973388"/>
            <a:ext cx="1938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5" name="Text Box 30">
            <a:extLst>
              <a:ext uri="{FF2B5EF4-FFF2-40B4-BE49-F238E27FC236}">
                <a16:creationId xmlns:a16="http://schemas.microsoft.com/office/drawing/2014/main" id="{406C24A6-F4AE-3A4E-ABB0-F070679DD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4381500"/>
            <a:ext cx="29400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sndpkt = make_pkt(ACK, chksum)</a:t>
            </a:r>
          </a:p>
          <a:p>
            <a:pPr eaLnBrk="1" hangingPunct="1"/>
            <a:r>
              <a:rPr lang="en-US" altLang="en-US" sz="1400"/>
              <a:t>udt_send(sndpkt)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6106" name="Text Box 31">
            <a:extLst>
              <a:ext uri="{FF2B5EF4-FFF2-40B4-BE49-F238E27FC236}">
                <a16:creationId xmlns:a16="http://schemas.microsoft.com/office/drawing/2014/main" id="{5FDF7EA0-DD0F-3541-AF5A-C6FC6E3A9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3" y="3025775"/>
            <a:ext cx="30273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sndpkt = make_pkt(NAK, chksum)</a:t>
            </a:r>
          </a:p>
          <a:p>
            <a:pPr eaLnBrk="1" hangingPunct="1"/>
            <a:r>
              <a:rPr lang="en-US" altLang="en-US" sz="1400"/>
              <a:t>udt_send(sndpkt)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6107" name="Freeform 32">
            <a:extLst>
              <a:ext uri="{FF2B5EF4-FFF2-40B4-BE49-F238E27FC236}">
                <a16:creationId xmlns:a16="http://schemas.microsoft.com/office/drawing/2014/main" id="{766A8FDE-2010-E441-9768-54FA5E052F88}"/>
              </a:ext>
            </a:extLst>
          </p:cNvPr>
          <p:cNvSpPr>
            <a:spLocks/>
          </p:cNvSpPr>
          <p:nvPr/>
        </p:nvSpPr>
        <p:spPr bwMode="auto">
          <a:xfrm rot="20579453" flipH="1">
            <a:off x="2235200" y="3640138"/>
            <a:ext cx="839788" cy="86360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8" name="Freeform 33">
            <a:extLst>
              <a:ext uri="{FF2B5EF4-FFF2-40B4-BE49-F238E27FC236}">
                <a16:creationId xmlns:a16="http://schemas.microsoft.com/office/drawing/2014/main" id="{0858E919-F572-0C46-81DA-637CC6020420}"/>
              </a:ext>
            </a:extLst>
          </p:cNvPr>
          <p:cNvSpPr>
            <a:spLocks/>
          </p:cNvSpPr>
          <p:nvPr/>
        </p:nvSpPr>
        <p:spPr bwMode="auto">
          <a:xfrm rot="1361013" flipH="1">
            <a:off x="2222500" y="2992438"/>
            <a:ext cx="839788" cy="86360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EA1D80-A773-8556-2A0A-D1F20219C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9CD5-6F8A-BE4A-868F-51CBC00674FA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29244E-9D92-B5B4-C64F-58097009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>
            <a:extLst>
              <a:ext uri="{FF2B5EF4-FFF2-40B4-BE49-F238E27FC236}">
                <a16:creationId xmlns:a16="http://schemas.microsoft.com/office/drawing/2014/main" id="{D17A860F-A1A5-9348-9ED4-CBE4EA4539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620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rdt2.1: discussion</a:t>
            </a:r>
          </a:p>
        </p:txBody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4BCB5EF1-30C7-A148-93CD-73A770053A5C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eaLnBrk="1" hangingPunct="1">
              <a:buFont typeface="ZapfDingbats" pitchFamily="82" charset="2"/>
              <a:buNone/>
            </a:pPr>
            <a:r>
              <a:rPr lang="en-US" altLang="en-US" sz="2200" u="sng">
                <a:cs typeface="Arial" panose="020B0604020202020204" pitchFamily="34" charset="0"/>
              </a:rPr>
              <a:t>Sender:</a:t>
            </a:r>
            <a:endParaRPr lang="en-US" altLang="en-US" sz="220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200">
                <a:cs typeface="Arial" panose="020B0604020202020204" pitchFamily="34" charset="0"/>
              </a:rPr>
              <a:t>seq # added to pkt</a:t>
            </a:r>
          </a:p>
          <a:p>
            <a:pPr eaLnBrk="1" hangingPunct="1"/>
            <a:r>
              <a:rPr lang="en-US" altLang="en-US" sz="2200">
                <a:cs typeface="Arial" panose="020B0604020202020204" pitchFamily="34" charset="0"/>
              </a:rPr>
              <a:t>two seq. #</a:t>
            </a:r>
            <a:r>
              <a:rPr lang="ja-JP" altLang="en-US" sz="2200">
                <a:cs typeface="Arial" panose="020B0604020202020204" pitchFamily="34" charset="0"/>
              </a:rPr>
              <a:t>’</a:t>
            </a:r>
            <a:r>
              <a:rPr lang="en-US" altLang="ja-JP" sz="2200">
                <a:cs typeface="Arial" panose="020B0604020202020204" pitchFamily="34" charset="0"/>
              </a:rPr>
              <a:t>s (0,1) will suffice.  Why?</a:t>
            </a:r>
          </a:p>
          <a:p>
            <a:pPr eaLnBrk="1" hangingPunct="1"/>
            <a:r>
              <a:rPr lang="en-US" altLang="en-US" sz="2200">
                <a:cs typeface="Arial" panose="020B0604020202020204" pitchFamily="34" charset="0"/>
              </a:rPr>
              <a:t>must check if received ACK/NAK corrupted </a:t>
            </a:r>
          </a:p>
          <a:p>
            <a:pPr eaLnBrk="1" hangingPunct="1"/>
            <a:r>
              <a:rPr lang="en-US" altLang="en-US" sz="2200">
                <a:cs typeface="Arial" panose="020B0604020202020204" pitchFamily="34" charset="0"/>
              </a:rPr>
              <a:t>twice as many states</a:t>
            </a:r>
          </a:p>
          <a:p>
            <a:pPr lvl="1" eaLnBrk="1" hangingPunct="1"/>
            <a:r>
              <a:rPr lang="en-US" altLang="en-US" sz="2000"/>
              <a:t>state must </a:t>
            </a:r>
            <a:r>
              <a:rPr lang="ja-JP" altLang="en-US" sz="2000"/>
              <a:t>“</a:t>
            </a:r>
            <a:r>
              <a:rPr lang="en-US" altLang="ja-JP" sz="2000"/>
              <a:t>remember</a:t>
            </a:r>
            <a:r>
              <a:rPr lang="ja-JP" altLang="en-US" sz="2000"/>
              <a:t>”</a:t>
            </a:r>
            <a:r>
              <a:rPr lang="en-US" altLang="ja-JP" sz="2000"/>
              <a:t> whether </a:t>
            </a:r>
            <a:r>
              <a:rPr lang="ja-JP" altLang="en-US" sz="2000"/>
              <a:t>“</a:t>
            </a:r>
            <a:r>
              <a:rPr lang="en-US" altLang="ja-JP" sz="2000"/>
              <a:t>current</a:t>
            </a:r>
            <a:r>
              <a:rPr lang="ja-JP" altLang="en-US" sz="2000"/>
              <a:t>”</a:t>
            </a:r>
            <a:r>
              <a:rPr lang="en-US" altLang="ja-JP" sz="2000"/>
              <a:t> pkt has 0 or 1 seq. #</a:t>
            </a:r>
          </a:p>
          <a:p>
            <a:pPr eaLnBrk="1" hangingPunct="1"/>
            <a:endParaRPr lang="en-US" altLang="en-US" sz="2200">
              <a:cs typeface="Arial" panose="020B0604020202020204" pitchFamily="34" charset="0"/>
            </a:endParaRP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3DDAE2EB-5692-7146-B814-9655B4BCC35D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eaLnBrk="1" hangingPunct="1">
              <a:buFont typeface="ZapfDingbats" charset="0"/>
              <a:buNone/>
              <a:defRPr/>
            </a:pPr>
            <a:r>
              <a:rPr lang="en-US" sz="2200" u="sng">
                <a:ea typeface="+mn-ea"/>
                <a:cs typeface="+mn-cs"/>
              </a:rPr>
              <a:t>Receiver:</a:t>
            </a:r>
            <a:endParaRPr lang="en-US" sz="2200">
              <a:ea typeface="+mn-ea"/>
              <a:cs typeface="+mn-cs"/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ea typeface="+mn-ea"/>
                <a:cs typeface="+mn-cs"/>
              </a:rPr>
              <a:t>must check if received packet is duplicate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>
                <a:ea typeface="Arial" charset="0"/>
              </a:rPr>
              <a:t>state indicates whether 0 or 1 is expected pkt seq #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ea typeface="+mn-ea"/>
                <a:cs typeface="+mn-cs"/>
              </a:rPr>
              <a:t>note: receiver can </a:t>
            </a:r>
            <a:r>
              <a:rPr lang="en-US" sz="2200" i="1">
                <a:ea typeface="+mn-ea"/>
                <a:cs typeface="+mn-cs"/>
              </a:rPr>
              <a:t>not</a:t>
            </a:r>
            <a:r>
              <a:rPr lang="en-US" sz="2200">
                <a:ea typeface="+mn-ea"/>
                <a:cs typeface="+mn-cs"/>
              </a:rPr>
              <a:t> know if its last ACK/NAK received OK at sender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2CC7C2-C9C7-78F1-E326-9CA7C0193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72F4-CAF8-354A-8A7B-69CE8A894F49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2BEE15-C1A9-3245-B379-9E0EEE264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>
            <a:extLst>
              <a:ext uri="{FF2B5EF4-FFF2-40B4-BE49-F238E27FC236}">
                <a16:creationId xmlns:a16="http://schemas.microsoft.com/office/drawing/2014/main" id="{23B88A2B-4F49-7B49-A658-95742744767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sz="50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rdt2.2: a NAK-free protocol</a:t>
            </a:r>
            <a:endParaRPr lang="en-US" sz="62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54B72CF-6DA9-E148-BE8B-83F12A5C8E23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001000" cy="2765425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ea typeface="+mn-ea"/>
                <a:cs typeface="+mn-cs"/>
              </a:rPr>
              <a:t>Same functionality as rdt2.1, using acks only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ea typeface="+mn-ea"/>
                <a:cs typeface="+mn-cs"/>
              </a:rPr>
              <a:t>Instead of NAK, receiver sends ACK for last pkt received OK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>
                <a:ea typeface="Arial" charset="0"/>
              </a:rPr>
              <a:t>Receiver must </a:t>
            </a:r>
            <a:r>
              <a:rPr lang="en-US" sz="2000" i="1">
                <a:ea typeface="Arial" charset="0"/>
              </a:rPr>
              <a:t>explicitly</a:t>
            </a:r>
            <a:r>
              <a:rPr lang="en-US" sz="2000">
                <a:ea typeface="Arial" charset="0"/>
              </a:rPr>
              <a:t> include seq # of pkt being acked 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ea typeface="+mn-ea"/>
                <a:cs typeface="+mn-cs"/>
              </a:rPr>
              <a:t>Duplicate ACK at sender results in same action as NAK: </a:t>
            </a:r>
            <a:r>
              <a:rPr lang="en-US" sz="2200" i="1">
                <a:ea typeface="+mn-ea"/>
                <a:cs typeface="+mn-cs"/>
              </a:rPr>
              <a:t>retransmit current pkt</a:t>
            </a:r>
            <a:endParaRPr lang="en-US" sz="2200"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B6BD3D-E3FA-9431-BA2D-99B4D7789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C33D-5987-384A-A263-4F575F24501A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433A89-7485-BDEE-8CC4-184C10299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>
            <a:extLst>
              <a:ext uri="{FF2B5EF4-FFF2-40B4-BE49-F238E27FC236}">
                <a16:creationId xmlns:a16="http://schemas.microsoft.com/office/drawing/2014/main" id="{9F04533D-3D5D-024B-B7D3-2BDC6A64339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49263" y="0"/>
            <a:ext cx="7772400" cy="750888"/>
          </a:xfrm>
        </p:spPr>
        <p:txBody>
          <a:bodyPr anchor="ctr"/>
          <a:lstStyle/>
          <a:p>
            <a:pPr eaLnBrk="1" hangingPunct="1"/>
            <a:r>
              <a:rPr lang="en-US" altLang="en-US" sz="450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rdt2.2: sender, receiver fragments</a:t>
            </a:r>
          </a:p>
        </p:txBody>
      </p:sp>
      <p:grpSp>
        <p:nvGrpSpPr>
          <p:cNvPr id="50178" name="Group 3">
            <a:extLst>
              <a:ext uri="{FF2B5EF4-FFF2-40B4-BE49-F238E27FC236}">
                <a16:creationId xmlns:a16="http://schemas.microsoft.com/office/drawing/2014/main" id="{F5B0C4C8-11E1-DB47-9485-A40458697D8E}"/>
              </a:ext>
            </a:extLst>
          </p:cNvPr>
          <p:cNvGrpSpPr>
            <a:grpSpLocks/>
          </p:cNvGrpSpPr>
          <p:nvPr/>
        </p:nvGrpSpPr>
        <p:grpSpPr bwMode="auto">
          <a:xfrm>
            <a:off x="2620963" y="1822450"/>
            <a:ext cx="1062037" cy="838200"/>
            <a:chOff x="1441" y="2062"/>
            <a:chExt cx="669" cy="528"/>
          </a:xfrm>
        </p:grpSpPr>
        <p:sp>
          <p:nvSpPr>
            <p:cNvPr id="50211" name="Oval 4">
              <a:extLst>
                <a:ext uri="{FF2B5EF4-FFF2-40B4-BE49-F238E27FC236}">
                  <a16:creationId xmlns:a16="http://schemas.microsoft.com/office/drawing/2014/main" id="{9D1448A7-786A-1147-984B-2B8F48317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3" y="2062"/>
              <a:ext cx="578" cy="528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50212" name="Text Box 5">
              <a:extLst>
                <a:ext uri="{FF2B5EF4-FFF2-40B4-BE49-F238E27FC236}">
                  <a16:creationId xmlns:a16="http://schemas.microsoft.com/office/drawing/2014/main" id="{9A67ABC3-2473-034F-A595-603437BF1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1" y="2110"/>
              <a:ext cx="66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chemeClr val="bg2"/>
                  </a:solidFill>
                </a:rPr>
                <a:t>Wait for call 0 from above</a:t>
              </a:r>
              <a:endParaRPr lang="en-US" altLang="en-US" sz="1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0179" name="Text Box 6">
            <a:extLst>
              <a:ext uri="{FF2B5EF4-FFF2-40B4-BE49-F238E27FC236}">
                <a16:creationId xmlns:a16="http://schemas.microsoft.com/office/drawing/2014/main" id="{57201F0E-BAF3-2A48-BF53-F56BA7211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7513" y="1120775"/>
            <a:ext cx="3722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sndpkt = make_pkt(0, data, checksum)</a:t>
            </a:r>
          </a:p>
          <a:p>
            <a:pPr eaLnBrk="1" hangingPunct="1"/>
            <a:r>
              <a:rPr lang="en-US" altLang="en-US" sz="1600"/>
              <a:t>udt_send(sndpkt)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50180" name="Text Box 7">
            <a:extLst>
              <a:ext uri="{FF2B5EF4-FFF2-40B4-BE49-F238E27FC236}">
                <a16:creationId xmlns:a16="http://schemas.microsoft.com/office/drawing/2014/main" id="{F3FC8DD5-9F40-2A47-9687-B51E0C488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0213" y="839788"/>
            <a:ext cx="1724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rdt_send(data)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50181" name="Line 8">
            <a:extLst>
              <a:ext uri="{FF2B5EF4-FFF2-40B4-BE49-F238E27FC236}">
                <a16:creationId xmlns:a16="http://schemas.microsoft.com/office/drawing/2014/main" id="{95299AD3-CAF5-5845-BF4A-014420689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2125" y="1176338"/>
            <a:ext cx="3552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2" name="Line 9">
            <a:extLst>
              <a:ext uri="{FF2B5EF4-FFF2-40B4-BE49-F238E27FC236}">
                <a16:creationId xmlns:a16="http://schemas.microsoft.com/office/drawing/2014/main" id="{B4B27FEE-B492-4E4E-B0A6-155E179B23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7288" y="1685925"/>
            <a:ext cx="419100" cy="2301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3" name="Freeform 10">
            <a:extLst>
              <a:ext uri="{FF2B5EF4-FFF2-40B4-BE49-F238E27FC236}">
                <a16:creationId xmlns:a16="http://schemas.microsoft.com/office/drawing/2014/main" id="{06D03526-F96C-B849-B67E-744539544A10}"/>
              </a:ext>
            </a:extLst>
          </p:cNvPr>
          <p:cNvSpPr>
            <a:spLocks/>
          </p:cNvSpPr>
          <p:nvPr/>
        </p:nvSpPr>
        <p:spPr bwMode="auto">
          <a:xfrm flipV="1">
            <a:off x="3327400" y="1620838"/>
            <a:ext cx="1897063" cy="206375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4" name="Freeform 11">
            <a:extLst>
              <a:ext uri="{FF2B5EF4-FFF2-40B4-BE49-F238E27FC236}">
                <a16:creationId xmlns:a16="http://schemas.microsoft.com/office/drawing/2014/main" id="{6399C01A-E487-A741-81BF-2460B82D39D3}"/>
              </a:ext>
            </a:extLst>
          </p:cNvPr>
          <p:cNvSpPr>
            <a:spLocks/>
          </p:cNvSpPr>
          <p:nvPr/>
        </p:nvSpPr>
        <p:spPr bwMode="auto">
          <a:xfrm rot="-1357180">
            <a:off x="5802313" y="1546225"/>
            <a:ext cx="452437" cy="860425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  <a:gd name="T6" fmla="*/ 0 w 735"/>
              <a:gd name="T7" fmla="*/ 0 h 1080"/>
              <a:gd name="T8" fmla="*/ 735 w 735"/>
              <a:gd name="T9" fmla="*/ 1080 h 1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5" name="Text Box 12">
            <a:extLst>
              <a:ext uri="{FF2B5EF4-FFF2-40B4-BE49-F238E27FC236}">
                <a16:creationId xmlns:a16="http://schemas.microsoft.com/office/drawing/2014/main" id="{ABF79160-A7FB-0A43-A74C-1E46E4FC4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075" y="2252663"/>
            <a:ext cx="212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chemeClr val="accent2"/>
                </a:solidFill>
              </a:rPr>
              <a:t>udt_send(sndpkt)</a:t>
            </a:r>
            <a:endParaRPr lang="en-US" altLang="en-US" sz="16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6" name="Text Box 13">
            <a:extLst>
              <a:ext uri="{FF2B5EF4-FFF2-40B4-BE49-F238E27FC236}">
                <a16:creationId xmlns:a16="http://schemas.microsoft.com/office/drawing/2014/main" id="{6BC5C61F-E63F-4C4D-B047-F3F0D2E34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238" y="1465263"/>
            <a:ext cx="27178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rdt_rcv(rcvpkt) &amp;&amp;  </a:t>
            </a:r>
          </a:p>
          <a:p>
            <a:pPr eaLnBrk="1" hangingPunct="1"/>
            <a:r>
              <a:rPr lang="en-US" altLang="en-US" sz="1600"/>
              <a:t>( corrupt(rcvpkt) ||</a:t>
            </a:r>
          </a:p>
          <a:p>
            <a:pPr eaLnBrk="1" hangingPunct="1"/>
            <a:r>
              <a:rPr lang="en-US" altLang="en-US" sz="1600"/>
              <a:t>  </a:t>
            </a:r>
            <a:r>
              <a:rPr lang="en-US" altLang="en-US" sz="1600" b="1">
                <a:solidFill>
                  <a:schemeClr val="accent2"/>
                </a:solidFill>
              </a:rPr>
              <a:t>isACK(rcvpkt,1)</a:t>
            </a:r>
            <a:r>
              <a:rPr lang="en-US" altLang="en-US" sz="1600"/>
              <a:t> )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50187" name="Line 14">
            <a:extLst>
              <a:ext uri="{FF2B5EF4-FFF2-40B4-BE49-F238E27FC236}">
                <a16:creationId xmlns:a16="http://schemas.microsoft.com/office/drawing/2014/main" id="{A80D2C55-B7D5-1D48-99CA-DC30062AAB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18263" y="2246313"/>
            <a:ext cx="1420812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Freeform 15">
            <a:extLst>
              <a:ext uri="{FF2B5EF4-FFF2-40B4-BE49-F238E27FC236}">
                <a16:creationId xmlns:a16="http://schemas.microsoft.com/office/drawing/2014/main" id="{FAE50128-537E-A747-AF3B-5EC02BA47E4E}"/>
              </a:ext>
            </a:extLst>
          </p:cNvPr>
          <p:cNvSpPr>
            <a:spLocks/>
          </p:cNvSpPr>
          <p:nvPr/>
        </p:nvSpPr>
        <p:spPr bwMode="auto">
          <a:xfrm>
            <a:off x="5948363" y="2446338"/>
            <a:ext cx="203200" cy="1228725"/>
          </a:xfrm>
          <a:custGeom>
            <a:avLst/>
            <a:gdLst>
              <a:gd name="T0" fmla="*/ 2147483647 w 128"/>
              <a:gd name="T1" fmla="*/ 2147483647 h 774"/>
              <a:gd name="T2" fmla="*/ 0 w 128"/>
              <a:gd name="T3" fmla="*/ 0 h 774"/>
              <a:gd name="T4" fmla="*/ 0 60000 65536"/>
              <a:gd name="T5" fmla="*/ 0 60000 65536"/>
              <a:gd name="T6" fmla="*/ 0 w 128"/>
              <a:gd name="T7" fmla="*/ 0 h 774"/>
              <a:gd name="T8" fmla="*/ 128 w 128"/>
              <a:gd name="T9" fmla="*/ 774 h 7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8" h="774">
                <a:moveTo>
                  <a:pt x="67" y="774"/>
                </a:moveTo>
                <a:cubicBezTo>
                  <a:pt x="128" y="425"/>
                  <a:pt x="81" y="0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9" name="Text Box 16">
            <a:extLst>
              <a:ext uri="{FF2B5EF4-FFF2-40B4-BE49-F238E27FC236}">
                <a16:creationId xmlns:a16="http://schemas.microsoft.com/office/drawing/2014/main" id="{32532B7C-1C6C-464E-8345-C13B5BF85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2825" y="2857500"/>
            <a:ext cx="2413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rdt_rcv(rcvpkt)   </a:t>
            </a:r>
          </a:p>
          <a:p>
            <a:pPr eaLnBrk="1" hangingPunct="1"/>
            <a:r>
              <a:rPr lang="en-US" altLang="en-US" sz="1600"/>
              <a:t>&amp;&amp; notcorrupt(rcvpkt) </a:t>
            </a:r>
          </a:p>
          <a:p>
            <a:pPr eaLnBrk="1" hangingPunct="1"/>
            <a:r>
              <a:rPr lang="en-US" altLang="en-US" sz="1600"/>
              <a:t>&amp;&amp; </a:t>
            </a:r>
            <a:r>
              <a:rPr lang="en-US" altLang="en-US" sz="1600" b="1">
                <a:solidFill>
                  <a:schemeClr val="accent2"/>
                </a:solidFill>
              </a:rPr>
              <a:t>isACK(rcvpkt,0)</a:t>
            </a:r>
            <a:r>
              <a:rPr lang="en-US" altLang="en-US" sz="900">
                <a:solidFill>
                  <a:schemeClr val="accent2"/>
                </a:solidFill>
              </a:rPr>
              <a:t> </a:t>
            </a:r>
            <a:endParaRPr lang="en-US" altLang="en-US" sz="20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90" name="Line 17">
            <a:extLst>
              <a:ext uri="{FF2B5EF4-FFF2-40B4-BE49-F238E27FC236}">
                <a16:creationId xmlns:a16="http://schemas.microsoft.com/office/drawing/2014/main" id="{048A1D22-B9C0-B948-AA72-8C84D4CF2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725" y="3681413"/>
            <a:ext cx="1863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191" name="Group 18">
            <a:extLst>
              <a:ext uri="{FF2B5EF4-FFF2-40B4-BE49-F238E27FC236}">
                <a16:creationId xmlns:a16="http://schemas.microsoft.com/office/drawing/2014/main" id="{8647391E-E33C-9B47-B103-4F22C177949D}"/>
              </a:ext>
            </a:extLst>
          </p:cNvPr>
          <p:cNvGrpSpPr>
            <a:grpSpLocks/>
          </p:cNvGrpSpPr>
          <p:nvPr/>
        </p:nvGrpSpPr>
        <p:grpSpPr bwMode="auto">
          <a:xfrm>
            <a:off x="4976813" y="1768475"/>
            <a:ext cx="1062037" cy="838200"/>
            <a:chOff x="1441" y="2062"/>
            <a:chExt cx="669" cy="528"/>
          </a:xfrm>
        </p:grpSpPr>
        <p:sp>
          <p:nvSpPr>
            <p:cNvPr id="50209" name="Oval 19">
              <a:extLst>
                <a:ext uri="{FF2B5EF4-FFF2-40B4-BE49-F238E27FC236}">
                  <a16:creationId xmlns:a16="http://schemas.microsoft.com/office/drawing/2014/main" id="{975BF3A6-BED5-4E4D-8152-7B3A0BC59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3" y="2062"/>
              <a:ext cx="578" cy="528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50210" name="Text Box 20">
              <a:extLst>
                <a:ext uri="{FF2B5EF4-FFF2-40B4-BE49-F238E27FC236}">
                  <a16:creationId xmlns:a16="http://schemas.microsoft.com/office/drawing/2014/main" id="{C405B27D-765A-7647-9CC4-45298B3B3C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1" y="2110"/>
              <a:ext cx="66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chemeClr val="bg2"/>
                  </a:solidFill>
                </a:rPr>
                <a:t>Wait for ACK</a:t>
              </a:r>
            </a:p>
            <a:p>
              <a:pPr algn="ctr" eaLnBrk="1" hangingPunct="1"/>
              <a:r>
                <a:rPr lang="en-US" altLang="en-US" sz="1400">
                  <a:solidFill>
                    <a:schemeClr val="bg2"/>
                  </a:solidFill>
                </a:rPr>
                <a:t>0</a:t>
              </a:r>
              <a:endParaRPr lang="en-US" altLang="en-US" sz="1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0192" name="Text Box 21">
            <a:extLst>
              <a:ext uri="{FF2B5EF4-FFF2-40B4-BE49-F238E27FC236}">
                <a16:creationId xmlns:a16="http://schemas.microsoft.com/office/drawing/2014/main" id="{F1BBDCF7-BAEE-A04B-9389-B3ED1C717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00" y="2486025"/>
            <a:ext cx="1622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dirty="0">
                <a:solidFill>
                  <a:schemeClr val="accent2"/>
                </a:solidFill>
              </a:rPr>
              <a:t>sender FSM</a:t>
            </a:r>
          </a:p>
          <a:p>
            <a:pPr algn="ctr" eaLnBrk="1" hangingPunct="1"/>
            <a:r>
              <a:rPr lang="en-US" altLang="en-US" sz="2000" dirty="0">
                <a:solidFill>
                  <a:schemeClr val="accent2"/>
                </a:solidFill>
              </a:rPr>
              <a:t>fragment</a:t>
            </a:r>
          </a:p>
        </p:txBody>
      </p:sp>
      <p:grpSp>
        <p:nvGrpSpPr>
          <p:cNvPr id="50193" name="Group 22">
            <a:extLst>
              <a:ext uri="{FF2B5EF4-FFF2-40B4-BE49-F238E27FC236}">
                <a16:creationId xmlns:a16="http://schemas.microsoft.com/office/drawing/2014/main" id="{17272CBB-4B2B-CE42-80B9-97677912A049}"/>
              </a:ext>
            </a:extLst>
          </p:cNvPr>
          <p:cNvGrpSpPr>
            <a:grpSpLocks/>
          </p:cNvGrpSpPr>
          <p:nvPr/>
        </p:nvGrpSpPr>
        <p:grpSpPr bwMode="auto">
          <a:xfrm>
            <a:off x="2477870" y="4774406"/>
            <a:ext cx="847725" cy="795338"/>
            <a:chOff x="3570" y="3063"/>
            <a:chExt cx="534" cy="501"/>
          </a:xfrm>
        </p:grpSpPr>
        <p:sp>
          <p:nvSpPr>
            <p:cNvPr id="50207" name="Oval 23">
              <a:extLst>
                <a:ext uri="{FF2B5EF4-FFF2-40B4-BE49-F238E27FC236}">
                  <a16:creationId xmlns:a16="http://schemas.microsoft.com/office/drawing/2014/main" id="{FB2ADC52-A695-2147-9809-1D4B57E1D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0" y="3063"/>
              <a:ext cx="534" cy="501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50208" name="Text Box 24">
              <a:extLst>
                <a:ext uri="{FF2B5EF4-FFF2-40B4-BE49-F238E27FC236}">
                  <a16:creationId xmlns:a16="http://schemas.microsoft.com/office/drawing/2014/main" id="{DCD696DA-DDA9-8249-92BD-1F1D994A84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7" y="3085"/>
              <a:ext cx="50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chemeClr val="bg2"/>
                  </a:solidFill>
                </a:rPr>
                <a:t>Wait for </a:t>
              </a:r>
            </a:p>
            <a:p>
              <a:pPr algn="ctr" eaLnBrk="1" hangingPunct="1"/>
              <a:r>
                <a:rPr lang="en-US" altLang="en-US" sz="1400">
                  <a:solidFill>
                    <a:schemeClr val="bg2"/>
                  </a:solidFill>
                </a:rPr>
                <a:t>0 from below</a:t>
              </a:r>
              <a:endParaRPr lang="en-US" altLang="en-US" sz="1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0194" name="Freeform 25">
            <a:extLst>
              <a:ext uri="{FF2B5EF4-FFF2-40B4-BE49-F238E27FC236}">
                <a16:creationId xmlns:a16="http://schemas.microsoft.com/office/drawing/2014/main" id="{D2D5DF8D-02BA-D946-945E-D2103813C281}"/>
              </a:ext>
            </a:extLst>
          </p:cNvPr>
          <p:cNvSpPr>
            <a:spLocks/>
          </p:cNvSpPr>
          <p:nvPr/>
        </p:nvSpPr>
        <p:spPr bwMode="auto">
          <a:xfrm>
            <a:off x="3106520" y="4664869"/>
            <a:ext cx="825500" cy="185737"/>
          </a:xfrm>
          <a:custGeom>
            <a:avLst/>
            <a:gdLst>
              <a:gd name="T0" fmla="*/ 0 w 520"/>
              <a:gd name="T1" fmla="*/ 2147483647 h 117"/>
              <a:gd name="T2" fmla="*/ 2147483647 w 520"/>
              <a:gd name="T3" fmla="*/ 2147483647 h 117"/>
              <a:gd name="T4" fmla="*/ 0 60000 65536"/>
              <a:gd name="T5" fmla="*/ 0 60000 65536"/>
              <a:gd name="T6" fmla="*/ 0 w 520"/>
              <a:gd name="T7" fmla="*/ 0 h 117"/>
              <a:gd name="T8" fmla="*/ 520 w 520"/>
              <a:gd name="T9" fmla="*/ 117 h 1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0" h="117">
                <a:moveTo>
                  <a:pt x="0" y="117"/>
                </a:moveTo>
                <a:cubicBezTo>
                  <a:pt x="136" y="17"/>
                  <a:pt x="276" y="0"/>
                  <a:pt x="520" y="1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9" name="Freeform 30">
            <a:extLst>
              <a:ext uri="{FF2B5EF4-FFF2-40B4-BE49-F238E27FC236}">
                <a16:creationId xmlns:a16="http://schemas.microsoft.com/office/drawing/2014/main" id="{4925D232-5891-2C47-B8FC-0B63DE95CCB7}"/>
              </a:ext>
            </a:extLst>
          </p:cNvPr>
          <p:cNvSpPr>
            <a:spLocks/>
          </p:cNvSpPr>
          <p:nvPr/>
        </p:nvSpPr>
        <p:spPr bwMode="auto">
          <a:xfrm flipH="1">
            <a:off x="2014320" y="4426744"/>
            <a:ext cx="490537" cy="135890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0" name="Line 31">
            <a:extLst>
              <a:ext uri="{FF2B5EF4-FFF2-40B4-BE49-F238E27FC236}">
                <a16:creationId xmlns:a16="http://schemas.microsoft.com/office/drawing/2014/main" id="{81400F1E-B1BF-A045-B7AA-DEAD0B69C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1070" y="5169694"/>
            <a:ext cx="1924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1" name="Text Box 32">
            <a:extLst>
              <a:ext uri="{FF2B5EF4-FFF2-40B4-BE49-F238E27FC236}">
                <a16:creationId xmlns:a16="http://schemas.microsoft.com/office/drawing/2014/main" id="{984D5363-9E98-8C4E-BB8D-F09D5B808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07" y="4333081"/>
            <a:ext cx="2254251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 err="1"/>
              <a:t>rdt_rcv</a:t>
            </a:r>
            <a:r>
              <a:rPr lang="en-US" altLang="en-US" sz="1600" dirty="0"/>
              <a:t>(</a:t>
            </a:r>
            <a:r>
              <a:rPr lang="en-US" altLang="en-US" sz="1600" dirty="0" err="1"/>
              <a:t>rcvpkt</a:t>
            </a:r>
            <a:r>
              <a:rPr lang="en-US" altLang="en-US" sz="1600" dirty="0"/>
              <a:t>) &amp;&amp; </a:t>
            </a:r>
          </a:p>
          <a:p>
            <a:pPr eaLnBrk="1" hangingPunct="1"/>
            <a:r>
              <a:rPr lang="en-US" altLang="en-US" sz="1600" dirty="0"/>
              <a:t>   (corrupt(</a:t>
            </a:r>
            <a:r>
              <a:rPr lang="en-US" altLang="en-US" sz="1600" dirty="0" err="1"/>
              <a:t>rcvpkt</a:t>
            </a:r>
            <a:r>
              <a:rPr lang="en-US" altLang="en-US" sz="1600" dirty="0"/>
              <a:t>) ||</a:t>
            </a:r>
          </a:p>
          <a:p>
            <a:pPr eaLnBrk="1" hangingPunct="1"/>
            <a:r>
              <a:rPr lang="en-US" altLang="en-US" sz="1600" dirty="0"/>
              <a:t>     </a:t>
            </a:r>
            <a:r>
              <a:rPr lang="en-US" altLang="en-US" sz="1600" b="1" dirty="0">
                <a:solidFill>
                  <a:schemeClr val="accent2"/>
                </a:solidFill>
              </a:rPr>
              <a:t>has_seq1(</a:t>
            </a:r>
            <a:r>
              <a:rPr lang="en-US" altLang="en-US" sz="1600" b="1" dirty="0" err="1">
                <a:solidFill>
                  <a:schemeClr val="accent2"/>
                </a:solidFill>
              </a:rPr>
              <a:t>rcvpkt</a:t>
            </a:r>
            <a:r>
              <a:rPr lang="en-US" altLang="en-US" sz="1600" b="1" dirty="0">
                <a:solidFill>
                  <a:schemeClr val="accent2"/>
                </a:solidFill>
              </a:rPr>
              <a:t>))</a:t>
            </a:r>
            <a:endParaRPr lang="en-US" altLang="en-US" sz="16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202" name="Text Box 33">
            <a:extLst>
              <a:ext uri="{FF2B5EF4-FFF2-40B4-BE49-F238E27FC236}">
                <a16:creationId xmlns:a16="http://schemas.microsoft.com/office/drawing/2014/main" id="{E6A9FA1B-6D6F-C549-9E38-B2368006D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82" y="5198269"/>
            <a:ext cx="2179638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chemeClr val="accent2"/>
                </a:solidFill>
              </a:rPr>
              <a:t>udt_send(sndpkt)</a:t>
            </a:r>
            <a:endParaRPr lang="en-US" altLang="en-US" sz="16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203" name="Text Box 34">
            <a:extLst>
              <a:ext uri="{FF2B5EF4-FFF2-40B4-BE49-F238E27FC236}">
                <a16:creationId xmlns:a16="http://schemas.microsoft.com/office/drawing/2014/main" id="{BAD7056E-D29C-DE40-BEDB-472D84988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026" y="3373437"/>
            <a:ext cx="180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dirty="0">
                <a:solidFill>
                  <a:schemeClr val="accent2"/>
                </a:solidFill>
              </a:rPr>
              <a:t>receiver FSM</a:t>
            </a:r>
          </a:p>
          <a:p>
            <a:pPr algn="ctr" eaLnBrk="1" hangingPunct="1"/>
            <a:r>
              <a:rPr lang="en-US" altLang="en-US" sz="2000" dirty="0">
                <a:solidFill>
                  <a:schemeClr val="accent2"/>
                </a:solidFill>
              </a:rPr>
              <a:t>fragment</a:t>
            </a:r>
          </a:p>
        </p:txBody>
      </p:sp>
      <p:sp>
        <p:nvSpPr>
          <p:cNvPr id="50204" name="Line 35">
            <a:extLst>
              <a:ext uri="{FF2B5EF4-FFF2-40B4-BE49-F238E27FC236}">
                <a16:creationId xmlns:a16="http://schemas.microsoft.com/office/drawing/2014/main" id="{8F613A30-41B1-474B-98A5-3EF39D2095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163" y="2205038"/>
            <a:ext cx="7883525" cy="2757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5" name="Text Box 36">
            <a:extLst>
              <a:ext uri="{FF2B5EF4-FFF2-40B4-BE49-F238E27FC236}">
                <a16:creationId xmlns:a16="http://schemas.microsoft.com/office/drawing/2014/main" id="{5BBD46C5-AF90-F041-B406-1C754D7A7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4825" y="3705225"/>
            <a:ext cx="379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latin typeface="Symbol" pitchFamily="2" charset="2"/>
              </a:rPr>
              <a:t>L</a:t>
            </a:r>
          </a:p>
        </p:txBody>
      </p:sp>
      <p:sp>
        <p:nvSpPr>
          <p:cNvPr id="39" name="Text Box 27">
            <a:extLst>
              <a:ext uri="{FF2B5EF4-FFF2-40B4-BE49-F238E27FC236}">
                <a16:creationId xmlns:a16="http://schemas.microsoft.com/office/drawing/2014/main" id="{12AD2560-B312-6242-AF78-919657EF3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2496" y="4143375"/>
            <a:ext cx="39401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 err="1"/>
              <a:t>rdt_rcv</a:t>
            </a:r>
            <a:r>
              <a:rPr lang="en-US" altLang="en-US" sz="1600" dirty="0"/>
              <a:t>(</a:t>
            </a:r>
            <a:r>
              <a:rPr lang="en-US" altLang="en-US" sz="1600" dirty="0" err="1"/>
              <a:t>rcvpkt</a:t>
            </a:r>
            <a:r>
              <a:rPr lang="en-US" altLang="en-US" sz="1600" dirty="0"/>
              <a:t>) &amp;&amp; </a:t>
            </a:r>
            <a:r>
              <a:rPr lang="en-US" altLang="en-US" sz="1600" dirty="0" err="1"/>
              <a:t>notcorrupt</a:t>
            </a:r>
            <a:r>
              <a:rPr lang="en-US" altLang="en-US" sz="1600" dirty="0"/>
              <a:t>(</a:t>
            </a:r>
            <a:r>
              <a:rPr lang="en-US" altLang="en-US" sz="1600" dirty="0" err="1"/>
              <a:t>rcvpkt</a:t>
            </a:r>
            <a:r>
              <a:rPr lang="en-US" altLang="en-US" sz="1600" dirty="0"/>
              <a:t>) </a:t>
            </a:r>
          </a:p>
          <a:p>
            <a:pPr eaLnBrk="1" hangingPunct="1"/>
            <a:r>
              <a:rPr lang="en-US" altLang="en-US" sz="1600" dirty="0"/>
              <a:t>  &amp;&amp; has_seq0(</a:t>
            </a:r>
            <a:r>
              <a:rPr lang="en-US" altLang="en-US" sz="1600" dirty="0" err="1"/>
              <a:t>rcvpkt</a:t>
            </a:r>
            <a:r>
              <a:rPr lang="en-US" altLang="en-US" sz="1600" dirty="0"/>
              <a:t>) 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40" name="Line 28">
            <a:extLst>
              <a:ext uri="{FF2B5EF4-FFF2-40B4-BE49-F238E27FC236}">
                <a16:creationId xmlns:a16="http://schemas.microsoft.com/office/drawing/2014/main" id="{D239593E-9F86-554F-9A79-1155703299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017" y="4687668"/>
            <a:ext cx="1914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 Box 29">
            <a:extLst>
              <a:ext uri="{FF2B5EF4-FFF2-40B4-BE49-F238E27FC236}">
                <a16:creationId xmlns:a16="http://schemas.microsoft.com/office/drawing/2014/main" id="{2453446F-709B-A14F-A6CB-022207E73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6783" y="4663828"/>
            <a:ext cx="41751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/>
              <a:t>extract(</a:t>
            </a:r>
            <a:r>
              <a:rPr lang="en-US" altLang="en-US" sz="1600" dirty="0" err="1"/>
              <a:t>rcvpkt,data</a:t>
            </a:r>
            <a:r>
              <a:rPr lang="en-US" altLang="en-US" sz="1600" dirty="0"/>
              <a:t>)</a:t>
            </a:r>
          </a:p>
          <a:p>
            <a:pPr eaLnBrk="1" hangingPunct="1"/>
            <a:r>
              <a:rPr lang="en-US" altLang="en-US" sz="1600" dirty="0" err="1"/>
              <a:t>deliver_data</a:t>
            </a:r>
            <a:r>
              <a:rPr lang="en-US" altLang="en-US" sz="1600" dirty="0"/>
              <a:t>(data)</a:t>
            </a:r>
          </a:p>
          <a:p>
            <a:pPr eaLnBrk="1" hangingPunct="1"/>
            <a:r>
              <a:rPr lang="en-US" altLang="en-US" sz="1600" b="1" dirty="0" err="1">
                <a:solidFill>
                  <a:schemeClr val="accent2"/>
                </a:solidFill>
              </a:rPr>
              <a:t>sndpkt</a:t>
            </a:r>
            <a:r>
              <a:rPr lang="en-US" altLang="en-US" sz="1600" b="1" dirty="0">
                <a:solidFill>
                  <a:schemeClr val="accent2"/>
                </a:solidFill>
              </a:rPr>
              <a:t> = </a:t>
            </a:r>
            <a:r>
              <a:rPr lang="en-US" altLang="en-US" sz="1600" b="1" dirty="0" err="1">
                <a:solidFill>
                  <a:schemeClr val="accent2"/>
                </a:solidFill>
              </a:rPr>
              <a:t>make_pkt</a:t>
            </a:r>
            <a:r>
              <a:rPr lang="en-US" altLang="en-US" sz="1600" b="1" dirty="0">
                <a:solidFill>
                  <a:schemeClr val="accent2"/>
                </a:solidFill>
              </a:rPr>
              <a:t>(ACK0, </a:t>
            </a:r>
            <a:r>
              <a:rPr lang="en-US" altLang="en-US" sz="1600" b="1" dirty="0" err="1">
                <a:solidFill>
                  <a:schemeClr val="accent2"/>
                </a:solidFill>
              </a:rPr>
              <a:t>chksum</a:t>
            </a:r>
            <a:r>
              <a:rPr lang="en-US" altLang="en-US" sz="1600" b="1" dirty="0">
                <a:solidFill>
                  <a:schemeClr val="accent2"/>
                </a:solidFill>
              </a:rPr>
              <a:t>)</a:t>
            </a:r>
          </a:p>
          <a:p>
            <a:pPr eaLnBrk="1" hangingPunct="1"/>
            <a:r>
              <a:rPr lang="en-US" altLang="en-US" sz="1600" dirty="0" err="1"/>
              <a:t>udt_send</a:t>
            </a:r>
            <a:r>
              <a:rPr lang="en-US" altLang="en-US" sz="1600" dirty="0"/>
              <a:t>(</a:t>
            </a:r>
            <a:r>
              <a:rPr lang="en-US" altLang="en-US" sz="1600" dirty="0" err="1"/>
              <a:t>sndpkt</a:t>
            </a:r>
            <a:r>
              <a:rPr lang="en-US" altLang="en-US" sz="1600" dirty="0"/>
              <a:t>)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900A9C-F1C5-FCED-FD72-3BE4B79F0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EC3B-2123-E44D-AB0D-E4CB7B8ABA30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D37346-9478-E614-CDA3-0C567088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>
            <a:extLst>
              <a:ext uri="{FF2B5EF4-FFF2-40B4-BE49-F238E27FC236}">
                <a16:creationId xmlns:a16="http://schemas.microsoft.com/office/drawing/2014/main" id="{D4B07966-D244-D64D-8EED-8314617CA48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sz="45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rdt3.0: channels with errors </a:t>
            </a:r>
            <a:r>
              <a:rPr lang="en-US" sz="4500" i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and</a:t>
            </a:r>
            <a:r>
              <a:rPr lang="en-US" sz="45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 loss</a:t>
            </a:r>
            <a:endParaRPr lang="en-US" sz="62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0FD39B7-27D8-5D44-8A1F-4D014AFB6ADA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7675" y="1327150"/>
            <a:ext cx="4038600" cy="4495800"/>
          </a:xfrm>
        </p:spPr>
        <p:txBody>
          <a:bodyPr/>
          <a:lstStyle/>
          <a:p>
            <a:pPr eaLnBrk="1" hangingPunct="1">
              <a:buFont typeface="ZapfDingbats" charset="0"/>
              <a:buNone/>
              <a:defRPr/>
            </a:pPr>
            <a:r>
              <a:rPr lang="en-US" sz="2200" u="sng">
                <a:ea typeface="+mn-ea"/>
                <a:cs typeface="+mn-cs"/>
              </a:rPr>
              <a:t>New assumption:</a:t>
            </a:r>
            <a:r>
              <a:rPr lang="en-US" sz="2200">
                <a:ea typeface="+mn-ea"/>
                <a:cs typeface="+mn-cs"/>
              </a:rPr>
              <a:t> underlying channel can also lose packets (data or acks)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>
                <a:ea typeface="Arial" charset="0"/>
              </a:rPr>
              <a:t>Checksum, seq. #, Acks, retransmissions will be of help, but not enough</a:t>
            </a:r>
          </a:p>
        </p:txBody>
      </p:sp>
      <p:sp>
        <p:nvSpPr>
          <p:cNvPr id="51203" name="Rectangle 4">
            <a:extLst>
              <a:ext uri="{FF2B5EF4-FFF2-40B4-BE49-F238E27FC236}">
                <a16:creationId xmlns:a16="http://schemas.microsoft.com/office/drawing/2014/main" id="{6BFB5AC8-EAE9-954E-ACC6-295268DBB768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14850" y="1347788"/>
            <a:ext cx="4095750" cy="4648200"/>
          </a:xfrm>
        </p:spPr>
        <p:txBody>
          <a:bodyPr/>
          <a:lstStyle/>
          <a:p>
            <a:pPr eaLnBrk="1" hangingPunct="1">
              <a:buFont typeface="ZapfDingbats" pitchFamily="82" charset="2"/>
              <a:buNone/>
            </a:pPr>
            <a:r>
              <a:rPr lang="en-US" altLang="en-US" sz="2200" u="sng">
                <a:cs typeface="Arial" panose="020B0604020202020204" pitchFamily="34" charset="0"/>
              </a:rPr>
              <a:t>Approach:</a:t>
            </a:r>
            <a:r>
              <a:rPr lang="en-US" altLang="en-US" sz="2200">
                <a:cs typeface="Arial" panose="020B0604020202020204" pitchFamily="34" charset="0"/>
              </a:rPr>
              <a:t> sender waits </a:t>
            </a:r>
            <a:r>
              <a:rPr lang="ja-JP" altLang="en-US" sz="2200">
                <a:cs typeface="Arial" panose="020B0604020202020204" pitchFamily="34" charset="0"/>
              </a:rPr>
              <a:t>“</a:t>
            </a:r>
            <a:r>
              <a:rPr lang="en-US" altLang="ja-JP" sz="2200">
                <a:cs typeface="Arial" panose="020B0604020202020204" pitchFamily="34" charset="0"/>
              </a:rPr>
              <a:t>reasonable</a:t>
            </a:r>
            <a:r>
              <a:rPr lang="ja-JP" altLang="en-US" sz="2200">
                <a:cs typeface="Arial" panose="020B0604020202020204" pitchFamily="34" charset="0"/>
              </a:rPr>
              <a:t>”</a:t>
            </a:r>
            <a:r>
              <a:rPr lang="en-US" altLang="ja-JP" sz="2200">
                <a:cs typeface="Arial" panose="020B0604020202020204" pitchFamily="34" charset="0"/>
              </a:rPr>
              <a:t> amount of time for ACK </a:t>
            </a:r>
          </a:p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Retransmits if no ACK received in this time</a:t>
            </a:r>
          </a:p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If pkt (or ACK) just delayed (not lost):</a:t>
            </a:r>
          </a:p>
          <a:p>
            <a:pPr lvl="1" eaLnBrk="1" hangingPunct="1"/>
            <a:r>
              <a:rPr lang="en-US" altLang="en-US" sz="2000"/>
              <a:t>Retransmission will be  duplicate, but use of seq. #</a:t>
            </a:r>
            <a:r>
              <a:rPr lang="ja-JP" altLang="en-US" sz="2000"/>
              <a:t>’</a:t>
            </a:r>
            <a:r>
              <a:rPr lang="en-US" altLang="ja-JP" sz="2000"/>
              <a:t>S already handles this</a:t>
            </a:r>
            <a:endParaRPr lang="en-US" altLang="ja-JP" sz="1800"/>
          </a:p>
          <a:p>
            <a:pPr lvl="1" eaLnBrk="1" hangingPunct="1"/>
            <a:r>
              <a:rPr lang="en-US" altLang="en-US" sz="2000"/>
              <a:t>Receiver must specify seq # of pkt being acked</a:t>
            </a:r>
            <a:endParaRPr lang="en-US" altLang="en-US" sz="1800"/>
          </a:p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Requires countdown timer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B33C7C-19F6-F7AF-9C29-E60BFB6FC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169C-9413-904C-A7ED-64681C3DC91B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A652F3-8382-91B7-899B-7A3ABE9EA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>
            <a:extLst>
              <a:ext uri="{FF2B5EF4-FFF2-40B4-BE49-F238E27FC236}">
                <a16:creationId xmlns:a16="http://schemas.microsoft.com/office/drawing/2014/main" id="{A2556DE6-BCDB-E047-9312-00B53FE477F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9725" y="242888"/>
            <a:ext cx="3560763" cy="720725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5000" dirty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rdt3.0 sender</a:t>
            </a:r>
            <a:endParaRPr lang="en-US" sz="6200" dirty="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52226" name="Text Box 3">
            <a:extLst>
              <a:ext uri="{FF2B5EF4-FFF2-40B4-BE49-F238E27FC236}">
                <a16:creationId xmlns:a16="http://schemas.microsoft.com/office/drawing/2014/main" id="{FB61CDEC-719F-5C45-80CC-F4DF141D0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9425" y="1384300"/>
            <a:ext cx="38608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 err="1"/>
              <a:t>sndpkt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make_pkt</a:t>
            </a:r>
            <a:r>
              <a:rPr lang="en-US" altLang="en-US" sz="1400" dirty="0"/>
              <a:t>(0, data, checksum)</a:t>
            </a:r>
          </a:p>
          <a:p>
            <a:pPr eaLnBrk="1" hangingPunct="1"/>
            <a:r>
              <a:rPr lang="en-US" altLang="en-US" sz="1400" dirty="0" err="1"/>
              <a:t>udt_send</a:t>
            </a:r>
            <a:r>
              <a:rPr lang="en-US" altLang="en-US" sz="1400" dirty="0"/>
              <a:t>(</a:t>
            </a:r>
            <a:r>
              <a:rPr lang="en-US" altLang="en-US" sz="1400" dirty="0" err="1"/>
              <a:t>sndpkt</a:t>
            </a:r>
            <a:r>
              <a:rPr lang="en-US" altLang="en-US" sz="1400" dirty="0"/>
              <a:t>)</a:t>
            </a:r>
          </a:p>
          <a:p>
            <a:pPr eaLnBrk="1" hangingPunct="1"/>
            <a:r>
              <a:rPr lang="en-US" altLang="en-US" sz="1400" dirty="0" err="1"/>
              <a:t>start_timer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52227" name="Text Box 4">
            <a:extLst>
              <a:ext uri="{FF2B5EF4-FFF2-40B4-BE49-F238E27FC236}">
                <a16:creationId xmlns:a16="http://schemas.microsoft.com/office/drawing/2014/main" id="{239EB3CF-5AC7-F243-8174-B70460581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0700" y="1090613"/>
            <a:ext cx="1724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 err="1"/>
              <a:t>rdt_send</a:t>
            </a:r>
            <a:r>
              <a:rPr lang="en-US" altLang="en-US" sz="1400" dirty="0"/>
              <a:t>(data)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52228" name="Line 5">
            <a:extLst>
              <a:ext uri="{FF2B5EF4-FFF2-40B4-BE49-F238E27FC236}">
                <a16:creationId xmlns:a16="http://schemas.microsoft.com/office/drawing/2014/main" id="{DEFBE22C-9866-BA4B-BF30-C9101A1B7B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62300" y="142875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9" name="Line 6">
            <a:extLst>
              <a:ext uri="{FF2B5EF4-FFF2-40B4-BE49-F238E27FC236}">
                <a16:creationId xmlns:a16="http://schemas.microsoft.com/office/drawing/2014/main" id="{A232E7EE-0C57-BB4A-8531-F1FAD511FC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9550" y="1544638"/>
            <a:ext cx="157163" cy="5762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30" name="Group 7">
            <a:extLst>
              <a:ext uri="{FF2B5EF4-FFF2-40B4-BE49-F238E27FC236}">
                <a16:creationId xmlns:a16="http://schemas.microsoft.com/office/drawing/2014/main" id="{72A41D17-BB9F-8946-9F92-A10569F8833D}"/>
              </a:ext>
            </a:extLst>
          </p:cNvPr>
          <p:cNvGrpSpPr>
            <a:grpSpLocks/>
          </p:cNvGrpSpPr>
          <p:nvPr/>
        </p:nvGrpSpPr>
        <p:grpSpPr bwMode="auto">
          <a:xfrm>
            <a:off x="5360988" y="2090738"/>
            <a:ext cx="889000" cy="865187"/>
            <a:chOff x="445" y="1273"/>
            <a:chExt cx="560" cy="545"/>
          </a:xfrm>
        </p:grpSpPr>
        <p:sp>
          <p:nvSpPr>
            <p:cNvPr id="52278" name="Oval 8">
              <a:extLst>
                <a:ext uri="{FF2B5EF4-FFF2-40B4-BE49-F238E27FC236}">
                  <a16:creationId xmlns:a16="http://schemas.microsoft.com/office/drawing/2014/main" id="{A52E26C1-A724-6A42-9914-8F1FAC0041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" y="1273"/>
              <a:ext cx="560" cy="54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52279" name="Text Box 9">
              <a:extLst>
                <a:ext uri="{FF2B5EF4-FFF2-40B4-BE49-F238E27FC236}">
                  <a16:creationId xmlns:a16="http://schemas.microsoft.com/office/drawing/2014/main" id="{9BBE8B86-0A10-F945-977B-D7486D032E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" y="1309"/>
              <a:ext cx="45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chemeClr val="bg2"/>
                  </a:solidFill>
                </a:rPr>
                <a:t>Wait for ACK0</a:t>
              </a:r>
              <a:endParaRPr lang="en-US" altLang="en-US" sz="1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2231" name="Freeform 10">
            <a:extLst>
              <a:ext uri="{FF2B5EF4-FFF2-40B4-BE49-F238E27FC236}">
                <a16:creationId xmlns:a16="http://schemas.microsoft.com/office/drawing/2014/main" id="{25830F42-AE7C-6648-B95E-0A0FC4EAA694}"/>
              </a:ext>
            </a:extLst>
          </p:cNvPr>
          <p:cNvSpPr>
            <a:spLocks/>
          </p:cNvSpPr>
          <p:nvPr/>
        </p:nvSpPr>
        <p:spPr bwMode="auto">
          <a:xfrm flipV="1">
            <a:off x="3384550" y="2071688"/>
            <a:ext cx="2090738" cy="163512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2" name="Freeform 11">
            <a:extLst>
              <a:ext uri="{FF2B5EF4-FFF2-40B4-BE49-F238E27FC236}">
                <a16:creationId xmlns:a16="http://schemas.microsoft.com/office/drawing/2014/main" id="{24538687-1FB9-474A-BBBF-9FDEBDEC5EC1}"/>
              </a:ext>
            </a:extLst>
          </p:cNvPr>
          <p:cNvSpPr>
            <a:spLocks/>
          </p:cNvSpPr>
          <p:nvPr/>
        </p:nvSpPr>
        <p:spPr bwMode="auto">
          <a:xfrm>
            <a:off x="6069013" y="1674813"/>
            <a:ext cx="871537" cy="666750"/>
          </a:xfrm>
          <a:custGeom>
            <a:avLst/>
            <a:gdLst>
              <a:gd name="T0" fmla="*/ 0 w 549"/>
              <a:gd name="T1" fmla="*/ 2147483647 h 420"/>
              <a:gd name="T2" fmla="*/ 2147483647 w 549"/>
              <a:gd name="T3" fmla="*/ 2147483647 h 420"/>
              <a:gd name="T4" fmla="*/ 0 60000 65536"/>
              <a:gd name="T5" fmla="*/ 0 60000 65536"/>
              <a:gd name="T6" fmla="*/ 0 w 549"/>
              <a:gd name="T7" fmla="*/ 0 h 420"/>
              <a:gd name="T8" fmla="*/ 549 w 549"/>
              <a:gd name="T9" fmla="*/ 420 h 4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9" h="420">
                <a:moveTo>
                  <a:pt x="0" y="306"/>
                </a:moveTo>
                <a:cubicBezTo>
                  <a:pt x="78" y="0"/>
                  <a:pt x="549" y="315"/>
                  <a:pt x="87" y="42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Text Box 12">
            <a:extLst>
              <a:ext uri="{FF2B5EF4-FFF2-40B4-BE49-F238E27FC236}">
                <a16:creationId xmlns:a16="http://schemas.microsoft.com/office/drawing/2014/main" id="{6641365D-4FC8-FE42-90A2-871D6C1A3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763" y="1196975"/>
            <a:ext cx="17049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rdt_rcv(rcvpkt) &amp;&amp;  </a:t>
            </a:r>
          </a:p>
          <a:p>
            <a:pPr eaLnBrk="1" hangingPunct="1"/>
            <a:r>
              <a:rPr lang="en-US" altLang="en-US" sz="1400"/>
              <a:t>( corrupt(rcvpkt) ||</a:t>
            </a:r>
          </a:p>
          <a:p>
            <a:pPr eaLnBrk="1" hangingPunct="1"/>
            <a:r>
              <a:rPr lang="en-US" altLang="en-US" sz="1400"/>
              <a:t>isACK(rcvpkt,1) )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2234" name="Line 13">
            <a:extLst>
              <a:ext uri="{FF2B5EF4-FFF2-40B4-BE49-F238E27FC236}">
                <a16:creationId xmlns:a16="http://schemas.microsoft.com/office/drawing/2014/main" id="{4C16C3DF-4DD4-E040-802F-A2944D2FD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1313" y="1898650"/>
            <a:ext cx="1350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35" name="Group 14">
            <a:extLst>
              <a:ext uri="{FF2B5EF4-FFF2-40B4-BE49-F238E27FC236}">
                <a16:creationId xmlns:a16="http://schemas.microsoft.com/office/drawing/2014/main" id="{B0B13621-BE88-EB45-9B90-98A81107BB81}"/>
              </a:ext>
            </a:extLst>
          </p:cNvPr>
          <p:cNvGrpSpPr>
            <a:grpSpLocks/>
          </p:cNvGrpSpPr>
          <p:nvPr/>
        </p:nvGrpSpPr>
        <p:grpSpPr bwMode="auto">
          <a:xfrm>
            <a:off x="5453063" y="4005263"/>
            <a:ext cx="1189037" cy="850900"/>
            <a:chOff x="4090" y="3230"/>
            <a:chExt cx="749" cy="536"/>
          </a:xfrm>
        </p:grpSpPr>
        <p:sp>
          <p:nvSpPr>
            <p:cNvPr id="52276" name="Oval 15">
              <a:extLst>
                <a:ext uri="{FF2B5EF4-FFF2-40B4-BE49-F238E27FC236}">
                  <a16:creationId xmlns:a16="http://schemas.microsoft.com/office/drawing/2014/main" id="{0A02C594-FDAD-3740-8139-27697142A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9" y="3230"/>
              <a:ext cx="595" cy="53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52277" name="Text Box 16">
              <a:extLst>
                <a:ext uri="{FF2B5EF4-FFF2-40B4-BE49-F238E27FC236}">
                  <a16:creationId xmlns:a16="http://schemas.microsoft.com/office/drawing/2014/main" id="{161C7790-4F4F-614B-BE58-1693232C10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0" y="3270"/>
              <a:ext cx="74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chemeClr val="bg2"/>
                  </a:solidFill>
                </a:rPr>
                <a:t>Wait for </a:t>
              </a:r>
            </a:p>
            <a:p>
              <a:pPr algn="ctr" eaLnBrk="1" hangingPunct="1"/>
              <a:r>
                <a:rPr lang="en-US" altLang="en-US" sz="1400">
                  <a:solidFill>
                    <a:schemeClr val="bg2"/>
                  </a:solidFill>
                </a:rPr>
                <a:t>call 1 from above</a:t>
              </a:r>
              <a:endParaRPr lang="en-US" altLang="en-US" sz="1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2236" name="Freeform 17">
            <a:extLst>
              <a:ext uri="{FF2B5EF4-FFF2-40B4-BE49-F238E27FC236}">
                <a16:creationId xmlns:a16="http://schemas.microsoft.com/office/drawing/2014/main" id="{0D9EE805-14C3-0140-B0B9-3A837EBC72D8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2140744" y="3402806"/>
            <a:ext cx="1254125" cy="150813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7" name="Freeform 18">
            <a:extLst>
              <a:ext uri="{FF2B5EF4-FFF2-40B4-BE49-F238E27FC236}">
                <a16:creationId xmlns:a16="http://schemas.microsoft.com/office/drawing/2014/main" id="{A0FE5690-DB86-284A-B2FC-B38ABA0AE19E}"/>
              </a:ext>
            </a:extLst>
          </p:cNvPr>
          <p:cNvSpPr>
            <a:spLocks/>
          </p:cNvSpPr>
          <p:nvPr/>
        </p:nvSpPr>
        <p:spPr bwMode="auto">
          <a:xfrm>
            <a:off x="3370263" y="4738688"/>
            <a:ext cx="2312987" cy="274637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8" name="Freeform 19">
            <a:extLst>
              <a:ext uri="{FF2B5EF4-FFF2-40B4-BE49-F238E27FC236}">
                <a16:creationId xmlns:a16="http://schemas.microsoft.com/office/drawing/2014/main" id="{72196240-D598-2D43-B1F4-6F852329F82A}"/>
              </a:ext>
            </a:extLst>
          </p:cNvPr>
          <p:cNvSpPr>
            <a:spLocks/>
          </p:cNvSpPr>
          <p:nvPr/>
        </p:nvSpPr>
        <p:spPr bwMode="auto">
          <a:xfrm rot="5400000" flipH="1" flipV="1">
            <a:off x="5611019" y="3328194"/>
            <a:ext cx="1184275" cy="166687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Text Box 20">
            <a:extLst>
              <a:ext uri="{FF2B5EF4-FFF2-40B4-BE49-F238E27FC236}">
                <a16:creationId xmlns:a16="http://schemas.microsoft.com/office/drawing/2014/main" id="{AB118039-1B17-4245-BFF7-7F61C4D7A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88" y="5224463"/>
            <a:ext cx="34448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sndpkt = make_pkt(1, data, checksum)</a:t>
            </a:r>
          </a:p>
          <a:p>
            <a:pPr eaLnBrk="1" hangingPunct="1"/>
            <a:r>
              <a:rPr lang="en-US" altLang="en-US" sz="1400"/>
              <a:t>udt_send(sndpkt)</a:t>
            </a:r>
          </a:p>
          <a:p>
            <a:pPr eaLnBrk="1" hangingPunct="1"/>
            <a:r>
              <a:rPr lang="en-US" altLang="en-US" sz="1400"/>
              <a:t>start_timer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2240" name="Text Box 21">
            <a:extLst>
              <a:ext uri="{FF2B5EF4-FFF2-40B4-BE49-F238E27FC236}">
                <a16:creationId xmlns:a16="http://schemas.microsoft.com/office/drawing/2014/main" id="{7A8F9F58-AB92-784C-B62B-24357F31C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88" y="4941888"/>
            <a:ext cx="1724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rdt_send(data)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2241" name="Line 22">
            <a:extLst>
              <a:ext uri="{FF2B5EF4-FFF2-40B4-BE49-F238E27FC236}">
                <a16:creationId xmlns:a16="http://schemas.microsoft.com/office/drawing/2014/main" id="{A0071F85-A430-8847-A0AB-9DD67860B1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5350" y="5253038"/>
            <a:ext cx="2598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Text Box 23">
            <a:extLst>
              <a:ext uri="{FF2B5EF4-FFF2-40B4-BE49-F238E27FC236}">
                <a16:creationId xmlns:a16="http://schemas.microsoft.com/office/drawing/2014/main" id="{801336C3-CDCF-8C4C-9479-EE4FB85D5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0150" y="3106738"/>
            <a:ext cx="21494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rdt_rcv(rcvpkt)   </a:t>
            </a:r>
          </a:p>
          <a:p>
            <a:pPr eaLnBrk="1" hangingPunct="1"/>
            <a:r>
              <a:rPr lang="en-US" altLang="en-US" sz="1400"/>
              <a:t>&amp;&amp; notcorrupt(rcvpkt) </a:t>
            </a:r>
          </a:p>
          <a:p>
            <a:pPr eaLnBrk="1" hangingPunct="1"/>
            <a:r>
              <a:rPr lang="en-US" altLang="en-US" sz="1400"/>
              <a:t>&amp;&amp; isACK(rcvpkt,0)</a:t>
            </a:r>
            <a:r>
              <a:rPr lang="en-US" altLang="en-US" sz="1000"/>
              <a:t> 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2243" name="Line 24">
            <a:extLst>
              <a:ext uri="{FF2B5EF4-FFF2-40B4-BE49-F238E27FC236}">
                <a16:creationId xmlns:a16="http://schemas.microsoft.com/office/drawing/2014/main" id="{869E8126-BECB-1043-83B7-6D988066A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6038" y="3817938"/>
            <a:ext cx="1419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4" name="Text Box 25">
            <a:extLst>
              <a:ext uri="{FF2B5EF4-FFF2-40B4-BE49-F238E27FC236}">
                <a16:creationId xmlns:a16="http://schemas.microsoft.com/office/drawing/2014/main" id="{C8295970-185E-D540-BC40-6A559645F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638" y="5062538"/>
            <a:ext cx="16224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rdt_rcv(rcvpkt) &amp;&amp;  </a:t>
            </a:r>
          </a:p>
          <a:p>
            <a:pPr eaLnBrk="1" hangingPunct="1"/>
            <a:r>
              <a:rPr lang="en-US" altLang="en-US" sz="1400"/>
              <a:t>( corrupt(rcvpkt) ||</a:t>
            </a:r>
          </a:p>
          <a:p>
            <a:pPr eaLnBrk="1" hangingPunct="1"/>
            <a:r>
              <a:rPr lang="en-US" altLang="en-US" sz="1400"/>
              <a:t>isACK(rcvpkt,0) )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2245" name="Line 26">
            <a:extLst>
              <a:ext uri="{FF2B5EF4-FFF2-40B4-BE49-F238E27FC236}">
                <a16:creationId xmlns:a16="http://schemas.microsoft.com/office/drawing/2014/main" id="{1F07861B-6C2A-474C-84C3-0C2142E36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3825" y="5788025"/>
            <a:ext cx="1254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6" name="Text Box 27">
            <a:extLst>
              <a:ext uri="{FF2B5EF4-FFF2-40B4-BE49-F238E27FC236}">
                <a16:creationId xmlns:a16="http://schemas.microsoft.com/office/drawing/2014/main" id="{75032432-C158-3D40-A48B-D39799E5E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2865438"/>
            <a:ext cx="19129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rdt_rcv(rcvpkt)   </a:t>
            </a:r>
          </a:p>
          <a:p>
            <a:pPr eaLnBrk="1" hangingPunct="1"/>
            <a:r>
              <a:rPr lang="en-US" altLang="en-US" sz="1400"/>
              <a:t>&amp;&amp; notcorrupt(rcvpkt) </a:t>
            </a:r>
          </a:p>
          <a:p>
            <a:pPr eaLnBrk="1" hangingPunct="1"/>
            <a:r>
              <a:rPr lang="en-US" altLang="en-US" sz="1400"/>
              <a:t>&amp;&amp; isACK(rcvpkt,1)</a:t>
            </a:r>
            <a:r>
              <a:rPr lang="en-US" altLang="en-US" sz="1000"/>
              <a:t> 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2247" name="Line 28">
            <a:extLst>
              <a:ext uri="{FF2B5EF4-FFF2-40B4-BE49-F238E27FC236}">
                <a16:creationId xmlns:a16="http://schemas.microsoft.com/office/drawing/2014/main" id="{B5A2D4F7-D8A4-DB42-9CC7-4EC65D21A6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5050" y="3605213"/>
            <a:ext cx="1517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8" name="Text Box 29">
            <a:extLst>
              <a:ext uri="{FF2B5EF4-FFF2-40B4-BE49-F238E27FC236}">
                <a16:creationId xmlns:a16="http://schemas.microsoft.com/office/drawing/2014/main" id="{82D77A78-789E-A446-86EB-AFB4354A2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0" y="3827463"/>
            <a:ext cx="151447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stop_timer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2249" name="Text Box 30">
            <a:extLst>
              <a:ext uri="{FF2B5EF4-FFF2-40B4-BE49-F238E27FC236}">
                <a16:creationId xmlns:a16="http://schemas.microsoft.com/office/drawing/2014/main" id="{1F993DAF-E673-494C-AED3-BD43B9D8B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578225"/>
            <a:ext cx="1514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stop_timer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2250" name="Freeform 31">
            <a:extLst>
              <a:ext uri="{FF2B5EF4-FFF2-40B4-BE49-F238E27FC236}">
                <a16:creationId xmlns:a16="http://schemas.microsoft.com/office/drawing/2014/main" id="{E47FBFC4-2103-6C4C-BF66-9302E36F292F}"/>
              </a:ext>
            </a:extLst>
          </p:cNvPr>
          <p:cNvSpPr>
            <a:spLocks/>
          </p:cNvSpPr>
          <p:nvPr/>
        </p:nvSpPr>
        <p:spPr bwMode="auto">
          <a:xfrm>
            <a:off x="6238875" y="2338388"/>
            <a:ext cx="461963" cy="682625"/>
          </a:xfrm>
          <a:custGeom>
            <a:avLst/>
            <a:gdLst>
              <a:gd name="T0" fmla="*/ 0 w 291"/>
              <a:gd name="T1" fmla="*/ 2147483647 h 430"/>
              <a:gd name="T2" fmla="*/ 2147483647 w 291"/>
              <a:gd name="T3" fmla="*/ 2147483647 h 430"/>
              <a:gd name="T4" fmla="*/ 0 60000 65536"/>
              <a:gd name="T5" fmla="*/ 0 60000 65536"/>
              <a:gd name="T6" fmla="*/ 0 w 291"/>
              <a:gd name="T7" fmla="*/ 0 h 430"/>
              <a:gd name="T8" fmla="*/ 291 w 291"/>
              <a:gd name="T9" fmla="*/ 430 h 4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1" h="430">
                <a:moveTo>
                  <a:pt x="0" y="120"/>
                </a:moveTo>
                <a:cubicBezTo>
                  <a:pt x="291" y="0"/>
                  <a:pt x="259" y="430"/>
                  <a:pt x="15" y="25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1" name="Text Box 32">
            <a:extLst>
              <a:ext uri="{FF2B5EF4-FFF2-40B4-BE49-F238E27FC236}">
                <a16:creationId xmlns:a16="http://schemas.microsoft.com/office/drawing/2014/main" id="{A34D51A9-5422-6A48-B538-DD0A522D5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0663" y="2516188"/>
            <a:ext cx="21161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udt_send(sndpkt)</a:t>
            </a:r>
          </a:p>
          <a:p>
            <a:pPr eaLnBrk="1" hangingPunct="1"/>
            <a:r>
              <a:rPr lang="en-US" altLang="en-US" sz="1400"/>
              <a:t>start_timer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2252" name="Text Box 33">
            <a:extLst>
              <a:ext uri="{FF2B5EF4-FFF2-40B4-BE49-F238E27FC236}">
                <a16:creationId xmlns:a16="http://schemas.microsoft.com/office/drawing/2014/main" id="{98592D5F-F972-B84F-8462-F2B8A6B54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2888" y="2279650"/>
            <a:ext cx="1114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timeout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2253" name="Line 34">
            <a:extLst>
              <a:ext uri="{FF2B5EF4-FFF2-40B4-BE49-F238E27FC236}">
                <a16:creationId xmlns:a16="http://schemas.microsoft.com/office/drawing/2014/main" id="{64110F12-EBBB-E44B-9510-FE9133E312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1788" y="253365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4" name="Freeform 35">
            <a:extLst>
              <a:ext uri="{FF2B5EF4-FFF2-40B4-BE49-F238E27FC236}">
                <a16:creationId xmlns:a16="http://schemas.microsoft.com/office/drawing/2014/main" id="{7F539428-7669-144D-BE41-8213DAC78679}"/>
              </a:ext>
            </a:extLst>
          </p:cNvPr>
          <p:cNvSpPr>
            <a:spLocks/>
          </p:cNvSpPr>
          <p:nvPr/>
        </p:nvSpPr>
        <p:spPr bwMode="auto">
          <a:xfrm>
            <a:off x="2230438" y="4702175"/>
            <a:ext cx="692150" cy="631825"/>
          </a:xfrm>
          <a:custGeom>
            <a:avLst/>
            <a:gdLst>
              <a:gd name="T0" fmla="*/ 2147483647 w 436"/>
              <a:gd name="T1" fmla="*/ 2147483647 h 398"/>
              <a:gd name="T2" fmla="*/ 2147483647 w 436"/>
              <a:gd name="T3" fmla="*/ 0 h 398"/>
              <a:gd name="T4" fmla="*/ 0 60000 65536"/>
              <a:gd name="T5" fmla="*/ 0 60000 65536"/>
              <a:gd name="T6" fmla="*/ 0 w 436"/>
              <a:gd name="T7" fmla="*/ 0 h 398"/>
              <a:gd name="T8" fmla="*/ 436 w 436"/>
              <a:gd name="T9" fmla="*/ 398 h 3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36" h="398">
                <a:moveTo>
                  <a:pt x="436" y="101"/>
                </a:moveTo>
                <a:cubicBezTo>
                  <a:pt x="367" y="398"/>
                  <a:pt x="0" y="31"/>
                  <a:pt x="30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5" name="Freeform 36">
            <a:extLst>
              <a:ext uri="{FF2B5EF4-FFF2-40B4-BE49-F238E27FC236}">
                <a16:creationId xmlns:a16="http://schemas.microsoft.com/office/drawing/2014/main" id="{BFAEC733-397C-CF44-8ED8-87B29A942345}"/>
              </a:ext>
            </a:extLst>
          </p:cNvPr>
          <p:cNvSpPr>
            <a:spLocks/>
          </p:cNvSpPr>
          <p:nvPr/>
        </p:nvSpPr>
        <p:spPr bwMode="auto">
          <a:xfrm>
            <a:off x="2030413" y="4413250"/>
            <a:ext cx="571500" cy="420688"/>
          </a:xfrm>
          <a:custGeom>
            <a:avLst/>
            <a:gdLst>
              <a:gd name="T0" fmla="*/ 2147483647 w 900"/>
              <a:gd name="T1" fmla="*/ 2147483647 h 662"/>
              <a:gd name="T2" fmla="*/ 2147483647 w 900"/>
              <a:gd name="T3" fmla="*/ 2147483647 h 662"/>
              <a:gd name="T4" fmla="*/ 0 60000 65536"/>
              <a:gd name="T5" fmla="*/ 0 60000 65536"/>
              <a:gd name="T6" fmla="*/ 0 w 900"/>
              <a:gd name="T7" fmla="*/ 0 h 662"/>
              <a:gd name="T8" fmla="*/ 900 w 900"/>
              <a:gd name="T9" fmla="*/ 662 h 6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0" h="662">
                <a:moveTo>
                  <a:pt x="900" y="360"/>
                </a:moveTo>
                <a:cubicBezTo>
                  <a:pt x="171" y="662"/>
                  <a:pt x="0" y="0"/>
                  <a:pt x="825" y="1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6" name="Text Box 37">
            <a:extLst>
              <a:ext uri="{FF2B5EF4-FFF2-40B4-BE49-F238E27FC236}">
                <a16:creationId xmlns:a16="http://schemas.microsoft.com/office/drawing/2014/main" id="{6DC8226C-B188-634A-BE96-9B2BC7165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4460875"/>
            <a:ext cx="18240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udt_send(sndpkt)</a:t>
            </a:r>
          </a:p>
          <a:p>
            <a:pPr eaLnBrk="1" hangingPunct="1"/>
            <a:r>
              <a:rPr lang="en-US" altLang="en-US" sz="1400"/>
              <a:t>start_timer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2257" name="Text Box 38">
            <a:extLst>
              <a:ext uri="{FF2B5EF4-FFF2-40B4-BE49-F238E27FC236}">
                <a16:creationId xmlns:a16="http://schemas.microsoft.com/office/drawing/2014/main" id="{813A5639-5C39-A34C-BCF2-3532E9291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4206875"/>
            <a:ext cx="1114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timeout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2258" name="Line 39">
            <a:extLst>
              <a:ext uri="{FF2B5EF4-FFF2-40B4-BE49-F238E27FC236}">
                <a16:creationId xmlns:a16="http://schemas.microsoft.com/office/drawing/2014/main" id="{D14C7DAD-81FC-1D45-9227-09567D44D2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125" y="448945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9" name="Freeform 40">
            <a:extLst>
              <a:ext uri="{FF2B5EF4-FFF2-40B4-BE49-F238E27FC236}">
                <a16:creationId xmlns:a16="http://schemas.microsoft.com/office/drawing/2014/main" id="{C1E635AE-8E90-0E40-BD87-F95BEB1D41AA}"/>
              </a:ext>
            </a:extLst>
          </p:cNvPr>
          <p:cNvSpPr>
            <a:spLocks/>
          </p:cNvSpPr>
          <p:nvPr/>
        </p:nvSpPr>
        <p:spPr bwMode="auto">
          <a:xfrm>
            <a:off x="6426200" y="4373563"/>
            <a:ext cx="579438" cy="890587"/>
          </a:xfrm>
          <a:custGeom>
            <a:avLst/>
            <a:gdLst>
              <a:gd name="T0" fmla="*/ 2147483647 w 322"/>
              <a:gd name="T1" fmla="*/ 2147483647 h 483"/>
              <a:gd name="T2" fmla="*/ 0 w 322"/>
              <a:gd name="T3" fmla="*/ 2147483647 h 483"/>
              <a:gd name="T4" fmla="*/ 0 60000 65536"/>
              <a:gd name="T5" fmla="*/ 0 60000 65536"/>
              <a:gd name="T6" fmla="*/ 0 w 322"/>
              <a:gd name="T7" fmla="*/ 0 h 483"/>
              <a:gd name="T8" fmla="*/ 322 w 322"/>
              <a:gd name="T9" fmla="*/ 483 h 48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2" h="483">
                <a:moveTo>
                  <a:pt x="31" y="120"/>
                </a:moveTo>
                <a:cubicBezTo>
                  <a:pt x="322" y="0"/>
                  <a:pt x="64" y="483"/>
                  <a:pt x="0" y="183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0" name="Text Box 41">
            <a:extLst>
              <a:ext uri="{FF2B5EF4-FFF2-40B4-BE49-F238E27FC236}">
                <a16:creationId xmlns:a16="http://schemas.microsoft.com/office/drawing/2014/main" id="{8E4B11D0-1154-454F-B135-06A0AD50B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6638" y="1874838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 err="1"/>
              <a:t>rdt_rcv</a:t>
            </a:r>
            <a:r>
              <a:rPr lang="en-US" altLang="en-US" sz="1400" dirty="0"/>
              <a:t>(</a:t>
            </a:r>
            <a:r>
              <a:rPr lang="en-US" altLang="en-US" sz="1400" dirty="0" err="1"/>
              <a:t>rcvpkt</a:t>
            </a:r>
            <a:r>
              <a:rPr lang="en-US" altLang="en-US" sz="1400" dirty="0"/>
              <a:t>)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grpSp>
        <p:nvGrpSpPr>
          <p:cNvPr id="52261" name="Group 42">
            <a:extLst>
              <a:ext uri="{FF2B5EF4-FFF2-40B4-BE49-F238E27FC236}">
                <a16:creationId xmlns:a16="http://schemas.microsoft.com/office/drawing/2014/main" id="{D871BBEE-CB87-1E40-AB40-DA3905F09413}"/>
              </a:ext>
            </a:extLst>
          </p:cNvPr>
          <p:cNvGrpSpPr>
            <a:grpSpLocks/>
          </p:cNvGrpSpPr>
          <p:nvPr/>
        </p:nvGrpSpPr>
        <p:grpSpPr bwMode="auto">
          <a:xfrm>
            <a:off x="2419350" y="2135188"/>
            <a:ext cx="1189038" cy="850900"/>
            <a:chOff x="4090" y="3230"/>
            <a:chExt cx="749" cy="536"/>
          </a:xfrm>
        </p:grpSpPr>
        <p:sp>
          <p:nvSpPr>
            <p:cNvPr id="52274" name="Oval 43">
              <a:extLst>
                <a:ext uri="{FF2B5EF4-FFF2-40B4-BE49-F238E27FC236}">
                  <a16:creationId xmlns:a16="http://schemas.microsoft.com/office/drawing/2014/main" id="{EE7ECCE1-BDF0-A140-8618-3BAE0D6AB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9" y="3230"/>
              <a:ext cx="595" cy="53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chemeClr val="bg2"/>
                </a:solidFill>
              </a:endParaRPr>
            </a:p>
          </p:txBody>
        </p:sp>
        <p:sp>
          <p:nvSpPr>
            <p:cNvPr id="52275" name="Text Box 44">
              <a:extLst>
                <a:ext uri="{FF2B5EF4-FFF2-40B4-BE49-F238E27FC236}">
                  <a16:creationId xmlns:a16="http://schemas.microsoft.com/office/drawing/2014/main" id="{3B546E21-227A-A84A-98A8-3EB18573DA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0" y="3270"/>
              <a:ext cx="74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solidFill>
                    <a:schemeClr val="bg2"/>
                  </a:solidFill>
                </a:rPr>
                <a:t>Wait for </a:t>
              </a:r>
            </a:p>
            <a:p>
              <a:pPr algn="ctr" eaLnBrk="1" hangingPunct="1"/>
              <a:r>
                <a:rPr lang="en-US" altLang="en-US" sz="1400">
                  <a:solidFill>
                    <a:schemeClr val="bg2"/>
                  </a:solidFill>
                </a:rPr>
                <a:t>call 0 from </a:t>
              </a:r>
              <a:r>
                <a:rPr lang="en-US" altLang="en-US" sz="1400" dirty="0">
                  <a:solidFill>
                    <a:schemeClr val="bg2"/>
                  </a:solidFill>
                </a:rPr>
                <a:t>above</a:t>
              </a:r>
              <a:endParaRPr lang="en-US" altLang="en-US" sz="1400" dirty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2262" name="Line 45">
            <a:extLst>
              <a:ext uri="{FF2B5EF4-FFF2-40B4-BE49-F238E27FC236}">
                <a16:creationId xmlns:a16="http://schemas.microsoft.com/office/drawing/2014/main" id="{310E765D-BF28-9D4F-A522-4B3CB0A18EA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3950" y="2160588"/>
            <a:ext cx="1101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63" name="Group 46">
            <a:extLst>
              <a:ext uri="{FF2B5EF4-FFF2-40B4-BE49-F238E27FC236}">
                <a16:creationId xmlns:a16="http://schemas.microsoft.com/office/drawing/2014/main" id="{281373B6-6E89-B74C-A60F-73D5CEC8081F}"/>
              </a:ext>
            </a:extLst>
          </p:cNvPr>
          <p:cNvGrpSpPr>
            <a:grpSpLocks/>
          </p:cNvGrpSpPr>
          <p:nvPr/>
        </p:nvGrpSpPr>
        <p:grpSpPr bwMode="auto">
          <a:xfrm>
            <a:off x="2630488" y="3989388"/>
            <a:ext cx="889000" cy="865187"/>
            <a:chOff x="445" y="1273"/>
            <a:chExt cx="560" cy="545"/>
          </a:xfrm>
        </p:grpSpPr>
        <p:sp>
          <p:nvSpPr>
            <p:cNvPr id="52272" name="Oval 47">
              <a:extLst>
                <a:ext uri="{FF2B5EF4-FFF2-40B4-BE49-F238E27FC236}">
                  <a16:creationId xmlns:a16="http://schemas.microsoft.com/office/drawing/2014/main" id="{AB62ECB7-AB7F-7C40-9A7C-0255126F3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" y="1273"/>
              <a:ext cx="560" cy="54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52273" name="Text Box 48">
              <a:extLst>
                <a:ext uri="{FF2B5EF4-FFF2-40B4-BE49-F238E27FC236}">
                  <a16:creationId xmlns:a16="http://schemas.microsoft.com/office/drawing/2014/main" id="{534A0367-2B9A-1F41-97A9-7FDBE6F62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" y="1309"/>
              <a:ext cx="45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chemeClr val="bg2"/>
                  </a:solidFill>
                </a:rPr>
                <a:t>Wait for ACK1</a:t>
              </a:r>
              <a:endParaRPr lang="en-US" altLang="en-US" sz="1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2264" name="Freeform 49">
            <a:extLst>
              <a:ext uri="{FF2B5EF4-FFF2-40B4-BE49-F238E27FC236}">
                <a16:creationId xmlns:a16="http://schemas.microsoft.com/office/drawing/2014/main" id="{4E74A4AB-F07E-D844-B8FB-4E08E6E7CB86}"/>
              </a:ext>
            </a:extLst>
          </p:cNvPr>
          <p:cNvSpPr>
            <a:spLocks/>
          </p:cNvSpPr>
          <p:nvPr/>
        </p:nvSpPr>
        <p:spPr bwMode="auto">
          <a:xfrm flipH="1" flipV="1">
            <a:off x="2006600" y="1782763"/>
            <a:ext cx="579438" cy="890587"/>
          </a:xfrm>
          <a:custGeom>
            <a:avLst/>
            <a:gdLst>
              <a:gd name="T0" fmla="*/ 2147483647 w 322"/>
              <a:gd name="T1" fmla="*/ 2147483647 h 483"/>
              <a:gd name="T2" fmla="*/ 0 w 322"/>
              <a:gd name="T3" fmla="*/ 2147483647 h 483"/>
              <a:gd name="T4" fmla="*/ 0 60000 65536"/>
              <a:gd name="T5" fmla="*/ 0 60000 65536"/>
              <a:gd name="T6" fmla="*/ 0 w 322"/>
              <a:gd name="T7" fmla="*/ 0 h 483"/>
              <a:gd name="T8" fmla="*/ 322 w 322"/>
              <a:gd name="T9" fmla="*/ 483 h 48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2" h="483">
                <a:moveTo>
                  <a:pt x="31" y="120"/>
                </a:moveTo>
                <a:cubicBezTo>
                  <a:pt x="322" y="0"/>
                  <a:pt x="64" y="483"/>
                  <a:pt x="0" y="183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5" name="Text Box 50">
            <a:extLst>
              <a:ext uri="{FF2B5EF4-FFF2-40B4-BE49-F238E27FC236}">
                <a16:creationId xmlns:a16="http://schemas.microsoft.com/office/drawing/2014/main" id="{214BDB93-0742-6F46-B102-F12EE7707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713" y="4852988"/>
            <a:ext cx="323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latin typeface="Symbol" pitchFamily="2" charset="2"/>
              </a:rPr>
              <a:t>L</a:t>
            </a:r>
          </a:p>
        </p:txBody>
      </p:sp>
      <p:sp>
        <p:nvSpPr>
          <p:cNvPr id="52266" name="Text Box 51">
            <a:extLst>
              <a:ext uri="{FF2B5EF4-FFF2-40B4-BE49-F238E27FC236}">
                <a16:creationId xmlns:a16="http://schemas.microsoft.com/office/drawing/2014/main" id="{EBE97144-BDCA-8748-8460-ACB450DCD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8775" y="4564063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rdt_rcv(rcvpkt)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2267" name="Line 52">
            <a:extLst>
              <a:ext uri="{FF2B5EF4-FFF2-40B4-BE49-F238E27FC236}">
                <a16:creationId xmlns:a16="http://schemas.microsoft.com/office/drawing/2014/main" id="{B623CF14-0EDB-5948-AF03-1DE8E55C006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5300" y="4889500"/>
            <a:ext cx="1101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8" name="Text Box 53">
            <a:extLst>
              <a:ext uri="{FF2B5EF4-FFF2-40B4-BE49-F238E27FC236}">
                <a16:creationId xmlns:a16="http://schemas.microsoft.com/office/drawing/2014/main" id="{DE0779AD-B40F-424A-9A03-5E11F9D61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75" y="1847850"/>
            <a:ext cx="323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latin typeface="Symbol" pitchFamily="2" charset="2"/>
              </a:rPr>
              <a:t>L</a:t>
            </a:r>
          </a:p>
        </p:txBody>
      </p:sp>
      <p:sp>
        <p:nvSpPr>
          <p:cNvPr id="52269" name="Text Box 54">
            <a:extLst>
              <a:ext uri="{FF2B5EF4-FFF2-40B4-BE49-F238E27FC236}">
                <a16:creationId xmlns:a16="http://schemas.microsoft.com/office/drawing/2014/main" id="{59CFFF00-DA26-8243-9A5D-C47B51FBC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2124075"/>
            <a:ext cx="323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latin typeface="Symbol" pitchFamily="2" charset="2"/>
              </a:rPr>
              <a:t>L</a:t>
            </a:r>
          </a:p>
        </p:txBody>
      </p:sp>
      <p:sp>
        <p:nvSpPr>
          <p:cNvPr id="52270" name="Text Box 55">
            <a:extLst>
              <a:ext uri="{FF2B5EF4-FFF2-40B4-BE49-F238E27FC236}">
                <a16:creationId xmlns:a16="http://schemas.microsoft.com/office/drawing/2014/main" id="{C58019AD-E949-2E47-87F1-B33034455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600" y="5794375"/>
            <a:ext cx="323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latin typeface="Symbol" pitchFamily="2" charset="2"/>
              </a:rPr>
              <a:t>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3FCF33-B11A-4832-6A91-0B3041884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1BD4-636B-AB42-8EA0-7200C41EFA1C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3A4A89-7090-E37E-4DD3-4FB99BD2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>
            <a:extLst>
              <a:ext uri="{FF2B5EF4-FFF2-40B4-BE49-F238E27FC236}">
                <a16:creationId xmlns:a16="http://schemas.microsoft.com/office/drawing/2014/main" id="{179650AF-7874-9B4B-AADD-A6C0A409E4C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sz="56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rdt3.0 in action</a:t>
            </a:r>
            <a:endParaRPr lang="en-US" sz="68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pic>
        <p:nvPicPr>
          <p:cNvPr id="53250" name="Picture 3" descr="rdt30_examplesa">
            <a:extLst>
              <a:ext uri="{FF2B5EF4-FFF2-40B4-BE49-F238E27FC236}">
                <a16:creationId xmlns:a16="http://schemas.microsoft.com/office/drawing/2014/main" id="{58A1D921-015B-EB44-9F56-FF3CB7AD4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85900"/>
            <a:ext cx="8428038" cy="438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2326B-0E0F-678C-C508-552EFB5A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2953-A83E-F441-AB1F-239E27233B23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48C112-5B1E-EEB8-A246-366CDE6B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AFBC9-5179-0241-9F2C-732D48C816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1127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CIS454 Quiz#1 Result</a:t>
            </a:r>
          </a:p>
        </p:txBody>
      </p:sp>
      <p:sp>
        <p:nvSpPr>
          <p:cNvPr id="73731" name="Content Placeholder 2">
            <a:extLst>
              <a:ext uri="{FF2B5EF4-FFF2-40B4-BE49-F238E27FC236}">
                <a16:creationId xmlns:a16="http://schemas.microsoft.com/office/drawing/2014/main" id="{5FF4045A-FB17-6544-AA73-3A8DB7BFBD0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7513" y="1166813"/>
            <a:ext cx="8235950" cy="158811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400" dirty="0">
                <a:ea typeface="+mn-ea"/>
                <a:cs typeface="+mn-cs"/>
              </a:rPr>
              <a:t>Max: , Min: , Mean: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>
                <a:ea typeface="+mn-ea"/>
                <a:cs typeface="+mn-cs"/>
              </a:rPr>
              <a:t>Q1: , Q2: , Q3: , </a:t>
            </a:r>
            <a:r>
              <a:rPr lang="en-US" sz="2400">
                <a:ea typeface="+mn-ea"/>
                <a:cs typeface="+mn-cs"/>
              </a:rPr>
              <a:t>Q4: </a:t>
            </a:r>
            <a:endParaRPr lang="en-US" sz="2400" dirty="0"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ABCEB94-DB63-5545-826A-374C4CCFA4A9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F89F8D2-450F-D140-997E-7866F9746BEE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CE872FE-8A15-5441-826A-032D4247B019}" type="datetime1"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77AEA-61C7-D4A4-D59B-9F0D16E14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CB23-39F2-EA4E-A011-5606894A5B1C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143F7-AFD3-AAF6-72B5-29C7F5A6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94252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>
            <a:extLst>
              <a:ext uri="{FF2B5EF4-FFF2-40B4-BE49-F238E27FC236}">
                <a16:creationId xmlns:a16="http://schemas.microsoft.com/office/drawing/2014/main" id="{5372EDFA-B62B-4D47-AC3A-13D1FCCDD85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sz="62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rdt3.0 in action</a:t>
            </a:r>
            <a:endParaRPr lang="en-US" sz="74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pic>
        <p:nvPicPr>
          <p:cNvPr id="54274" name="Picture 3" descr="rdt30_examplesb">
            <a:extLst>
              <a:ext uri="{FF2B5EF4-FFF2-40B4-BE49-F238E27FC236}">
                <a16:creationId xmlns:a16="http://schemas.microsoft.com/office/drawing/2014/main" id="{4EBD3C58-31AC-BC4B-91B8-A558A0BCB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1524000"/>
            <a:ext cx="8218488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8C7CAF-7756-B6F0-B53C-7E065A23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692B-91C8-9F40-9C24-1700C7EC26E3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B4F77-D03D-6161-96CC-512111AD7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>
            <a:extLst>
              <a:ext uri="{FF2B5EF4-FFF2-40B4-BE49-F238E27FC236}">
                <a16:creationId xmlns:a16="http://schemas.microsoft.com/office/drawing/2014/main" id="{B519E402-8535-4C41-AFFB-804D24F4B49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sz="50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Performance of rdt3.0</a:t>
            </a:r>
            <a:endParaRPr lang="en-US" sz="62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2053" name="Rectangle 3">
            <a:extLst>
              <a:ext uri="{FF2B5EF4-FFF2-40B4-BE49-F238E27FC236}">
                <a16:creationId xmlns:a16="http://schemas.microsoft.com/office/drawing/2014/main" id="{3956C370-5CEC-7444-A11B-27447829D8FC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600200"/>
            <a:ext cx="8372475" cy="9906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ea typeface="+mn-ea"/>
                <a:cs typeface="+mn-cs"/>
              </a:rPr>
              <a:t>rdt3.0 works, but performance stinks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ea typeface="+mn-ea"/>
                <a:cs typeface="+mn-cs"/>
              </a:rPr>
              <a:t>ex: 1 Gbps link, 15 ms prop. delay, 8000 bit packet:</a:t>
            </a:r>
          </a:p>
          <a:p>
            <a:pPr eaLnBrk="1" hangingPunct="1">
              <a:buFont typeface="Wingdings" charset="0"/>
              <a:buChar char="n"/>
              <a:defRPr/>
            </a:pPr>
            <a:endParaRPr lang="en-US" sz="2200">
              <a:ea typeface="+mn-ea"/>
              <a:cs typeface="+mn-cs"/>
            </a:endParaRPr>
          </a:p>
        </p:txBody>
      </p:sp>
      <p:sp>
        <p:nvSpPr>
          <p:cNvPr id="55299" name="Rectangle 11">
            <a:extLst>
              <a:ext uri="{FF2B5EF4-FFF2-40B4-BE49-F238E27FC236}">
                <a16:creationId xmlns:a16="http://schemas.microsoft.com/office/drawing/2014/main" id="{35091F2F-63DD-D142-8606-72F46D34A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657600"/>
            <a:ext cx="83724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altLang="en-US" sz="2000"/>
              <a:t>U </a:t>
            </a:r>
            <a:r>
              <a:rPr lang="en-US" altLang="en-US" sz="2000" baseline="-25000"/>
              <a:t>sender</a:t>
            </a:r>
            <a:r>
              <a:rPr lang="en-US" altLang="en-US" sz="2000"/>
              <a:t>: </a:t>
            </a:r>
            <a:r>
              <a:rPr lang="en-US" altLang="en-US" sz="2000">
                <a:solidFill>
                  <a:schemeClr val="accent2"/>
                </a:solidFill>
              </a:rPr>
              <a:t>utilization</a:t>
            </a:r>
            <a:r>
              <a:rPr lang="en-US" altLang="en-US" sz="2000"/>
              <a:t> – fraction of time sender busy sending</a:t>
            </a:r>
          </a:p>
        </p:txBody>
      </p:sp>
      <p:graphicFrame>
        <p:nvGraphicFramePr>
          <p:cNvPr id="55300" name="Object 2">
            <a:extLst>
              <a:ext uri="{FF2B5EF4-FFF2-40B4-BE49-F238E27FC236}">
                <a16:creationId xmlns:a16="http://schemas.microsoft.com/office/drawing/2014/main" id="{FF32AE22-059F-1F42-9549-627ED75AA4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4191000"/>
          <a:ext cx="59944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3175000" imgH="495300" progId="Word.Picture.8">
                  <p:embed/>
                </p:oleObj>
              </mc:Choice>
              <mc:Fallback>
                <p:oleObj name="Picture" r:id="rId2" imgW="3175000" imgH="4953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191000"/>
                        <a:ext cx="599440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1" name="Text Box 13">
            <a:extLst>
              <a:ext uri="{FF2B5EF4-FFF2-40B4-BE49-F238E27FC236}">
                <a16:creationId xmlns:a16="http://schemas.microsoft.com/office/drawing/2014/main" id="{F74EFF36-56B3-A346-BAAD-80E877384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9938" y="2774950"/>
            <a:ext cx="260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/>
              <a:t> 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5302" name="Rectangle 17">
            <a:extLst>
              <a:ext uri="{FF2B5EF4-FFF2-40B4-BE49-F238E27FC236}">
                <a16:creationId xmlns:a16="http://schemas.microsoft.com/office/drawing/2014/main" id="{3915F04F-7DA6-CE41-AE7C-42523A629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105400"/>
            <a:ext cx="83724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altLang="en-US" sz="2000"/>
              <a:t>1KB pkt every 30 msec -&gt; 33kB/sec thruput over 1 Gbps link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altLang="en-US" sz="2000"/>
              <a:t>network protocol limits use of physical resources!</a:t>
            </a:r>
          </a:p>
        </p:txBody>
      </p:sp>
      <p:graphicFrame>
        <p:nvGraphicFramePr>
          <p:cNvPr id="55303" name="Object 3">
            <a:extLst>
              <a:ext uri="{FF2B5EF4-FFF2-40B4-BE49-F238E27FC236}">
                <a16:creationId xmlns:a16="http://schemas.microsoft.com/office/drawing/2014/main" id="{3532777D-EF49-FD44-93D4-C0E8A3852B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9475" y="2676525"/>
          <a:ext cx="49911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5003700" imgH="9652000" progId="Equation.3">
                  <p:embed/>
                </p:oleObj>
              </mc:Choice>
              <mc:Fallback>
                <p:oleObj name="Equation" r:id="rId4" imgW="55003700" imgH="9652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475" y="2676525"/>
                        <a:ext cx="49911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D4293D-1B79-A4FB-0B36-86D3B118D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9C58-1440-D94B-B12B-4EFD321A2EC5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C1F308-1E45-B0EF-45A3-360550353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>
            <a:extLst>
              <a:ext uri="{FF2B5EF4-FFF2-40B4-BE49-F238E27FC236}">
                <a16:creationId xmlns:a16="http://schemas.microsoft.com/office/drawing/2014/main" id="{F5FCD156-B4BD-5F47-A354-8FCDFEE3322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500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rdt3.0: stop-and-wait operation</a:t>
            </a:r>
          </a:p>
        </p:txBody>
      </p:sp>
      <p:sp>
        <p:nvSpPr>
          <p:cNvPr id="56322" name="Line 3">
            <a:extLst>
              <a:ext uri="{FF2B5EF4-FFF2-40B4-BE49-F238E27FC236}">
                <a16:creationId xmlns:a16="http://schemas.microsoft.com/office/drawing/2014/main" id="{4988496E-1844-F044-A955-A602423F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7588" y="2001838"/>
            <a:ext cx="2227262" cy="922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3" name="Text Box 4">
            <a:extLst>
              <a:ext uri="{FF2B5EF4-FFF2-40B4-BE49-F238E27FC236}">
                <a16:creationId xmlns:a16="http://schemas.microsoft.com/office/drawing/2014/main" id="{7C93C2E4-83C9-F240-BFCE-8D6651AB0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97050"/>
            <a:ext cx="346551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800"/>
              <a:t>first packet bit transmitted, t = 0</a:t>
            </a:r>
          </a:p>
        </p:txBody>
      </p:sp>
      <p:sp>
        <p:nvSpPr>
          <p:cNvPr id="56324" name="Line 5">
            <a:extLst>
              <a:ext uri="{FF2B5EF4-FFF2-40B4-BE49-F238E27FC236}">
                <a16:creationId xmlns:a16="http://schemas.microsoft.com/office/drawing/2014/main" id="{B9CD9CEC-67A5-5E40-9CC2-9172C81E60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6475" y="1782763"/>
            <a:ext cx="23813" cy="291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Line 6">
            <a:extLst>
              <a:ext uri="{FF2B5EF4-FFF2-40B4-BE49-F238E27FC236}">
                <a16:creationId xmlns:a16="http://schemas.microsoft.com/office/drawing/2014/main" id="{99456A3F-7613-C244-AEE5-35326BDC5D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3738" y="1795463"/>
            <a:ext cx="22225" cy="2890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Text Box 7">
            <a:extLst>
              <a:ext uri="{FF2B5EF4-FFF2-40B4-BE49-F238E27FC236}">
                <a16:creationId xmlns:a16="http://schemas.microsoft.com/office/drawing/2014/main" id="{77C22537-436B-B54E-8774-E6E593FEB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838" y="1446213"/>
            <a:ext cx="885825" cy="350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800">
                <a:solidFill>
                  <a:schemeClr val="bg2"/>
                </a:solidFill>
              </a:rPr>
              <a:t>sender</a:t>
            </a:r>
            <a:endParaRPr lang="en-US" altLang="en-US" sz="18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7" name="Text Box 8">
            <a:extLst>
              <a:ext uri="{FF2B5EF4-FFF2-40B4-BE49-F238E27FC236}">
                <a16:creationId xmlns:a16="http://schemas.microsoft.com/office/drawing/2014/main" id="{49AD8014-47DF-DB41-8FFF-9F9373814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5888" y="1446213"/>
            <a:ext cx="946150" cy="350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800">
                <a:solidFill>
                  <a:schemeClr val="bg2"/>
                </a:solidFill>
              </a:rPr>
              <a:t>receiver</a:t>
            </a:r>
            <a:endParaRPr lang="en-US" altLang="en-US" sz="18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8" name="Line 9">
            <a:extLst>
              <a:ext uri="{FF2B5EF4-FFF2-40B4-BE49-F238E27FC236}">
                <a16:creationId xmlns:a16="http://schemas.microsoft.com/office/drawing/2014/main" id="{CEB2F69B-4208-8C43-8A5F-0C8779D1BA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70288" y="1997075"/>
            <a:ext cx="2190750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9" name="Line 10">
            <a:extLst>
              <a:ext uri="{FF2B5EF4-FFF2-40B4-BE49-F238E27FC236}">
                <a16:creationId xmlns:a16="http://schemas.microsoft.com/office/drawing/2014/main" id="{7C721FE5-727C-5D4F-B4A4-601F60C0D8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75050" y="4108450"/>
            <a:ext cx="21923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0" name="Line 11">
            <a:extLst>
              <a:ext uri="{FF2B5EF4-FFF2-40B4-BE49-F238E27FC236}">
                <a16:creationId xmlns:a16="http://schemas.microsoft.com/office/drawing/2014/main" id="{E504736E-6993-8040-A33F-90BA5A8344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75050" y="3165475"/>
            <a:ext cx="2209800" cy="922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Freeform 12">
            <a:extLst>
              <a:ext uri="{FF2B5EF4-FFF2-40B4-BE49-F238E27FC236}">
                <a16:creationId xmlns:a16="http://schemas.microsoft.com/office/drawing/2014/main" id="{57DD1EF3-45A0-3643-9DE0-3B17799AF148}"/>
              </a:ext>
            </a:extLst>
          </p:cNvPr>
          <p:cNvSpPr>
            <a:spLocks/>
          </p:cNvSpPr>
          <p:nvPr/>
        </p:nvSpPr>
        <p:spPr bwMode="auto">
          <a:xfrm>
            <a:off x="3552825" y="1995488"/>
            <a:ext cx="2232025" cy="1155700"/>
          </a:xfrm>
          <a:custGeom>
            <a:avLst/>
            <a:gdLst>
              <a:gd name="T0" fmla="*/ 0 w 2902"/>
              <a:gd name="T1" fmla="*/ 0 h 1185"/>
              <a:gd name="T2" fmla="*/ 2147483647 w 2902"/>
              <a:gd name="T3" fmla="*/ 2147483647 h 1185"/>
              <a:gd name="T4" fmla="*/ 2147483647 w 2902"/>
              <a:gd name="T5" fmla="*/ 2147483647 h 1185"/>
              <a:gd name="T6" fmla="*/ 0 w 2902"/>
              <a:gd name="T7" fmla="*/ 21474836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2"/>
              <a:gd name="T16" fmla="*/ 0 h 1185"/>
              <a:gd name="T17" fmla="*/ 2902 w 2902"/>
              <a:gd name="T18" fmla="*/ 1185 h 11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2" name="Line 13">
            <a:extLst>
              <a:ext uri="{FF2B5EF4-FFF2-40B4-BE49-F238E27FC236}">
                <a16:creationId xmlns:a16="http://schemas.microsoft.com/office/drawing/2014/main" id="{76363D00-2321-014F-ACC2-AE40D40959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08363" y="1995488"/>
            <a:ext cx="131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Line 14">
            <a:extLst>
              <a:ext uri="{FF2B5EF4-FFF2-40B4-BE49-F238E27FC236}">
                <a16:creationId xmlns:a16="http://schemas.microsoft.com/office/drawing/2014/main" id="{26AB5817-7EC9-BA49-B2AF-EEF903204D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08363" y="2236788"/>
            <a:ext cx="131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15">
            <a:extLst>
              <a:ext uri="{FF2B5EF4-FFF2-40B4-BE49-F238E27FC236}">
                <a16:creationId xmlns:a16="http://schemas.microsoft.com/office/drawing/2014/main" id="{9BCC6B5F-088B-544B-9C38-192D9187CD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9475" y="4095750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Text Box 16">
            <a:extLst>
              <a:ext uri="{FF2B5EF4-FFF2-40B4-BE49-F238E27FC236}">
                <a16:creationId xmlns:a16="http://schemas.microsoft.com/office/drawing/2014/main" id="{F9EA8858-ACD6-2F47-903E-5DD1F6F39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900" y="2968625"/>
            <a:ext cx="847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800">
                <a:solidFill>
                  <a:schemeClr val="accent2"/>
                </a:solidFill>
              </a:rPr>
              <a:t>RTT</a:t>
            </a:r>
            <a:r>
              <a:rPr lang="en-US" altLang="en-US" sz="1000">
                <a:solidFill>
                  <a:schemeClr val="accent2"/>
                </a:solidFill>
              </a:rPr>
              <a:t> </a:t>
            </a:r>
            <a:endParaRPr lang="en-US" altLang="en-US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36" name="Line 17">
            <a:extLst>
              <a:ext uri="{FF2B5EF4-FFF2-40B4-BE49-F238E27FC236}">
                <a16:creationId xmlns:a16="http://schemas.microsoft.com/office/drawing/2014/main" id="{BCE49E73-39B7-A449-B01B-5C5658B827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3288" y="3276600"/>
            <a:ext cx="11112" cy="811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Line 18">
            <a:extLst>
              <a:ext uri="{FF2B5EF4-FFF2-40B4-BE49-F238E27FC236}">
                <a16:creationId xmlns:a16="http://schemas.microsoft.com/office/drawing/2014/main" id="{A1E3D219-F95C-2942-B108-4224CA1B2B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8050" y="2259013"/>
            <a:ext cx="3175" cy="768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8" name="Text Box 19">
            <a:extLst>
              <a:ext uri="{FF2B5EF4-FFF2-40B4-BE49-F238E27FC236}">
                <a16:creationId xmlns:a16="http://schemas.microsoft.com/office/drawing/2014/main" id="{CD878DC0-AED5-1B4C-A83D-0C0587983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5100" y="2074863"/>
            <a:ext cx="363061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700"/>
              <a:t>last packet bit transmitted, </a:t>
            </a:r>
            <a:r>
              <a:rPr lang="en-US" altLang="en-US" sz="1700">
                <a:solidFill>
                  <a:schemeClr val="accent2"/>
                </a:solidFill>
              </a:rPr>
              <a:t>t = L / R</a:t>
            </a:r>
            <a:endParaRPr lang="en-US" altLang="en-US" sz="17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39" name="Line 20">
            <a:extLst>
              <a:ext uri="{FF2B5EF4-FFF2-40B4-BE49-F238E27FC236}">
                <a16:creationId xmlns:a16="http://schemas.microsoft.com/office/drawing/2014/main" id="{D982E432-6D8A-C04C-B2B4-7E9FED8B15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61038" y="2909888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0" name="Text Box 21">
            <a:extLst>
              <a:ext uri="{FF2B5EF4-FFF2-40B4-BE49-F238E27FC236}">
                <a16:creationId xmlns:a16="http://schemas.microsoft.com/office/drawing/2014/main" id="{2CF7EE1B-B5CD-B54B-BAD9-43DEB4D37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0" y="2733675"/>
            <a:ext cx="242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 packet bit arrives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6341" name="Line 22">
            <a:extLst>
              <a:ext uri="{FF2B5EF4-FFF2-40B4-BE49-F238E27FC236}">
                <a16:creationId xmlns:a16="http://schemas.microsoft.com/office/drawing/2014/main" id="{075C6B28-21DD-954F-B307-C6F0B0E4C9F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50" y="3159125"/>
            <a:ext cx="127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2" name="Text Box 23">
            <a:extLst>
              <a:ext uri="{FF2B5EF4-FFF2-40B4-BE49-F238E27FC236}">
                <a16:creationId xmlns:a16="http://schemas.microsoft.com/office/drawing/2014/main" id="{9070E6B8-DF6A-AF48-9C40-4C704406C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8350" y="2986088"/>
            <a:ext cx="311467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 packet bit arrives, send ACK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6343" name="Text Box 24">
            <a:extLst>
              <a:ext uri="{FF2B5EF4-FFF2-40B4-BE49-F238E27FC236}">
                <a16:creationId xmlns:a16="http://schemas.microsoft.com/office/drawing/2014/main" id="{D7B23CDD-D96A-6346-BE40-ADD9276FA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0" y="3768725"/>
            <a:ext cx="268605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800"/>
              <a:t>ACK arrives, send next </a:t>
            </a:r>
          </a:p>
          <a:p>
            <a:pPr algn="r" eaLnBrk="1" hangingPunct="1"/>
            <a:r>
              <a:rPr lang="en-US" altLang="en-US" sz="1800"/>
              <a:t>packet,</a:t>
            </a:r>
            <a:r>
              <a:rPr lang="en-US" altLang="en-US" sz="1800">
                <a:solidFill>
                  <a:schemeClr val="accent2"/>
                </a:solidFill>
              </a:rPr>
              <a:t> t = RTT + L / R</a:t>
            </a:r>
            <a:endParaRPr lang="en-US" altLang="en-US" sz="18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44" name="Freeform 25">
            <a:extLst>
              <a:ext uri="{FF2B5EF4-FFF2-40B4-BE49-F238E27FC236}">
                <a16:creationId xmlns:a16="http://schemas.microsoft.com/office/drawing/2014/main" id="{2164BBE0-C8CC-FC47-86FC-EF6F3240CC92}"/>
              </a:ext>
            </a:extLst>
          </p:cNvPr>
          <p:cNvSpPr>
            <a:spLocks/>
          </p:cNvSpPr>
          <p:nvPr/>
        </p:nvSpPr>
        <p:spPr bwMode="auto">
          <a:xfrm>
            <a:off x="3570288" y="4103688"/>
            <a:ext cx="1419225" cy="577850"/>
          </a:xfrm>
          <a:custGeom>
            <a:avLst/>
            <a:gdLst>
              <a:gd name="T0" fmla="*/ 0 w 1845"/>
              <a:gd name="T1" fmla="*/ 0 h 592"/>
              <a:gd name="T2" fmla="*/ 2147483647 w 1845"/>
              <a:gd name="T3" fmla="*/ 2147483647 h 592"/>
              <a:gd name="T4" fmla="*/ 2147483647 w 1845"/>
              <a:gd name="T5" fmla="*/ 2147483647 h 592"/>
              <a:gd name="T6" fmla="*/ 0 w 1845"/>
              <a:gd name="T7" fmla="*/ 2147483647 h 592"/>
              <a:gd name="T8" fmla="*/ 0 w 1845"/>
              <a:gd name="T9" fmla="*/ 0 h 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5"/>
              <a:gd name="T16" fmla="*/ 0 h 592"/>
              <a:gd name="T17" fmla="*/ 1845 w 1845"/>
              <a:gd name="T18" fmla="*/ 592 h 5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5" h="592">
                <a:moveTo>
                  <a:pt x="0" y="0"/>
                </a:moveTo>
                <a:lnTo>
                  <a:pt x="1845" y="592"/>
                </a:lnTo>
                <a:lnTo>
                  <a:pt x="1095" y="592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45" name="Group 26">
            <a:extLst>
              <a:ext uri="{FF2B5EF4-FFF2-40B4-BE49-F238E27FC236}">
                <a16:creationId xmlns:a16="http://schemas.microsoft.com/office/drawing/2014/main" id="{1E4E5702-8C26-754F-A3AF-F8ABE36BA5E0}"/>
              </a:ext>
            </a:extLst>
          </p:cNvPr>
          <p:cNvGrpSpPr>
            <a:grpSpLocks/>
          </p:cNvGrpSpPr>
          <p:nvPr/>
        </p:nvGrpSpPr>
        <p:grpSpPr bwMode="auto">
          <a:xfrm>
            <a:off x="3563938" y="4095750"/>
            <a:ext cx="1281112" cy="534988"/>
            <a:chOff x="12315" y="13225"/>
            <a:chExt cx="2775" cy="913"/>
          </a:xfrm>
        </p:grpSpPr>
        <p:sp>
          <p:nvSpPr>
            <p:cNvPr id="56350" name="Line 27">
              <a:extLst>
                <a:ext uri="{FF2B5EF4-FFF2-40B4-BE49-F238E27FC236}">
                  <a16:creationId xmlns:a16="http://schemas.microsoft.com/office/drawing/2014/main" id="{305D173D-05A3-B44F-87FA-C52C013CAB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315" y="13225"/>
              <a:ext cx="1587" cy="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1" name="Line 28">
              <a:extLst>
                <a:ext uri="{FF2B5EF4-FFF2-40B4-BE49-F238E27FC236}">
                  <a16:creationId xmlns:a16="http://schemas.microsoft.com/office/drawing/2014/main" id="{6ED7A6DF-D917-914F-896E-1C7645C166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15" y="13737"/>
              <a:ext cx="1175" cy="4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46" name="Line 29">
            <a:extLst>
              <a:ext uri="{FF2B5EF4-FFF2-40B4-BE49-F238E27FC236}">
                <a16:creationId xmlns:a16="http://schemas.microsoft.com/office/drawing/2014/main" id="{FB258152-3AF0-C14E-828B-19E173E108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4337050"/>
            <a:ext cx="317500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7" name="Line 30">
            <a:extLst>
              <a:ext uri="{FF2B5EF4-FFF2-40B4-BE49-F238E27FC236}">
                <a16:creationId xmlns:a16="http://schemas.microsoft.com/office/drawing/2014/main" id="{8E726C31-64D8-9743-ACAA-8D454B1954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7788" y="4460875"/>
            <a:ext cx="541337" cy="2349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6348" name="Object 2">
            <a:extLst>
              <a:ext uri="{FF2B5EF4-FFF2-40B4-BE49-F238E27FC236}">
                <a16:creationId xmlns:a16="http://schemas.microsoft.com/office/drawing/2014/main" id="{0382F441-AB33-CB4C-B94F-49376EB53C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11325" y="5065713"/>
          <a:ext cx="59944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3175000" imgH="495300" progId="Word.Picture.8">
                  <p:embed/>
                </p:oleObj>
              </mc:Choice>
              <mc:Fallback>
                <p:oleObj name="Picture" r:id="rId2" imgW="3175000" imgH="4953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25" y="5065713"/>
                        <a:ext cx="599440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187A75-5665-239A-AD02-6D8780864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4E19-BBD7-3042-AD5C-882729752B04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53FCC0-8001-F886-2D0D-25CFBC49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154" name="Rectangle 2">
            <a:extLst>
              <a:ext uri="{FF2B5EF4-FFF2-40B4-BE49-F238E27FC236}">
                <a16:creationId xmlns:a16="http://schemas.microsoft.com/office/drawing/2014/main" id="{741949AF-75C1-A64D-AC1A-82FD9BB386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909637"/>
          </a:xfrm>
        </p:spPr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Transport Layer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72336C7-CC57-384C-BB0E-F8208D0604FA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085850"/>
            <a:ext cx="3581400" cy="46482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600" u="sng">
                <a:ea typeface="+mn-ea"/>
                <a:cs typeface="+mn-cs"/>
              </a:rPr>
              <a:t>Our goals:</a:t>
            </a:r>
            <a:r>
              <a:rPr lang="en-US" sz="2600">
                <a:ea typeface="+mn-ea"/>
                <a:cs typeface="+mn-cs"/>
              </a:rPr>
              <a:t> 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600">
                <a:ea typeface="+mn-ea"/>
                <a:cs typeface="+mn-cs"/>
              </a:rPr>
              <a:t>Understand principles behind transport layer services: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>
                <a:ea typeface="Arial" charset="0"/>
              </a:rPr>
              <a:t>multiplexing/</a:t>
            </a:r>
            <a:br>
              <a:rPr lang="en-US" sz="2200">
                <a:ea typeface="Arial" charset="0"/>
              </a:rPr>
            </a:br>
            <a:r>
              <a:rPr lang="en-US" sz="2200">
                <a:ea typeface="Arial" charset="0"/>
              </a:rPr>
              <a:t>demultiplexing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>
                <a:ea typeface="Arial" charset="0"/>
              </a:rPr>
              <a:t>reliable data transfer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>
                <a:ea typeface="Arial" charset="0"/>
              </a:rPr>
              <a:t>flow control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>
                <a:ea typeface="Arial" charset="0"/>
              </a:rPr>
              <a:t>congestion control</a:t>
            </a:r>
            <a:endParaRPr lang="en-US">
              <a:ea typeface="Arial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30B9B2AE-981B-B74E-AA5C-424C28AB89F2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348163" y="1506538"/>
            <a:ext cx="4267200" cy="42418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600">
                <a:ea typeface="+mn-ea"/>
                <a:cs typeface="+mn-cs"/>
              </a:rPr>
              <a:t>Learn about transport layer protocols in the Internet: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>
                <a:ea typeface="Arial" charset="0"/>
              </a:rPr>
              <a:t>UDP: connectionless transport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>
                <a:ea typeface="Arial" charset="0"/>
              </a:rPr>
              <a:t>TCP: connection-oriented transport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>
                <a:ea typeface="Arial" charset="0"/>
              </a:rPr>
              <a:t>TCP congestion control</a:t>
            </a:r>
            <a:endParaRPr lang="en-US" sz="2000">
              <a:ea typeface="Arial" charset="0"/>
            </a:endParaRPr>
          </a:p>
          <a:p>
            <a:pPr eaLnBrk="1" hangingPunct="1">
              <a:buFont typeface="Wingdings" charset="0"/>
              <a:buChar char="n"/>
              <a:defRPr/>
            </a:pPr>
            <a:endParaRPr lang="en-US" sz="2600"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06B4E-1BCD-4430-A8CB-787772B62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BB16-C242-CE4A-BF09-B570C3B1EAE7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B635B3-638E-7979-18B8-5E36A5256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226" name="Rectangle 2">
            <a:extLst>
              <a:ext uri="{FF2B5EF4-FFF2-40B4-BE49-F238E27FC236}">
                <a16:creationId xmlns:a16="http://schemas.microsoft.com/office/drawing/2014/main" id="{D9AAA607-0F9D-E641-B47E-DFE1EF2D529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79400" y="0"/>
            <a:ext cx="8566150" cy="1143000"/>
          </a:xfrm>
        </p:spPr>
        <p:txBody>
          <a:bodyPr anchor="ctr"/>
          <a:lstStyle/>
          <a:p>
            <a:pPr eaLnBrk="1" hangingPunct="1"/>
            <a:r>
              <a:rPr lang="en-US" altLang="en-US" sz="380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Internet Transport-Layer Protocols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EFC51F7C-CC4A-914E-81A8-E6C0FDA64F35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38150" y="1214438"/>
            <a:ext cx="3971925" cy="5114925"/>
          </a:xfrm>
        </p:spPr>
        <p:txBody>
          <a:bodyPr/>
          <a:lstStyle/>
          <a:p>
            <a:pPr eaLnBrk="1" hangingPunct="1"/>
            <a:r>
              <a:rPr lang="en-US" altLang="en-US" sz="2200">
                <a:cs typeface="Arial" panose="020B0604020202020204" pitchFamily="34" charset="0"/>
              </a:rPr>
              <a:t>Reliable, in-order delivery (TCP)</a:t>
            </a:r>
          </a:p>
          <a:p>
            <a:pPr lvl="1" eaLnBrk="1" hangingPunct="1"/>
            <a:r>
              <a:rPr lang="en-US" altLang="en-US" sz="2000"/>
              <a:t>congestion control </a:t>
            </a:r>
          </a:p>
          <a:p>
            <a:pPr lvl="1" eaLnBrk="1" hangingPunct="1"/>
            <a:r>
              <a:rPr lang="en-US" altLang="en-US" sz="2000"/>
              <a:t>flow control</a:t>
            </a:r>
          </a:p>
          <a:p>
            <a:pPr lvl="1" eaLnBrk="1" hangingPunct="1"/>
            <a:r>
              <a:rPr lang="en-US" altLang="en-US" sz="2000"/>
              <a:t>connection setup</a:t>
            </a:r>
            <a:endParaRPr lang="en-US" altLang="en-US" sz="2200"/>
          </a:p>
          <a:p>
            <a:pPr eaLnBrk="1" hangingPunct="1"/>
            <a:r>
              <a:rPr lang="en-US" altLang="en-US" sz="2200">
                <a:cs typeface="Arial" panose="020B0604020202020204" pitchFamily="34" charset="0"/>
              </a:rPr>
              <a:t>Unreliable, unordered delivery: UDP</a:t>
            </a:r>
          </a:p>
          <a:p>
            <a:pPr lvl="1" eaLnBrk="1" hangingPunct="1"/>
            <a:r>
              <a:rPr lang="en-US" altLang="en-US" sz="2000"/>
              <a:t>no-frills extension of </a:t>
            </a:r>
            <a:r>
              <a:rPr lang="ja-JP" altLang="en-US" sz="2000"/>
              <a:t>“</a:t>
            </a:r>
            <a:r>
              <a:rPr lang="en-US" altLang="ja-JP" sz="2000"/>
              <a:t>best-effort</a:t>
            </a:r>
            <a:r>
              <a:rPr lang="ja-JP" altLang="en-US" sz="2000"/>
              <a:t>”</a:t>
            </a:r>
            <a:r>
              <a:rPr lang="en-US" altLang="ja-JP" sz="2000"/>
              <a:t> IP</a:t>
            </a:r>
          </a:p>
          <a:p>
            <a:pPr eaLnBrk="1" hangingPunct="1"/>
            <a:r>
              <a:rPr lang="en-US" altLang="en-US" sz="2200">
                <a:cs typeface="Arial" panose="020B0604020202020204" pitchFamily="34" charset="0"/>
              </a:rPr>
              <a:t>Services not available: </a:t>
            </a:r>
          </a:p>
          <a:p>
            <a:pPr lvl="1" eaLnBrk="1" hangingPunct="1"/>
            <a:r>
              <a:rPr lang="en-US" altLang="en-US" sz="2000"/>
              <a:t>delay guarantees</a:t>
            </a:r>
          </a:p>
          <a:p>
            <a:pPr lvl="1" eaLnBrk="1" hangingPunct="1"/>
            <a:r>
              <a:rPr lang="en-US" altLang="en-US" sz="2000"/>
              <a:t>bandwidth guarantees</a:t>
            </a:r>
          </a:p>
        </p:txBody>
      </p:sp>
      <p:sp>
        <p:nvSpPr>
          <p:cNvPr id="22531" name="Freeform 4">
            <a:extLst>
              <a:ext uri="{FF2B5EF4-FFF2-40B4-BE49-F238E27FC236}">
                <a16:creationId xmlns:a16="http://schemas.microsoft.com/office/drawing/2014/main" id="{A2161256-E4B6-6B43-ABAE-200BA0495F80}"/>
              </a:ext>
            </a:extLst>
          </p:cNvPr>
          <p:cNvSpPr>
            <a:spLocks/>
          </p:cNvSpPr>
          <p:nvPr/>
        </p:nvSpPr>
        <p:spPr bwMode="auto">
          <a:xfrm>
            <a:off x="6788150" y="2019300"/>
            <a:ext cx="1798638" cy="1674813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Freeform 5">
            <a:extLst>
              <a:ext uri="{FF2B5EF4-FFF2-40B4-BE49-F238E27FC236}">
                <a16:creationId xmlns:a16="http://schemas.microsoft.com/office/drawing/2014/main" id="{7B457AEC-DD00-B341-9DB1-505D369DB0EB}"/>
              </a:ext>
            </a:extLst>
          </p:cNvPr>
          <p:cNvSpPr>
            <a:spLocks/>
          </p:cNvSpPr>
          <p:nvPr/>
        </p:nvSpPr>
        <p:spPr bwMode="auto">
          <a:xfrm>
            <a:off x="4908550" y="1876425"/>
            <a:ext cx="1866900" cy="1589088"/>
          </a:xfrm>
          <a:custGeom>
            <a:avLst/>
            <a:gdLst>
              <a:gd name="T0" fmla="*/ 2147483647 w 1340"/>
              <a:gd name="T1" fmla="*/ 2147483647 h 1191"/>
              <a:gd name="T2" fmla="*/ 2147483647 w 1340"/>
              <a:gd name="T3" fmla="*/ 2147483647 h 1191"/>
              <a:gd name="T4" fmla="*/ 2147483647 w 1340"/>
              <a:gd name="T5" fmla="*/ 2147483647 h 1191"/>
              <a:gd name="T6" fmla="*/ 2147483647 w 1340"/>
              <a:gd name="T7" fmla="*/ 2147483647 h 1191"/>
              <a:gd name="T8" fmla="*/ 2147483647 w 1340"/>
              <a:gd name="T9" fmla="*/ 2147483647 h 1191"/>
              <a:gd name="T10" fmla="*/ 2147483647 w 1340"/>
              <a:gd name="T11" fmla="*/ 2147483647 h 1191"/>
              <a:gd name="T12" fmla="*/ 2147483647 w 1340"/>
              <a:gd name="T13" fmla="*/ 2147483647 h 1191"/>
              <a:gd name="T14" fmla="*/ 2147483647 w 1340"/>
              <a:gd name="T15" fmla="*/ 2147483647 h 1191"/>
              <a:gd name="T16" fmla="*/ 2147483647 w 1340"/>
              <a:gd name="T17" fmla="*/ 2147483647 h 1191"/>
              <a:gd name="T18" fmla="*/ 2147483647 w 1340"/>
              <a:gd name="T19" fmla="*/ 2147483647 h 1191"/>
              <a:gd name="T20" fmla="*/ 2147483647 w 1340"/>
              <a:gd name="T21" fmla="*/ 2147483647 h 1191"/>
              <a:gd name="T22" fmla="*/ 2147483647 w 1340"/>
              <a:gd name="T23" fmla="*/ 2147483647 h 11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340"/>
              <a:gd name="T37" fmla="*/ 0 h 1191"/>
              <a:gd name="T38" fmla="*/ 1340 w 1340"/>
              <a:gd name="T39" fmla="*/ 1191 h 119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Freeform 6">
            <a:extLst>
              <a:ext uri="{FF2B5EF4-FFF2-40B4-BE49-F238E27FC236}">
                <a16:creationId xmlns:a16="http://schemas.microsoft.com/office/drawing/2014/main" id="{353CF2AD-91DA-6C40-A150-C3999B5F585E}"/>
              </a:ext>
            </a:extLst>
          </p:cNvPr>
          <p:cNvSpPr>
            <a:spLocks/>
          </p:cNvSpPr>
          <p:nvPr/>
        </p:nvSpPr>
        <p:spPr bwMode="auto">
          <a:xfrm>
            <a:off x="5276850" y="3327400"/>
            <a:ext cx="2974975" cy="2219325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34" name="Group 7">
            <a:extLst>
              <a:ext uri="{FF2B5EF4-FFF2-40B4-BE49-F238E27FC236}">
                <a16:creationId xmlns:a16="http://schemas.microsoft.com/office/drawing/2014/main" id="{1E29B7C7-0087-114C-97D9-C6F04E0C3287}"/>
              </a:ext>
            </a:extLst>
          </p:cNvPr>
          <p:cNvGrpSpPr>
            <a:grpSpLocks/>
          </p:cNvGrpSpPr>
          <p:nvPr/>
        </p:nvGrpSpPr>
        <p:grpSpPr bwMode="auto">
          <a:xfrm>
            <a:off x="5026025" y="2011363"/>
            <a:ext cx="733425" cy="319087"/>
            <a:chOff x="3552" y="246"/>
            <a:chExt cx="527" cy="248"/>
          </a:xfrm>
        </p:grpSpPr>
        <p:graphicFrame>
          <p:nvGraphicFramePr>
            <p:cNvPr id="22799" name="Object 8">
              <a:extLst>
                <a:ext uri="{FF2B5EF4-FFF2-40B4-BE49-F238E27FC236}">
                  <a16:creationId xmlns:a16="http://schemas.microsoft.com/office/drawing/2014/main" id="{49415A10-77E7-784E-8788-E8ECAB713A1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52" y="246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3" imgW="17462500" imgH="14478000" progId="MS_ClipArt_Gallery.2">
                    <p:embed/>
                  </p:oleObj>
                </mc:Choice>
                <mc:Fallback>
                  <p:oleObj name="Clip" r:id="rId3" imgW="17462500" imgH="14478000" progId="MS_ClipArt_Gallery.2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46"/>
                          <a:ext cx="299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800" name="Object 9">
              <a:extLst>
                <a:ext uri="{FF2B5EF4-FFF2-40B4-BE49-F238E27FC236}">
                  <a16:creationId xmlns:a16="http://schemas.microsoft.com/office/drawing/2014/main" id="{0E5A0AD5-1836-274F-90BC-FDA98E9B758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78" y="338"/>
            <a:ext cx="201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5" imgW="685800" imgH="482600" progId="MS_ClipArt_Gallery.2">
                    <p:embed/>
                  </p:oleObj>
                </mc:Choice>
                <mc:Fallback>
                  <p:oleObj name="Clip" r:id="rId5" imgW="685800" imgH="48260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338"/>
                          <a:ext cx="201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801" name="Line 10">
              <a:extLst>
                <a:ext uri="{FF2B5EF4-FFF2-40B4-BE49-F238E27FC236}">
                  <a16:creationId xmlns:a16="http://schemas.microsoft.com/office/drawing/2014/main" id="{01C5A954-E32A-7946-8B43-18A6A8E07A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4" y="434"/>
              <a:ext cx="8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5" name="Group 11">
            <a:extLst>
              <a:ext uri="{FF2B5EF4-FFF2-40B4-BE49-F238E27FC236}">
                <a16:creationId xmlns:a16="http://schemas.microsoft.com/office/drawing/2014/main" id="{F16045E3-2433-0B41-9274-11BD7C09A63C}"/>
              </a:ext>
            </a:extLst>
          </p:cNvPr>
          <p:cNvGrpSpPr>
            <a:grpSpLocks/>
          </p:cNvGrpSpPr>
          <p:nvPr/>
        </p:nvGrpSpPr>
        <p:grpSpPr bwMode="auto">
          <a:xfrm>
            <a:off x="5026025" y="2606675"/>
            <a:ext cx="733425" cy="319088"/>
            <a:chOff x="3552" y="246"/>
            <a:chExt cx="527" cy="248"/>
          </a:xfrm>
        </p:grpSpPr>
        <p:graphicFrame>
          <p:nvGraphicFramePr>
            <p:cNvPr id="22796" name="Object 12">
              <a:extLst>
                <a:ext uri="{FF2B5EF4-FFF2-40B4-BE49-F238E27FC236}">
                  <a16:creationId xmlns:a16="http://schemas.microsoft.com/office/drawing/2014/main" id="{CF98CDCA-8EAE-1B4C-8251-1CBE9DD6396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52" y="246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7" imgW="17462500" imgH="14478000" progId="MS_ClipArt_Gallery.2">
                    <p:embed/>
                  </p:oleObj>
                </mc:Choice>
                <mc:Fallback>
                  <p:oleObj name="Clip" r:id="rId7" imgW="17462500" imgH="14478000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46"/>
                          <a:ext cx="299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797" name="Object 13">
              <a:extLst>
                <a:ext uri="{FF2B5EF4-FFF2-40B4-BE49-F238E27FC236}">
                  <a16:creationId xmlns:a16="http://schemas.microsoft.com/office/drawing/2014/main" id="{241FE3A5-D3DE-4D4E-8EA4-A461A9469C9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78" y="338"/>
            <a:ext cx="201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8" imgW="685800" imgH="482600" progId="MS_ClipArt_Gallery.2">
                    <p:embed/>
                  </p:oleObj>
                </mc:Choice>
                <mc:Fallback>
                  <p:oleObj name="Clip" r:id="rId8" imgW="685800" imgH="482600" progId="MS_ClipArt_Gallery.2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338"/>
                          <a:ext cx="201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798" name="Line 14">
              <a:extLst>
                <a:ext uri="{FF2B5EF4-FFF2-40B4-BE49-F238E27FC236}">
                  <a16:creationId xmlns:a16="http://schemas.microsoft.com/office/drawing/2014/main" id="{1C4F4A9B-5E26-8A44-8BE6-5B15E1B713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4" y="434"/>
              <a:ext cx="8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6" name="Group 15">
            <a:extLst>
              <a:ext uri="{FF2B5EF4-FFF2-40B4-BE49-F238E27FC236}">
                <a16:creationId xmlns:a16="http://schemas.microsoft.com/office/drawing/2014/main" id="{A8D87208-029E-8943-8A06-BAB89436CED4}"/>
              </a:ext>
            </a:extLst>
          </p:cNvPr>
          <p:cNvGrpSpPr>
            <a:grpSpLocks/>
          </p:cNvGrpSpPr>
          <p:nvPr/>
        </p:nvGrpSpPr>
        <p:grpSpPr bwMode="auto">
          <a:xfrm>
            <a:off x="5402263" y="2393950"/>
            <a:ext cx="69850" cy="214313"/>
            <a:chOff x="3842" y="406"/>
            <a:chExt cx="51" cy="167"/>
          </a:xfrm>
        </p:grpSpPr>
        <p:sp>
          <p:nvSpPr>
            <p:cNvPr id="22793" name="Oval 16">
              <a:extLst>
                <a:ext uri="{FF2B5EF4-FFF2-40B4-BE49-F238E27FC236}">
                  <a16:creationId xmlns:a16="http://schemas.microsoft.com/office/drawing/2014/main" id="{6B921FE9-0A67-DA49-9753-70A25EA03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94" name="Oval 17">
              <a:extLst>
                <a:ext uri="{FF2B5EF4-FFF2-40B4-BE49-F238E27FC236}">
                  <a16:creationId xmlns:a16="http://schemas.microsoft.com/office/drawing/2014/main" id="{E729F01E-3FDC-884C-BE35-48833E951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95" name="Oval 18">
              <a:extLst>
                <a:ext uri="{FF2B5EF4-FFF2-40B4-BE49-F238E27FC236}">
                  <a16:creationId xmlns:a16="http://schemas.microsoft.com/office/drawing/2014/main" id="{F9531854-61A7-FB42-8796-85C4DD69E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grpSp>
        <p:nvGrpSpPr>
          <p:cNvPr id="22537" name="Group 19">
            <a:extLst>
              <a:ext uri="{FF2B5EF4-FFF2-40B4-BE49-F238E27FC236}">
                <a16:creationId xmlns:a16="http://schemas.microsoft.com/office/drawing/2014/main" id="{81889846-4DB8-5249-83E9-F077D0CE6C3B}"/>
              </a:ext>
            </a:extLst>
          </p:cNvPr>
          <p:cNvGrpSpPr>
            <a:grpSpLocks/>
          </p:cNvGrpSpPr>
          <p:nvPr/>
        </p:nvGrpSpPr>
        <p:grpSpPr bwMode="auto">
          <a:xfrm>
            <a:off x="5872163" y="2897188"/>
            <a:ext cx="209550" cy="395287"/>
            <a:chOff x="4180" y="783"/>
            <a:chExt cx="150" cy="307"/>
          </a:xfrm>
        </p:grpSpPr>
        <p:sp>
          <p:nvSpPr>
            <p:cNvPr id="22785" name="AutoShape 20">
              <a:extLst>
                <a:ext uri="{FF2B5EF4-FFF2-40B4-BE49-F238E27FC236}">
                  <a16:creationId xmlns:a16="http://schemas.microsoft.com/office/drawing/2014/main" id="{DC502ABE-10DE-0D40-A3C7-B766E54DA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86" name="Rectangle 21">
              <a:extLst>
                <a:ext uri="{FF2B5EF4-FFF2-40B4-BE49-F238E27FC236}">
                  <a16:creationId xmlns:a16="http://schemas.microsoft.com/office/drawing/2014/main" id="{6E574298-A275-AD4D-9D26-9CDB744F2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87" name="Rectangle 22">
              <a:extLst>
                <a:ext uri="{FF2B5EF4-FFF2-40B4-BE49-F238E27FC236}">
                  <a16:creationId xmlns:a16="http://schemas.microsoft.com/office/drawing/2014/main" id="{0A1CDE32-07A9-1D4E-8F8F-B74DC647F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88" name="AutoShape 23">
              <a:extLst>
                <a:ext uri="{FF2B5EF4-FFF2-40B4-BE49-F238E27FC236}">
                  <a16:creationId xmlns:a16="http://schemas.microsoft.com/office/drawing/2014/main" id="{F26C5E1D-D270-F046-B474-D773B4EE2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89" name="Line 24">
              <a:extLst>
                <a:ext uri="{FF2B5EF4-FFF2-40B4-BE49-F238E27FC236}">
                  <a16:creationId xmlns:a16="http://schemas.microsoft.com/office/drawing/2014/main" id="{9F9CCD34-3A14-9641-986C-F9B6E9299D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90" name="Line 25">
              <a:extLst>
                <a:ext uri="{FF2B5EF4-FFF2-40B4-BE49-F238E27FC236}">
                  <a16:creationId xmlns:a16="http://schemas.microsoft.com/office/drawing/2014/main" id="{51823F1F-B5C6-FC45-A70B-FD2E9F3480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91" name="Rectangle 26">
              <a:extLst>
                <a:ext uri="{FF2B5EF4-FFF2-40B4-BE49-F238E27FC236}">
                  <a16:creationId xmlns:a16="http://schemas.microsoft.com/office/drawing/2014/main" id="{84080C1D-1AEB-644A-A80C-292B87066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92" name="Rectangle 27">
              <a:extLst>
                <a:ext uri="{FF2B5EF4-FFF2-40B4-BE49-F238E27FC236}">
                  <a16:creationId xmlns:a16="http://schemas.microsoft.com/office/drawing/2014/main" id="{EF3FE7B4-7887-144D-9CF7-1B62891EE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grpSp>
        <p:nvGrpSpPr>
          <p:cNvPr id="22538" name="Group 28">
            <a:extLst>
              <a:ext uri="{FF2B5EF4-FFF2-40B4-BE49-F238E27FC236}">
                <a16:creationId xmlns:a16="http://schemas.microsoft.com/office/drawing/2014/main" id="{0DF0B146-DBCF-AE4D-A550-183EBB305558}"/>
              </a:ext>
            </a:extLst>
          </p:cNvPr>
          <p:cNvGrpSpPr>
            <a:grpSpLocks/>
          </p:cNvGrpSpPr>
          <p:nvPr/>
        </p:nvGrpSpPr>
        <p:grpSpPr bwMode="auto">
          <a:xfrm rot="-5400000">
            <a:off x="6184900" y="2974975"/>
            <a:ext cx="80963" cy="233363"/>
            <a:chOff x="3842" y="406"/>
            <a:chExt cx="51" cy="167"/>
          </a:xfrm>
        </p:grpSpPr>
        <p:sp>
          <p:nvSpPr>
            <p:cNvPr id="22782" name="Oval 29">
              <a:extLst>
                <a:ext uri="{FF2B5EF4-FFF2-40B4-BE49-F238E27FC236}">
                  <a16:creationId xmlns:a16="http://schemas.microsoft.com/office/drawing/2014/main" id="{49E6EC96-BBF4-5B4E-8C69-7593F467D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83" name="Oval 30">
              <a:extLst>
                <a:ext uri="{FF2B5EF4-FFF2-40B4-BE49-F238E27FC236}">
                  <a16:creationId xmlns:a16="http://schemas.microsoft.com/office/drawing/2014/main" id="{E199D496-A2A4-0643-BE67-13E8F0E433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84" name="Oval 31">
              <a:extLst>
                <a:ext uri="{FF2B5EF4-FFF2-40B4-BE49-F238E27FC236}">
                  <a16:creationId xmlns:a16="http://schemas.microsoft.com/office/drawing/2014/main" id="{94F4DABA-6732-8247-B353-F736F93BD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sp>
        <p:nvSpPr>
          <p:cNvPr id="22539" name="Line 32">
            <a:extLst>
              <a:ext uri="{FF2B5EF4-FFF2-40B4-BE49-F238E27FC236}">
                <a16:creationId xmlns:a16="http://schemas.microsoft.com/office/drawing/2014/main" id="{AE510746-6F35-EF45-A98B-C7ABA9195C7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8688" y="2805113"/>
            <a:ext cx="4953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33">
            <a:extLst>
              <a:ext uri="{FF2B5EF4-FFF2-40B4-BE49-F238E27FC236}">
                <a16:creationId xmlns:a16="http://schemas.microsoft.com/office/drawing/2014/main" id="{45F84575-AC87-0D40-94CD-D27B2A24C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2801938"/>
            <a:ext cx="1587" cy="95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Line 34">
            <a:extLst>
              <a:ext uri="{FF2B5EF4-FFF2-40B4-BE49-F238E27FC236}">
                <a16:creationId xmlns:a16="http://schemas.microsoft.com/office/drawing/2014/main" id="{EE946153-5EFC-E447-B688-966B81ECD68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7163" y="2800350"/>
            <a:ext cx="1587" cy="82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Line 35">
            <a:extLst>
              <a:ext uri="{FF2B5EF4-FFF2-40B4-BE49-F238E27FC236}">
                <a16:creationId xmlns:a16="http://schemas.microsoft.com/office/drawing/2014/main" id="{5D17829B-5692-A546-A647-86D818B07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8650" y="2265363"/>
            <a:ext cx="288925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36">
            <a:extLst>
              <a:ext uri="{FF2B5EF4-FFF2-40B4-BE49-F238E27FC236}">
                <a16:creationId xmlns:a16="http://schemas.microsoft.com/office/drawing/2014/main" id="{0FCB7D59-B36C-5C4E-BA53-B49F216A61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21350" y="2551113"/>
            <a:ext cx="276225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Line 37">
            <a:extLst>
              <a:ext uri="{FF2B5EF4-FFF2-40B4-BE49-F238E27FC236}">
                <a16:creationId xmlns:a16="http://schemas.microsoft.com/office/drawing/2014/main" id="{533E0565-89DC-5447-8455-E410C037F9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2636838"/>
            <a:ext cx="1588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5" name="Group 38">
            <a:extLst>
              <a:ext uri="{FF2B5EF4-FFF2-40B4-BE49-F238E27FC236}">
                <a16:creationId xmlns:a16="http://schemas.microsoft.com/office/drawing/2014/main" id="{5AF72F4E-639E-1444-B618-3D1A648F02BB}"/>
              </a:ext>
            </a:extLst>
          </p:cNvPr>
          <p:cNvGrpSpPr>
            <a:grpSpLocks/>
          </p:cNvGrpSpPr>
          <p:nvPr/>
        </p:nvGrpSpPr>
        <p:grpSpPr bwMode="auto">
          <a:xfrm>
            <a:off x="6367463" y="2874963"/>
            <a:ext cx="209550" cy="395287"/>
            <a:chOff x="4180" y="783"/>
            <a:chExt cx="150" cy="307"/>
          </a:xfrm>
        </p:grpSpPr>
        <p:sp>
          <p:nvSpPr>
            <p:cNvPr id="22774" name="AutoShape 39">
              <a:extLst>
                <a:ext uri="{FF2B5EF4-FFF2-40B4-BE49-F238E27FC236}">
                  <a16:creationId xmlns:a16="http://schemas.microsoft.com/office/drawing/2014/main" id="{F678B015-798E-2F4B-8190-C9DFEB115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75" name="Rectangle 40">
              <a:extLst>
                <a:ext uri="{FF2B5EF4-FFF2-40B4-BE49-F238E27FC236}">
                  <a16:creationId xmlns:a16="http://schemas.microsoft.com/office/drawing/2014/main" id="{6DB1FB70-F356-6342-8FDD-6FABABDA9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76" name="Rectangle 41">
              <a:extLst>
                <a:ext uri="{FF2B5EF4-FFF2-40B4-BE49-F238E27FC236}">
                  <a16:creationId xmlns:a16="http://schemas.microsoft.com/office/drawing/2014/main" id="{DDA69CD3-0FD5-704B-8B9C-9295DC4B2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77" name="AutoShape 42">
              <a:extLst>
                <a:ext uri="{FF2B5EF4-FFF2-40B4-BE49-F238E27FC236}">
                  <a16:creationId xmlns:a16="http://schemas.microsoft.com/office/drawing/2014/main" id="{F7315298-CA73-AF47-BABB-B3C67BE0D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78" name="Line 43">
              <a:extLst>
                <a:ext uri="{FF2B5EF4-FFF2-40B4-BE49-F238E27FC236}">
                  <a16:creationId xmlns:a16="http://schemas.microsoft.com/office/drawing/2014/main" id="{70E73B53-9147-3D4B-A583-A659FD52E7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79" name="Line 44">
              <a:extLst>
                <a:ext uri="{FF2B5EF4-FFF2-40B4-BE49-F238E27FC236}">
                  <a16:creationId xmlns:a16="http://schemas.microsoft.com/office/drawing/2014/main" id="{1D815A9D-863E-5D4B-82FD-415F213711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80" name="Rectangle 45">
              <a:extLst>
                <a:ext uri="{FF2B5EF4-FFF2-40B4-BE49-F238E27FC236}">
                  <a16:creationId xmlns:a16="http://schemas.microsoft.com/office/drawing/2014/main" id="{22C1961B-0971-0E41-99A4-CCB335C21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81" name="Rectangle 46">
              <a:extLst>
                <a:ext uri="{FF2B5EF4-FFF2-40B4-BE49-F238E27FC236}">
                  <a16:creationId xmlns:a16="http://schemas.microsoft.com/office/drawing/2014/main" id="{3D56B0AE-1A29-7344-A2C2-4E9A42669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grpSp>
        <p:nvGrpSpPr>
          <p:cNvPr id="22546" name="Group 47">
            <a:extLst>
              <a:ext uri="{FF2B5EF4-FFF2-40B4-BE49-F238E27FC236}">
                <a16:creationId xmlns:a16="http://schemas.microsoft.com/office/drawing/2014/main" id="{CE7035CF-FB98-264A-9242-7E1C7F35A210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3494088"/>
            <a:ext cx="479425" cy="925512"/>
            <a:chOff x="3314" y="1248"/>
            <a:chExt cx="344" cy="694"/>
          </a:xfrm>
        </p:grpSpPr>
        <p:graphicFrame>
          <p:nvGraphicFramePr>
            <p:cNvPr id="22765" name="Object 48">
              <a:extLst>
                <a:ext uri="{FF2B5EF4-FFF2-40B4-BE49-F238E27FC236}">
                  <a16:creationId xmlns:a16="http://schemas.microsoft.com/office/drawing/2014/main" id="{30B67F21-B102-5E41-A0A2-F2F84F973EE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14" y="1248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9" imgW="17462500" imgH="14478000" progId="MS_ClipArt_Gallery.2">
                    <p:embed/>
                  </p:oleObj>
                </mc:Choice>
                <mc:Fallback>
                  <p:oleObj name="Clip" r:id="rId9" imgW="17462500" imgH="14478000" progId="MS_ClipArt_Gallery.2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" y="1248"/>
                          <a:ext cx="299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766" name="Line 49">
              <a:extLst>
                <a:ext uri="{FF2B5EF4-FFF2-40B4-BE49-F238E27FC236}">
                  <a16:creationId xmlns:a16="http://schemas.microsoft.com/office/drawing/2014/main" id="{DED22FAB-1E8A-7C48-BD67-6080644250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6" y="1433"/>
              <a:ext cx="5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2767" name="Object 50">
              <a:extLst>
                <a:ext uri="{FF2B5EF4-FFF2-40B4-BE49-F238E27FC236}">
                  <a16:creationId xmlns:a16="http://schemas.microsoft.com/office/drawing/2014/main" id="{A37FB5FD-F5C7-054B-87D8-038836605FE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14" y="1694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0" imgW="17462500" imgH="14478000" progId="MS_ClipArt_Gallery.2">
                    <p:embed/>
                  </p:oleObj>
                </mc:Choice>
                <mc:Fallback>
                  <p:oleObj name="Clip" r:id="rId10" imgW="17462500" imgH="14478000" progId="MS_ClipArt_Gallery.2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" y="1694"/>
                          <a:ext cx="299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768" name="Line 51">
              <a:extLst>
                <a:ext uri="{FF2B5EF4-FFF2-40B4-BE49-F238E27FC236}">
                  <a16:creationId xmlns:a16="http://schemas.microsoft.com/office/drawing/2014/main" id="{8FF2D988-4FF9-9E4D-91F0-E99D3C0142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6" y="1882"/>
              <a:ext cx="5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769" name="Group 52">
              <a:extLst>
                <a:ext uri="{FF2B5EF4-FFF2-40B4-BE49-F238E27FC236}">
                  <a16:creationId xmlns:a16="http://schemas.microsoft.com/office/drawing/2014/main" id="{F3BDFFF7-475A-C84D-8471-AE93556ED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4" y="1504"/>
              <a:ext cx="51" cy="167"/>
              <a:chOff x="3842" y="406"/>
              <a:chExt cx="51" cy="167"/>
            </a:xfrm>
          </p:grpSpPr>
          <p:sp>
            <p:nvSpPr>
              <p:cNvPr id="22771" name="Oval 53">
                <a:extLst>
                  <a:ext uri="{FF2B5EF4-FFF2-40B4-BE49-F238E27FC236}">
                    <a16:creationId xmlns:a16="http://schemas.microsoft.com/office/drawing/2014/main" id="{227BAB31-0C88-434F-A19F-3F29CE3A4D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2772" name="Oval 54">
                <a:extLst>
                  <a:ext uri="{FF2B5EF4-FFF2-40B4-BE49-F238E27FC236}">
                    <a16:creationId xmlns:a16="http://schemas.microsoft.com/office/drawing/2014/main" id="{47F14C21-3F24-974F-A880-E3777CFD50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2773" name="Oval 55">
                <a:extLst>
                  <a:ext uri="{FF2B5EF4-FFF2-40B4-BE49-F238E27FC236}">
                    <a16:creationId xmlns:a16="http://schemas.microsoft.com/office/drawing/2014/main" id="{0655371A-340F-AC44-8E1B-B85AFC27F7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</p:grpSp>
        <p:sp>
          <p:nvSpPr>
            <p:cNvPr id="22770" name="Line 56">
              <a:extLst>
                <a:ext uri="{FF2B5EF4-FFF2-40B4-BE49-F238E27FC236}">
                  <a16:creationId xmlns:a16="http://schemas.microsoft.com/office/drawing/2014/main" id="{118D3099-B03F-F348-B86F-CAB471FB18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4" y="1431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2547" name="Object 57">
            <a:extLst>
              <a:ext uri="{FF2B5EF4-FFF2-40B4-BE49-F238E27FC236}">
                <a16:creationId xmlns:a16="http://schemas.microsoft.com/office/drawing/2014/main" id="{2069C067-66DA-F64E-9BA0-712D630CB5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78563" y="4503738"/>
          <a:ext cx="417512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11" imgW="17462500" imgH="14478000" progId="MS_ClipArt_Gallery.2">
                  <p:embed/>
                </p:oleObj>
              </mc:Choice>
              <mc:Fallback>
                <p:oleObj name="Clip" r:id="rId11" imgW="17462500" imgH="14478000" progId="MS_ClipArt_Gallery.2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8563" y="4503738"/>
                        <a:ext cx="417512" cy="33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8" name="Object 58">
            <a:extLst>
              <a:ext uri="{FF2B5EF4-FFF2-40B4-BE49-F238E27FC236}">
                <a16:creationId xmlns:a16="http://schemas.microsoft.com/office/drawing/2014/main" id="{A9B50391-7A00-CC45-82B6-06BE02C830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64200" y="4492625"/>
          <a:ext cx="4159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12" imgW="17462500" imgH="14478000" progId="MS_ClipArt_Gallery.2">
                  <p:embed/>
                </p:oleObj>
              </mc:Choice>
              <mc:Fallback>
                <p:oleObj name="Clip" r:id="rId12" imgW="17462500" imgH="14478000" progId="MS_ClipArt_Gallery.2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4492625"/>
                        <a:ext cx="41592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9" name="Oval 59">
            <a:extLst>
              <a:ext uri="{FF2B5EF4-FFF2-40B4-BE49-F238E27FC236}">
                <a16:creationId xmlns:a16="http://schemas.microsoft.com/office/drawing/2014/main" id="{2F7271DC-123D-7442-86CE-456CFB15B53A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080919" y="4596606"/>
            <a:ext cx="63500" cy="65088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22550" name="Oval 60">
            <a:extLst>
              <a:ext uri="{FF2B5EF4-FFF2-40B4-BE49-F238E27FC236}">
                <a16:creationId xmlns:a16="http://schemas.microsoft.com/office/drawing/2014/main" id="{91405537-64F8-B24A-B586-3043B102A1EA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165851" y="4594225"/>
            <a:ext cx="63500" cy="66675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22551" name="Oval 61">
            <a:extLst>
              <a:ext uri="{FF2B5EF4-FFF2-40B4-BE49-F238E27FC236}">
                <a16:creationId xmlns:a16="http://schemas.microsoft.com/office/drawing/2014/main" id="{3EA630C4-913A-D641-9F0F-4E319CA0ECA2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243637" y="4598988"/>
            <a:ext cx="61913" cy="65088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22552" name="Line 62">
            <a:extLst>
              <a:ext uri="{FF2B5EF4-FFF2-40B4-BE49-F238E27FC236}">
                <a16:creationId xmlns:a16="http://schemas.microsoft.com/office/drawing/2014/main" id="{8B1B3DDD-3A31-664E-9467-983D40367F32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6503194" y="4479132"/>
            <a:ext cx="603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63">
            <a:extLst>
              <a:ext uri="{FF2B5EF4-FFF2-40B4-BE49-F238E27FC236}">
                <a16:creationId xmlns:a16="http://schemas.microsoft.com/office/drawing/2014/main" id="{96E81459-0FEC-344D-BC2A-01A2B96847DC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5876925" y="4470400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Line 64">
            <a:extLst>
              <a:ext uri="{FF2B5EF4-FFF2-40B4-BE49-F238E27FC236}">
                <a16:creationId xmlns:a16="http://schemas.microsoft.com/office/drawing/2014/main" id="{B83FBF65-45CE-9243-949B-B85A03F315BC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6223794" y="4131469"/>
            <a:ext cx="0" cy="62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Line 65">
            <a:extLst>
              <a:ext uri="{FF2B5EF4-FFF2-40B4-BE49-F238E27FC236}">
                <a16:creationId xmlns:a16="http://schemas.microsoft.com/office/drawing/2014/main" id="{D0D416C9-1CA8-C14C-B8CB-225222642E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89625" y="4070350"/>
            <a:ext cx="936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Line 66">
            <a:extLst>
              <a:ext uri="{FF2B5EF4-FFF2-40B4-BE49-F238E27FC236}">
                <a16:creationId xmlns:a16="http://schemas.microsoft.com/office/drawing/2014/main" id="{7AD85A88-22CF-7141-9F16-32DBC763546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1288" y="4116388"/>
            <a:ext cx="303212" cy="385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Line 67">
            <a:extLst>
              <a:ext uri="{FF2B5EF4-FFF2-40B4-BE49-F238E27FC236}">
                <a16:creationId xmlns:a16="http://schemas.microsoft.com/office/drawing/2014/main" id="{CD039854-56A6-6147-BB09-3A7C91141C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86625" y="4113213"/>
            <a:ext cx="279400" cy="392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58" name="Object 68">
            <a:extLst>
              <a:ext uri="{FF2B5EF4-FFF2-40B4-BE49-F238E27FC236}">
                <a16:creationId xmlns:a16="http://schemas.microsoft.com/office/drawing/2014/main" id="{67457306-7CD6-4941-8211-8458DE478B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4425" y="3665538"/>
          <a:ext cx="203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13" imgW="977900" imgH="1206500" progId="MS_ClipArt_Gallery.2">
                  <p:embed/>
                </p:oleObj>
              </mc:Choice>
              <mc:Fallback>
                <p:oleObj name="Clip" r:id="rId13" imgW="977900" imgH="1206500" progId="MS_ClipArt_Gallery.2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4425" y="3665538"/>
                        <a:ext cx="2032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9" name="Object 69">
            <a:extLst>
              <a:ext uri="{FF2B5EF4-FFF2-40B4-BE49-F238E27FC236}">
                <a16:creationId xmlns:a16="http://schemas.microsoft.com/office/drawing/2014/main" id="{C0060CC1-F783-7849-A504-FFF902CE90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27750" y="3746500"/>
          <a:ext cx="203200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15" imgW="977900" imgH="1206500" progId="MS_ClipArt_Gallery.2">
                  <p:embed/>
                </p:oleObj>
              </mc:Choice>
              <mc:Fallback>
                <p:oleObj name="Clip" r:id="rId15" imgW="977900" imgH="1206500" progId="MS_ClipArt_Gallery.2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0" y="3746500"/>
                        <a:ext cx="203200" cy="23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60" name="Group 70">
            <a:extLst>
              <a:ext uri="{FF2B5EF4-FFF2-40B4-BE49-F238E27FC236}">
                <a16:creationId xmlns:a16="http://schemas.microsoft.com/office/drawing/2014/main" id="{B298D9F5-10CB-2445-B29F-2CA824DCB9B4}"/>
              </a:ext>
            </a:extLst>
          </p:cNvPr>
          <p:cNvGrpSpPr>
            <a:grpSpLocks/>
          </p:cNvGrpSpPr>
          <p:nvPr/>
        </p:nvGrpSpPr>
        <p:grpSpPr bwMode="auto">
          <a:xfrm>
            <a:off x="6475413" y="4943475"/>
            <a:ext cx="406400" cy="427038"/>
            <a:chOff x="2870" y="1518"/>
            <a:chExt cx="292" cy="320"/>
          </a:xfrm>
        </p:grpSpPr>
        <p:graphicFrame>
          <p:nvGraphicFramePr>
            <p:cNvPr id="22763" name="Object 71">
              <a:extLst>
                <a:ext uri="{FF2B5EF4-FFF2-40B4-BE49-F238E27FC236}">
                  <a16:creationId xmlns:a16="http://schemas.microsoft.com/office/drawing/2014/main" id="{BCAD9934-3E88-254A-A6B4-5133E3F2F6B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6" imgW="11137900" imgH="11315700" progId="MS_ClipArt_Gallery.2">
                    <p:embed/>
                  </p:oleObj>
                </mc:Choice>
                <mc:Fallback>
                  <p:oleObj name="Clip" r:id="rId16" imgW="11137900" imgH="11315700" progId="MS_ClipArt_Gallery.2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764" name="Object 72">
              <a:extLst>
                <a:ext uri="{FF2B5EF4-FFF2-40B4-BE49-F238E27FC236}">
                  <a16:creationId xmlns:a16="http://schemas.microsoft.com/office/drawing/2014/main" id="{D2B3F620-6D41-6245-8E3D-1B89B080465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8" imgW="17005300" imgH="16078200" progId="MS_ClipArt_Gallery.2">
                    <p:embed/>
                  </p:oleObj>
                </mc:Choice>
                <mc:Fallback>
                  <p:oleObj name="Clip" r:id="rId18" imgW="17005300" imgH="16078200" progId="MS_ClipArt_Gallery.2">
                    <p:embed/>
                    <p:pic>
                      <p:nvPicPr>
                        <p:cNvPr id="0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561" name="Group 73">
            <a:extLst>
              <a:ext uri="{FF2B5EF4-FFF2-40B4-BE49-F238E27FC236}">
                <a16:creationId xmlns:a16="http://schemas.microsoft.com/office/drawing/2014/main" id="{4B6C56B8-272F-AB4B-8C88-F27F6D794DC8}"/>
              </a:ext>
            </a:extLst>
          </p:cNvPr>
          <p:cNvGrpSpPr>
            <a:grpSpLocks/>
          </p:cNvGrpSpPr>
          <p:nvPr/>
        </p:nvGrpSpPr>
        <p:grpSpPr bwMode="auto">
          <a:xfrm>
            <a:off x="7253288" y="4975225"/>
            <a:ext cx="406400" cy="427038"/>
            <a:chOff x="2870" y="1518"/>
            <a:chExt cx="292" cy="320"/>
          </a:xfrm>
        </p:grpSpPr>
        <p:graphicFrame>
          <p:nvGraphicFramePr>
            <p:cNvPr id="22761" name="Object 74">
              <a:extLst>
                <a:ext uri="{FF2B5EF4-FFF2-40B4-BE49-F238E27FC236}">
                  <a16:creationId xmlns:a16="http://schemas.microsoft.com/office/drawing/2014/main" id="{F90F0643-3037-FA44-9415-13135BB31EF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20" imgW="11137900" imgH="11315700" progId="MS_ClipArt_Gallery.2">
                    <p:embed/>
                  </p:oleObj>
                </mc:Choice>
                <mc:Fallback>
                  <p:oleObj name="Clip" r:id="rId20" imgW="11137900" imgH="11315700" progId="MS_ClipArt_Gallery.2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762" name="Object 75">
              <a:extLst>
                <a:ext uri="{FF2B5EF4-FFF2-40B4-BE49-F238E27FC236}">
                  <a16:creationId xmlns:a16="http://schemas.microsoft.com/office/drawing/2014/main" id="{B98A1B5E-B0CE-2949-8FD5-5C7D0342CF8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21" imgW="17005300" imgH="16078200" progId="MS_ClipArt_Gallery.2">
                    <p:embed/>
                  </p:oleObj>
                </mc:Choice>
                <mc:Fallback>
                  <p:oleObj name="Clip" r:id="rId21" imgW="17005300" imgH="16078200" progId="MS_ClipArt_Gallery.2">
                    <p:embed/>
                    <p:pic>
                      <p:nvPicPr>
                        <p:cNvPr id="0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562" name="Group 76">
            <a:extLst>
              <a:ext uri="{FF2B5EF4-FFF2-40B4-BE49-F238E27FC236}">
                <a16:creationId xmlns:a16="http://schemas.microsoft.com/office/drawing/2014/main" id="{96775623-70C8-7544-B518-329F4472925B}"/>
              </a:ext>
            </a:extLst>
          </p:cNvPr>
          <p:cNvGrpSpPr>
            <a:grpSpLocks/>
          </p:cNvGrpSpPr>
          <p:nvPr/>
        </p:nvGrpSpPr>
        <p:grpSpPr bwMode="auto">
          <a:xfrm>
            <a:off x="6838950" y="4691063"/>
            <a:ext cx="379413" cy="376237"/>
            <a:chOff x="4733" y="2082"/>
            <a:chExt cx="272" cy="282"/>
          </a:xfrm>
        </p:grpSpPr>
        <p:graphicFrame>
          <p:nvGraphicFramePr>
            <p:cNvPr id="22759" name="Object 77">
              <a:extLst>
                <a:ext uri="{FF2B5EF4-FFF2-40B4-BE49-F238E27FC236}">
                  <a16:creationId xmlns:a16="http://schemas.microsoft.com/office/drawing/2014/main" id="{274EB586-CF56-DD46-B696-DA5B7008AB7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33" y="2082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22" imgW="11137900" imgH="11315700" progId="MS_ClipArt_Gallery.2">
                    <p:embed/>
                  </p:oleObj>
                </mc:Choice>
                <mc:Fallback>
                  <p:oleObj name="Clip" r:id="rId22" imgW="11137900" imgH="11315700" progId="MS_ClipArt_Gallery.2">
                    <p:embed/>
                    <p:pic>
                      <p:nvPicPr>
                        <p:cNvPr id="0" name="Object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3" y="2082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760" name="Rectangle 78">
              <a:extLst>
                <a:ext uri="{FF2B5EF4-FFF2-40B4-BE49-F238E27FC236}">
                  <a16:creationId xmlns:a16="http://schemas.microsoft.com/office/drawing/2014/main" id="{6648A031-925F-F44B-BB6E-7FFB3AA54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2" y="2181"/>
              <a:ext cx="192" cy="183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sp>
        <p:nvSpPr>
          <p:cNvPr id="22563" name="Line 79">
            <a:extLst>
              <a:ext uri="{FF2B5EF4-FFF2-40B4-BE49-F238E27FC236}">
                <a16:creationId xmlns:a16="http://schemas.microsoft.com/office/drawing/2014/main" id="{18C409BC-C12E-5B4F-BE4E-CF2B7041679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5338" y="45942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64" name="Group 80">
            <a:extLst>
              <a:ext uri="{FF2B5EF4-FFF2-40B4-BE49-F238E27FC236}">
                <a16:creationId xmlns:a16="http://schemas.microsoft.com/office/drawing/2014/main" id="{D410A372-7BBE-7140-B8E9-ADB14248CC19}"/>
              </a:ext>
            </a:extLst>
          </p:cNvPr>
          <p:cNvGrpSpPr>
            <a:grpSpLocks/>
          </p:cNvGrpSpPr>
          <p:nvPr/>
        </p:nvGrpSpPr>
        <p:grpSpPr bwMode="auto">
          <a:xfrm>
            <a:off x="7866063" y="4017963"/>
            <a:ext cx="207962" cy="409575"/>
            <a:chOff x="4180" y="783"/>
            <a:chExt cx="150" cy="307"/>
          </a:xfrm>
        </p:grpSpPr>
        <p:sp>
          <p:nvSpPr>
            <p:cNvPr id="22751" name="AutoShape 81">
              <a:extLst>
                <a:ext uri="{FF2B5EF4-FFF2-40B4-BE49-F238E27FC236}">
                  <a16:creationId xmlns:a16="http://schemas.microsoft.com/office/drawing/2014/main" id="{944CD356-5DAA-8A43-B3CB-6CF99193E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52" name="Rectangle 82">
              <a:extLst>
                <a:ext uri="{FF2B5EF4-FFF2-40B4-BE49-F238E27FC236}">
                  <a16:creationId xmlns:a16="http://schemas.microsoft.com/office/drawing/2014/main" id="{71CDCF84-2D72-8244-AB6C-06C4F7579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53" name="Rectangle 83">
              <a:extLst>
                <a:ext uri="{FF2B5EF4-FFF2-40B4-BE49-F238E27FC236}">
                  <a16:creationId xmlns:a16="http://schemas.microsoft.com/office/drawing/2014/main" id="{82DAD520-0B15-0B43-A50C-F26758354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54" name="AutoShape 84">
              <a:extLst>
                <a:ext uri="{FF2B5EF4-FFF2-40B4-BE49-F238E27FC236}">
                  <a16:creationId xmlns:a16="http://schemas.microsoft.com/office/drawing/2014/main" id="{2D62C605-06F9-9E44-A4A9-25993036B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55" name="Line 85">
              <a:extLst>
                <a:ext uri="{FF2B5EF4-FFF2-40B4-BE49-F238E27FC236}">
                  <a16:creationId xmlns:a16="http://schemas.microsoft.com/office/drawing/2014/main" id="{A4290890-A43B-524E-9A92-B2774C9EAB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56" name="Line 86">
              <a:extLst>
                <a:ext uri="{FF2B5EF4-FFF2-40B4-BE49-F238E27FC236}">
                  <a16:creationId xmlns:a16="http://schemas.microsoft.com/office/drawing/2014/main" id="{487CD204-F8BC-EA4C-8672-17610F8C43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57" name="Rectangle 87">
              <a:extLst>
                <a:ext uri="{FF2B5EF4-FFF2-40B4-BE49-F238E27FC236}">
                  <a16:creationId xmlns:a16="http://schemas.microsoft.com/office/drawing/2014/main" id="{2F23B59C-4CB4-D845-8C34-4203584E9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58" name="Rectangle 88">
              <a:extLst>
                <a:ext uri="{FF2B5EF4-FFF2-40B4-BE49-F238E27FC236}">
                  <a16:creationId xmlns:a16="http://schemas.microsoft.com/office/drawing/2014/main" id="{8C5CA1B3-31E8-274E-8676-5CC083062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grpSp>
        <p:nvGrpSpPr>
          <p:cNvPr id="22565" name="Group 89">
            <a:extLst>
              <a:ext uri="{FF2B5EF4-FFF2-40B4-BE49-F238E27FC236}">
                <a16:creationId xmlns:a16="http://schemas.microsoft.com/office/drawing/2014/main" id="{B259356A-06E7-2447-A242-3BE53DC0ADDD}"/>
              </a:ext>
            </a:extLst>
          </p:cNvPr>
          <p:cNvGrpSpPr>
            <a:grpSpLocks/>
          </p:cNvGrpSpPr>
          <p:nvPr/>
        </p:nvGrpSpPr>
        <p:grpSpPr bwMode="auto">
          <a:xfrm>
            <a:off x="7853363" y="4462463"/>
            <a:ext cx="207962" cy="409575"/>
            <a:chOff x="4180" y="783"/>
            <a:chExt cx="150" cy="307"/>
          </a:xfrm>
        </p:grpSpPr>
        <p:sp>
          <p:nvSpPr>
            <p:cNvPr id="22743" name="AutoShape 90">
              <a:extLst>
                <a:ext uri="{FF2B5EF4-FFF2-40B4-BE49-F238E27FC236}">
                  <a16:creationId xmlns:a16="http://schemas.microsoft.com/office/drawing/2014/main" id="{9C2A1795-C77A-5B47-97A8-C1392DE0A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44" name="Rectangle 91">
              <a:extLst>
                <a:ext uri="{FF2B5EF4-FFF2-40B4-BE49-F238E27FC236}">
                  <a16:creationId xmlns:a16="http://schemas.microsoft.com/office/drawing/2014/main" id="{6E8CFCB0-7D54-6A47-A28C-D2E5E66895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45" name="Rectangle 92">
              <a:extLst>
                <a:ext uri="{FF2B5EF4-FFF2-40B4-BE49-F238E27FC236}">
                  <a16:creationId xmlns:a16="http://schemas.microsoft.com/office/drawing/2014/main" id="{DF53D3FA-77B7-854A-83A7-EB781BC32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46" name="AutoShape 93">
              <a:extLst>
                <a:ext uri="{FF2B5EF4-FFF2-40B4-BE49-F238E27FC236}">
                  <a16:creationId xmlns:a16="http://schemas.microsoft.com/office/drawing/2014/main" id="{3A9D3D87-0B1C-BD4A-92E1-B9EEB941F2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47" name="Line 94">
              <a:extLst>
                <a:ext uri="{FF2B5EF4-FFF2-40B4-BE49-F238E27FC236}">
                  <a16:creationId xmlns:a16="http://schemas.microsoft.com/office/drawing/2014/main" id="{C5EC4C03-5356-C143-87AC-980B3A251A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48" name="Line 95">
              <a:extLst>
                <a:ext uri="{FF2B5EF4-FFF2-40B4-BE49-F238E27FC236}">
                  <a16:creationId xmlns:a16="http://schemas.microsoft.com/office/drawing/2014/main" id="{F87501F6-10EE-B049-B6D1-BA5247EED2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49" name="Rectangle 96">
              <a:extLst>
                <a:ext uri="{FF2B5EF4-FFF2-40B4-BE49-F238E27FC236}">
                  <a16:creationId xmlns:a16="http://schemas.microsoft.com/office/drawing/2014/main" id="{5BAAB78A-A2DA-8643-B635-E9F1097BB0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50" name="Rectangle 97">
              <a:extLst>
                <a:ext uri="{FF2B5EF4-FFF2-40B4-BE49-F238E27FC236}">
                  <a16:creationId xmlns:a16="http://schemas.microsoft.com/office/drawing/2014/main" id="{D8A3B27E-1989-5B43-BBE5-9558AFC760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sp>
        <p:nvSpPr>
          <p:cNvPr id="22566" name="Line 98">
            <a:extLst>
              <a:ext uri="{FF2B5EF4-FFF2-40B4-BE49-F238E27FC236}">
                <a16:creationId xmlns:a16="http://schemas.microsoft.com/office/drawing/2014/main" id="{BAACC905-6C5F-564B-B40E-38CE652C8736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7479506" y="4391819"/>
            <a:ext cx="611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Line 99">
            <a:extLst>
              <a:ext uri="{FF2B5EF4-FFF2-40B4-BE49-F238E27FC236}">
                <a16:creationId xmlns:a16="http://schemas.microsoft.com/office/drawing/2014/main" id="{9C2AA09E-90DD-154F-9412-B131BBC78607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7833519" y="4644231"/>
            <a:ext cx="0" cy="103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Line 100">
            <a:extLst>
              <a:ext uri="{FF2B5EF4-FFF2-40B4-BE49-F238E27FC236}">
                <a16:creationId xmlns:a16="http://schemas.microsoft.com/office/drawing/2014/main" id="{FFD0182D-9EC7-374A-A6D2-6D3E81230273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7823200" y="4175125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Line 101">
            <a:extLst>
              <a:ext uri="{FF2B5EF4-FFF2-40B4-BE49-F238E27FC236}">
                <a16:creationId xmlns:a16="http://schemas.microsoft.com/office/drawing/2014/main" id="{307104CB-766C-0F45-AA5A-6F49A47729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2400" y="2316163"/>
            <a:ext cx="458788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Line 102">
            <a:extLst>
              <a:ext uri="{FF2B5EF4-FFF2-40B4-BE49-F238E27FC236}">
                <a16:creationId xmlns:a16="http://schemas.microsoft.com/office/drawing/2014/main" id="{CFB94463-3844-B14F-8C7A-4583B01DB7BD}"/>
              </a:ext>
            </a:extLst>
          </p:cNvPr>
          <p:cNvSpPr>
            <a:spLocks noChangeShapeType="1"/>
          </p:cNvSpPr>
          <p:nvPr/>
        </p:nvSpPr>
        <p:spPr bwMode="auto">
          <a:xfrm>
            <a:off x="7437438" y="230028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Line 103">
            <a:extLst>
              <a:ext uri="{FF2B5EF4-FFF2-40B4-BE49-F238E27FC236}">
                <a16:creationId xmlns:a16="http://schemas.microsoft.com/office/drawing/2014/main" id="{F389CCE2-1424-B04A-AA81-4E6F169E9E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56550" y="2636838"/>
            <a:ext cx="241300" cy="681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2" name="Line 104">
            <a:extLst>
              <a:ext uri="{FF2B5EF4-FFF2-40B4-BE49-F238E27FC236}">
                <a16:creationId xmlns:a16="http://schemas.microsoft.com/office/drawing/2014/main" id="{B0F22050-B5A4-3A45-A018-7F16C5549C1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86613" y="2413000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Line 105">
            <a:extLst>
              <a:ext uri="{FF2B5EF4-FFF2-40B4-BE49-F238E27FC236}">
                <a16:creationId xmlns:a16="http://schemas.microsoft.com/office/drawing/2014/main" id="{E0D8D4C4-8DF8-044D-A6B5-097E63431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2013" y="3060700"/>
            <a:ext cx="534987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Line 106">
            <a:extLst>
              <a:ext uri="{FF2B5EF4-FFF2-40B4-BE49-F238E27FC236}">
                <a16:creationId xmlns:a16="http://schemas.microsoft.com/office/drawing/2014/main" id="{231E500A-9DDE-4E4A-85ED-A1B4D05947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72388" y="3525838"/>
            <a:ext cx="2667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Line 107">
            <a:extLst>
              <a:ext uri="{FF2B5EF4-FFF2-40B4-BE49-F238E27FC236}">
                <a16:creationId xmlns:a16="http://schemas.microsoft.com/office/drawing/2014/main" id="{DC6C8FC9-6B23-8048-BC3A-D02D6AEAFB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45375" y="2605088"/>
            <a:ext cx="560388" cy="38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Line 108">
            <a:extLst>
              <a:ext uri="{FF2B5EF4-FFF2-40B4-BE49-F238E27FC236}">
                <a16:creationId xmlns:a16="http://schemas.microsoft.com/office/drawing/2014/main" id="{7167A275-C898-2146-A7B4-01FDA99EA5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54900" y="2044700"/>
            <a:ext cx="350838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Line 109">
            <a:extLst>
              <a:ext uri="{FF2B5EF4-FFF2-40B4-BE49-F238E27FC236}">
                <a16:creationId xmlns:a16="http://schemas.microsoft.com/office/drawing/2014/main" id="{3230B5F7-0334-8449-96BD-C174D0041C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72450" y="2220913"/>
            <a:ext cx="201613" cy="176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78" name="Group 110">
            <a:extLst>
              <a:ext uri="{FF2B5EF4-FFF2-40B4-BE49-F238E27FC236}">
                <a16:creationId xmlns:a16="http://schemas.microsoft.com/office/drawing/2014/main" id="{264CE530-7C74-8A47-92A4-BBF1AAE37A66}"/>
              </a:ext>
            </a:extLst>
          </p:cNvPr>
          <p:cNvGrpSpPr>
            <a:grpSpLocks/>
          </p:cNvGrpSpPr>
          <p:nvPr/>
        </p:nvGrpSpPr>
        <p:grpSpPr bwMode="auto">
          <a:xfrm>
            <a:off x="5983288" y="2413000"/>
            <a:ext cx="501650" cy="233363"/>
            <a:chOff x="3600" y="219"/>
            <a:chExt cx="360" cy="175"/>
          </a:xfrm>
        </p:grpSpPr>
        <p:sp>
          <p:nvSpPr>
            <p:cNvPr id="22730" name="Oval 111">
              <a:extLst>
                <a:ext uri="{FF2B5EF4-FFF2-40B4-BE49-F238E27FC236}">
                  <a16:creationId xmlns:a16="http://schemas.microsoft.com/office/drawing/2014/main" id="{E44B4C49-8050-EA4D-AE75-4031727C2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31" name="Line 112">
              <a:extLst>
                <a:ext uri="{FF2B5EF4-FFF2-40B4-BE49-F238E27FC236}">
                  <a16:creationId xmlns:a16="http://schemas.microsoft.com/office/drawing/2014/main" id="{5A1C0A3D-C1AE-5D42-8133-D435BC8F52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2" name="Line 113">
              <a:extLst>
                <a:ext uri="{FF2B5EF4-FFF2-40B4-BE49-F238E27FC236}">
                  <a16:creationId xmlns:a16="http://schemas.microsoft.com/office/drawing/2014/main" id="{4AEB05A0-D5C6-8D44-8D4A-D4975C5ACB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3" name="Rectangle 114">
              <a:extLst>
                <a:ext uri="{FF2B5EF4-FFF2-40B4-BE49-F238E27FC236}">
                  <a16:creationId xmlns:a16="http://schemas.microsoft.com/office/drawing/2014/main" id="{3EEA4E41-3374-4949-A40C-80A79EAC9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734" name="Oval 115">
              <a:extLst>
                <a:ext uri="{FF2B5EF4-FFF2-40B4-BE49-F238E27FC236}">
                  <a16:creationId xmlns:a16="http://schemas.microsoft.com/office/drawing/2014/main" id="{E5D18251-61BF-B547-B6C9-3DD38319B6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grpSp>
          <p:nvGrpSpPr>
            <p:cNvPr id="22735" name="Group 116">
              <a:extLst>
                <a:ext uri="{FF2B5EF4-FFF2-40B4-BE49-F238E27FC236}">
                  <a16:creationId xmlns:a16="http://schemas.microsoft.com/office/drawing/2014/main" id="{50F9D38A-2B7A-2540-AEA7-91D5B7D549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740" name="Line 117">
                <a:extLst>
                  <a:ext uri="{FF2B5EF4-FFF2-40B4-BE49-F238E27FC236}">
                    <a16:creationId xmlns:a16="http://schemas.microsoft.com/office/drawing/2014/main" id="{E2DF0542-BED0-2343-B7A8-6F1A10834B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41" name="Line 118">
                <a:extLst>
                  <a:ext uri="{FF2B5EF4-FFF2-40B4-BE49-F238E27FC236}">
                    <a16:creationId xmlns:a16="http://schemas.microsoft.com/office/drawing/2014/main" id="{28E8AC80-F0CC-A444-BCD8-C396A16DF0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42" name="Line 119">
                <a:extLst>
                  <a:ext uri="{FF2B5EF4-FFF2-40B4-BE49-F238E27FC236}">
                    <a16:creationId xmlns:a16="http://schemas.microsoft.com/office/drawing/2014/main" id="{D26282A6-FB75-0A4C-BF76-3F726DC93B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736" name="Group 120">
              <a:extLst>
                <a:ext uri="{FF2B5EF4-FFF2-40B4-BE49-F238E27FC236}">
                  <a16:creationId xmlns:a16="http://schemas.microsoft.com/office/drawing/2014/main" id="{C11C8774-5396-A94F-8AAC-24E9FD2AC9FB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737" name="Line 121">
                <a:extLst>
                  <a:ext uri="{FF2B5EF4-FFF2-40B4-BE49-F238E27FC236}">
                    <a16:creationId xmlns:a16="http://schemas.microsoft.com/office/drawing/2014/main" id="{62911357-BBA8-1A40-9FA4-AE4D5540A0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8" name="Line 122">
                <a:extLst>
                  <a:ext uri="{FF2B5EF4-FFF2-40B4-BE49-F238E27FC236}">
                    <a16:creationId xmlns:a16="http://schemas.microsoft.com/office/drawing/2014/main" id="{DBE663B9-C275-164C-92F3-A962E83EFD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9" name="Line 123">
                <a:extLst>
                  <a:ext uri="{FF2B5EF4-FFF2-40B4-BE49-F238E27FC236}">
                    <a16:creationId xmlns:a16="http://schemas.microsoft.com/office/drawing/2014/main" id="{14FCD272-7EF2-DD42-8D06-74BDB520C9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79" name="Group 124">
            <a:extLst>
              <a:ext uri="{FF2B5EF4-FFF2-40B4-BE49-F238E27FC236}">
                <a16:creationId xmlns:a16="http://schemas.microsoft.com/office/drawing/2014/main" id="{15B283A0-8BA6-E24A-9EA5-0E4C7E0ED893}"/>
              </a:ext>
            </a:extLst>
          </p:cNvPr>
          <p:cNvGrpSpPr>
            <a:grpSpLocks/>
          </p:cNvGrpSpPr>
          <p:nvPr/>
        </p:nvGrpSpPr>
        <p:grpSpPr bwMode="auto">
          <a:xfrm>
            <a:off x="6935788" y="2184400"/>
            <a:ext cx="501650" cy="233363"/>
            <a:chOff x="3600" y="219"/>
            <a:chExt cx="360" cy="175"/>
          </a:xfrm>
        </p:grpSpPr>
        <p:sp>
          <p:nvSpPr>
            <p:cNvPr id="22717" name="Oval 125">
              <a:extLst>
                <a:ext uri="{FF2B5EF4-FFF2-40B4-BE49-F238E27FC236}">
                  <a16:creationId xmlns:a16="http://schemas.microsoft.com/office/drawing/2014/main" id="{A32D056F-FFBE-BD4A-ACD1-2193FF297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18" name="Line 126">
              <a:extLst>
                <a:ext uri="{FF2B5EF4-FFF2-40B4-BE49-F238E27FC236}">
                  <a16:creationId xmlns:a16="http://schemas.microsoft.com/office/drawing/2014/main" id="{BC167291-EFCE-2840-A629-9783DD2FE8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19" name="Line 127">
              <a:extLst>
                <a:ext uri="{FF2B5EF4-FFF2-40B4-BE49-F238E27FC236}">
                  <a16:creationId xmlns:a16="http://schemas.microsoft.com/office/drawing/2014/main" id="{1FCBD584-CC82-864F-98E6-931AB02CE8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20" name="Rectangle 128">
              <a:extLst>
                <a:ext uri="{FF2B5EF4-FFF2-40B4-BE49-F238E27FC236}">
                  <a16:creationId xmlns:a16="http://schemas.microsoft.com/office/drawing/2014/main" id="{A9C5262E-B91A-C543-B5ED-E2F86F1AA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721" name="Oval 129">
              <a:extLst>
                <a:ext uri="{FF2B5EF4-FFF2-40B4-BE49-F238E27FC236}">
                  <a16:creationId xmlns:a16="http://schemas.microsoft.com/office/drawing/2014/main" id="{8ED9452B-79A3-694B-B960-C00DB428C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grpSp>
          <p:nvGrpSpPr>
            <p:cNvPr id="22722" name="Group 130">
              <a:extLst>
                <a:ext uri="{FF2B5EF4-FFF2-40B4-BE49-F238E27FC236}">
                  <a16:creationId xmlns:a16="http://schemas.microsoft.com/office/drawing/2014/main" id="{F162CC82-95D3-4C49-8FF6-C8DD1C0374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727" name="Line 131">
                <a:extLst>
                  <a:ext uri="{FF2B5EF4-FFF2-40B4-BE49-F238E27FC236}">
                    <a16:creationId xmlns:a16="http://schemas.microsoft.com/office/drawing/2014/main" id="{82D2D614-7362-8D46-89B3-B10F3D4CC4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28" name="Line 132">
                <a:extLst>
                  <a:ext uri="{FF2B5EF4-FFF2-40B4-BE49-F238E27FC236}">
                    <a16:creationId xmlns:a16="http://schemas.microsoft.com/office/drawing/2014/main" id="{EA272012-A0CF-C64B-BD41-3C30620781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29" name="Line 133">
                <a:extLst>
                  <a:ext uri="{FF2B5EF4-FFF2-40B4-BE49-F238E27FC236}">
                    <a16:creationId xmlns:a16="http://schemas.microsoft.com/office/drawing/2014/main" id="{B40E83E3-C771-E243-B7FC-EDB7DD7B29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723" name="Group 134">
              <a:extLst>
                <a:ext uri="{FF2B5EF4-FFF2-40B4-BE49-F238E27FC236}">
                  <a16:creationId xmlns:a16="http://schemas.microsoft.com/office/drawing/2014/main" id="{834D2B52-ECF5-DD4A-952E-BF3A4D8B3768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724" name="Line 135">
                <a:extLst>
                  <a:ext uri="{FF2B5EF4-FFF2-40B4-BE49-F238E27FC236}">
                    <a16:creationId xmlns:a16="http://schemas.microsoft.com/office/drawing/2014/main" id="{2C0F9CBD-B9FB-1C4B-9111-F4F71B264A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25" name="Line 136">
                <a:extLst>
                  <a:ext uri="{FF2B5EF4-FFF2-40B4-BE49-F238E27FC236}">
                    <a16:creationId xmlns:a16="http://schemas.microsoft.com/office/drawing/2014/main" id="{C286AC60-F41E-AF47-B172-41207D93CF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26" name="Line 137">
                <a:extLst>
                  <a:ext uri="{FF2B5EF4-FFF2-40B4-BE49-F238E27FC236}">
                    <a16:creationId xmlns:a16="http://schemas.microsoft.com/office/drawing/2014/main" id="{1EB32FA5-A199-044A-BBB1-2B7690B3BE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80" name="Group 138">
            <a:extLst>
              <a:ext uri="{FF2B5EF4-FFF2-40B4-BE49-F238E27FC236}">
                <a16:creationId xmlns:a16="http://schemas.microsoft.com/office/drawing/2014/main" id="{981B9FDD-969C-3C46-B28D-5550D6BF9A43}"/>
              </a:ext>
            </a:extLst>
          </p:cNvPr>
          <p:cNvGrpSpPr>
            <a:grpSpLocks/>
          </p:cNvGrpSpPr>
          <p:nvPr/>
        </p:nvGrpSpPr>
        <p:grpSpPr bwMode="auto">
          <a:xfrm>
            <a:off x="6953250" y="2841625"/>
            <a:ext cx="501650" cy="233363"/>
            <a:chOff x="3600" y="219"/>
            <a:chExt cx="360" cy="175"/>
          </a:xfrm>
        </p:grpSpPr>
        <p:sp>
          <p:nvSpPr>
            <p:cNvPr id="22704" name="Oval 139">
              <a:extLst>
                <a:ext uri="{FF2B5EF4-FFF2-40B4-BE49-F238E27FC236}">
                  <a16:creationId xmlns:a16="http://schemas.microsoft.com/office/drawing/2014/main" id="{32B32C2E-8CAE-0C4D-88CE-FC6D96749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705" name="Line 140">
              <a:extLst>
                <a:ext uri="{FF2B5EF4-FFF2-40B4-BE49-F238E27FC236}">
                  <a16:creationId xmlns:a16="http://schemas.microsoft.com/office/drawing/2014/main" id="{55CE0DE6-7613-E64D-907D-97D4DFB4B0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06" name="Line 141">
              <a:extLst>
                <a:ext uri="{FF2B5EF4-FFF2-40B4-BE49-F238E27FC236}">
                  <a16:creationId xmlns:a16="http://schemas.microsoft.com/office/drawing/2014/main" id="{41714B98-C574-7E45-8159-2F6114B1FF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07" name="Rectangle 142">
              <a:extLst>
                <a:ext uri="{FF2B5EF4-FFF2-40B4-BE49-F238E27FC236}">
                  <a16:creationId xmlns:a16="http://schemas.microsoft.com/office/drawing/2014/main" id="{36BD4387-5BBE-9E4B-A6F8-98D238763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708" name="Oval 143">
              <a:extLst>
                <a:ext uri="{FF2B5EF4-FFF2-40B4-BE49-F238E27FC236}">
                  <a16:creationId xmlns:a16="http://schemas.microsoft.com/office/drawing/2014/main" id="{0B19D575-2FB1-CF42-BBE8-787EA5C60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grpSp>
          <p:nvGrpSpPr>
            <p:cNvPr id="22709" name="Group 144">
              <a:extLst>
                <a:ext uri="{FF2B5EF4-FFF2-40B4-BE49-F238E27FC236}">
                  <a16:creationId xmlns:a16="http://schemas.microsoft.com/office/drawing/2014/main" id="{AB083BD8-3F7B-0540-94B7-FDE2F80306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714" name="Line 145">
                <a:extLst>
                  <a:ext uri="{FF2B5EF4-FFF2-40B4-BE49-F238E27FC236}">
                    <a16:creationId xmlns:a16="http://schemas.microsoft.com/office/drawing/2014/main" id="{E6C34267-B00B-8A47-90CA-623FC2CBCE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5" name="Line 146">
                <a:extLst>
                  <a:ext uri="{FF2B5EF4-FFF2-40B4-BE49-F238E27FC236}">
                    <a16:creationId xmlns:a16="http://schemas.microsoft.com/office/drawing/2014/main" id="{CB12C032-8242-3E4F-9E5B-B904DEFE24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6" name="Line 147">
                <a:extLst>
                  <a:ext uri="{FF2B5EF4-FFF2-40B4-BE49-F238E27FC236}">
                    <a16:creationId xmlns:a16="http://schemas.microsoft.com/office/drawing/2014/main" id="{87A0CC38-6FD1-F146-96E1-97545A613E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710" name="Group 148">
              <a:extLst>
                <a:ext uri="{FF2B5EF4-FFF2-40B4-BE49-F238E27FC236}">
                  <a16:creationId xmlns:a16="http://schemas.microsoft.com/office/drawing/2014/main" id="{FF0FBD86-3C6C-0746-AA43-CC11BB5F79C1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711" name="Line 149">
                <a:extLst>
                  <a:ext uri="{FF2B5EF4-FFF2-40B4-BE49-F238E27FC236}">
                    <a16:creationId xmlns:a16="http://schemas.microsoft.com/office/drawing/2014/main" id="{823F4AAE-524B-1C43-BF96-9D1AC675D8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2" name="Line 150">
                <a:extLst>
                  <a:ext uri="{FF2B5EF4-FFF2-40B4-BE49-F238E27FC236}">
                    <a16:creationId xmlns:a16="http://schemas.microsoft.com/office/drawing/2014/main" id="{AB392615-124E-E442-B22A-EEF314E7C3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3" name="Line 151">
                <a:extLst>
                  <a:ext uri="{FF2B5EF4-FFF2-40B4-BE49-F238E27FC236}">
                    <a16:creationId xmlns:a16="http://schemas.microsoft.com/office/drawing/2014/main" id="{C0E00DE3-6B3A-7547-910B-C3DDDD2699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81" name="Group 152">
            <a:extLst>
              <a:ext uri="{FF2B5EF4-FFF2-40B4-BE49-F238E27FC236}">
                <a16:creationId xmlns:a16="http://schemas.microsoft.com/office/drawing/2014/main" id="{6AA334FA-A074-B048-9DC6-5F911C5994BF}"/>
              </a:ext>
            </a:extLst>
          </p:cNvPr>
          <p:cNvGrpSpPr>
            <a:grpSpLocks/>
          </p:cNvGrpSpPr>
          <p:nvPr/>
        </p:nvGrpSpPr>
        <p:grpSpPr bwMode="auto">
          <a:xfrm>
            <a:off x="7923213" y="2392363"/>
            <a:ext cx="500062" cy="233362"/>
            <a:chOff x="3600" y="219"/>
            <a:chExt cx="360" cy="175"/>
          </a:xfrm>
        </p:grpSpPr>
        <p:sp>
          <p:nvSpPr>
            <p:cNvPr id="22691" name="Oval 153">
              <a:extLst>
                <a:ext uri="{FF2B5EF4-FFF2-40B4-BE49-F238E27FC236}">
                  <a16:creationId xmlns:a16="http://schemas.microsoft.com/office/drawing/2014/main" id="{032A9A24-A44C-8C41-8185-9741E20F2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92" name="Line 154">
              <a:extLst>
                <a:ext uri="{FF2B5EF4-FFF2-40B4-BE49-F238E27FC236}">
                  <a16:creationId xmlns:a16="http://schemas.microsoft.com/office/drawing/2014/main" id="{19243AA3-49A7-2149-B9EF-3664BE495F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93" name="Line 155">
              <a:extLst>
                <a:ext uri="{FF2B5EF4-FFF2-40B4-BE49-F238E27FC236}">
                  <a16:creationId xmlns:a16="http://schemas.microsoft.com/office/drawing/2014/main" id="{9B803886-8232-6F4B-BB59-2BABE5D2C2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94" name="Rectangle 156">
              <a:extLst>
                <a:ext uri="{FF2B5EF4-FFF2-40B4-BE49-F238E27FC236}">
                  <a16:creationId xmlns:a16="http://schemas.microsoft.com/office/drawing/2014/main" id="{DAEC90CA-4608-594C-AE6B-996E39E7B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695" name="Oval 157">
              <a:extLst>
                <a:ext uri="{FF2B5EF4-FFF2-40B4-BE49-F238E27FC236}">
                  <a16:creationId xmlns:a16="http://schemas.microsoft.com/office/drawing/2014/main" id="{4CE0F93D-9463-CD49-8DFA-D60EEBAA8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grpSp>
          <p:nvGrpSpPr>
            <p:cNvPr id="22696" name="Group 158">
              <a:extLst>
                <a:ext uri="{FF2B5EF4-FFF2-40B4-BE49-F238E27FC236}">
                  <a16:creationId xmlns:a16="http://schemas.microsoft.com/office/drawing/2014/main" id="{DEEB967B-BE99-294D-A193-3BBED62C18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701" name="Line 159">
                <a:extLst>
                  <a:ext uri="{FF2B5EF4-FFF2-40B4-BE49-F238E27FC236}">
                    <a16:creationId xmlns:a16="http://schemas.microsoft.com/office/drawing/2014/main" id="{E3743388-0238-A942-A219-79B8BB6463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2" name="Line 160">
                <a:extLst>
                  <a:ext uri="{FF2B5EF4-FFF2-40B4-BE49-F238E27FC236}">
                    <a16:creationId xmlns:a16="http://schemas.microsoft.com/office/drawing/2014/main" id="{7189F217-743A-7F47-8C59-8F122F4554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3" name="Line 161">
                <a:extLst>
                  <a:ext uri="{FF2B5EF4-FFF2-40B4-BE49-F238E27FC236}">
                    <a16:creationId xmlns:a16="http://schemas.microsoft.com/office/drawing/2014/main" id="{105B66DF-0A8D-F74D-B3CF-ECF09F7597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97" name="Group 162">
              <a:extLst>
                <a:ext uri="{FF2B5EF4-FFF2-40B4-BE49-F238E27FC236}">
                  <a16:creationId xmlns:a16="http://schemas.microsoft.com/office/drawing/2014/main" id="{59CEC94D-F82F-6E4C-BA2F-F5643EB6B39F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98" name="Line 163">
                <a:extLst>
                  <a:ext uri="{FF2B5EF4-FFF2-40B4-BE49-F238E27FC236}">
                    <a16:creationId xmlns:a16="http://schemas.microsoft.com/office/drawing/2014/main" id="{0C6E2C5E-8798-4D4D-8A9C-DE2445641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99" name="Line 164">
                <a:extLst>
                  <a:ext uri="{FF2B5EF4-FFF2-40B4-BE49-F238E27FC236}">
                    <a16:creationId xmlns:a16="http://schemas.microsoft.com/office/drawing/2014/main" id="{2F9EC903-7E19-894F-BD6A-877F4692BF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0" name="Line 165">
                <a:extLst>
                  <a:ext uri="{FF2B5EF4-FFF2-40B4-BE49-F238E27FC236}">
                    <a16:creationId xmlns:a16="http://schemas.microsoft.com/office/drawing/2014/main" id="{0A380235-6B1D-D943-BAC7-674AA6C58D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82" name="Group 166">
            <a:extLst>
              <a:ext uri="{FF2B5EF4-FFF2-40B4-BE49-F238E27FC236}">
                <a16:creationId xmlns:a16="http://schemas.microsoft.com/office/drawing/2014/main" id="{37D143B5-E1AF-AE43-B354-A8A15C4F1D5B}"/>
              </a:ext>
            </a:extLst>
          </p:cNvPr>
          <p:cNvGrpSpPr>
            <a:grpSpLocks/>
          </p:cNvGrpSpPr>
          <p:nvPr/>
        </p:nvGrpSpPr>
        <p:grpSpPr bwMode="auto">
          <a:xfrm>
            <a:off x="7729538" y="3289300"/>
            <a:ext cx="501650" cy="233363"/>
            <a:chOff x="3600" y="219"/>
            <a:chExt cx="360" cy="175"/>
          </a:xfrm>
        </p:grpSpPr>
        <p:sp>
          <p:nvSpPr>
            <p:cNvPr id="22678" name="Oval 167">
              <a:extLst>
                <a:ext uri="{FF2B5EF4-FFF2-40B4-BE49-F238E27FC236}">
                  <a16:creationId xmlns:a16="http://schemas.microsoft.com/office/drawing/2014/main" id="{822D407F-B2B3-CA45-ABD3-6C2D1D278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79" name="Line 168">
              <a:extLst>
                <a:ext uri="{FF2B5EF4-FFF2-40B4-BE49-F238E27FC236}">
                  <a16:creationId xmlns:a16="http://schemas.microsoft.com/office/drawing/2014/main" id="{B0D1FD26-B8D2-4748-A6A4-37EA8E2EAC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80" name="Line 169">
              <a:extLst>
                <a:ext uri="{FF2B5EF4-FFF2-40B4-BE49-F238E27FC236}">
                  <a16:creationId xmlns:a16="http://schemas.microsoft.com/office/drawing/2014/main" id="{7DC54772-0BD8-244A-B0D2-5633472D02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81" name="Rectangle 170">
              <a:extLst>
                <a:ext uri="{FF2B5EF4-FFF2-40B4-BE49-F238E27FC236}">
                  <a16:creationId xmlns:a16="http://schemas.microsoft.com/office/drawing/2014/main" id="{9AB0C34E-658B-D14B-906A-ADBB7D918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682" name="Oval 171">
              <a:extLst>
                <a:ext uri="{FF2B5EF4-FFF2-40B4-BE49-F238E27FC236}">
                  <a16:creationId xmlns:a16="http://schemas.microsoft.com/office/drawing/2014/main" id="{1E83C7D4-8850-A24A-A6A0-B76BE5CD2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grpSp>
          <p:nvGrpSpPr>
            <p:cNvPr id="22683" name="Group 172">
              <a:extLst>
                <a:ext uri="{FF2B5EF4-FFF2-40B4-BE49-F238E27FC236}">
                  <a16:creationId xmlns:a16="http://schemas.microsoft.com/office/drawing/2014/main" id="{DF4B9315-8BB9-7441-8023-8ED03889F1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88" name="Line 173">
                <a:extLst>
                  <a:ext uri="{FF2B5EF4-FFF2-40B4-BE49-F238E27FC236}">
                    <a16:creationId xmlns:a16="http://schemas.microsoft.com/office/drawing/2014/main" id="{7EC6465E-3B1C-7B4D-89E8-16725CD4F8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89" name="Line 174">
                <a:extLst>
                  <a:ext uri="{FF2B5EF4-FFF2-40B4-BE49-F238E27FC236}">
                    <a16:creationId xmlns:a16="http://schemas.microsoft.com/office/drawing/2014/main" id="{8313FB5A-FC74-DE46-BD46-A6ADC1AE2D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90" name="Line 175">
                <a:extLst>
                  <a:ext uri="{FF2B5EF4-FFF2-40B4-BE49-F238E27FC236}">
                    <a16:creationId xmlns:a16="http://schemas.microsoft.com/office/drawing/2014/main" id="{084AAFB4-58C2-374F-9277-2CCFFE57FC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84" name="Group 176">
              <a:extLst>
                <a:ext uri="{FF2B5EF4-FFF2-40B4-BE49-F238E27FC236}">
                  <a16:creationId xmlns:a16="http://schemas.microsoft.com/office/drawing/2014/main" id="{6484CBD1-6E18-2047-A2B9-49BDA148BC8E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85" name="Line 177">
                <a:extLst>
                  <a:ext uri="{FF2B5EF4-FFF2-40B4-BE49-F238E27FC236}">
                    <a16:creationId xmlns:a16="http://schemas.microsoft.com/office/drawing/2014/main" id="{E62C9300-8332-9643-891E-F16F0D3F5A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86" name="Line 178">
                <a:extLst>
                  <a:ext uri="{FF2B5EF4-FFF2-40B4-BE49-F238E27FC236}">
                    <a16:creationId xmlns:a16="http://schemas.microsoft.com/office/drawing/2014/main" id="{B67AA26A-D8B4-884C-B065-F3CBE52BCE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87" name="Line 179">
                <a:extLst>
                  <a:ext uri="{FF2B5EF4-FFF2-40B4-BE49-F238E27FC236}">
                    <a16:creationId xmlns:a16="http://schemas.microsoft.com/office/drawing/2014/main" id="{66BF61E7-5969-984D-A13E-C2338C09AF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83" name="Group 180">
            <a:extLst>
              <a:ext uri="{FF2B5EF4-FFF2-40B4-BE49-F238E27FC236}">
                <a16:creationId xmlns:a16="http://schemas.microsoft.com/office/drawing/2014/main" id="{99EC5FDC-E960-AA41-9633-7A0C2C3EDC7A}"/>
              </a:ext>
            </a:extLst>
          </p:cNvPr>
          <p:cNvGrpSpPr>
            <a:grpSpLocks/>
          </p:cNvGrpSpPr>
          <p:nvPr/>
        </p:nvGrpSpPr>
        <p:grpSpPr bwMode="auto">
          <a:xfrm>
            <a:off x="7396163" y="3873500"/>
            <a:ext cx="501650" cy="234950"/>
            <a:chOff x="3600" y="219"/>
            <a:chExt cx="360" cy="175"/>
          </a:xfrm>
        </p:grpSpPr>
        <p:sp>
          <p:nvSpPr>
            <p:cNvPr id="22665" name="Oval 181">
              <a:extLst>
                <a:ext uri="{FF2B5EF4-FFF2-40B4-BE49-F238E27FC236}">
                  <a16:creationId xmlns:a16="http://schemas.microsoft.com/office/drawing/2014/main" id="{1F6B06D9-2FBC-2847-9E68-F9391918B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66" name="Line 182">
              <a:extLst>
                <a:ext uri="{FF2B5EF4-FFF2-40B4-BE49-F238E27FC236}">
                  <a16:creationId xmlns:a16="http://schemas.microsoft.com/office/drawing/2014/main" id="{7856D819-261B-6A45-A88C-EC975E569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67" name="Line 183">
              <a:extLst>
                <a:ext uri="{FF2B5EF4-FFF2-40B4-BE49-F238E27FC236}">
                  <a16:creationId xmlns:a16="http://schemas.microsoft.com/office/drawing/2014/main" id="{71738A47-4DE2-0E40-8785-A2E7533EC5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68" name="Rectangle 184">
              <a:extLst>
                <a:ext uri="{FF2B5EF4-FFF2-40B4-BE49-F238E27FC236}">
                  <a16:creationId xmlns:a16="http://schemas.microsoft.com/office/drawing/2014/main" id="{C4339FD3-913B-E441-8442-D288E07E1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669" name="Oval 185">
              <a:extLst>
                <a:ext uri="{FF2B5EF4-FFF2-40B4-BE49-F238E27FC236}">
                  <a16:creationId xmlns:a16="http://schemas.microsoft.com/office/drawing/2014/main" id="{B6342288-37CE-AA44-91E0-2901BFB4F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grpSp>
          <p:nvGrpSpPr>
            <p:cNvPr id="22670" name="Group 186">
              <a:extLst>
                <a:ext uri="{FF2B5EF4-FFF2-40B4-BE49-F238E27FC236}">
                  <a16:creationId xmlns:a16="http://schemas.microsoft.com/office/drawing/2014/main" id="{BCAB4188-AF98-034A-A048-24CBDE2382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75" name="Line 187">
                <a:extLst>
                  <a:ext uri="{FF2B5EF4-FFF2-40B4-BE49-F238E27FC236}">
                    <a16:creationId xmlns:a16="http://schemas.microsoft.com/office/drawing/2014/main" id="{016CEF0A-8D3D-3747-9CE5-3C366391D6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6" name="Line 188">
                <a:extLst>
                  <a:ext uri="{FF2B5EF4-FFF2-40B4-BE49-F238E27FC236}">
                    <a16:creationId xmlns:a16="http://schemas.microsoft.com/office/drawing/2014/main" id="{4484F144-D203-A14D-A762-46A7AE9685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7" name="Line 189">
                <a:extLst>
                  <a:ext uri="{FF2B5EF4-FFF2-40B4-BE49-F238E27FC236}">
                    <a16:creationId xmlns:a16="http://schemas.microsoft.com/office/drawing/2014/main" id="{97E0047D-D541-CC42-B601-B0C4FEB218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71" name="Group 190">
              <a:extLst>
                <a:ext uri="{FF2B5EF4-FFF2-40B4-BE49-F238E27FC236}">
                  <a16:creationId xmlns:a16="http://schemas.microsoft.com/office/drawing/2014/main" id="{50EDBDF8-6B32-8C44-BC05-2C585F5C6A99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72" name="Line 191">
                <a:extLst>
                  <a:ext uri="{FF2B5EF4-FFF2-40B4-BE49-F238E27FC236}">
                    <a16:creationId xmlns:a16="http://schemas.microsoft.com/office/drawing/2014/main" id="{015CF6C6-505A-AD42-9304-F0A472A1EC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3" name="Line 192">
                <a:extLst>
                  <a:ext uri="{FF2B5EF4-FFF2-40B4-BE49-F238E27FC236}">
                    <a16:creationId xmlns:a16="http://schemas.microsoft.com/office/drawing/2014/main" id="{4F597AAA-BD5A-3A4E-B773-2F5312E3AC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4" name="Line 193">
                <a:extLst>
                  <a:ext uri="{FF2B5EF4-FFF2-40B4-BE49-F238E27FC236}">
                    <a16:creationId xmlns:a16="http://schemas.microsoft.com/office/drawing/2014/main" id="{B6B388C9-1FC2-244A-B7C5-0204D7F07F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84" name="Group 194">
            <a:extLst>
              <a:ext uri="{FF2B5EF4-FFF2-40B4-BE49-F238E27FC236}">
                <a16:creationId xmlns:a16="http://schemas.microsoft.com/office/drawing/2014/main" id="{12DFAAE2-26EC-C041-9879-593C33F66319}"/>
              </a:ext>
            </a:extLst>
          </p:cNvPr>
          <p:cNvGrpSpPr>
            <a:grpSpLocks/>
          </p:cNvGrpSpPr>
          <p:nvPr/>
        </p:nvGrpSpPr>
        <p:grpSpPr bwMode="auto">
          <a:xfrm>
            <a:off x="6786563" y="4362450"/>
            <a:ext cx="500062" cy="233363"/>
            <a:chOff x="3600" y="219"/>
            <a:chExt cx="360" cy="175"/>
          </a:xfrm>
        </p:grpSpPr>
        <p:sp>
          <p:nvSpPr>
            <p:cNvPr id="22652" name="Oval 195">
              <a:extLst>
                <a:ext uri="{FF2B5EF4-FFF2-40B4-BE49-F238E27FC236}">
                  <a16:creationId xmlns:a16="http://schemas.microsoft.com/office/drawing/2014/main" id="{A9FBE762-DD42-3543-93E3-2855CB4B1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53" name="Line 196">
              <a:extLst>
                <a:ext uri="{FF2B5EF4-FFF2-40B4-BE49-F238E27FC236}">
                  <a16:creationId xmlns:a16="http://schemas.microsoft.com/office/drawing/2014/main" id="{4DF4EB5D-9E44-E147-91A0-32E846E0D6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54" name="Line 197">
              <a:extLst>
                <a:ext uri="{FF2B5EF4-FFF2-40B4-BE49-F238E27FC236}">
                  <a16:creationId xmlns:a16="http://schemas.microsoft.com/office/drawing/2014/main" id="{3E0B83EF-4447-B24E-A2CD-4845A506C7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55" name="Rectangle 198">
              <a:extLst>
                <a:ext uri="{FF2B5EF4-FFF2-40B4-BE49-F238E27FC236}">
                  <a16:creationId xmlns:a16="http://schemas.microsoft.com/office/drawing/2014/main" id="{07352FCA-DF75-C440-BBE9-9C2697019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656" name="Oval 199">
              <a:extLst>
                <a:ext uri="{FF2B5EF4-FFF2-40B4-BE49-F238E27FC236}">
                  <a16:creationId xmlns:a16="http://schemas.microsoft.com/office/drawing/2014/main" id="{6A08C813-16AB-7C48-9AE4-3B52F6A032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grpSp>
          <p:nvGrpSpPr>
            <p:cNvPr id="22657" name="Group 200">
              <a:extLst>
                <a:ext uri="{FF2B5EF4-FFF2-40B4-BE49-F238E27FC236}">
                  <a16:creationId xmlns:a16="http://schemas.microsoft.com/office/drawing/2014/main" id="{90C1CD12-7994-664A-8C8C-77C48BF4F5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62" name="Line 201">
                <a:extLst>
                  <a:ext uri="{FF2B5EF4-FFF2-40B4-BE49-F238E27FC236}">
                    <a16:creationId xmlns:a16="http://schemas.microsoft.com/office/drawing/2014/main" id="{0A7981BF-8FB3-AC43-8F0F-836531BFEE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3" name="Line 202">
                <a:extLst>
                  <a:ext uri="{FF2B5EF4-FFF2-40B4-BE49-F238E27FC236}">
                    <a16:creationId xmlns:a16="http://schemas.microsoft.com/office/drawing/2014/main" id="{8AC4CCC2-B2DC-554A-A96C-3CBF857580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4" name="Line 203">
                <a:extLst>
                  <a:ext uri="{FF2B5EF4-FFF2-40B4-BE49-F238E27FC236}">
                    <a16:creationId xmlns:a16="http://schemas.microsoft.com/office/drawing/2014/main" id="{28418D0D-B85D-7C49-8B1F-48C504A68B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58" name="Group 204">
              <a:extLst>
                <a:ext uri="{FF2B5EF4-FFF2-40B4-BE49-F238E27FC236}">
                  <a16:creationId xmlns:a16="http://schemas.microsoft.com/office/drawing/2014/main" id="{E35444C2-1724-A747-83F4-72AB7417CD29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59" name="Line 205">
                <a:extLst>
                  <a:ext uri="{FF2B5EF4-FFF2-40B4-BE49-F238E27FC236}">
                    <a16:creationId xmlns:a16="http://schemas.microsoft.com/office/drawing/2014/main" id="{A2C6237F-18F4-8346-BBCE-DBFDB29B8C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0" name="Line 206">
                <a:extLst>
                  <a:ext uri="{FF2B5EF4-FFF2-40B4-BE49-F238E27FC236}">
                    <a16:creationId xmlns:a16="http://schemas.microsoft.com/office/drawing/2014/main" id="{AD487825-BEE0-7C49-91CB-2E1CCD954F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1" name="Line 207">
                <a:extLst>
                  <a:ext uri="{FF2B5EF4-FFF2-40B4-BE49-F238E27FC236}">
                    <a16:creationId xmlns:a16="http://schemas.microsoft.com/office/drawing/2014/main" id="{82352060-5C6C-DE41-B14D-79319E5540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85" name="Group 208">
            <a:extLst>
              <a:ext uri="{FF2B5EF4-FFF2-40B4-BE49-F238E27FC236}">
                <a16:creationId xmlns:a16="http://schemas.microsoft.com/office/drawing/2014/main" id="{650438E6-732E-EF43-912F-B1F64201799D}"/>
              </a:ext>
            </a:extLst>
          </p:cNvPr>
          <p:cNvGrpSpPr>
            <a:grpSpLocks/>
          </p:cNvGrpSpPr>
          <p:nvPr/>
        </p:nvGrpSpPr>
        <p:grpSpPr bwMode="auto">
          <a:xfrm>
            <a:off x="5983288" y="3986213"/>
            <a:ext cx="501650" cy="233362"/>
            <a:chOff x="3600" y="219"/>
            <a:chExt cx="360" cy="175"/>
          </a:xfrm>
        </p:grpSpPr>
        <p:sp>
          <p:nvSpPr>
            <p:cNvPr id="22639" name="Oval 209">
              <a:extLst>
                <a:ext uri="{FF2B5EF4-FFF2-40B4-BE49-F238E27FC236}">
                  <a16:creationId xmlns:a16="http://schemas.microsoft.com/office/drawing/2014/main" id="{A6BE4097-BB23-7346-B3AF-F829C1F69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40" name="Line 210">
              <a:extLst>
                <a:ext uri="{FF2B5EF4-FFF2-40B4-BE49-F238E27FC236}">
                  <a16:creationId xmlns:a16="http://schemas.microsoft.com/office/drawing/2014/main" id="{54E261B2-FFED-F944-88BB-41F86778FE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1" name="Line 211">
              <a:extLst>
                <a:ext uri="{FF2B5EF4-FFF2-40B4-BE49-F238E27FC236}">
                  <a16:creationId xmlns:a16="http://schemas.microsoft.com/office/drawing/2014/main" id="{2364AC6F-B4D4-3347-86D8-FA1F7FC18D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2" name="Rectangle 212">
              <a:extLst>
                <a:ext uri="{FF2B5EF4-FFF2-40B4-BE49-F238E27FC236}">
                  <a16:creationId xmlns:a16="http://schemas.microsoft.com/office/drawing/2014/main" id="{181F7141-B056-0045-BBD3-B693F38EA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643" name="Oval 213">
              <a:extLst>
                <a:ext uri="{FF2B5EF4-FFF2-40B4-BE49-F238E27FC236}">
                  <a16:creationId xmlns:a16="http://schemas.microsoft.com/office/drawing/2014/main" id="{BCE3B016-AC7C-ED4F-A9AF-AC9032D93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grpSp>
          <p:nvGrpSpPr>
            <p:cNvPr id="22644" name="Group 214">
              <a:extLst>
                <a:ext uri="{FF2B5EF4-FFF2-40B4-BE49-F238E27FC236}">
                  <a16:creationId xmlns:a16="http://schemas.microsoft.com/office/drawing/2014/main" id="{52C211E6-E2FA-4240-86BF-80BE7C0833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49" name="Line 215">
                <a:extLst>
                  <a:ext uri="{FF2B5EF4-FFF2-40B4-BE49-F238E27FC236}">
                    <a16:creationId xmlns:a16="http://schemas.microsoft.com/office/drawing/2014/main" id="{7AFC482D-88FF-6448-BE73-43243E6E4C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0" name="Line 216">
                <a:extLst>
                  <a:ext uri="{FF2B5EF4-FFF2-40B4-BE49-F238E27FC236}">
                    <a16:creationId xmlns:a16="http://schemas.microsoft.com/office/drawing/2014/main" id="{1E282172-1C11-4A47-9C15-FC3FF417F4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1" name="Line 217">
                <a:extLst>
                  <a:ext uri="{FF2B5EF4-FFF2-40B4-BE49-F238E27FC236}">
                    <a16:creationId xmlns:a16="http://schemas.microsoft.com/office/drawing/2014/main" id="{CF47D023-6A6E-B343-8896-42B1ECF497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45" name="Group 218">
              <a:extLst>
                <a:ext uri="{FF2B5EF4-FFF2-40B4-BE49-F238E27FC236}">
                  <a16:creationId xmlns:a16="http://schemas.microsoft.com/office/drawing/2014/main" id="{B1B210F6-68C5-1141-A5D1-DE5099525121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46" name="Line 219">
                <a:extLst>
                  <a:ext uri="{FF2B5EF4-FFF2-40B4-BE49-F238E27FC236}">
                    <a16:creationId xmlns:a16="http://schemas.microsoft.com/office/drawing/2014/main" id="{EB7F4941-7AC9-6441-B516-5AC7F32351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7" name="Line 220">
                <a:extLst>
                  <a:ext uri="{FF2B5EF4-FFF2-40B4-BE49-F238E27FC236}">
                    <a16:creationId xmlns:a16="http://schemas.microsoft.com/office/drawing/2014/main" id="{642BC5D5-3B9C-9E4E-B6D0-A95E980035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8" name="Line 221">
                <a:extLst>
                  <a:ext uri="{FF2B5EF4-FFF2-40B4-BE49-F238E27FC236}">
                    <a16:creationId xmlns:a16="http://schemas.microsoft.com/office/drawing/2014/main" id="{5795E826-23A8-F041-B321-EB5224C440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586" name="Line 222">
            <a:extLst>
              <a:ext uri="{FF2B5EF4-FFF2-40B4-BE49-F238E27FC236}">
                <a16:creationId xmlns:a16="http://schemas.microsoft.com/office/drawing/2014/main" id="{3009E5C4-50EA-9341-9A5A-D25CBFC6C9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38875" y="4198938"/>
            <a:ext cx="1588" cy="249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87" name="Group 223">
            <a:extLst>
              <a:ext uri="{FF2B5EF4-FFF2-40B4-BE49-F238E27FC236}">
                <a16:creationId xmlns:a16="http://schemas.microsoft.com/office/drawing/2014/main" id="{C03C83DC-E729-B543-95C7-C239A5BCA39B}"/>
              </a:ext>
            </a:extLst>
          </p:cNvPr>
          <p:cNvGrpSpPr>
            <a:grpSpLocks/>
          </p:cNvGrpSpPr>
          <p:nvPr/>
        </p:nvGrpSpPr>
        <p:grpSpPr bwMode="auto">
          <a:xfrm>
            <a:off x="4692650" y="1533525"/>
            <a:ext cx="814388" cy="854075"/>
            <a:chOff x="4180" y="744"/>
            <a:chExt cx="513" cy="538"/>
          </a:xfrm>
        </p:grpSpPr>
        <p:sp>
          <p:nvSpPr>
            <p:cNvPr id="22632" name="Rectangle 224">
              <a:extLst>
                <a:ext uri="{FF2B5EF4-FFF2-40B4-BE49-F238E27FC236}">
                  <a16:creationId xmlns:a16="http://schemas.microsoft.com/office/drawing/2014/main" id="{E8C1105A-45F9-E246-ABBE-027A07176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2" y="747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33" name="Rectangle 225">
              <a:extLst>
                <a:ext uri="{FF2B5EF4-FFF2-40B4-BE49-F238E27FC236}">
                  <a16:creationId xmlns:a16="http://schemas.microsoft.com/office/drawing/2014/main" id="{8B546A5A-2428-744B-B7D2-8A7340C16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" y="762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34" name="Rectangle 226">
              <a:extLst>
                <a:ext uri="{FF2B5EF4-FFF2-40B4-BE49-F238E27FC236}">
                  <a16:creationId xmlns:a16="http://schemas.microsoft.com/office/drawing/2014/main" id="{F7846D33-6864-5C47-91BC-396FD8A15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873"/>
              <a:ext cx="426" cy="10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35" name="Text Box 227">
              <a:extLst>
                <a:ext uri="{FF2B5EF4-FFF2-40B4-BE49-F238E27FC236}">
                  <a16:creationId xmlns:a16="http://schemas.microsoft.com/office/drawing/2014/main" id="{F8188325-0EDB-8A48-96C8-65BA6969C7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0" y="744"/>
              <a:ext cx="513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application</a:t>
              </a:r>
            </a:p>
            <a:p>
              <a:pPr algn="ctr"/>
              <a:r>
                <a:rPr lang="en-US" altLang="en-US" sz="1000">
                  <a:solidFill>
                    <a:schemeClr val="bg1"/>
                  </a:solidFill>
                  <a:latin typeface="Comic Sans MS" panose="030F0902030302020204" pitchFamily="66" charset="0"/>
                </a:rPr>
                <a:t>transport</a:t>
              </a:r>
              <a:endParaRPr lang="en-US" altLang="en-US" sz="1000">
                <a:latin typeface="Comic Sans MS" panose="030F0902030302020204" pitchFamily="66" charset="0"/>
              </a:endParaRPr>
            </a:p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network</a:t>
              </a:r>
            </a:p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data link</a:t>
              </a:r>
            </a:p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physical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636" name="Line 228">
              <a:extLst>
                <a:ext uri="{FF2B5EF4-FFF2-40B4-BE49-F238E27FC236}">
                  <a16:creationId xmlns:a16="http://schemas.microsoft.com/office/drawing/2014/main" id="{50775B1B-7E48-3842-A1D2-CF4F77664C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1" y="97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7" name="Line 229">
              <a:extLst>
                <a:ext uri="{FF2B5EF4-FFF2-40B4-BE49-F238E27FC236}">
                  <a16:creationId xmlns:a16="http://schemas.microsoft.com/office/drawing/2014/main" id="{F7E3C37A-7C26-FB48-BA63-F957E07364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7" y="106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8" name="Line 230">
              <a:extLst>
                <a:ext uri="{FF2B5EF4-FFF2-40B4-BE49-F238E27FC236}">
                  <a16:creationId xmlns:a16="http://schemas.microsoft.com/office/drawing/2014/main" id="{F8B60BE6-3F7C-0740-8AD0-907B68469E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7" y="115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88" name="Group 231">
            <a:extLst>
              <a:ext uri="{FF2B5EF4-FFF2-40B4-BE49-F238E27FC236}">
                <a16:creationId xmlns:a16="http://schemas.microsoft.com/office/drawing/2014/main" id="{11AA9DBD-C8A5-934D-98C8-244C9D9BBD85}"/>
              </a:ext>
            </a:extLst>
          </p:cNvPr>
          <p:cNvGrpSpPr>
            <a:grpSpLocks/>
          </p:cNvGrpSpPr>
          <p:nvPr/>
        </p:nvGrpSpPr>
        <p:grpSpPr bwMode="auto">
          <a:xfrm>
            <a:off x="7816850" y="4419600"/>
            <a:ext cx="814388" cy="854075"/>
            <a:chOff x="4180" y="744"/>
            <a:chExt cx="513" cy="538"/>
          </a:xfrm>
        </p:grpSpPr>
        <p:sp>
          <p:nvSpPr>
            <p:cNvPr id="22625" name="Rectangle 232">
              <a:extLst>
                <a:ext uri="{FF2B5EF4-FFF2-40B4-BE49-F238E27FC236}">
                  <a16:creationId xmlns:a16="http://schemas.microsoft.com/office/drawing/2014/main" id="{52E59687-4BCF-BA42-A6D3-393AF439C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2" y="747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26" name="Rectangle 233">
              <a:extLst>
                <a:ext uri="{FF2B5EF4-FFF2-40B4-BE49-F238E27FC236}">
                  <a16:creationId xmlns:a16="http://schemas.microsoft.com/office/drawing/2014/main" id="{C1019079-9AAE-7B46-A289-89C7AE997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" y="762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27" name="Rectangle 234">
              <a:extLst>
                <a:ext uri="{FF2B5EF4-FFF2-40B4-BE49-F238E27FC236}">
                  <a16:creationId xmlns:a16="http://schemas.microsoft.com/office/drawing/2014/main" id="{03D7FE5D-C170-EF43-8667-8021505A5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873"/>
              <a:ext cx="426" cy="10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28" name="Text Box 235">
              <a:extLst>
                <a:ext uri="{FF2B5EF4-FFF2-40B4-BE49-F238E27FC236}">
                  <a16:creationId xmlns:a16="http://schemas.microsoft.com/office/drawing/2014/main" id="{FE1EFAEC-653B-6647-ADB6-0CC6AE6EE5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0" y="744"/>
              <a:ext cx="513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application</a:t>
              </a:r>
            </a:p>
            <a:p>
              <a:pPr algn="ctr"/>
              <a:r>
                <a:rPr lang="en-US" altLang="en-US" sz="1000">
                  <a:solidFill>
                    <a:schemeClr val="bg1"/>
                  </a:solidFill>
                  <a:latin typeface="Comic Sans MS" panose="030F0902030302020204" pitchFamily="66" charset="0"/>
                </a:rPr>
                <a:t>transport</a:t>
              </a:r>
              <a:endParaRPr lang="en-US" altLang="en-US" sz="1000">
                <a:latin typeface="Comic Sans MS" panose="030F0902030302020204" pitchFamily="66" charset="0"/>
              </a:endParaRPr>
            </a:p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network</a:t>
              </a:r>
            </a:p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data link</a:t>
              </a:r>
            </a:p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physical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629" name="Line 236">
              <a:extLst>
                <a:ext uri="{FF2B5EF4-FFF2-40B4-BE49-F238E27FC236}">
                  <a16:creationId xmlns:a16="http://schemas.microsoft.com/office/drawing/2014/main" id="{084A7B50-9B67-1648-88EE-C063B2E772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1" y="97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0" name="Line 237">
              <a:extLst>
                <a:ext uri="{FF2B5EF4-FFF2-40B4-BE49-F238E27FC236}">
                  <a16:creationId xmlns:a16="http://schemas.microsoft.com/office/drawing/2014/main" id="{424A943A-53AD-3143-8BC4-372CBF1393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7" y="106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1" name="Line 238">
              <a:extLst>
                <a:ext uri="{FF2B5EF4-FFF2-40B4-BE49-F238E27FC236}">
                  <a16:creationId xmlns:a16="http://schemas.microsoft.com/office/drawing/2014/main" id="{4643A566-A5B1-4E4A-8343-10C694B4CD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7" y="115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89" name="Group 239">
            <a:extLst>
              <a:ext uri="{FF2B5EF4-FFF2-40B4-BE49-F238E27FC236}">
                <a16:creationId xmlns:a16="http://schemas.microsoft.com/office/drawing/2014/main" id="{28075C58-AA28-9047-94D7-F0EB0D455D89}"/>
              </a:ext>
            </a:extLst>
          </p:cNvPr>
          <p:cNvGrpSpPr>
            <a:grpSpLocks/>
          </p:cNvGrpSpPr>
          <p:nvPr/>
        </p:nvGrpSpPr>
        <p:grpSpPr bwMode="auto">
          <a:xfrm>
            <a:off x="7154863" y="3538538"/>
            <a:ext cx="814387" cy="701675"/>
            <a:chOff x="2923" y="3345"/>
            <a:chExt cx="513" cy="442"/>
          </a:xfrm>
        </p:grpSpPr>
        <p:sp>
          <p:nvSpPr>
            <p:cNvPr id="22620" name="Rectangle 240">
              <a:extLst>
                <a:ext uri="{FF2B5EF4-FFF2-40B4-BE49-F238E27FC236}">
                  <a16:creationId xmlns:a16="http://schemas.microsoft.com/office/drawing/2014/main" id="{DB6564EE-7934-5D41-B63F-9B2E44DBE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21" name="Rectangle 241">
              <a:extLst>
                <a:ext uri="{FF2B5EF4-FFF2-40B4-BE49-F238E27FC236}">
                  <a16:creationId xmlns:a16="http://schemas.microsoft.com/office/drawing/2014/main" id="{30338ACB-2589-6749-B36E-5F7245A8B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22" name="Text Box 242">
              <a:extLst>
                <a:ext uri="{FF2B5EF4-FFF2-40B4-BE49-F238E27FC236}">
                  <a16:creationId xmlns:a16="http://schemas.microsoft.com/office/drawing/2014/main" id="{FBD74882-43F5-E841-8737-0A37FDCFE3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000">
                <a:latin typeface="Comic Sans MS" panose="030F0902030302020204" pitchFamily="66" charset="0"/>
              </a:endParaRPr>
            </a:p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network</a:t>
              </a:r>
            </a:p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data link</a:t>
              </a:r>
            </a:p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physical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623" name="Line 243">
              <a:extLst>
                <a:ext uri="{FF2B5EF4-FFF2-40B4-BE49-F238E27FC236}">
                  <a16:creationId xmlns:a16="http://schemas.microsoft.com/office/drawing/2014/main" id="{136066A0-B7DE-D84F-A201-A3BD23324E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24" name="Line 244">
              <a:extLst>
                <a:ext uri="{FF2B5EF4-FFF2-40B4-BE49-F238E27FC236}">
                  <a16:creationId xmlns:a16="http://schemas.microsoft.com/office/drawing/2014/main" id="{60EA0CC7-F883-5046-9409-6BE7A30F4B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90" name="Group 245">
            <a:extLst>
              <a:ext uri="{FF2B5EF4-FFF2-40B4-BE49-F238E27FC236}">
                <a16:creationId xmlns:a16="http://schemas.microsoft.com/office/drawing/2014/main" id="{56359216-1870-9143-88A8-DD389A036B34}"/>
              </a:ext>
            </a:extLst>
          </p:cNvPr>
          <p:cNvGrpSpPr>
            <a:grpSpLocks/>
          </p:cNvGrpSpPr>
          <p:nvPr/>
        </p:nvGrpSpPr>
        <p:grpSpPr bwMode="auto">
          <a:xfrm>
            <a:off x="7688263" y="2957513"/>
            <a:ext cx="814387" cy="701675"/>
            <a:chOff x="2923" y="3345"/>
            <a:chExt cx="513" cy="442"/>
          </a:xfrm>
        </p:grpSpPr>
        <p:sp>
          <p:nvSpPr>
            <p:cNvPr id="22615" name="Rectangle 246">
              <a:extLst>
                <a:ext uri="{FF2B5EF4-FFF2-40B4-BE49-F238E27FC236}">
                  <a16:creationId xmlns:a16="http://schemas.microsoft.com/office/drawing/2014/main" id="{EEDA7C48-78EB-F948-9BF9-499C2E9F2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16" name="Rectangle 247">
              <a:extLst>
                <a:ext uri="{FF2B5EF4-FFF2-40B4-BE49-F238E27FC236}">
                  <a16:creationId xmlns:a16="http://schemas.microsoft.com/office/drawing/2014/main" id="{77638C2D-0A40-5144-A726-5A201F62D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17" name="Text Box 248">
              <a:extLst>
                <a:ext uri="{FF2B5EF4-FFF2-40B4-BE49-F238E27FC236}">
                  <a16:creationId xmlns:a16="http://schemas.microsoft.com/office/drawing/2014/main" id="{066B54D7-6039-DA44-A54A-0103A19257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000">
                <a:latin typeface="Comic Sans MS" panose="030F0902030302020204" pitchFamily="66" charset="0"/>
              </a:endParaRPr>
            </a:p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network</a:t>
              </a:r>
            </a:p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data link</a:t>
              </a:r>
            </a:p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physical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618" name="Line 249">
              <a:extLst>
                <a:ext uri="{FF2B5EF4-FFF2-40B4-BE49-F238E27FC236}">
                  <a16:creationId xmlns:a16="http://schemas.microsoft.com/office/drawing/2014/main" id="{0EE1D072-F1E9-8648-8052-2B0433A0F9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9" name="Line 250">
              <a:extLst>
                <a:ext uri="{FF2B5EF4-FFF2-40B4-BE49-F238E27FC236}">
                  <a16:creationId xmlns:a16="http://schemas.microsoft.com/office/drawing/2014/main" id="{CBF9C5AE-E94D-1B4A-8164-4FA81C4A60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91" name="Group 251">
            <a:extLst>
              <a:ext uri="{FF2B5EF4-FFF2-40B4-BE49-F238E27FC236}">
                <a16:creationId xmlns:a16="http://schemas.microsoft.com/office/drawing/2014/main" id="{CF220FB3-0A0E-8542-A7B2-893C547D1C85}"/>
              </a:ext>
            </a:extLst>
          </p:cNvPr>
          <p:cNvGrpSpPr>
            <a:grpSpLocks/>
          </p:cNvGrpSpPr>
          <p:nvPr/>
        </p:nvGrpSpPr>
        <p:grpSpPr bwMode="auto">
          <a:xfrm>
            <a:off x="6802438" y="2652713"/>
            <a:ext cx="814387" cy="701675"/>
            <a:chOff x="2923" y="3345"/>
            <a:chExt cx="513" cy="442"/>
          </a:xfrm>
        </p:grpSpPr>
        <p:sp>
          <p:nvSpPr>
            <p:cNvPr id="22610" name="Rectangle 252">
              <a:extLst>
                <a:ext uri="{FF2B5EF4-FFF2-40B4-BE49-F238E27FC236}">
                  <a16:creationId xmlns:a16="http://schemas.microsoft.com/office/drawing/2014/main" id="{1EE516C2-CA25-164E-85E0-81C9261751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11" name="Rectangle 253">
              <a:extLst>
                <a:ext uri="{FF2B5EF4-FFF2-40B4-BE49-F238E27FC236}">
                  <a16:creationId xmlns:a16="http://schemas.microsoft.com/office/drawing/2014/main" id="{3CFC8E07-FF4D-0748-820B-07ABF7305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12" name="Text Box 254">
              <a:extLst>
                <a:ext uri="{FF2B5EF4-FFF2-40B4-BE49-F238E27FC236}">
                  <a16:creationId xmlns:a16="http://schemas.microsoft.com/office/drawing/2014/main" id="{98CC331C-B93A-F243-970A-FC9C2457C2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000">
                <a:latin typeface="Comic Sans MS" panose="030F0902030302020204" pitchFamily="66" charset="0"/>
              </a:endParaRPr>
            </a:p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network</a:t>
              </a:r>
            </a:p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data link</a:t>
              </a:r>
            </a:p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physical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613" name="Line 255">
              <a:extLst>
                <a:ext uri="{FF2B5EF4-FFF2-40B4-BE49-F238E27FC236}">
                  <a16:creationId xmlns:a16="http://schemas.microsoft.com/office/drawing/2014/main" id="{DE3981DB-827D-A84D-BC28-447C975627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4" name="Line 256">
              <a:extLst>
                <a:ext uri="{FF2B5EF4-FFF2-40B4-BE49-F238E27FC236}">
                  <a16:creationId xmlns:a16="http://schemas.microsoft.com/office/drawing/2014/main" id="{5B81439E-2BA9-084D-9A61-EBB403847B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92" name="Group 257">
            <a:extLst>
              <a:ext uri="{FF2B5EF4-FFF2-40B4-BE49-F238E27FC236}">
                <a16:creationId xmlns:a16="http://schemas.microsoft.com/office/drawing/2014/main" id="{08DA4EE3-9BDE-6146-8150-879C0674D295}"/>
              </a:ext>
            </a:extLst>
          </p:cNvPr>
          <p:cNvGrpSpPr>
            <a:grpSpLocks/>
          </p:cNvGrpSpPr>
          <p:nvPr/>
        </p:nvGrpSpPr>
        <p:grpSpPr bwMode="auto">
          <a:xfrm>
            <a:off x="6735763" y="1881188"/>
            <a:ext cx="814387" cy="701675"/>
            <a:chOff x="2923" y="3345"/>
            <a:chExt cx="513" cy="442"/>
          </a:xfrm>
        </p:grpSpPr>
        <p:sp>
          <p:nvSpPr>
            <p:cNvPr id="22605" name="Rectangle 258">
              <a:extLst>
                <a:ext uri="{FF2B5EF4-FFF2-40B4-BE49-F238E27FC236}">
                  <a16:creationId xmlns:a16="http://schemas.microsoft.com/office/drawing/2014/main" id="{E5C6AE48-2818-5B43-8A60-37B74D2523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06" name="Rectangle 259">
              <a:extLst>
                <a:ext uri="{FF2B5EF4-FFF2-40B4-BE49-F238E27FC236}">
                  <a16:creationId xmlns:a16="http://schemas.microsoft.com/office/drawing/2014/main" id="{119E662A-AF3F-634B-A5CA-1BA468BDA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07" name="Text Box 260">
              <a:extLst>
                <a:ext uri="{FF2B5EF4-FFF2-40B4-BE49-F238E27FC236}">
                  <a16:creationId xmlns:a16="http://schemas.microsoft.com/office/drawing/2014/main" id="{5984D3CC-EC54-3742-9FF8-5CC16E7A22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000">
                <a:latin typeface="Comic Sans MS" panose="030F0902030302020204" pitchFamily="66" charset="0"/>
              </a:endParaRPr>
            </a:p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network</a:t>
              </a:r>
            </a:p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data link</a:t>
              </a:r>
            </a:p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physical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608" name="Line 261">
              <a:extLst>
                <a:ext uri="{FF2B5EF4-FFF2-40B4-BE49-F238E27FC236}">
                  <a16:creationId xmlns:a16="http://schemas.microsoft.com/office/drawing/2014/main" id="{4D19B6E8-D849-D54A-80DB-73A54285EB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9" name="Line 262">
              <a:extLst>
                <a:ext uri="{FF2B5EF4-FFF2-40B4-BE49-F238E27FC236}">
                  <a16:creationId xmlns:a16="http://schemas.microsoft.com/office/drawing/2014/main" id="{9E63679A-3463-A446-92D5-B7E66D304F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93" name="Group 263">
            <a:extLst>
              <a:ext uri="{FF2B5EF4-FFF2-40B4-BE49-F238E27FC236}">
                <a16:creationId xmlns:a16="http://schemas.microsoft.com/office/drawing/2014/main" id="{4C03F0B0-6005-8F4C-9241-FC6DAF5757EB}"/>
              </a:ext>
            </a:extLst>
          </p:cNvPr>
          <p:cNvGrpSpPr>
            <a:grpSpLocks/>
          </p:cNvGrpSpPr>
          <p:nvPr/>
        </p:nvGrpSpPr>
        <p:grpSpPr bwMode="auto">
          <a:xfrm>
            <a:off x="5802313" y="2166938"/>
            <a:ext cx="814387" cy="701675"/>
            <a:chOff x="2923" y="3345"/>
            <a:chExt cx="513" cy="442"/>
          </a:xfrm>
        </p:grpSpPr>
        <p:sp>
          <p:nvSpPr>
            <p:cNvPr id="22600" name="Rectangle 264">
              <a:extLst>
                <a:ext uri="{FF2B5EF4-FFF2-40B4-BE49-F238E27FC236}">
                  <a16:creationId xmlns:a16="http://schemas.microsoft.com/office/drawing/2014/main" id="{5796A25B-0BE0-0D40-9EDF-F65DF403F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01" name="Rectangle 265">
              <a:extLst>
                <a:ext uri="{FF2B5EF4-FFF2-40B4-BE49-F238E27FC236}">
                  <a16:creationId xmlns:a16="http://schemas.microsoft.com/office/drawing/2014/main" id="{E318BF66-0472-2E46-A2E6-739AB112C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02" name="Text Box 266">
              <a:extLst>
                <a:ext uri="{FF2B5EF4-FFF2-40B4-BE49-F238E27FC236}">
                  <a16:creationId xmlns:a16="http://schemas.microsoft.com/office/drawing/2014/main" id="{CD91FBA8-0971-B14C-9C2F-CF835DA0C0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000">
                <a:latin typeface="Comic Sans MS" panose="030F0902030302020204" pitchFamily="66" charset="0"/>
              </a:endParaRPr>
            </a:p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network</a:t>
              </a:r>
            </a:p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data link</a:t>
              </a:r>
            </a:p>
            <a:p>
              <a:pPr algn="ctr"/>
              <a:r>
                <a:rPr lang="en-US" altLang="en-US" sz="1000">
                  <a:latin typeface="Comic Sans MS" panose="030F0902030302020204" pitchFamily="66" charset="0"/>
                </a:rPr>
                <a:t>physical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603" name="Line 267">
              <a:extLst>
                <a:ext uri="{FF2B5EF4-FFF2-40B4-BE49-F238E27FC236}">
                  <a16:creationId xmlns:a16="http://schemas.microsoft.com/office/drawing/2014/main" id="{021DDA45-EC24-204A-A9AD-C72D9B09EB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4" name="Line 268">
              <a:extLst>
                <a:ext uri="{FF2B5EF4-FFF2-40B4-BE49-F238E27FC236}">
                  <a16:creationId xmlns:a16="http://schemas.microsoft.com/office/drawing/2014/main" id="{01ECE2CC-34FD-A74F-B1D8-CD19FF2468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94" name="Group 269">
            <a:extLst>
              <a:ext uri="{FF2B5EF4-FFF2-40B4-BE49-F238E27FC236}">
                <a16:creationId xmlns:a16="http://schemas.microsoft.com/office/drawing/2014/main" id="{8DC09012-CC72-1F40-AD6A-3CCF742EFF34}"/>
              </a:ext>
            </a:extLst>
          </p:cNvPr>
          <p:cNvGrpSpPr>
            <a:grpSpLocks/>
          </p:cNvGrpSpPr>
          <p:nvPr/>
        </p:nvGrpSpPr>
        <p:grpSpPr bwMode="auto">
          <a:xfrm rot="2937887">
            <a:off x="4748213" y="2986088"/>
            <a:ext cx="3781425" cy="434975"/>
            <a:chOff x="2937" y="3579"/>
            <a:chExt cx="2382" cy="274"/>
          </a:xfrm>
        </p:grpSpPr>
        <p:sp>
          <p:nvSpPr>
            <p:cNvPr id="22596" name="Rectangle 270">
              <a:extLst>
                <a:ext uri="{FF2B5EF4-FFF2-40B4-BE49-F238E27FC236}">
                  <a16:creationId xmlns:a16="http://schemas.microsoft.com/office/drawing/2014/main" id="{5A4565A7-C14A-C14F-820D-B7CCA88A5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630"/>
              <a:ext cx="1920" cy="174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597" name="Text Box 271">
              <a:extLst>
                <a:ext uri="{FF2B5EF4-FFF2-40B4-BE49-F238E27FC236}">
                  <a16:creationId xmlns:a16="http://schemas.microsoft.com/office/drawing/2014/main" id="{A91F16EB-F365-EE47-B5D7-D484025061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3" y="3617"/>
              <a:ext cx="1616" cy="21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bg1"/>
                  </a:solidFill>
                  <a:latin typeface="Comic Sans MS" panose="030F0902030302020204" pitchFamily="66" charset="0"/>
                </a:rPr>
                <a:t>logical end-end transport</a:t>
              </a:r>
              <a:endParaRPr lang="en-US" altLang="en-US" sz="1600">
                <a:latin typeface="Comic Sans MS" panose="030F0902030302020204" pitchFamily="66" charset="0"/>
              </a:endParaRPr>
            </a:p>
          </p:txBody>
        </p:sp>
        <p:sp>
          <p:nvSpPr>
            <p:cNvPr id="22598" name="Freeform 272">
              <a:extLst>
                <a:ext uri="{FF2B5EF4-FFF2-40B4-BE49-F238E27FC236}">
                  <a16:creationId xmlns:a16="http://schemas.microsoft.com/office/drawing/2014/main" id="{C9163B77-30DB-3249-AE0F-5834EF790F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7" y="357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2"/>
                <a:gd name="T13" fmla="*/ 0 h 264"/>
                <a:gd name="T14" fmla="*/ 282 w 282"/>
                <a:gd name="T15" fmla="*/ 264 h 2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9" name="Freeform 273">
              <a:extLst>
                <a:ext uri="{FF2B5EF4-FFF2-40B4-BE49-F238E27FC236}">
                  <a16:creationId xmlns:a16="http://schemas.microsoft.com/office/drawing/2014/main" id="{0F6E9D53-0D7D-D04C-A473-935F1AA5B1F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37" y="358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2"/>
                <a:gd name="T13" fmla="*/ 0 h 264"/>
                <a:gd name="T14" fmla="*/ 282 w 282"/>
                <a:gd name="T15" fmla="*/ 264 h 2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0673DA-D672-A200-1544-B99392F21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DB1E-45C6-E240-84FD-60DF24ACF762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68647C-295D-EDF9-9D43-4EF43BE65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250" name="Rectangle 2">
            <a:extLst>
              <a:ext uri="{FF2B5EF4-FFF2-40B4-BE49-F238E27FC236}">
                <a16:creationId xmlns:a16="http://schemas.microsoft.com/office/drawing/2014/main" id="{7BC9B70E-2B2E-C742-A6B9-9A6F8D1FB25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90513"/>
            <a:ext cx="7772400" cy="760412"/>
          </a:xfrm>
        </p:spPr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Multiplexing/Demultiplexing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36879217-4463-1B43-8FBF-6579C8BFA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279775"/>
            <a:ext cx="2001838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>
                <a:latin typeface="Comic Sans MS" panose="030F0902030302020204" pitchFamily="66" charset="0"/>
              </a:rPr>
              <a:t>application</a:t>
            </a:r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id="{632B0DA9-1720-4340-BA8B-4BA1DA019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756025"/>
            <a:ext cx="2001838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>
                <a:latin typeface="Comic Sans MS" panose="030F0902030302020204" pitchFamily="66" charset="0"/>
              </a:rPr>
              <a:t>transport</a:t>
            </a:r>
          </a:p>
        </p:txBody>
      </p:sp>
      <p:sp>
        <p:nvSpPr>
          <p:cNvPr id="24580" name="Rectangle 5">
            <a:extLst>
              <a:ext uri="{FF2B5EF4-FFF2-40B4-BE49-F238E27FC236}">
                <a16:creationId xmlns:a16="http://schemas.microsoft.com/office/drawing/2014/main" id="{47D490F0-6400-CB40-8674-531CE4594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232275"/>
            <a:ext cx="2001838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>
                <a:latin typeface="Comic Sans MS" panose="030F0902030302020204" pitchFamily="66" charset="0"/>
              </a:rPr>
              <a:t>network</a:t>
            </a:r>
          </a:p>
        </p:txBody>
      </p:sp>
      <p:sp>
        <p:nvSpPr>
          <p:cNvPr id="24581" name="Rectangle 6">
            <a:extLst>
              <a:ext uri="{FF2B5EF4-FFF2-40B4-BE49-F238E27FC236}">
                <a16:creationId xmlns:a16="http://schemas.microsoft.com/office/drawing/2014/main" id="{F7B064E9-509C-C144-AF83-DB51B26DE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08525"/>
            <a:ext cx="2001838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>
                <a:latin typeface="Comic Sans MS" panose="030F0902030302020204" pitchFamily="66" charset="0"/>
              </a:rPr>
              <a:t>link</a:t>
            </a:r>
          </a:p>
        </p:txBody>
      </p:sp>
      <p:sp>
        <p:nvSpPr>
          <p:cNvPr id="24582" name="Rectangle 7">
            <a:extLst>
              <a:ext uri="{FF2B5EF4-FFF2-40B4-BE49-F238E27FC236}">
                <a16:creationId xmlns:a16="http://schemas.microsoft.com/office/drawing/2014/main" id="{CE24A013-C77E-2C43-8666-D9393ADEC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184775"/>
            <a:ext cx="2001838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>
                <a:latin typeface="Comic Sans MS" panose="030F0902030302020204" pitchFamily="66" charset="0"/>
              </a:rPr>
              <a:t>physical</a:t>
            </a:r>
          </a:p>
        </p:txBody>
      </p:sp>
      <p:sp>
        <p:nvSpPr>
          <p:cNvPr id="24583" name="Rectangle 8">
            <a:extLst>
              <a:ext uri="{FF2B5EF4-FFF2-40B4-BE49-F238E27FC236}">
                <a16:creationId xmlns:a16="http://schemas.microsoft.com/office/drawing/2014/main" id="{5DF3BA2F-3C0B-834F-A88C-6C5EF572B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9463" y="3624263"/>
            <a:ext cx="598487" cy="195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24584" name="Oval 9">
            <a:extLst>
              <a:ext uri="{FF2B5EF4-FFF2-40B4-BE49-F238E27FC236}">
                <a16:creationId xmlns:a16="http://schemas.microsoft.com/office/drawing/2014/main" id="{DB232F44-397C-004E-8E4A-A3F0D5CC2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9463" y="3319463"/>
            <a:ext cx="598487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solidFill>
                  <a:schemeClr val="bg1"/>
                </a:solidFill>
                <a:latin typeface="Comic Sans MS" panose="030F0902030302020204" pitchFamily="66" charset="0"/>
              </a:rPr>
              <a:t>P1</a:t>
            </a:r>
          </a:p>
        </p:txBody>
      </p:sp>
      <p:sp>
        <p:nvSpPr>
          <p:cNvPr id="24585" name="Rectangle 10">
            <a:extLst>
              <a:ext uri="{FF2B5EF4-FFF2-40B4-BE49-F238E27FC236}">
                <a16:creationId xmlns:a16="http://schemas.microsoft.com/office/drawing/2014/main" id="{08081EE2-E4C3-2244-B16A-E6BA6B064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113" y="3200400"/>
            <a:ext cx="2001837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600">
                <a:latin typeface="Comic Sans MS" panose="030F0902030302020204" pitchFamily="66" charset="0"/>
              </a:rPr>
              <a:t>application</a:t>
            </a:r>
          </a:p>
        </p:txBody>
      </p:sp>
      <p:sp>
        <p:nvSpPr>
          <p:cNvPr id="24586" name="Rectangle 11">
            <a:extLst>
              <a:ext uri="{FF2B5EF4-FFF2-40B4-BE49-F238E27FC236}">
                <a16:creationId xmlns:a16="http://schemas.microsoft.com/office/drawing/2014/main" id="{8C806AC8-CDF8-2A4B-BD41-5AEAEB11B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113" y="3676650"/>
            <a:ext cx="2001837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600">
                <a:latin typeface="Comic Sans MS" panose="030F0902030302020204" pitchFamily="66" charset="0"/>
              </a:rPr>
              <a:t>transport</a:t>
            </a:r>
          </a:p>
        </p:txBody>
      </p:sp>
      <p:sp>
        <p:nvSpPr>
          <p:cNvPr id="24587" name="Rectangle 12">
            <a:extLst>
              <a:ext uri="{FF2B5EF4-FFF2-40B4-BE49-F238E27FC236}">
                <a16:creationId xmlns:a16="http://schemas.microsoft.com/office/drawing/2014/main" id="{02E3F701-C837-204D-9D6A-C4A65947A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113" y="4152900"/>
            <a:ext cx="2001837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600">
                <a:latin typeface="Comic Sans MS" panose="030F0902030302020204" pitchFamily="66" charset="0"/>
              </a:rPr>
              <a:t>network</a:t>
            </a:r>
          </a:p>
        </p:txBody>
      </p:sp>
      <p:sp>
        <p:nvSpPr>
          <p:cNvPr id="24588" name="Rectangle 13">
            <a:extLst>
              <a:ext uri="{FF2B5EF4-FFF2-40B4-BE49-F238E27FC236}">
                <a16:creationId xmlns:a16="http://schemas.microsoft.com/office/drawing/2014/main" id="{015C7103-0E2F-F240-AED9-D70CA3F79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113" y="4629150"/>
            <a:ext cx="2001837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600">
                <a:latin typeface="Comic Sans MS" panose="030F0902030302020204" pitchFamily="66" charset="0"/>
              </a:rPr>
              <a:t>link</a:t>
            </a:r>
          </a:p>
        </p:txBody>
      </p:sp>
      <p:sp>
        <p:nvSpPr>
          <p:cNvPr id="24589" name="Rectangle 14">
            <a:extLst>
              <a:ext uri="{FF2B5EF4-FFF2-40B4-BE49-F238E27FC236}">
                <a16:creationId xmlns:a16="http://schemas.microsoft.com/office/drawing/2014/main" id="{7563FD5F-D1EA-C749-A340-F4871E216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113" y="5105400"/>
            <a:ext cx="2001837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600">
                <a:latin typeface="Comic Sans MS" panose="030F0902030302020204" pitchFamily="66" charset="0"/>
              </a:rPr>
              <a:t>physical</a:t>
            </a:r>
          </a:p>
        </p:txBody>
      </p:sp>
      <p:sp>
        <p:nvSpPr>
          <p:cNvPr id="24590" name="Rectangle 15">
            <a:extLst>
              <a:ext uri="{FF2B5EF4-FFF2-40B4-BE49-F238E27FC236}">
                <a16:creationId xmlns:a16="http://schemas.microsoft.com/office/drawing/2014/main" id="{169C8E44-8BB2-4B4E-B0AA-DBCF90D41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3" y="3279775"/>
            <a:ext cx="2735262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latin typeface="Comic Sans MS" panose="030F0902030302020204" pitchFamily="66" charset="0"/>
              </a:rPr>
              <a:t>application</a:t>
            </a:r>
          </a:p>
        </p:txBody>
      </p:sp>
      <p:sp>
        <p:nvSpPr>
          <p:cNvPr id="24591" name="Rectangle 16">
            <a:extLst>
              <a:ext uri="{FF2B5EF4-FFF2-40B4-BE49-F238E27FC236}">
                <a16:creationId xmlns:a16="http://schemas.microsoft.com/office/drawing/2014/main" id="{56FDF7E0-C1B6-E348-9856-468549FE7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3" y="3756025"/>
            <a:ext cx="2735262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latin typeface="Comic Sans MS" panose="030F0902030302020204" pitchFamily="66" charset="0"/>
              </a:rPr>
              <a:t>transport</a:t>
            </a:r>
          </a:p>
        </p:txBody>
      </p:sp>
      <p:sp>
        <p:nvSpPr>
          <p:cNvPr id="24592" name="Rectangle 17">
            <a:extLst>
              <a:ext uri="{FF2B5EF4-FFF2-40B4-BE49-F238E27FC236}">
                <a16:creationId xmlns:a16="http://schemas.microsoft.com/office/drawing/2014/main" id="{1546F6DE-6BD6-494E-BE51-8DB36D1D0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3" y="4232275"/>
            <a:ext cx="2735262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latin typeface="Comic Sans MS" panose="030F0902030302020204" pitchFamily="66" charset="0"/>
              </a:rPr>
              <a:t>network</a:t>
            </a:r>
          </a:p>
        </p:txBody>
      </p:sp>
      <p:sp>
        <p:nvSpPr>
          <p:cNvPr id="24593" name="Rectangle 18">
            <a:extLst>
              <a:ext uri="{FF2B5EF4-FFF2-40B4-BE49-F238E27FC236}">
                <a16:creationId xmlns:a16="http://schemas.microsoft.com/office/drawing/2014/main" id="{A3363047-A2C4-C94B-BF08-B46AB3C2D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3" y="4708525"/>
            <a:ext cx="2735262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latin typeface="Comic Sans MS" panose="030F0902030302020204" pitchFamily="66" charset="0"/>
              </a:rPr>
              <a:t>link</a:t>
            </a:r>
          </a:p>
        </p:txBody>
      </p:sp>
      <p:sp>
        <p:nvSpPr>
          <p:cNvPr id="24594" name="Rectangle 19">
            <a:extLst>
              <a:ext uri="{FF2B5EF4-FFF2-40B4-BE49-F238E27FC236}">
                <a16:creationId xmlns:a16="http://schemas.microsoft.com/office/drawing/2014/main" id="{50762013-E4BA-F14B-9375-D61F76E96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3" y="5184775"/>
            <a:ext cx="2735262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solidFill>
                  <a:schemeClr val="bg1"/>
                </a:solidFill>
                <a:latin typeface="Comic Sans MS" panose="030F0902030302020204" pitchFamily="66" charset="0"/>
              </a:rPr>
              <a:t>physical</a:t>
            </a:r>
          </a:p>
        </p:txBody>
      </p:sp>
      <p:sp>
        <p:nvSpPr>
          <p:cNvPr id="24595" name="Rectangle 20">
            <a:extLst>
              <a:ext uri="{FF2B5EF4-FFF2-40B4-BE49-F238E27FC236}">
                <a16:creationId xmlns:a16="http://schemas.microsoft.com/office/drawing/2014/main" id="{12E4F70C-67D1-9C48-98FB-D3183E38B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3630613"/>
            <a:ext cx="598488" cy="195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24596" name="Oval 21">
            <a:extLst>
              <a:ext uri="{FF2B5EF4-FFF2-40B4-BE49-F238E27FC236}">
                <a16:creationId xmlns:a16="http://schemas.microsoft.com/office/drawing/2014/main" id="{7A777B60-0725-194A-9D23-A6368C651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3325813"/>
            <a:ext cx="598488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solidFill>
                  <a:schemeClr val="bg1"/>
                </a:solidFill>
                <a:latin typeface="Comic Sans MS" panose="030F0902030302020204" pitchFamily="66" charset="0"/>
              </a:rPr>
              <a:t>P2</a:t>
            </a:r>
          </a:p>
        </p:txBody>
      </p:sp>
      <p:sp>
        <p:nvSpPr>
          <p:cNvPr id="24597" name="Rectangle 22">
            <a:extLst>
              <a:ext uri="{FF2B5EF4-FFF2-40B4-BE49-F238E27FC236}">
                <a16:creationId xmlns:a16="http://schemas.microsoft.com/office/drawing/2014/main" id="{87C4E450-2594-2E43-A057-E584DDA3F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688" y="3654425"/>
            <a:ext cx="598487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24598" name="Oval 23">
            <a:extLst>
              <a:ext uri="{FF2B5EF4-FFF2-40B4-BE49-F238E27FC236}">
                <a16:creationId xmlns:a16="http://schemas.microsoft.com/office/drawing/2014/main" id="{49C725E1-889E-F040-90A7-398F6AA4C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688" y="3349625"/>
            <a:ext cx="598487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solidFill>
                  <a:schemeClr val="bg1"/>
                </a:solidFill>
                <a:latin typeface="Comic Sans MS" panose="030F0902030302020204" pitchFamily="66" charset="0"/>
              </a:rPr>
              <a:t>P3</a:t>
            </a:r>
          </a:p>
        </p:txBody>
      </p:sp>
      <p:sp>
        <p:nvSpPr>
          <p:cNvPr id="24599" name="Rectangle 24">
            <a:extLst>
              <a:ext uri="{FF2B5EF4-FFF2-40B4-BE49-F238E27FC236}">
                <a16:creationId xmlns:a16="http://schemas.microsoft.com/office/drawing/2014/main" id="{381A3201-2674-A248-9079-484581C1D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8300" y="3568700"/>
            <a:ext cx="598488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24600" name="Oval 25">
            <a:extLst>
              <a:ext uri="{FF2B5EF4-FFF2-40B4-BE49-F238E27FC236}">
                <a16:creationId xmlns:a16="http://schemas.microsoft.com/office/drawing/2014/main" id="{61397EA5-8BED-2F4C-9FF4-3BE0E0FDE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8300" y="3263900"/>
            <a:ext cx="598488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solidFill>
                  <a:schemeClr val="bg1"/>
                </a:solidFill>
                <a:latin typeface="Comic Sans MS" panose="030F0902030302020204" pitchFamily="66" charset="0"/>
              </a:rPr>
              <a:t>P4</a:t>
            </a:r>
          </a:p>
        </p:txBody>
      </p:sp>
      <p:sp>
        <p:nvSpPr>
          <p:cNvPr id="24601" name="Rectangle 26">
            <a:extLst>
              <a:ext uri="{FF2B5EF4-FFF2-40B4-BE49-F238E27FC236}">
                <a16:creationId xmlns:a16="http://schemas.microsoft.com/office/drawing/2014/main" id="{8C057BFE-8BF0-BA4E-AE55-7B03043E8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75" y="3660775"/>
            <a:ext cx="598488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24602" name="Oval 27">
            <a:extLst>
              <a:ext uri="{FF2B5EF4-FFF2-40B4-BE49-F238E27FC236}">
                <a16:creationId xmlns:a16="http://schemas.microsoft.com/office/drawing/2014/main" id="{849835F3-D060-364A-8D18-7C8E74B54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75" y="3355975"/>
            <a:ext cx="598488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solidFill>
                  <a:schemeClr val="bg1"/>
                </a:solidFill>
                <a:latin typeface="Comic Sans MS" panose="030F0902030302020204" pitchFamily="66" charset="0"/>
              </a:rPr>
              <a:t>P1</a:t>
            </a:r>
          </a:p>
        </p:txBody>
      </p:sp>
      <p:sp>
        <p:nvSpPr>
          <p:cNvPr id="24603" name="Text Box 28">
            <a:extLst>
              <a:ext uri="{FF2B5EF4-FFF2-40B4-BE49-F238E27FC236}">
                <a16:creationId xmlns:a16="http://schemas.microsoft.com/office/drawing/2014/main" id="{62F1AD65-B3EA-7B4B-8947-97B92167D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5738813"/>
            <a:ext cx="896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>
                <a:latin typeface="Comic Sans MS" panose="030F0902030302020204" pitchFamily="66" charset="0"/>
              </a:rPr>
              <a:t>host 1</a:t>
            </a:r>
            <a:endParaRPr lang="en-US" altLang="en-US" sz="1600">
              <a:latin typeface="Comic Sans MS" panose="030F0902030302020204" pitchFamily="66" charset="0"/>
            </a:endParaRPr>
          </a:p>
        </p:txBody>
      </p:sp>
      <p:sp>
        <p:nvSpPr>
          <p:cNvPr id="24604" name="Text Box 29">
            <a:extLst>
              <a:ext uri="{FF2B5EF4-FFF2-40B4-BE49-F238E27FC236}">
                <a16:creationId xmlns:a16="http://schemas.microsoft.com/office/drawing/2014/main" id="{548761AD-BE0B-7B48-8A06-DBD6778B2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5763" y="5726113"/>
            <a:ext cx="938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>
                <a:latin typeface="Comic Sans MS" panose="030F0902030302020204" pitchFamily="66" charset="0"/>
              </a:rPr>
              <a:t>host 2</a:t>
            </a:r>
            <a:endParaRPr lang="en-US" altLang="en-US" sz="1600">
              <a:latin typeface="Comic Sans MS" panose="030F0902030302020204" pitchFamily="66" charset="0"/>
            </a:endParaRPr>
          </a:p>
        </p:txBody>
      </p:sp>
      <p:sp>
        <p:nvSpPr>
          <p:cNvPr id="24605" name="Text Box 30">
            <a:extLst>
              <a:ext uri="{FF2B5EF4-FFF2-40B4-BE49-F238E27FC236}">
                <a16:creationId xmlns:a16="http://schemas.microsoft.com/office/drawing/2014/main" id="{3331943F-EF10-0547-8ACA-3ED3350E3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713" y="5603875"/>
            <a:ext cx="938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>
                <a:latin typeface="Comic Sans MS" panose="030F0902030302020204" pitchFamily="66" charset="0"/>
              </a:rPr>
              <a:t>host 3</a:t>
            </a:r>
          </a:p>
        </p:txBody>
      </p:sp>
      <p:grpSp>
        <p:nvGrpSpPr>
          <p:cNvPr id="24606" name="Group 31">
            <a:extLst>
              <a:ext uri="{FF2B5EF4-FFF2-40B4-BE49-F238E27FC236}">
                <a16:creationId xmlns:a16="http://schemas.microsoft.com/office/drawing/2014/main" id="{541F47A2-90FB-C343-BEA0-0CC767F5B0B5}"/>
              </a:ext>
            </a:extLst>
          </p:cNvPr>
          <p:cNvGrpSpPr>
            <a:grpSpLocks/>
          </p:cNvGrpSpPr>
          <p:nvPr/>
        </p:nvGrpSpPr>
        <p:grpSpPr bwMode="auto">
          <a:xfrm>
            <a:off x="2308225" y="3754438"/>
            <a:ext cx="2263775" cy="1676400"/>
            <a:chOff x="1421" y="2509"/>
            <a:chExt cx="1426" cy="1056"/>
          </a:xfrm>
        </p:grpSpPr>
        <p:sp>
          <p:nvSpPr>
            <p:cNvPr id="24627" name="Line 32">
              <a:extLst>
                <a:ext uri="{FF2B5EF4-FFF2-40B4-BE49-F238E27FC236}">
                  <a16:creationId xmlns:a16="http://schemas.microsoft.com/office/drawing/2014/main" id="{B09A4084-B886-3C42-9700-356CEE6EA7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1" y="2509"/>
              <a:ext cx="0" cy="105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8" name="Freeform 33">
              <a:extLst>
                <a:ext uri="{FF2B5EF4-FFF2-40B4-BE49-F238E27FC236}">
                  <a16:creationId xmlns:a16="http://schemas.microsoft.com/office/drawing/2014/main" id="{4061097C-939F-EC47-872C-A685111AD4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6" y="2563"/>
              <a:ext cx="286" cy="989"/>
            </a:xfrm>
            <a:custGeom>
              <a:avLst/>
              <a:gdLst>
                <a:gd name="T0" fmla="*/ 286 w 286"/>
                <a:gd name="T1" fmla="*/ 989 h 989"/>
                <a:gd name="T2" fmla="*/ 284 w 286"/>
                <a:gd name="T3" fmla="*/ 117 h 989"/>
                <a:gd name="T4" fmla="*/ 0 w 286"/>
                <a:gd name="T5" fmla="*/ 0 h 989"/>
                <a:gd name="T6" fmla="*/ 0 60000 65536"/>
                <a:gd name="T7" fmla="*/ 0 60000 65536"/>
                <a:gd name="T8" fmla="*/ 0 60000 65536"/>
                <a:gd name="T9" fmla="*/ 0 w 286"/>
                <a:gd name="T10" fmla="*/ 0 h 989"/>
                <a:gd name="T11" fmla="*/ 286 w 286"/>
                <a:gd name="T12" fmla="*/ 989 h 9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6" h="989">
                  <a:moveTo>
                    <a:pt x="286" y="989"/>
                  </a:moveTo>
                  <a:lnTo>
                    <a:pt x="284" y="117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9" name="Freeform 34">
              <a:extLst>
                <a:ext uri="{FF2B5EF4-FFF2-40B4-BE49-F238E27FC236}">
                  <a16:creationId xmlns:a16="http://schemas.microsoft.com/office/drawing/2014/main" id="{4F4B05C1-512C-DE48-9E66-8818010E83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1" y="3556"/>
              <a:ext cx="1426" cy="9"/>
            </a:xfrm>
            <a:custGeom>
              <a:avLst/>
              <a:gdLst>
                <a:gd name="T0" fmla="*/ 0 w 1426"/>
                <a:gd name="T1" fmla="*/ 9 h 9"/>
                <a:gd name="T2" fmla="*/ 1426 w 1426"/>
                <a:gd name="T3" fmla="*/ 0 h 9"/>
                <a:gd name="T4" fmla="*/ 0 60000 65536"/>
                <a:gd name="T5" fmla="*/ 0 60000 65536"/>
                <a:gd name="T6" fmla="*/ 0 w 1426"/>
                <a:gd name="T7" fmla="*/ 0 h 9"/>
                <a:gd name="T8" fmla="*/ 1426 w 1426"/>
                <a:gd name="T9" fmla="*/ 9 h 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26" h="9">
                  <a:moveTo>
                    <a:pt x="0" y="9"/>
                  </a:moveTo>
                  <a:lnTo>
                    <a:pt x="1426" y="0"/>
                  </a:lnTo>
                </a:path>
              </a:pathLst>
            </a:cu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07" name="Rectangle 35">
            <a:extLst>
              <a:ext uri="{FF2B5EF4-FFF2-40B4-BE49-F238E27FC236}">
                <a16:creationId xmlns:a16="http://schemas.microsoft.com/office/drawing/2014/main" id="{1D782B9F-9211-7540-979F-92171260B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895600"/>
            <a:ext cx="598488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24608" name="Oval 36">
            <a:extLst>
              <a:ext uri="{FF2B5EF4-FFF2-40B4-BE49-F238E27FC236}">
                <a16:creationId xmlns:a16="http://schemas.microsoft.com/office/drawing/2014/main" id="{78EE8F2E-CADF-D44C-A8D4-34069A9A0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819400"/>
            <a:ext cx="598488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1600">
              <a:solidFill>
                <a:schemeClr val="tx2"/>
              </a:solidFill>
              <a:latin typeface="Comic Sans MS" panose="030F0902030302020204" pitchFamily="66" charset="0"/>
            </a:endParaRPr>
          </a:p>
        </p:txBody>
      </p:sp>
      <p:sp>
        <p:nvSpPr>
          <p:cNvPr id="24609" name="Text Box 37">
            <a:extLst>
              <a:ext uri="{FF2B5EF4-FFF2-40B4-BE49-F238E27FC236}">
                <a16:creationId xmlns:a16="http://schemas.microsoft.com/office/drawing/2014/main" id="{DFFDB5DA-F1D4-E448-8037-603B89ABC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819400"/>
            <a:ext cx="1073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latin typeface="Comic Sans MS" panose="030F0902030302020204" pitchFamily="66" charset="0"/>
              </a:rPr>
              <a:t>= process</a:t>
            </a:r>
          </a:p>
        </p:txBody>
      </p:sp>
      <p:sp>
        <p:nvSpPr>
          <p:cNvPr id="24610" name="Text Box 38">
            <a:extLst>
              <a:ext uri="{FF2B5EF4-FFF2-40B4-BE49-F238E27FC236}">
                <a16:creationId xmlns:a16="http://schemas.microsoft.com/office/drawing/2014/main" id="{5877B423-9FFB-F144-8DE4-CBCF00AE2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819400"/>
            <a:ext cx="973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latin typeface="Comic Sans MS" panose="030F0902030302020204" pitchFamily="66" charset="0"/>
              </a:rPr>
              <a:t>= socket</a:t>
            </a:r>
          </a:p>
        </p:txBody>
      </p:sp>
      <p:sp>
        <p:nvSpPr>
          <p:cNvPr id="24611" name="Text Box 39">
            <a:extLst>
              <a:ext uri="{FF2B5EF4-FFF2-40B4-BE49-F238E27FC236}">
                <a16:creationId xmlns:a16="http://schemas.microsoft.com/office/drawing/2014/main" id="{31D5277F-47CA-2946-BF4B-602B1EFA5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" y="1589088"/>
            <a:ext cx="176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600">
              <a:latin typeface="Comic Sans MS" panose="030F0902030302020204" pitchFamily="66" charset="0"/>
            </a:endParaRPr>
          </a:p>
        </p:txBody>
      </p:sp>
      <p:sp>
        <p:nvSpPr>
          <p:cNvPr id="24612" name="Text Box 40">
            <a:extLst>
              <a:ext uri="{FF2B5EF4-FFF2-40B4-BE49-F238E27FC236}">
                <a16:creationId xmlns:a16="http://schemas.microsoft.com/office/drawing/2014/main" id="{C301BAF4-35EB-2340-8064-D6C201252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366838"/>
            <a:ext cx="176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4613" name="Rectangle 41">
            <a:extLst>
              <a:ext uri="{FF2B5EF4-FFF2-40B4-BE49-F238E27FC236}">
                <a16:creationId xmlns:a16="http://schemas.microsoft.com/office/drawing/2014/main" id="{F890A565-A1E0-3948-BCE7-2CF560FE7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0" y="1524000"/>
            <a:ext cx="3808413" cy="10668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Comic Sans MS" panose="030F0902030302020204" pitchFamily="66" charset="0"/>
              </a:rPr>
              <a:t>delivering received segments</a:t>
            </a:r>
          </a:p>
          <a:p>
            <a:r>
              <a:rPr lang="en-US" altLang="en-US" sz="2000">
                <a:latin typeface="Comic Sans MS" panose="030F0902030302020204" pitchFamily="66" charset="0"/>
              </a:rPr>
              <a:t>to correct socket</a:t>
            </a:r>
          </a:p>
        </p:txBody>
      </p:sp>
      <p:grpSp>
        <p:nvGrpSpPr>
          <p:cNvPr id="24614" name="Group 42">
            <a:extLst>
              <a:ext uri="{FF2B5EF4-FFF2-40B4-BE49-F238E27FC236}">
                <a16:creationId xmlns:a16="http://schemas.microsoft.com/office/drawing/2014/main" id="{E2B7C344-9D42-BE4B-8D56-D7B75421D7DD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295400"/>
            <a:ext cx="3382963" cy="396875"/>
            <a:chOff x="1080" y="3713"/>
            <a:chExt cx="1712" cy="250"/>
          </a:xfrm>
        </p:grpSpPr>
        <p:sp>
          <p:nvSpPr>
            <p:cNvPr id="24625" name="Rectangle 43">
              <a:extLst>
                <a:ext uri="{FF2B5EF4-FFF2-40B4-BE49-F238E27FC236}">
                  <a16:creationId xmlns:a16="http://schemas.microsoft.com/office/drawing/2014/main" id="{A4D1F095-9DBE-844E-97FB-2E6B35014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2" y="3732"/>
              <a:ext cx="1002" cy="2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4626" name="Text Box 44">
              <a:extLst>
                <a:ext uri="{FF2B5EF4-FFF2-40B4-BE49-F238E27FC236}">
                  <a16:creationId xmlns:a16="http://schemas.microsoft.com/office/drawing/2014/main" id="{C9DF0143-143F-3A4E-94E8-7708AB32F5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" y="3713"/>
              <a:ext cx="1712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 u="sng">
                  <a:solidFill>
                    <a:schemeClr val="hlink"/>
                  </a:solidFill>
                  <a:latin typeface="Comic Sans MS" panose="030F0902030302020204" pitchFamily="66" charset="0"/>
                </a:rPr>
                <a:t>Demultiplexing at rcv host:</a:t>
              </a:r>
            </a:p>
          </p:txBody>
        </p:sp>
      </p:grpSp>
      <p:sp>
        <p:nvSpPr>
          <p:cNvPr id="24615" name="Text Box 45">
            <a:extLst>
              <a:ext uri="{FF2B5EF4-FFF2-40B4-BE49-F238E27FC236}">
                <a16:creationId xmlns:a16="http://schemas.microsoft.com/office/drawing/2014/main" id="{AF118355-DD68-4046-8DB5-427A5C50B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0800" y="1571625"/>
            <a:ext cx="37195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Comic Sans MS" panose="030F0902030302020204" pitchFamily="66" charset="0"/>
              </a:rPr>
              <a:t>gathering data from multiple</a:t>
            </a:r>
          </a:p>
          <a:p>
            <a:r>
              <a:rPr lang="en-US" altLang="en-US" sz="2000">
                <a:latin typeface="Comic Sans MS" panose="030F0902030302020204" pitchFamily="66" charset="0"/>
              </a:rPr>
              <a:t>sockets, enveloping data with </a:t>
            </a:r>
          </a:p>
          <a:p>
            <a:r>
              <a:rPr lang="en-US" altLang="en-US" sz="2000">
                <a:latin typeface="Comic Sans MS" panose="030F0902030302020204" pitchFamily="66" charset="0"/>
              </a:rPr>
              <a:t>header (later used for </a:t>
            </a:r>
          </a:p>
          <a:p>
            <a:r>
              <a:rPr lang="en-US" altLang="en-US" sz="2000">
                <a:latin typeface="Comic Sans MS" panose="030F0902030302020204" pitchFamily="66" charset="0"/>
              </a:rPr>
              <a:t>demultiplexing)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4616" name="Rectangle 46">
            <a:extLst>
              <a:ext uri="{FF2B5EF4-FFF2-40B4-BE49-F238E27FC236}">
                <a16:creationId xmlns:a16="http://schemas.microsoft.com/office/drawing/2014/main" id="{35899C5D-693B-A04A-9431-52C60034A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506538"/>
            <a:ext cx="3609975" cy="1419225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>
              <a:solidFill>
                <a:schemeClr val="hlink"/>
              </a:solidFill>
            </a:endParaRPr>
          </a:p>
        </p:txBody>
      </p:sp>
      <p:grpSp>
        <p:nvGrpSpPr>
          <p:cNvPr id="24617" name="Group 47">
            <a:extLst>
              <a:ext uri="{FF2B5EF4-FFF2-40B4-BE49-F238E27FC236}">
                <a16:creationId xmlns:a16="http://schemas.microsoft.com/office/drawing/2014/main" id="{B8BCA274-F094-4A43-856D-0D396CC957C2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1219200"/>
            <a:ext cx="3257550" cy="396875"/>
            <a:chOff x="913" y="3713"/>
            <a:chExt cx="2052" cy="250"/>
          </a:xfrm>
        </p:grpSpPr>
        <p:sp>
          <p:nvSpPr>
            <p:cNvPr id="24623" name="Rectangle 48">
              <a:extLst>
                <a:ext uri="{FF2B5EF4-FFF2-40B4-BE49-F238E27FC236}">
                  <a16:creationId xmlns:a16="http://schemas.microsoft.com/office/drawing/2014/main" id="{988413CC-2E54-5B48-BDC3-11BBC89A3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2" y="3732"/>
              <a:ext cx="1002" cy="2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4624" name="Text Box 49">
              <a:extLst>
                <a:ext uri="{FF2B5EF4-FFF2-40B4-BE49-F238E27FC236}">
                  <a16:creationId xmlns:a16="http://schemas.microsoft.com/office/drawing/2014/main" id="{D2627A96-03A1-3045-925D-67A79FE9B6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3" y="3713"/>
              <a:ext cx="2052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 u="sng">
                  <a:solidFill>
                    <a:schemeClr val="hlink"/>
                  </a:solidFill>
                  <a:latin typeface="Comic Sans MS" panose="030F0902030302020204" pitchFamily="66" charset="0"/>
                </a:rPr>
                <a:t>Multiplexing at send host:</a:t>
              </a:r>
              <a:endParaRPr lang="en-US" altLang="en-US" sz="2000">
                <a:solidFill>
                  <a:schemeClr val="hlink"/>
                </a:solidFill>
                <a:latin typeface="Comic Sans MS" panose="030F0902030302020204" pitchFamily="66" charset="0"/>
              </a:endParaRPr>
            </a:p>
          </p:txBody>
        </p:sp>
      </p:grpSp>
      <p:grpSp>
        <p:nvGrpSpPr>
          <p:cNvPr id="24618" name="Group 50">
            <a:extLst>
              <a:ext uri="{FF2B5EF4-FFF2-40B4-BE49-F238E27FC236}">
                <a16:creationId xmlns:a16="http://schemas.microsoft.com/office/drawing/2014/main" id="{D5FE49D1-56EC-2946-AA30-77091AE6C78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648200" y="3733800"/>
            <a:ext cx="2263775" cy="1676400"/>
            <a:chOff x="1421" y="2509"/>
            <a:chExt cx="1426" cy="1056"/>
          </a:xfrm>
        </p:grpSpPr>
        <p:sp>
          <p:nvSpPr>
            <p:cNvPr id="24620" name="Line 51">
              <a:extLst>
                <a:ext uri="{FF2B5EF4-FFF2-40B4-BE49-F238E27FC236}">
                  <a16:creationId xmlns:a16="http://schemas.microsoft.com/office/drawing/2014/main" id="{F4ED3A34-53CE-EF45-952B-E725765D85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1" y="2509"/>
              <a:ext cx="0" cy="105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Freeform 52">
              <a:extLst>
                <a:ext uri="{FF2B5EF4-FFF2-40B4-BE49-F238E27FC236}">
                  <a16:creationId xmlns:a16="http://schemas.microsoft.com/office/drawing/2014/main" id="{18E93DAF-6A71-9A45-868E-A17EB8432D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6" y="2563"/>
              <a:ext cx="286" cy="989"/>
            </a:xfrm>
            <a:custGeom>
              <a:avLst/>
              <a:gdLst>
                <a:gd name="T0" fmla="*/ 286 w 286"/>
                <a:gd name="T1" fmla="*/ 989 h 989"/>
                <a:gd name="T2" fmla="*/ 284 w 286"/>
                <a:gd name="T3" fmla="*/ 117 h 989"/>
                <a:gd name="T4" fmla="*/ 0 w 286"/>
                <a:gd name="T5" fmla="*/ 0 h 989"/>
                <a:gd name="T6" fmla="*/ 0 60000 65536"/>
                <a:gd name="T7" fmla="*/ 0 60000 65536"/>
                <a:gd name="T8" fmla="*/ 0 60000 65536"/>
                <a:gd name="T9" fmla="*/ 0 w 286"/>
                <a:gd name="T10" fmla="*/ 0 h 989"/>
                <a:gd name="T11" fmla="*/ 286 w 286"/>
                <a:gd name="T12" fmla="*/ 989 h 9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6" h="989">
                  <a:moveTo>
                    <a:pt x="286" y="989"/>
                  </a:moveTo>
                  <a:lnTo>
                    <a:pt x="284" y="117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2" name="Freeform 53">
              <a:extLst>
                <a:ext uri="{FF2B5EF4-FFF2-40B4-BE49-F238E27FC236}">
                  <a16:creationId xmlns:a16="http://schemas.microsoft.com/office/drawing/2014/main" id="{4D981868-988B-6B45-8015-F5FCAC095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1" y="3556"/>
              <a:ext cx="1426" cy="9"/>
            </a:xfrm>
            <a:custGeom>
              <a:avLst/>
              <a:gdLst>
                <a:gd name="T0" fmla="*/ 0 w 1426"/>
                <a:gd name="T1" fmla="*/ 9 h 9"/>
                <a:gd name="T2" fmla="*/ 1426 w 1426"/>
                <a:gd name="T3" fmla="*/ 0 h 9"/>
                <a:gd name="T4" fmla="*/ 0 60000 65536"/>
                <a:gd name="T5" fmla="*/ 0 60000 65536"/>
                <a:gd name="T6" fmla="*/ 0 w 1426"/>
                <a:gd name="T7" fmla="*/ 0 h 9"/>
                <a:gd name="T8" fmla="*/ 1426 w 1426"/>
                <a:gd name="T9" fmla="*/ 9 h 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26" h="9">
                  <a:moveTo>
                    <a:pt x="0" y="9"/>
                  </a:moveTo>
                  <a:lnTo>
                    <a:pt x="1426" y="0"/>
                  </a:lnTo>
                </a:path>
              </a:pathLst>
            </a:cu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F5C1A3-8832-52BB-C1F6-38F24F403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3DB4-76F3-8E43-A8B3-D84024237E87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84DADC-C44F-926F-D6F0-047CABA9B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76927475-6DBA-CB4F-B68A-0927B1FDA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7325" y="1752600"/>
            <a:ext cx="3324225" cy="320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1206275" name="Rectangle 3">
            <a:extLst>
              <a:ext uri="{FF2B5EF4-FFF2-40B4-BE49-F238E27FC236}">
                <a16:creationId xmlns:a16="http://schemas.microsoft.com/office/drawing/2014/main" id="{6F745F7B-9F8A-6D4A-9D86-12708BBE80F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949325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How Demultiplexing Works</a:t>
            </a:r>
            <a:endParaRPr lang="en-US" sz="46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A0E90961-2420-F549-9BC1-95B29F6AB1C5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30200" y="1219200"/>
            <a:ext cx="4686300" cy="4556125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solidFill>
                  <a:schemeClr val="hlink"/>
                </a:solidFill>
                <a:ea typeface="+mn-ea"/>
                <a:cs typeface="+mn-cs"/>
              </a:rPr>
              <a:t>Host receives IP datagrams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>
                <a:ea typeface="Arial" charset="0"/>
              </a:rPr>
              <a:t>Each datagram has source IP address, destination IP address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 b="1">
                <a:solidFill>
                  <a:schemeClr val="tx2"/>
                </a:solidFill>
                <a:ea typeface="Arial" charset="0"/>
              </a:rPr>
              <a:t>Each datagram carries 1 transport-layer segment</a:t>
            </a:r>
            <a:endParaRPr lang="en-US" sz="2000" b="1">
              <a:solidFill>
                <a:schemeClr val="tx2"/>
              </a:solidFill>
              <a:ea typeface="Arial" charset="0"/>
            </a:endParaRP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>
                <a:ea typeface="Arial" charset="0"/>
              </a:rPr>
              <a:t>Each segment has source, destination port number 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solidFill>
                  <a:schemeClr val="hlink"/>
                </a:solidFill>
                <a:ea typeface="+mn-ea"/>
                <a:cs typeface="+mn-cs"/>
              </a:rPr>
              <a:t>Host uses IP addresses &amp; port numbers to direct segment to appropriate socket</a:t>
            </a:r>
          </a:p>
        </p:txBody>
      </p:sp>
      <p:sp>
        <p:nvSpPr>
          <p:cNvPr id="26628" name="Text Box 5">
            <a:extLst>
              <a:ext uri="{FF2B5EF4-FFF2-40B4-BE49-F238E27FC236}">
                <a16:creationId xmlns:a16="http://schemas.microsoft.com/office/drawing/2014/main" id="{4537FA5F-40D6-8D42-8E18-83278ED39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450" y="1774825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800">
                <a:solidFill>
                  <a:schemeClr val="hlink"/>
                </a:solidFill>
                <a:latin typeface="Comic Sans MS" panose="030F0902030302020204" pitchFamily="66" charset="0"/>
              </a:rPr>
              <a:t>source port #</a:t>
            </a:r>
            <a:endParaRPr lang="en-US" altLang="en-US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9" name="Text Box 6">
            <a:extLst>
              <a:ext uri="{FF2B5EF4-FFF2-40B4-BE49-F238E27FC236}">
                <a16:creationId xmlns:a16="http://schemas.microsoft.com/office/drawing/2014/main" id="{A3938ACB-48B9-2040-99AA-F85D74760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1038" y="1774825"/>
            <a:ext cx="1452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800">
                <a:solidFill>
                  <a:schemeClr val="hlink"/>
                </a:solidFill>
                <a:latin typeface="Comic Sans MS" panose="030F0902030302020204" pitchFamily="66" charset="0"/>
              </a:rPr>
              <a:t>dest port #</a:t>
            </a:r>
            <a:endParaRPr lang="en-US" altLang="en-US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0" name="Line 7">
            <a:extLst>
              <a:ext uri="{FF2B5EF4-FFF2-40B4-BE49-F238E27FC236}">
                <a16:creationId xmlns:a16="http://schemas.microsoft.com/office/drawing/2014/main" id="{C8A0DF3B-2054-E743-BF21-76C40B3995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2152650"/>
            <a:ext cx="3328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8">
            <a:extLst>
              <a:ext uri="{FF2B5EF4-FFF2-40B4-BE49-F238E27FC236}">
                <a16:creationId xmlns:a16="http://schemas.microsoft.com/office/drawing/2014/main" id="{EE3824DD-8908-1645-B4DD-787EA1AFC6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67325" y="3143250"/>
            <a:ext cx="332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9">
            <a:extLst>
              <a:ext uri="{FF2B5EF4-FFF2-40B4-BE49-F238E27FC236}">
                <a16:creationId xmlns:a16="http://schemas.microsoft.com/office/drawing/2014/main" id="{EBED5FB0-D8F4-6742-BBE0-C1EC35721B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05625" y="1752600"/>
            <a:ext cx="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Text Box 10">
            <a:extLst>
              <a:ext uri="{FF2B5EF4-FFF2-40B4-BE49-F238E27FC236}">
                <a16:creationId xmlns:a16="http://schemas.microsoft.com/office/drawing/2014/main" id="{70A9B43C-504F-B94D-8C83-A7D04CCFD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7150" y="1322388"/>
            <a:ext cx="949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800">
                <a:latin typeface="Comic Sans MS" panose="030F0902030302020204" pitchFamily="66" charset="0"/>
              </a:rPr>
              <a:t>32 bits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6634" name="Line 11">
            <a:extLst>
              <a:ext uri="{FF2B5EF4-FFF2-40B4-BE49-F238E27FC236}">
                <a16:creationId xmlns:a16="http://schemas.microsoft.com/office/drawing/2014/main" id="{961B2B36-26C6-A14A-A633-9442BF3E19C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2825" y="1519238"/>
            <a:ext cx="1200150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2">
            <a:extLst>
              <a:ext uri="{FF2B5EF4-FFF2-40B4-BE49-F238E27FC236}">
                <a16:creationId xmlns:a16="http://schemas.microsoft.com/office/drawing/2014/main" id="{0C2BDEB5-6EDE-1A4C-AD5A-0B2C7255A58A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5253038" y="1528763"/>
            <a:ext cx="1128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Text Box 13">
            <a:extLst>
              <a:ext uri="{FF2B5EF4-FFF2-40B4-BE49-F238E27FC236}">
                <a16:creationId xmlns:a16="http://schemas.microsoft.com/office/drawing/2014/main" id="{706C8B1F-B793-5B42-A3F0-39A95BD7F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1563" y="3608388"/>
            <a:ext cx="14462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>
                <a:latin typeface="Comic Sans MS" panose="030F0902030302020204" pitchFamily="66" charset="0"/>
              </a:rPr>
              <a:t>application</a:t>
            </a:r>
          </a:p>
          <a:p>
            <a:pPr algn="ctr"/>
            <a:r>
              <a:rPr lang="en-US" altLang="en-US" sz="2000">
                <a:latin typeface="Comic Sans MS" panose="030F0902030302020204" pitchFamily="66" charset="0"/>
              </a:rPr>
              <a:t>data </a:t>
            </a:r>
          </a:p>
          <a:p>
            <a:pPr algn="ctr"/>
            <a:r>
              <a:rPr lang="en-US" altLang="en-US" sz="2000">
                <a:latin typeface="Comic Sans MS" panose="030F0902030302020204" pitchFamily="66" charset="0"/>
              </a:rPr>
              <a:t>(message)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6637" name="Text Box 14">
            <a:extLst>
              <a:ext uri="{FF2B5EF4-FFF2-40B4-BE49-F238E27FC236}">
                <a16:creationId xmlns:a16="http://schemas.microsoft.com/office/drawing/2014/main" id="{FEC0F085-BA3B-8743-8117-BEFC17801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8963" y="2517775"/>
            <a:ext cx="25066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>
                <a:latin typeface="Comic Sans MS" panose="030F0902030302020204" pitchFamily="66" charset="0"/>
              </a:rPr>
              <a:t>other header fields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6638" name="Text Box 15">
            <a:extLst>
              <a:ext uri="{FF2B5EF4-FFF2-40B4-BE49-F238E27FC236}">
                <a16:creationId xmlns:a16="http://schemas.microsoft.com/office/drawing/2014/main" id="{F7647A03-60F9-474F-ACC4-F633425B7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2263" y="5175250"/>
            <a:ext cx="3243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>
                <a:latin typeface="Comic Sans MS" panose="030F0902030302020204" pitchFamily="66" charset="0"/>
              </a:rPr>
              <a:t>TCP/UDP segment format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0571DC-7441-8B3C-580E-CF421087A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1688-B604-8B4B-9213-D2A9294ADB4C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0029CB-0096-C34B-E981-66447E34E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>
            <a:extLst>
              <a:ext uri="{FF2B5EF4-FFF2-40B4-BE49-F238E27FC236}">
                <a16:creationId xmlns:a16="http://schemas.microsoft.com/office/drawing/2014/main" id="{21A24D79-BA9D-E047-9468-450F1500E75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Connectionless Demultiplexing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3A480E3-0985-434A-922F-C470BE0092C2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600200"/>
            <a:ext cx="4572000" cy="46482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ea typeface="+mn-ea"/>
                <a:cs typeface="+mn-cs"/>
              </a:rPr>
              <a:t>Create sockets with port numbers:</a:t>
            </a:r>
          </a:p>
          <a:p>
            <a:pPr eaLnBrk="1" hangingPunct="1">
              <a:buFont typeface="ZapfDingbats" charset="0"/>
              <a:buNone/>
              <a:defRPr/>
            </a:pPr>
            <a:r>
              <a:rPr lang="en-US" sz="1700">
                <a:latin typeface="Courier New" charset="0"/>
                <a:ea typeface="+mn-ea"/>
                <a:cs typeface="+mn-cs"/>
              </a:rPr>
              <a:t>DatagramSocket mySocket1 = new DatagramSocket(12534);</a:t>
            </a:r>
          </a:p>
          <a:p>
            <a:pPr eaLnBrk="1" hangingPunct="1">
              <a:buFont typeface="ZapfDingbats" charset="0"/>
              <a:buNone/>
              <a:defRPr/>
            </a:pPr>
            <a:r>
              <a:rPr lang="en-US" sz="1700">
                <a:latin typeface="Courier New" charset="0"/>
                <a:ea typeface="+mn-ea"/>
                <a:cs typeface="+mn-cs"/>
              </a:rPr>
              <a:t>DatagramSocket mySocket2 = new DatagramSocket(12535);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ea typeface="+mn-ea"/>
                <a:cs typeface="+mn-cs"/>
              </a:rPr>
              <a:t>UDP socket identified by two-tuple:</a:t>
            </a:r>
          </a:p>
          <a:p>
            <a:pPr eaLnBrk="1" hangingPunct="1">
              <a:buFont typeface="ZapfDingbats" charset="0"/>
              <a:buNone/>
              <a:defRPr/>
            </a:pPr>
            <a:r>
              <a:rPr lang="en-US" sz="2200">
                <a:ea typeface="+mn-ea"/>
                <a:cs typeface="+mn-cs"/>
              </a:rPr>
              <a:t>(</a:t>
            </a:r>
            <a:r>
              <a:rPr lang="en-US" sz="1700">
                <a:ea typeface="+mn-ea"/>
                <a:cs typeface="+mn-cs"/>
              </a:rPr>
              <a:t>dest IP address, dest port number)</a:t>
            </a:r>
            <a:endParaRPr lang="en-US" sz="2200">
              <a:ea typeface="+mn-ea"/>
              <a:cs typeface="+mn-cs"/>
            </a:endParaRPr>
          </a:p>
        </p:txBody>
      </p:sp>
      <p:sp>
        <p:nvSpPr>
          <p:cNvPr id="12292" name="Rectangle 105">
            <a:extLst>
              <a:ext uri="{FF2B5EF4-FFF2-40B4-BE49-F238E27FC236}">
                <a16:creationId xmlns:a16="http://schemas.microsoft.com/office/drawing/2014/main" id="{4879F3A2-5DA4-0144-A9BE-6BB0B4018E67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29200" y="1447800"/>
            <a:ext cx="4114800" cy="46482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ea typeface="+mn-ea"/>
                <a:cs typeface="+mn-cs"/>
              </a:rPr>
              <a:t>When host receives UDP segment: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>
                <a:ea typeface="Arial" charset="0"/>
              </a:rPr>
              <a:t>checks destination port number in segment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>
                <a:ea typeface="Arial" charset="0"/>
              </a:rPr>
              <a:t>directs UDP segment to socket with that port number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ea typeface="+mn-ea"/>
                <a:cs typeface="+mn-cs"/>
              </a:rPr>
              <a:t>IP datagrams with different source IP addresses and/or source port numbers directed to same socket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0F8F6E-B06C-6AF5-BBDA-05C3A5ABD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4DC49-3048-614A-BC22-3E8B710041ED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4B00BB-4DA4-00D8-9847-DA8214D2F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>
            <a:extLst>
              <a:ext uri="{FF2B5EF4-FFF2-40B4-BE49-F238E27FC236}">
                <a16:creationId xmlns:a16="http://schemas.microsoft.com/office/drawing/2014/main" id="{FECEB235-2593-9342-822E-505F1E0B407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Connectionless Demux</a:t>
            </a:r>
          </a:p>
        </p:txBody>
      </p:sp>
      <p:sp>
        <p:nvSpPr>
          <p:cNvPr id="13315" name="Rectangle 44">
            <a:extLst>
              <a:ext uri="{FF2B5EF4-FFF2-40B4-BE49-F238E27FC236}">
                <a16:creationId xmlns:a16="http://schemas.microsoft.com/office/drawing/2014/main" id="{D127D612-440B-504B-A7E5-FD233A2FB0E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600200"/>
            <a:ext cx="8686800" cy="609600"/>
          </a:xfrm>
        </p:spPr>
        <p:txBody>
          <a:bodyPr/>
          <a:lstStyle/>
          <a:p>
            <a:pPr eaLnBrk="1" hangingPunct="1">
              <a:buFont typeface="ZapfDingbats" charset="0"/>
              <a:buNone/>
              <a:defRPr/>
            </a:pPr>
            <a:r>
              <a:rPr lang="en-US" sz="1900">
                <a:latin typeface="Courier New" charset="0"/>
                <a:ea typeface="+mn-ea"/>
                <a:cs typeface="+mn-cs"/>
              </a:rPr>
              <a:t>DatagramSocket serverSocket = new DatagramSocket(6428);</a:t>
            </a:r>
          </a:p>
          <a:p>
            <a:pPr eaLnBrk="1" hangingPunct="1">
              <a:buFont typeface="Wingdings" charset="0"/>
              <a:buChar char="n"/>
              <a:defRPr/>
            </a:pPr>
            <a:endParaRPr lang="en-US">
              <a:ea typeface="+mn-ea"/>
              <a:cs typeface="+mn-cs"/>
            </a:endParaRPr>
          </a:p>
        </p:txBody>
      </p:sp>
      <p:grpSp>
        <p:nvGrpSpPr>
          <p:cNvPr id="29699" name="Group 86">
            <a:extLst>
              <a:ext uri="{FF2B5EF4-FFF2-40B4-BE49-F238E27FC236}">
                <a16:creationId xmlns:a16="http://schemas.microsoft.com/office/drawing/2014/main" id="{20441480-34A3-ED44-9DD4-060CF7C6AB8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86000"/>
            <a:ext cx="8151813" cy="3213100"/>
            <a:chOff x="432" y="1920"/>
            <a:chExt cx="5135" cy="2024"/>
          </a:xfrm>
        </p:grpSpPr>
        <p:sp>
          <p:nvSpPr>
            <p:cNvPr id="29702" name="Text Box 14">
              <a:extLst>
                <a:ext uri="{FF2B5EF4-FFF2-40B4-BE49-F238E27FC236}">
                  <a16:creationId xmlns:a16="http://schemas.microsoft.com/office/drawing/2014/main" id="{290D7886-70A7-5249-90A7-0B4C4A3C8F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9" y="3456"/>
              <a:ext cx="54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chemeClr val="accent2"/>
                  </a:solidFill>
                </a:rPr>
                <a:t>Client</a:t>
              </a:r>
            </a:p>
            <a:p>
              <a:pPr algn="ctr" eaLnBrk="1" hangingPunct="1"/>
              <a:r>
                <a:rPr lang="en-US" altLang="en-US" sz="1800">
                  <a:solidFill>
                    <a:schemeClr val="accent2"/>
                  </a:solidFill>
                </a:rPr>
                <a:t>IP:B</a:t>
              </a:r>
            </a:p>
          </p:txBody>
        </p:sp>
        <p:grpSp>
          <p:nvGrpSpPr>
            <p:cNvPr id="29703" name="Group 46">
              <a:extLst>
                <a:ext uri="{FF2B5EF4-FFF2-40B4-BE49-F238E27FC236}">
                  <a16:creationId xmlns:a16="http://schemas.microsoft.com/office/drawing/2014/main" id="{8B76DF11-0773-2E4A-B82E-A606F1D3CC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1920"/>
              <a:ext cx="637" cy="1976"/>
              <a:chOff x="1008" y="1922"/>
              <a:chExt cx="637" cy="1976"/>
            </a:xfrm>
          </p:grpSpPr>
          <p:grpSp>
            <p:nvGrpSpPr>
              <p:cNvPr id="29752" name="Group 4">
                <a:extLst>
                  <a:ext uri="{FF2B5EF4-FFF2-40B4-BE49-F238E27FC236}">
                    <a16:creationId xmlns:a16="http://schemas.microsoft.com/office/drawing/2014/main" id="{97BD3A59-38CA-1F49-A49A-8DE0EC122A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08" y="1922"/>
                <a:ext cx="637" cy="1500"/>
                <a:chOff x="608" y="2454"/>
                <a:chExt cx="1261" cy="1500"/>
              </a:xfrm>
            </p:grpSpPr>
            <p:sp>
              <p:nvSpPr>
                <p:cNvPr id="29759" name="Rectangle 5">
                  <a:extLst>
                    <a:ext uri="{FF2B5EF4-FFF2-40B4-BE49-F238E27FC236}">
                      <a16:creationId xmlns:a16="http://schemas.microsoft.com/office/drawing/2014/main" id="{39ACE607-6D72-9C42-9377-7E62157863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8" y="2454"/>
                  <a:ext cx="1261" cy="3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  <p:sp>
              <p:nvSpPr>
                <p:cNvPr id="29760" name="Rectangle 6">
                  <a:extLst>
                    <a:ext uri="{FF2B5EF4-FFF2-40B4-BE49-F238E27FC236}">
                      <a16:creationId xmlns:a16="http://schemas.microsoft.com/office/drawing/2014/main" id="{88CF1B9F-EF12-114C-9786-A0A1E1F1EF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8" y="2754"/>
                  <a:ext cx="1261" cy="3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  <p:sp>
              <p:nvSpPr>
                <p:cNvPr id="29761" name="Rectangle 7">
                  <a:extLst>
                    <a:ext uri="{FF2B5EF4-FFF2-40B4-BE49-F238E27FC236}">
                      <a16:creationId xmlns:a16="http://schemas.microsoft.com/office/drawing/2014/main" id="{753A325F-EDAE-8B40-841C-D1547BC0D8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8" y="3054"/>
                  <a:ext cx="1261" cy="3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  <p:sp>
              <p:nvSpPr>
                <p:cNvPr id="29762" name="Rectangle 8">
                  <a:extLst>
                    <a:ext uri="{FF2B5EF4-FFF2-40B4-BE49-F238E27FC236}">
                      <a16:creationId xmlns:a16="http://schemas.microsoft.com/office/drawing/2014/main" id="{B093D138-13A3-D94E-9AF4-9649705BA6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8" y="3354"/>
                  <a:ext cx="1261" cy="3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  <p:sp>
              <p:nvSpPr>
                <p:cNvPr id="29763" name="Rectangle 9">
                  <a:extLst>
                    <a:ext uri="{FF2B5EF4-FFF2-40B4-BE49-F238E27FC236}">
                      <a16:creationId xmlns:a16="http://schemas.microsoft.com/office/drawing/2014/main" id="{8D51228F-3E73-1041-AD73-4943C127D6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8" y="3654"/>
                  <a:ext cx="1261" cy="3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</p:grpSp>
          <p:grpSp>
            <p:nvGrpSpPr>
              <p:cNvPr id="29753" name="Group 10">
                <a:extLst>
                  <a:ext uri="{FF2B5EF4-FFF2-40B4-BE49-F238E27FC236}">
                    <a16:creationId xmlns:a16="http://schemas.microsoft.com/office/drawing/2014/main" id="{2C52613F-AD5D-7C4E-A485-342928CB1F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77" y="1966"/>
                <a:ext cx="377" cy="315"/>
                <a:chOff x="2614" y="2862"/>
                <a:chExt cx="377" cy="315"/>
              </a:xfrm>
            </p:grpSpPr>
            <p:sp>
              <p:nvSpPr>
                <p:cNvPr id="29757" name="Rectangle 11">
                  <a:extLst>
                    <a:ext uri="{FF2B5EF4-FFF2-40B4-BE49-F238E27FC236}">
                      <a16:creationId xmlns:a16="http://schemas.microsoft.com/office/drawing/2014/main" id="{26B8927D-8977-AB41-A46F-2C11D8AE9C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4" y="3054"/>
                  <a:ext cx="377" cy="12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en-US" altLang="en-US" sz="1800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9758" name="Oval 12">
                  <a:extLst>
                    <a:ext uri="{FF2B5EF4-FFF2-40B4-BE49-F238E27FC236}">
                      <a16:creationId xmlns:a16="http://schemas.microsoft.com/office/drawing/2014/main" id="{B49D7AF4-7D8C-694B-B5FE-804F490F37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4" y="2862"/>
                  <a:ext cx="377" cy="192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1800">
                      <a:solidFill>
                        <a:schemeClr val="bg1"/>
                      </a:solidFill>
                    </a:rPr>
                    <a:t>P2</a:t>
                  </a:r>
                </a:p>
              </p:txBody>
            </p:sp>
          </p:grpSp>
          <p:sp>
            <p:nvSpPr>
              <p:cNvPr id="29754" name="Text Box 13">
                <a:extLst>
                  <a:ext uri="{FF2B5EF4-FFF2-40B4-BE49-F238E27FC236}">
                    <a16:creationId xmlns:a16="http://schemas.microsoft.com/office/drawing/2014/main" id="{04A9B6C7-DBE1-A142-9951-BEBA8AA0E7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1" y="3456"/>
                <a:ext cx="547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chemeClr val="accent2"/>
                    </a:solidFill>
                  </a:rPr>
                  <a:t>client</a:t>
                </a:r>
              </a:p>
              <a:p>
                <a:pPr algn="ctr" eaLnBrk="1" hangingPunct="1"/>
                <a:r>
                  <a:rPr lang="en-US" altLang="en-US" sz="2000">
                    <a:solidFill>
                      <a:schemeClr val="accent2"/>
                    </a:solidFill>
                  </a:rPr>
                  <a:t> IP: A</a:t>
                </a:r>
              </a:p>
            </p:txBody>
          </p:sp>
          <p:sp>
            <p:nvSpPr>
              <p:cNvPr id="29755" name="Line 15">
                <a:extLst>
                  <a:ext uri="{FF2B5EF4-FFF2-40B4-BE49-F238E27FC236}">
                    <a16:creationId xmlns:a16="http://schemas.microsoft.com/office/drawing/2014/main" id="{E0EA4615-3983-1446-B9B3-DF42B79405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2208"/>
                <a:ext cx="0" cy="110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6" name="Line 33">
                <a:extLst>
                  <a:ext uri="{FF2B5EF4-FFF2-40B4-BE49-F238E27FC236}">
                    <a16:creationId xmlns:a16="http://schemas.microsoft.com/office/drawing/2014/main" id="{7BD9B4BE-2146-544B-93E4-F2D3C27378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40" y="2256"/>
                <a:ext cx="0" cy="96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704" name="Group 16">
              <a:extLst>
                <a:ext uri="{FF2B5EF4-FFF2-40B4-BE49-F238E27FC236}">
                  <a16:creationId xmlns:a16="http://schemas.microsoft.com/office/drawing/2014/main" id="{749E6FC7-6ADE-BC43-BC19-017543F48F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64" y="1945"/>
              <a:ext cx="377" cy="315"/>
              <a:chOff x="2614" y="2862"/>
              <a:chExt cx="377" cy="315"/>
            </a:xfrm>
          </p:grpSpPr>
          <p:sp>
            <p:nvSpPr>
              <p:cNvPr id="29750" name="Rectangle 17">
                <a:extLst>
                  <a:ext uri="{FF2B5EF4-FFF2-40B4-BE49-F238E27FC236}">
                    <a16:creationId xmlns:a16="http://schemas.microsoft.com/office/drawing/2014/main" id="{C96C2053-1E9C-1741-914D-379C8CD6DF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9751" name="Oval 18">
                <a:extLst>
                  <a:ext uri="{FF2B5EF4-FFF2-40B4-BE49-F238E27FC236}">
                    <a16:creationId xmlns:a16="http://schemas.microsoft.com/office/drawing/2014/main" id="{0FC4C5D8-8334-D548-9829-A81F48AF4E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/>
                  <a:t>P1</a:t>
                </a:r>
              </a:p>
            </p:txBody>
          </p:sp>
        </p:grpSp>
        <p:grpSp>
          <p:nvGrpSpPr>
            <p:cNvPr id="29705" name="Group 19">
              <a:extLst>
                <a:ext uri="{FF2B5EF4-FFF2-40B4-BE49-F238E27FC236}">
                  <a16:creationId xmlns:a16="http://schemas.microsoft.com/office/drawing/2014/main" id="{60C79A15-62C2-B748-819F-FC0E23EE84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920"/>
              <a:ext cx="576" cy="1500"/>
              <a:chOff x="608" y="2454"/>
              <a:chExt cx="1261" cy="1500"/>
            </a:xfrm>
          </p:grpSpPr>
          <p:sp>
            <p:nvSpPr>
              <p:cNvPr id="29745" name="Rectangle 20">
                <a:extLst>
                  <a:ext uri="{FF2B5EF4-FFF2-40B4-BE49-F238E27FC236}">
                    <a16:creationId xmlns:a16="http://schemas.microsoft.com/office/drawing/2014/main" id="{0E7ACADA-1577-144B-9D64-2A6C997510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24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9746" name="Rectangle 21">
                <a:extLst>
                  <a:ext uri="{FF2B5EF4-FFF2-40B4-BE49-F238E27FC236}">
                    <a16:creationId xmlns:a16="http://schemas.microsoft.com/office/drawing/2014/main" id="{07238976-4C30-3947-9EA4-F78F34C9E8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27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9747" name="Rectangle 22">
                <a:extLst>
                  <a:ext uri="{FF2B5EF4-FFF2-40B4-BE49-F238E27FC236}">
                    <a16:creationId xmlns:a16="http://schemas.microsoft.com/office/drawing/2014/main" id="{BC41DC78-FEF7-4D40-B34C-1D04EEEDE4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30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9748" name="Rectangle 23">
                <a:extLst>
                  <a:ext uri="{FF2B5EF4-FFF2-40B4-BE49-F238E27FC236}">
                    <a16:creationId xmlns:a16="http://schemas.microsoft.com/office/drawing/2014/main" id="{1FB6C726-1AE5-1D43-B514-3D7F34B7E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33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9749" name="Rectangle 24">
                <a:extLst>
                  <a:ext uri="{FF2B5EF4-FFF2-40B4-BE49-F238E27FC236}">
                    <a16:creationId xmlns:a16="http://schemas.microsoft.com/office/drawing/2014/main" id="{6CB106CB-97D6-AB42-9182-09BE76AD9B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36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</p:grpSp>
        <p:grpSp>
          <p:nvGrpSpPr>
            <p:cNvPr id="29706" name="Group 28">
              <a:extLst>
                <a:ext uri="{FF2B5EF4-FFF2-40B4-BE49-F238E27FC236}">
                  <a16:creationId xmlns:a16="http://schemas.microsoft.com/office/drawing/2014/main" id="{663BBDCF-7E46-004D-BB5C-D064BB8D8E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03" y="1968"/>
              <a:ext cx="377" cy="315"/>
              <a:chOff x="2614" y="2862"/>
              <a:chExt cx="377" cy="315"/>
            </a:xfrm>
          </p:grpSpPr>
          <p:sp>
            <p:nvSpPr>
              <p:cNvPr id="29743" name="Rectangle 29">
                <a:extLst>
                  <a:ext uri="{FF2B5EF4-FFF2-40B4-BE49-F238E27FC236}">
                    <a16:creationId xmlns:a16="http://schemas.microsoft.com/office/drawing/2014/main" id="{80112728-8B39-D84D-88AE-DC970A0554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9744" name="Oval 30">
                <a:extLst>
                  <a:ext uri="{FF2B5EF4-FFF2-40B4-BE49-F238E27FC236}">
                    <a16:creationId xmlns:a16="http://schemas.microsoft.com/office/drawing/2014/main" id="{547D999C-6AD0-6545-AD5B-EEB7741BB2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>
                    <a:solidFill>
                      <a:schemeClr val="bg1"/>
                    </a:solidFill>
                  </a:rPr>
                  <a:t>P1</a:t>
                </a:r>
              </a:p>
            </p:txBody>
          </p:sp>
        </p:grpSp>
        <p:sp>
          <p:nvSpPr>
            <p:cNvPr id="29707" name="Line 31">
              <a:extLst>
                <a:ext uri="{FF2B5EF4-FFF2-40B4-BE49-F238E27FC236}">
                  <a16:creationId xmlns:a16="http://schemas.microsoft.com/office/drawing/2014/main" id="{EC7D8828-73AB-F241-AA1B-EE7A5BB335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36" y="2208"/>
              <a:ext cx="0" cy="10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Line 34">
              <a:extLst>
                <a:ext uri="{FF2B5EF4-FFF2-40B4-BE49-F238E27FC236}">
                  <a16:creationId xmlns:a16="http://schemas.microsoft.com/office/drawing/2014/main" id="{D3DA369C-1584-A849-A4CF-BB8FCF2ADD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0" y="2208"/>
              <a:ext cx="0" cy="110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Rectangle 49">
              <a:extLst>
                <a:ext uri="{FF2B5EF4-FFF2-40B4-BE49-F238E27FC236}">
                  <a16:creationId xmlns:a16="http://schemas.microsoft.com/office/drawing/2014/main" id="{39C00C9A-480D-3246-BA93-C86B2A505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1920"/>
              <a:ext cx="816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10" name="Rectangle 50">
              <a:extLst>
                <a:ext uri="{FF2B5EF4-FFF2-40B4-BE49-F238E27FC236}">
                  <a16:creationId xmlns:a16="http://schemas.microsoft.com/office/drawing/2014/main" id="{5822305A-C2B6-A647-BC77-7103D704C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20"/>
              <a:ext cx="816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11" name="Rectangle 51">
              <a:extLst>
                <a:ext uri="{FF2B5EF4-FFF2-40B4-BE49-F238E27FC236}">
                  <a16:creationId xmlns:a16="http://schemas.microsoft.com/office/drawing/2014/main" id="{AEFD7C83-E05D-E243-BAAB-2917FBB14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520"/>
              <a:ext cx="816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12" name="Rectangle 52">
              <a:extLst>
                <a:ext uri="{FF2B5EF4-FFF2-40B4-BE49-F238E27FC236}">
                  <a16:creationId xmlns:a16="http://schemas.microsoft.com/office/drawing/2014/main" id="{8B986D06-4D83-4E4B-A914-669C8A8474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820"/>
              <a:ext cx="816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13" name="Rectangle 53">
              <a:extLst>
                <a:ext uri="{FF2B5EF4-FFF2-40B4-BE49-F238E27FC236}">
                  <a16:creationId xmlns:a16="http://schemas.microsoft.com/office/drawing/2014/main" id="{4655BF97-3DF1-FD4B-9A02-428D7152C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120"/>
              <a:ext cx="816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grpSp>
          <p:nvGrpSpPr>
            <p:cNvPr id="29714" name="Group 54">
              <a:extLst>
                <a:ext uri="{FF2B5EF4-FFF2-40B4-BE49-F238E27FC236}">
                  <a16:creationId xmlns:a16="http://schemas.microsoft.com/office/drawing/2014/main" id="{9D61F394-9654-4D46-A995-3ECB5038CF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60" y="2012"/>
              <a:ext cx="483" cy="315"/>
              <a:chOff x="2614" y="2862"/>
              <a:chExt cx="377" cy="315"/>
            </a:xfrm>
          </p:grpSpPr>
          <p:sp>
            <p:nvSpPr>
              <p:cNvPr id="29741" name="Rectangle 55">
                <a:extLst>
                  <a:ext uri="{FF2B5EF4-FFF2-40B4-BE49-F238E27FC236}">
                    <a16:creationId xmlns:a16="http://schemas.microsoft.com/office/drawing/2014/main" id="{16C39C7D-1294-314B-974E-FE5DECA53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9742" name="Oval 56">
                <a:extLst>
                  <a:ext uri="{FF2B5EF4-FFF2-40B4-BE49-F238E27FC236}">
                    <a16:creationId xmlns:a16="http://schemas.microsoft.com/office/drawing/2014/main" id="{65BAE220-EBF3-4F49-B36B-9374E0971E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>
                    <a:solidFill>
                      <a:schemeClr val="bg1"/>
                    </a:solidFill>
                  </a:rPr>
                  <a:t>P3</a:t>
                </a:r>
              </a:p>
            </p:txBody>
          </p:sp>
        </p:grpSp>
        <p:sp>
          <p:nvSpPr>
            <p:cNvPr id="29715" name="Text Box 57">
              <a:extLst>
                <a:ext uri="{FF2B5EF4-FFF2-40B4-BE49-F238E27FC236}">
                  <a16:creationId xmlns:a16="http://schemas.microsoft.com/office/drawing/2014/main" id="{0218B8A5-05EB-CC4D-9CC0-CD89502F45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3502"/>
              <a:ext cx="60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chemeClr val="accent2"/>
                  </a:solidFill>
                </a:rPr>
                <a:t>server</a:t>
              </a:r>
            </a:p>
            <a:p>
              <a:pPr algn="ctr" eaLnBrk="1" hangingPunct="1"/>
              <a:r>
                <a:rPr lang="en-US" altLang="en-US" sz="2000">
                  <a:solidFill>
                    <a:schemeClr val="accent2"/>
                  </a:solidFill>
                </a:rPr>
                <a:t>IP: C</a:t>
              </a:r>
            </a:p>
          </p:txBody>
        </p:sp>
        <p:sp>
          <p:nvSpPr>
            <p:cNvPr id="29716" name="Line 58">
              <a:extLst>
                <a:ext uri="{FF2B5EF4-FFF2-40B4-BE49-F238E27FC236}">
                  <a16:creationId xmlns:a16="http://schemas.microsoft.com/office/drawing/2014/main" id="{16E25CE8-6326-1A47-9AD7-FBA99CD70C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256"/>
              <a:ext cx="0" cy="96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Line 59">
              <a:extLst>
                <a:ext uri="{FF2B5EF4-FFF2-40B4-BE49-F238E27FC236}">
                  <a16:creationId xmlns:a16="http://schemas.microsoft.com/office/drawing/2014/main" id="{387DA8B3-9632-BB41-B755-6100CEEFAF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2256"/>
              <a:ext cx="0" cy="10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Line 67">
              <a:extLst>
                <a:ext uri="{FF2B5EF4-FFF2-40B4-BE49-F238E27FC236}">
                  <a16:creationId xmlns:a16="http://schemas.microsoft.com/office/drawing/2014/main" id="{FBC63B8F-6ADE-404A-A033-391257E4E6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3216"/>
              <a:ext cx="196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Line 68">
              <a:extLst>
                <a:ext uri="{FF2B5EF4-FFF2-40B4-BE49-F238E27FC236}">
                  <a16:creationId xmlns:a16="http://schemas.microsoft.com/office/drawing/2014/main" id="{D1581CC2-68D6-194A-B522-1942D3B2F5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3312"/>
              <a:ext cx="220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720" name="Group 40">
              <a:extLst>
                <a:ext uri="{FF2B5EF4-FFF2-40B4-BE49-F238E27FC236}">
                  <a16:creationId xmlns:a16="http://schemas.microsoft.com/office/drawing/2014/main" id="{0926AD2F-4433-AB4D-BCBF-90469B72F5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2688"/>
              <a:ext cx="624" cy="576"/>
              <a:chOff x="2160" y="3504"/>
              <a:chExt cx="624" cy="576"/>
            </a:xfrm>
          </p:grpSpPr>
          <p:sp>
            <p:nvSpPr>
              <p:cNvPr id="29738" name="Rectangle 41">
                <a:extLst>
                  <a:ext uri="{FF2B5EF4-FFF2-40B4-BE49-F238E27FC236}">
                    <a16:creationId xmlns:a16="http://schemas.microsoft.com/office/drawing/2014/main" id="{7A64DEC5-32CC-9F4F-87C8-08D8A362B2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504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/>
                  <a:t>SP: 6428</a:t>
                </a:r>
              </a:p>
            </p:txBody>
          </p:sp>
          <p:sp>
            <p:nvSpPr>
              <p:cNvPr id="29739" name="Rectangle 42">
                <a:extLst>
                  <a:ext uri="{FF2B5EF4-FFF2-40B4-BE49-F238E27FC236}">
                    <a16:creationId xmlns:a16="http://schemas.microsoft.com/office/drawing/2014/main" id="{CCDD4628-0843-074E-9E2A-466FD452C0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69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/>
                  <a:t>DP: 9157</a:t>
                </a:r>
              </a:p>
            </p:txBody>
          </p:sp>
          <p:sp>
            <p:nvSpPr>
              <p:cNvPr id="29740" name="Rectangle 43">
                <a:extLst>
                  <a:ext uri="{FF2B5EF4-FFF2-40B4-BE49-F238E27FC236}">
                    <a16:creationId xmlns:a16="http://schemas.microsoft.com/office/drawing/2014/main" id="{51BB9291-DF8A-8342-927E-70DEDA98C6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88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</p:grpSp>
        <p:sp>
          <p:nvSpPr>
            <p:cNvPr id="29721" name="Line 70">
              <a:extLst>
                <a:ext uri="{FF2B5EF4-FFF2-40B4-BE49-F238E27FC236}">
                  <a16:creationId xmlns:a16="http://schemas.microsoft.com/office/drawing/2014/main" id="{A135DCC2-48A7-F04D-AC14-3F92A015E3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256"/>
              <a:ext cx="0" cy="10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Line 71">
              <a:extLst>
                <a:ext uri="{FF2B5EF4-FFF2-40B4-BE49-F238E27FC236}">
                  <a16:creationId xmlns:a16="http://schemas.microsoft.com/office/drawing/2014/main" id="{131E3118-5615-D84D-A0CE-5BA8376EC2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3312"/>
              <a:ext cx="220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Line 72">
              <a:extLst>
                <a:ext uri="{FF2B5EF4-FFF2-40B4-BE49-F238E27FC236}">
                  <a16:creationId xmlns:a16="http://schemas.microsoft.com/office/drawing/2014/main" id="{EAD6A69E-795F-244C-A33D-9EFA878482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352"/>
              <a:ext cx="0" cy="96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73">
              <a:extLst>
                <a:ext uri="{FF2B5EF4-FFF2-40B4-BE49-F238E27FC236}">
                  <a16:creationId xmlns:a16="http://schemas.microsoft.com/office/drawing/2014/main" id="{44FFE2BD-90F3-0143-9B9C-5E995818D4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256"/>
              <a:ext cx="0" cy="96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5" name="Line 74">
              <a:extLst>
                <a:ext uri="{FF2B5EF4-FFF2-40B4-BE49-F238E27FC236}">
                  <a16:creationId xmlns:a16="http://schemas.microsoft.com/office/drawing/2014/main" id="{5E035ECB-DF24-6B43-80C7-0FCD37BC06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312"/>
              <a:ext cx="196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Line 75">
              <a:extLst>
                <a:ext uri="{FF2B5EF4-FFF2-40B4-BE49-F238E27FC236}">
                  <a16:creationId xmlns:a16="http://schemas.microsoft.com/office/drawing/2014/main" id="{B98046C5-87D9-754D-9767-4165FBCEA5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3216"/>
              <a:ext cx="196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Rectangle 37">
              <a:extLst>
                <a:ext uri="{FF2B5EF4-FFF2-40B4-BE49-F238E27FC236}">
                  <a16:creationId xmlns:a16="http://schemas.microsoft.com/office/drawing/2014/main" id="{C11B0B99-5867-9444-8CD0-C11D599C6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264"/>
              <a:ext cx="624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solidFill>
                    <a:schemeClr val="bg2"/>
                  </a:solidFill>
                </a:rPr>
                <a:t>SP: 9157</a:t>
              </a:r>
            </a:p>
          </p:txBody>
        </p:sp>
        <p:sp>
          <p:nvSpPr>
            <p:cNvPr id="29728" name="Rectangle 38">
              <a:extLst>
                <a:ext uri="{FF2B5EF4-FFF2-40B4-BE49-F238E27FC236}">
                  <a16:creationId xmlns:a16="http://schemas.microsoft.com/office/drawing/2014/main" id="{6402AE58-77AF-3A4B-ADB6-EFFE1C754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456"/>
              <a:ext cx="624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solidFill>
                    <a:schemeClr val="bg2"/>
                  </a:solidFill>
                </a:rPr>
                <a:t>DP: 6428</a:t>
              </a:r>
            </a:p>
          </p:txBody>
        </p:sp>
        <p:sp>
          <p:nvSpPr>
            <p:cNvPr id="29729" name="Rectangle 39">
              <a:extLst>
                <a:ext uri="{FF2B5EF4-FFF2-40B4-BE49-F238E27FC236}">
                  <a16:creationId xmlns:a16="http://schemas.microsoft.com/office/drawing/2014/main" id="{E06F6BD4-61BC-224A-A297-4EAAD7192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648"/>
              <a:ext cx="624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chemeClr val="bg2"/>
                </a:solidFill>
              </a:endParaRPr>
            </a:p>
          </p:txBody>
        </p:sp>
        <p:grpSp>
          <p:nvGrpSpPr>
            <p:cNvPr id="29730" name="Group 78">
              <a:extLst>
                <a:ext uri="{FF2B5EF4-FFF2-40B4-BE49-F238E27FC236}">
                  <a16:creationId xmlns:a16="http://schemas.microsoft.com/office/drawing/2014/main" id="{866F708D-AE47-304D-8AFE-F77E0B437A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2688"/>
              <a:ext cx="624" cy="576"/>
              <a:chOff x="2160" y="3504"/>
              <a:chExt cx="624" cy="576"/>
            </a:xfrm>
          </p:grpSpPr>
          <p:sp>
            <p:nvSpPr>
              <p:cNvPr id="29735" name="Rectangle 79">
                <a:extLst>
                  <a:ext uri="{FF2B5EF4-FFF2-40B4-BE49-F238E27FC236}">
                    <a16:creationId xmlns:a16="http://schemas.microsoft.com/office/drawing/2014/main" id="{BA70B54B-AA48-BC4A-BCC9-3195EBE492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504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/>
                  <a:t>SP: 6428</a:t>
                </a:r>
              </a:p>
            </p:txBody>
          </p:sp>
          <p:sp>
            <p:nvSpPr>
              <p:cNvPr id="29736" name="Rectangle 80">
                <a:extLst>
                  <a:ext uri="{FF2B5EF4-FFF2-40B4-BE49-F238E27FC236}">
                    <a16:creationId xmlns:a16="http://schemas.microsoft.com/office/drawing/2014/main" id="{BA93ED47-6BB6-3143-99EA-C5C3892F51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69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/>
                  <a:t>DP: 5775</a:t>
                </a:r>
              </a:p>
            </p:txBody>
          </p:sp>
          <p:sp>
            <p:nvSpPr>
              <p:cNvPr id="29737" name="Rectangle 81">
                <a:extLst>
                  <a:ext uri="{FF2B5EF4-FFF2-40B4-BE49-F238E27FC236}">
                    <a16:creationId xmlns:a16="http://schemas.microsoft.com/office/drawing/2014/main" id="{D804A4B8-8FFD-BB4B-B5A1-EFAB8CE423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88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</p:grpSp>
        <p:grpSp>
          <p:nvGrpSpPr>
            <p:cNvPr id="29731" name="Group 82">
              <a:extLst>
                <a:ext uri="{FF2B5EF4-FFF2-40B4-BE49-F238E27FC236}">
                  <a16:creationId xmlns:a16="http://schemas.microsoft.com/office/drawing/2014/main" id="{4F87AB83-10D8-C04E-9433-3F76807934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8" y="3264"/>
              <a:ext cx="624" cy="576"/>
              <a:chOff x="2160" y="3504"/>
              <a:chExt cx="624" cy="576"/>
            </a:xfrm>
          </p:grpSpPr>
          <p:sp>
            <p:nvSpPr>
              <p:cNvPr id="29732" name="Rectangle 83">
                <a:extLst>
                  <a:ext uri="{FF2B5EF4-FFF2-40B4-BE49-F238E27FC236}">
                    <a16:creationId xmlns:a16="http://schemas.microsoft.com/office/drawing/2014/main" id="{45D20B24-612B-3A4F-833A-2DCCAFA4B1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504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/>
                  <a:t>SP: 5775</a:t>
                </a:r>
              </a:p>
            </p:txBody>
          </p:sp>
          <p:sp>
            <p:nvSpPr>
              <p:cNvPr id="29733" name="Rectangle 84">
                <a:extLst>
                  <a:ext uri="{FF2B5EF4-FFF2-40B4-BE49-F238E27FC236}">
                    <a16:creationId xmlns:a16="http://schemas.microsoft.com/office/drawing/2014/main" id="{76FE6AFD-BA7A-BB45-ADC1-EBCC8A5C7C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69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/>
                  <a:t>DP: 6428</a:t>
                </a:r>
              </a:p>
            </p:txBody>
          </p:sp>
          <p:sp>
            <p:nvSpPr>
              <p:cNvPr id="29734" name="Rectangle 85">
                <a:extLst>
                  <a:ext uri="{FF2B5EF4-FFF2-40B4-BE49-F238E27FC236}">
                    <a16:creationId xmlns:a16="http://schemas.microsoft.com/office/drawing/2014/main" id="{2C864D4C-9D94-4645-90A5-73AD680E3F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88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</p:grpSp>
      </p:grpSp>
      <p:sp>
        <p:nvSpPr>
          <p:cNvPr id="29700" name="Text Box 87">
            <a:extLst>
              <a:ext uri="{FF2B5EF4-FFF2-40B4-BE49-F238E27FC236}">
                <a16:creationId xmlns:a16="http://schemas.microsoft.com/office/drawing/2014/main" id="{F33F5351-C089-A241-9287-FE3242C9C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15000"/>
            <a:ext cx="3636963" cy="406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SP provides </a:t>
            </a:r>
            <a:r>
              <a:rPr lang="ja-JP" altLang="en-US" sz="2000"/>
              <a:t>“</a:t>
            </a:r>
            <a:r>
              <a:rPr lang="en-US" altLang="ja-JP" sz="2000"/>
              <a:t>return address</a:t>
            </a:r>
            <a:r>
              <a:rPr lang="ja-JP" altLang="en-US" sz="2000"/>
              <a:t>”</a:t>
            </a:r>
            <a:endParaRPr lang="en-US" altLang="en-US" sz="18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42E004-43FE-8A0D-F2D1-CCF64ED63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7D34D-62E2-AC4A-80EF-A15437A7640C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3E91F1-67FB-9473-B194-D30534AC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68A8-66DB-A048-8122-D1CB4BF4BD0F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10325</TotalTime>
  <Words>2646</Words>
  <Application>Microsoft Macintosh PowerPoint</Application>
  <PresentationFormat>On-screen Show (4:3)</PresentationFormat>
  <Paragraphs>593</Paragraphs>
  <Slides>32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45" baseType="lpstr">
      <vt:lpstr>ZapfDingbats</vt:lpstr>
      <vt:lpstr>Arial</vt:lpstr>
      <vt:lpstr>Comic Sans MS</vt:lpstr>
      <vt:lpstr>Courier New</vt:lpstr>
      <vt:lpstr>Garamond</vt:lpstr>
      <vt:lpstr>Symbol</vt:lpstr>
      <vt:lpstr>Tahoma</vt:lpstr>
      <vt:lpstr>Times New Roman</vt:lpstr>
      <vt:lpstr>Wingdings</vt:lpstr>
      <vt:lpstr>Edge</vt:lpstr>
      <vt:lpstr>Clip</vt:lpstr>
      <vt:lpstr>Picture</vt:lpstr>
      <vt:lpstr>Equation</vt:lpstr>
      <vt:lpstr>CIS454/554 Data Comm. Networks</vt:lpstr>
      <vt:lpstr>Outline</vt:lpstr>
      <vt:lpstr>CIS454 Quiz#1 Result</vt:lpstr>
      <vt:lpstr>Transport Layer</vt:lpstr>
      <vt:lpstr>Internet Transport-Layer Protocols</vt:lpstr>
      <vt:lpstr>Multiplexing/Demultiplexing</vt:lpstr>
      <vt:lpstr>How Demultiplexing Works</vt:lpstr>
      <vt:lpstr>Connectionless Demultiplexing</vt:lpstr>
      <vt:lpstr>Connectionless Demux</vt:lpstr>
      <vt:lpstr>Connection-Oriented Demux</vt:lpstr>
      <vt:lpstr>Connection-Oriented Demux</vt:lpstr>
      <vt:lpstr>Connection-oriented demux:  Multi-Threaded Web Server</vt:lpstr>
      <vt:lpstr>Principles of Reliable Data Transfer</vt:lpstr>
      <vt:lpstr>Reliable Data Transfer: Getting Started</vt:lpstr>
      <vt:lpstr>Reliable Data Transfer: Getting Started</vt:lpstr>
      <vt:lpstr>rdt1.0: reliable transfer over a reliable channel</vt:lpstr>
      <vt:lpstr>rdt2.0: channel with bit errors</vt:lpstr>
      <vt:lpstr>rdt2.0: FSM specification</vt:lpstr>
      <vt:lpstr>rdt2.0: operation with no errors</vt:lpstr>
      <vt:lpstr>rdt2.0: error scenario</vt:lpstr>
      <vt:lpstr>rdt2.0 has a fatal flaw!</vt:lpstr>
      <vt:lpstr>rdt2.1: sender handles garbled ACK/NAKs</vt:lpstr>
      <vt:lpstr>rdt2.1: receiver handles garbled packets</vt:lpstr>
      <vt:lpstr>rdt2.1: discussion</vt:lpstr>
      <vt:lpstr>rdt2.2: a NAK-free protocol</vt:lpstr>
      <vt:lpstr>rdt2.2: sender, receiver fragments</vt:lpstr>
      <vt:lpstr>rdt3.0: channels with errors and loss</vt:lpstr>
      <vt:lpstr>rdt3.0 sender</vt:lpstr>
      <vt:lpstr>rdt3.0 in action</vt:lpstr>
      <vt:lpstr>rdt3.0 in action</vt:lpstr>
      <vt:lpstr>Performance of rdt3.0</vt:lpstr>
      <vt:lpstr>rdt3.0: stop-and-wait operation</vt:lpstr>
    </vt:vector>
  </TitlesOfParts>
  <Company>Cleveland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 682/782</dc:title>
  <dc:creator>Wenbing Zhao</dc:creator>
  <cp:lastModifiedBy>Wenbing Zhao</cp:lastModifiedBy>
  <cp:revision>1188</cp:revision>
  <cp:lastPrinted>1601-01-01T00:00:00Z</cp:lastPrinted>
  <dcterms:created xsi:type="dcterms:W3CDTF">2000-05-10T09:19:33Z</dcterms:created>
  <dcterms:modified xsi:type="dcterms:W3CDTF">2023-05-11T01:32:16Z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maraz@csd.uoc.gr</vt:lpwstr>
  </property>
  <property fmtid="{D5CDD505-2E9C-101B-9397-08002B2CF9AE}" pid="8" name="HomePage">
    <vt:lpwstr>http://www.csd.uoc.gr/~maraz</vt:lpwstr>
  </property>
  <property fmtid="{D5CDD505-2E9C-101B-9397-08002B2CF9AE}" pid="9" name="Other">
    <vt:lpwstr>Manolis Marazakis_x000d_
Department of Computer Science, University of Crete, Heraklion, Greece._x000d_
_x000d_
CS556: Distributed Systems_x000d_
Fall Semester 2001_x000d_
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E:\UserSpace\maraz\misc\edu\scratch</vt:lpwstr>
  </property>
</Properties>
</file>