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52" r:id="rId1"/>
  </p:sldMasterIdLst>
  <p:notesMasterIdLst>
    <p:notesMasterId r:id="rId40"/>
  </p:notesMasterIdLst>
  <p:handoutMasterIdLst>
    <p:handoutMasterId r:id="rId41"/>
  </p:handoutMasterIdLst>
  <p:sldIdLst>
    <p:sldId id="256" r:id="rId2"/>
    <p:sldId id="303" r:id="rId3"/>
    <p:sldId id="319" r:id="rId4"/>
    <p:sldId id="320" r:id="rId5"/>
    <p:sldId id="290" r:id="rId6"/>
    <p:sldId id="291" r:id="rId7"/>
    <p:sldId id="292" r:id="rId8"/>
    <p:sldId id="293" r:id="rId9"/>
    <p:sldId id="294" r:id="rId10"/>
    <p:sldId id="295" r:id="rId11"/>
    <p:sldId id="296" r:id="rId12"/>
    <p:sldId id="297" r:id="rId13"/>
    <p:sldId id="298" r:id="rId14"/>
    <p:sldId id="299" r:id="rId15"/>
    <p:sldId id="283" r:id="rId16"/>
    <p:sldId id="284" r:id="rId17"/>
    <p:sldId id="287" r:id="rId18"/>
    <p:sldId id="285" r:id="rId19"/>
    <p:sldId id="286"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433" r:id="rId36"/>
    <p:sldId id="432" r:id="rId37"/>
    <p:sldId id="309" r:id="rId38"/>
    <p:sldId id="310" r:id="rId39"/>
  </p:sldIdLst>
  <p:sldSz cx="9144000" cy="6858000" type="screen4x3"/>
  <p:notesSz cx="9309100" cy="7023100"/>
  <p:defaultTextStyle>
    <a:defPPr>
      <a:defRPr lang="en-US"/>
    </a:defPPr>
    <a:lvl1pPr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3">
          <p15:clr>
            <a:srgbClr val="A4A3A4"/>
          </p15:clr>
        </p15:guide>
        <p15:guide id="2" pos="293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32"/>
    <p:restoredTop sz="94694"/>
  </p:normalViewPr>
  <p:slideViewPr>
    <p:cSldViewPr snapToGrid="0">
      <p:cViewPr varScale="1">
        <p:scale>
          <a:sx n="121" d="100"/>
          <a:sy n="121" d="100"/>
        </p:scale>
        <p:origin x="15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64" d="100"/>
          <a:sy n="64" d="100"/>
        </p:scale>
        <p:origin x="-2466" y="-96"/>
      </p:cViewPr>
      <p:guideLst>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42" name="Rectangle 2">
            <a:extLst>
              <a:ext uri="{FF2B5EF4-FFF2-40B4-BE49-F238E27FC236}">
                <a16:creationId xmlns:a16="http://schemas.microsoft.com/office/drawing/2014/main" id="{762E042E-43F3-604A-87B9-21B0CAE4F79B}"/>
              </a:ext>
            </a:extLst>
          </p:cNvPr>
          <p:cNvSpPr>
            <a:spLocks noGrp="1" noChangeArrowheads="1"/>
          </p:cNvSpPr>
          <p:nvPr>
            <p:ph type="hdr" sz="quarter"/>
          </p:nvPr>
        </p:nvSpPr>
        <p:spPr bwMode="auto">
          <a:xfrm>
            <a:off x="0" y="0"/>
            <a:ext cx="4035425" cy="350838"/>
          </a:xfrm>
          <a:prstGeom prst="rect">
            <a:avLst/>
          </a:prstGeom>
          <a:noFill/>
          <a:ln w="9525">
            <a:noFill/>
            <a:miter lim="800000"/>
            <a:headEnd/>
            <a:tailEnd/>
          </a:ln>
        </p:spPr>
        <p:txBody>
          <a:bodyPr vert="horz" wrap="square" lIns="93072" tIns="46537" rIns="93072" bIns="46537" numCol="1" anchor="t" anchorCtr="0" compatLnSpc="1">
            <a:prstTxWarp prst="textNoShape">
              <a:avLst/>
            </a:prstTxWarp>
          </a:bodyPr>
          <a:lstStyle>
            <a:lvl1pPr algn="l" defTabSz="930275">
              <a:defRPr sz="1200">
                <a:latin typeface="Comic Sans MS" charset="0"/>
                <a:ea typeface="宋体" charset="0"/>
                <a:cs typeface="宋体" charset="0"/>
              </a:defRPr>
            </a:lvl1pPr>
          </a:lstStyle>
          <a:p>
            <a:pPr>
              <a:defRPr/>
            </a:pPr>
            <a:endParaRPr lang="en-US" altLang="zh-CN"/>
          </a:p>
        </p:txBody>
      </p:sp>
      <p:sp>
        <p:nvSpPr>
          <p:cNvPr id="215043" name="Rectangle 3">
            <a:extLst>
              <a:ext uri="{FF2B5EF4-FFF2-40B4-BE49-F238E27FC236}">
                <a16:creationId xmlns:a16="http://schemas.microsoft.com/office/drawing/2014/main" id="{E510A70E-5073-F94D-AF8A-B1F29F8BFC5D}"/>
              </a:ext>
            </a:extLst>
          </p:cNvPr>
          <p:cNvSpPr>
            <a:spLocks noGrp="1" noChangeArrowheads="1"/>
          </p:cNvSpPr>
          <p:nvPr>
            <p:ph type="dt" sz="quarter" idx="1"/>
          </p:nvPr>
        </p:nvSpPr>
        <p:spPr bwMode="auto">
          <a:xfrm>
            <a:off x="5273675" y="0"/>
            <a:ext cx="4035425" cy="350838"/>
          </a:xfrm>
          <a:prstGeom prst="rect">
            <a:avLst/>
          </a:prstGeom>
          <a:noFill/>
          <a:ln w="9525">
            <a:noFill/>
            <a:miter lim="800000"/>
            <a:headEnd/>
            <a:tailEnd/>
          </a:ln>
        </p:spPr>
        <p:txBody>
          <a:bodyPr vert="horz" wrap="square" lIns="93072" tIns="46537" rIns="93072" bIns="46537" numCol="1" anchor="t" anchorCtr="0" compatLnSpc="1">
            <a:prstTxWarp prst="textNoShape">
              <a:avLst/>
            </a:prstTxWarp>
          </a:bodyPr>
          <a:lstStyle>
            <a:lvl1pPr algn="r" defTabSz="930275">
              <a:defRPr sz="1200">
                <a:latin typeface="Comic Sans MS" charset="0"/>
                <a:ea typeface="宋体" charset="0"/>
                <a:cs typeface="宋体" charset="0"/>
              </a:defRPr>
            </a:lvl1pPr>
          </a:lstStyle>
          <a:p>
            <a:pPr>
              <a:defRPr/>
            </a:pPr>
            <a:endParaRPr lang="en-US" altLang="zh-CN"/>
          </a:p>
        </p:txBody>
      </p:sp>
      <p:sp>
        <p:nvSpPr>
          <p:cNvPr id="215044" name="Rectangle 4">
            <a:extLst>
              <a:ext uri="{FF2B5EF4-FFF2-40B4-BE49-F238E27FC236}">
                <a16:creationId xmlns:a16="http://schemas.microsoft.com/office/drawing/2014/main" id="{F631A40F-33EC-1549-9830-58FAF9D2D9B1}"/>
              </a:ext>
            </a:extLst>
          </p:cNvPr>
          <p:cNvSpPr>
            <a:spLocks noGrp="1" noChangeArrowheads="1"/>
          </p:cNvSpPr>
          <p:nvPr>
            <p:ph type="ftr" sz="quarter" idx="2"/>
          </p:nvPr>
        </p:nvSpPr>
        <p:spPr bwMode="auto">
          <a:xfrm>
            <a:off x="0" y="6672263"/>
            <a:ext cx="4035425" cy="350837"/>
          </a:xfrm>
          <a:prstGeom prst="rect">
            <a:avLst/>
          </a:prstGeom>
          <a:noFill/>
          <a:ln w="9525">
            <a:noFill/>
            <a:miter lim="800000"/>
            <a:headEnd/>
            <a:tailEnd/>
          </a:ln>
        </p:spPr>
        <p:txBody>
          <a:bodyPr vert="horz" wrap="square" lIns="93072" tIns="46537" rIns="93072" bIns="46537" numCol="1" anchor="b" anchorCtr="0" compatLnSpc="1">
            <a:prstTxWarp prst="textNoShape">
              <a:avLst/>
            </a:prstTxWarp>
          </a:bodyPr>
          <a:lstStyle>
            <a:lvl1pPr algn="l" defTabSz="930275">
              <a:defRPr sz="1200">
                <a:latin typeface="Comic Sans MS" charset="0"/>
                <a:ea typeface="宋体" charset="0"/>
                <a:cs typeface="宋体" charset="0"/>
              </a:defRPr>
            </a:lvl1pPr>
          </a:lstStyle>
          <a:p>
            <a:pPr>
              <a:defRPr/>
            </a:pPr>
            <a:endParaRPr lang="en-US" altLang="zh-CN"/>
          </a:p>
        </p:txBody>
      </p:sp>
      <p:sp>
        <p:nvSpPr>
          <p:cNvPr id="215045" name="Rectangle 5">
            <a:extLst>
              <a:ext uri="{FF2B5EF4-FFF2-40B4-BE49-F238E27FC236}">
                <a16:creationId xmlns:a16="http://schemas.microsoft.com/office/drawing/2014/main" id="{AEB93F59-09EB-D043-AD99-A71820B4FB05}"/>
              </a:ext>
            </a:extLst>
          </p:cNvPr>
          <p:cNvSpPr>
            <a:spLocks noGrp="1" noChangeArrowheads="1"/>
          </p:cNvSpPr>
          <p:nvPr>
            <p:ph type="sldNum" sz="quarter" idx="3"/>
          </p:nvPr>
        </p:nvSpPr>
        <p:spPr bwMode="auto">
          <a:xfrm>
            <a:off x="5273675" y="6672263"/>
            <a:ext cx="4035425" cy="350837"/>
          </a:xfrm>
          <a:prstGeom prst="rect">
            <a:avLst/>
          </a:prstGeom>
          <a:noFill/>
          <a:ln w="9525">
            <a:noFill/>
            <a:miter lim="800000"/>
            <a:headEnd/>
            <a:tailEnd/>
          </a:ln>
        </p:spPr>
        <p:txBody>
          <a:bodyPr vert="horz" wrap="square" lIns="93072" tIns="46537" rIns="93072" bIns="46537" numCol="1" anchor="b" anchorCtr="0" compatLnSpc="1">
            <a:prstTxWarp prst="textNoShape">
              <a:avLst/>
            </a:prstTxWarp>
          </a:bodyPr>
          <a:lstStyle>
            <a:lvl1pPr algn="r" defTabSz="930275">
              <a:defRPr sz="1200">
                <a:latin typeface="Comic Sans MS" panose="030F0902030302020204" pitchFamily="66" charset="0"/>
                <a:ea typeface="SimSun" panose="02010600030101010101" pitchFamily="2" charset="-122"/>
              </a:defRPr>
            </a:lvl1pPr>
          </a:lstStyle>
          <a:p>
            <a:fld id="{B8FA0A0B-B52C-594A-B764-6A19591A9670}" type="slidenum">
              <a:rPr lang="zh-CN" altLang="en-US"/>
              <a:pPr/>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E140DA55-7350-8044-9645-51055BB945E3}"/>
              </a:ext>
            </a:extLst>
          </p:cNvPr>
          <p:cNvSpPr>
            <a:spLocks noGrp="1" noChangeArrowheads="1"/>
          </p:cNvSpPr>
          <p:nvPr>
            <p:ph type="hdr" sz="quarter"/>
          </p:nvPr>
        </p:nvSpPr>
        <p:spPr bwMode="auto">
          <a:xfrm>
            <a:off x="0" y="0"/>
            <a:ext cx="4035425" cy="350838"/>
          </a:xfrm>
          <a:prstGeom prst="rect">
            <a:avLst/>
          </a:prstGeom>
          <a:noFill/>
          <a:ln w="38100">
            <a:noFill/>
            <a:miter lim="800000"/>
            <a:headEnd/>
            <a:tailEnd/>
          </a:ln>
        </p:spPr>
        <p:txBody>
          <a:bodyPr vert="horz" wrap="none" lIns="93072" tIns="46537" rIns="93072" bIns="46537" numCol="1" anchor="t" anchorCtr="0" compatLnSpc="1">
            <a:prstTxWarp prst="textNoShape">
              <a:avLst/>
            </a:prstTxWarp>
          </a:bodyPr>
          <a:lstStyle>
            <a:lvl1pPr algn="l" defTabSz="930275">
              <a:defRPr sz="1200">
                <a:latin typeface="Tahoma" charset="0"/>
                <a:ea typeface="宋体" charset="0"/>
                <a:cs typeface="宋体" charset="0"/>
              </a:defRPr>
            </a:lvl1pPr>
          </a:lstStyle>
          <a:p>
            <a:pPr>
              <a:defRPr/>
            </a:pPr>
            <a:endParaRPr lang="en-US" altLang="zh-CN"/>
          </a:p>
        </p:txBody>
      </p:sp>
      <p:sp>
        <p:nvSpPr>
          <p:cNvPr id="63491" name="Rectangle 3">
            <a:extLst>
              <a:ext uri="{FF2B5EF4-FFF2-40B4-BE49-F238E27FC236}">
                <a16:creationId xmlns:a16="http://schemas.microsoft.com/office/drawing/2014/main" id="{3EE01478-93ED-E24A-ACCF-67C1E8A0081C}"/>
              </a:ext>
            </a:extLst>
          </p:cNvPr>
          <p:cNvSpPr>
            <a:spLocks noGrp="1" noChangeArrowheads="1"/>
          </p:cNvSpPr>
          <p:nvPr>
            <p:ph type="dt" idx="1"/>
          </p:nvPr>
        </p:nvSpPr>
        <p:spPr bwMode="auto">
          <a:xfrm>
            <a:off x="5273675" y="0"/>
            <a:ext cx="4035425" cy="350838"/>
          </a:xfrm>
          <a:prstGeom prst="rect">
            <a:avLst/>
          </a:prstGeom>
          <a:noFill/>
          <a:ln w="38100">
            <a:noFill/>
            <a:miter lim="800000"/>
            <a:headEnd/>
            <a:tailEnd/>
          </a:ln>
        </p:spPr>
        <p:txBody>
          <a:bodyPr vert="horz" wrap="none" lIns="93072" tIns="46537" rIns="93072" bIns="46537" numCol="1" anchor="t" anchorCtr="0" compatLnSpc="1">
            <a:prstTxWarp prst="textNoShape">
              <a:avLst/>
            </a:prstTxWarp>
          </a:bodyPr>
          <a:lstStyle>
            <a:lvl1pPr algn="r" defTabSz="930275">
              <a:defRPr sz="1200">
                <a:latin typeface="Tahoma" charset="0"/>
                <a:ea typeface="宋体" charset="0"/>
                <a:cs typeface="宋体" charset="0"/>
              </a:defRPr>
            </a:lvl1pPr>
          </a:lstStyle>
          <a:p>
            <a:pPr>
              <a:defRPr/>
            </a:pPr>
            <a:endParaRPr lang="en-US" altLang="zh-CN"/>
          </a:p>
        </p:txBody>
      </p:sp>
      <p:sp>
        <p:nvSpPr>
          <p:cNvPr id="40964" name="Rectangle 4">
            <a:extLst>
              <a:ext uri="{FF2B5EF4-FFF2-40B4-BE49-F238E27FC236}">
                <a16:creationId xmlns:a16="http://schemas.microsoft.com/office/drawing/2014/main" id="{2742E487-8F4E-3C41-BFA8-042A917BFF17}"/>
              </a:ext>
            </a:extLst>
          </p:cNvPr>
          <p:cNvSpPr>
            <a:spLocks noGrp="1" noRot="1" noChangeAspect="1" noChangeArrowheads="1" noTextEdit="1"/>
          </p:cNvSpPr>
          <p:nvPr>
            <p:ph type="sldImg" idx="2"/>
          </p:nvPr>
        </p:nvSpPr>
        <p:spPr bwMode="auto">
          <a:xfrm>
            <a:off x="2900363" y="527050"/>
            <a:ext cx="3509962" cy="2632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a:extLst>
              <a:ext uri="{FF2B5EF4-FFF2-40B4-BE49-F238E27FC236}">
                <a16:creationId xmlns:a16="http://schemas.microsoft.com/office/drawing/2014/main" id="{444DEB28-C29E-1C4E-8D6D-EEAD5D4DA6AB}"/>
              </a:ext>
            </a:extLst>
          </p:cNvPr>
          <p:cNvSpPr>
            <a:spLocks noGrp="1" noChangeArrowheads="1"/>
          </p:cNvSpPr>
          <p:nvPr>
            <p:ph type="body" sz="quarter" idx="3"/>
          </p:nvPr>
        </p:nvSpPr>
        <p:spPr bwMode="auto">
          <a:xfrm>
            <a:off x="1243013" y="3333750"/>
            <a:ext cx="6823075" cy="3162300"/>
          </a:xfrm>
          <a:prstGeom prst="rect">
            <a:avLst/>
          </a:prstGeom>
          <a:noFill/>
          <a:ln w="38100">
            <a:noFill/>
            <a:miter lim="800000"/>
            <a:headEnd/>
            <a:tailEnd/>
          </a:ln>
        </p:spPr>
        <p:txBody>
          <a:bodyPr vert="horz" wrap="none" lIns="93072" tIns="46537" rIns="93072" bIns="46537"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63494" name="Rectangle 6">
            <a:extLst>
              <a:ext uri="{FF2B5EF4-FFF2-40B4-BE49-F238E27FC236}">
                <a16:creationId xmlns:a16="http://schemas.microsoft.com/office/drawing/2014/main" id="{8C99B1AE-8DF4-BA4B-B23E-B86FD09582C6}"/>
              </a:ext>
            </a:extLst>
          </p:cNvPr>
          <p:cNvSpPr>
            <a:spLocks noGrp="1" noChangeArrowheads="1"/>
          </p:cNvSpPr>
          <p:nvPr>
            <p:ph type="ftr" sz="quarter" idx="4"/>
          </p:nvPr>
        </p:nvSpPr>
        <p:spPr bwMode="auto">
          <a:xfrm>
            <a:off x="0" y="6672263"/>
            <a:ext cx="4035425" cy="350837"/>
          </a:xfrm>
          <a:prstGeom prst="rect">
            <a:avLst/>
          </a:prstGeom>
          <a:noFill/>
          <a:ln w="38100">
            <a:noFill/>
            <a:miter lim="800000"/>
            <a:headEnd/>
            <a:tailEnd/>
          </a:ln>
        </p:spPr>
        <p:txBody>
          <a:bodyPr vert="horz" wrap="none" lIns="93072" tIns="46537" rIns="93072" bIns="46537" numCol="1" anchor="b" anchorCtr="0" compatLnSpc="1">
            <a:prstTxWarp prst="textNoShape">
              <a:avLst/>
            </a:prstTxWarp>
          </a:bodyPr>
          <a:lstStyle>
            <a:lvl1pPr algn="l" defTabSz="930275">
              <a:defRPr sz="1200">
                <a:latin typeface="Tahoma" charset="0"/>
                <a:ea typeface="宋体" charset="0"/>
                <a:cs typeface="宋体" charset="0"/>
              </a:defRPr>
            </a:lvl1pPr>
          </a:lstStyle>
          <a:p>
            <a:pPr>
              <a:defRPr/>
            </a:pPr>
            <a:endParaRPr lang="en-US" altLang="zh-CN"/>
          </a:p>
        </p:txBody>
      </p:sp>
      <p:sp>
        <p:nvSpPr>
          <p:cNvPr id="63495" name="Rectangle 7">
            <a:extLst>
              <a:ext uri="{FF2B5EF4-FFF2-40B4-BE49-F238E27FC236}">
                <a16:creationId xmlns:a16="http://schemas.microsoft.com/office/drawing/2014/main" id="{7D18E5F6-6073-5F46-9A7E-B2DE5DB8B816}"/>
              </a:ext>
            </a:extLst>
          </p:cNvPr>
          <p:cNvSpPr>
            <a:spLocks noGrp="1" noChangeArrowheads="1"/>
          </p:cNvSpPr>
          <p:nvPr>
            <p:ph type="sldNum" sz="quarter" idx="5"/>
          </p:nvPr>
        </p:nvSpPr>
        <p:spPr bwMode="auto">
          <a:xfrm>
            <a:off x="5273675" y="6672263"/>
            <a:ext cx="4035425" cy="350837"/>
          </a:xfrm>
          <a:prstGeom prst="rect">
            <a:avLst/>
          </a:prstGeom>
          <a:noFill/>
          <a:ln w="38100">
            <a:noFill/>
            <a:miter lim="800000"/>
            <a:headEnd/>
            <a:tailEnd/>
          </a:ln>
        </p:spPr>
        <p:txBody>
          <a:bodyPr vert="horz" wrap="none" lIns="93072" tIns="46537" rIns="93072" bIns="46537" numCol="1" anchor="b" anchorCtr="0" compatLnSpc="1">
            <a:prstTxWarp prst="textNoShape">
              <a:avLst/>
            </a:prstTxWarp>
          </a:bodyPr>
          <a:lstStyle>
            <a:lvl1pPr algn="r" defTabSz="930275">
              <a:defRPr sz="1200">
                <a:latin typeface="Tahoma" panose="020B0604030504040204" pitchFamily="34" charset="0"/>
                <a:ea typeface="SimSun" panose="02010600030101010101" pitchFamily="2" charset="-122"/>
              </a:defRPr>
            </a:lvl1pPr>
          </a:lstStyle>
          <a:p>
            <a:fld id="{59D8468D-3247-2F40-BEFB-C32B00EF26CD}" type="slidenum">
              <a:rPr lang="zh-CN" altLang="en-US"/>
              <a:pPr/>
              <a:t>‹#›</a:t>
            </a:fld>
            <a:endParaRPr lang="en-US" altLang="zh-CN"/>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Arial"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vijaymukhi.com/vmis/winnuke.ht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4A9BC455-AD6E-9F4D-A5B7-BF07E32E8D7B}"/>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ＭＳ Ｐゴシック" panose="020B0600070205080204" pitchFamily="34" charset="-128"/>
              </a:defRPr>
            </a:lvl1pPr>
            <a:lvl2pPr marL="742950" indent="-285750"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2pPr>
            <a:lvl3pPr marL="11430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gn="r" eaLnBrk="1" hangingPunct="1">
              <a:spcBef>
                <a:spcPct val="0"/>
              </a:spcBef>
            </a:pPr>
            <a:fld id="{B843AC1F-D917-094D-9CC5-CA7EBD0A3481}" type="slidenum">
              <a:rPr kumimoji="0" lang="zh-CN" altLang="en-US">
                <a:latin typeface="Tahoma" panose="020B0604030504040204" pitchFamily="34" charset="0"/>
                <a:ea typeface="SimSun" panose="02010600030101010101" pitchFamily="2" charset="-122"/>
                <a:cs typeface="Arial" panose="020B0604020202020204" pitchFamily="34" charset="0"/>
              </a:rPr>
              <a:pPr algn="r" eaLnBrk="1" hangingPunct="1">
                <a:spcBef>
                  <a:spcPct val="0"/>
                </a:spcBef>
              </a:pPr>
              <a:t>1</a:t>
            </a:fld>
            <a:endParaRPr kumimoji="0" lang="en-US" altLang="zh-CN">
              <a:latin typeface="Tahoma" panose="020B0604030504040204" pitchFamily="34" charset="0"/>
              <a:ea typeface="SimSun" panose="02010600030101010101" pitchFamily="2" charset="-122"/>
              <a:cs typeface="Arial" panose="020B0604020202020204" pitchFamily="34" charset="0"/>
            </a:endParaRPr>
          </a:p>
        </p:txBody>
      </p:sp>
      <p:sp>
        <p:nvSpPr>
          <p:cNvPr id="41987" name="Rectangle 2">
            <a:extLst>
              <a:ext uri="{FF2B5EF4-FFF2-40B4-BE49-F238E27FC236}">
                <a16:creationId xmlns:a16="http://schemas.microsoft.com/office/drawing/2014/main" id="{366B4BE9-B107-3743-9CC5-9DA7148578DA}"/>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6E6D7617-2165-5548-8605-9517C676E7B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endParaRPr lang="en-GB"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1EADC079-B294-B542-ABA1-1A5189375C5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ＭＳ Ｐゴシック" panose="020B0600070205080204" pitchFamily="34" charset="-128"/>
              </a:defRPr>
            </a:lvl1pPr>
            <a:lvl2pPr marL="742950" indent="-285750"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2pPr>
            <a:lvl3pPr marL="11430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gn="r" eaLnBrk="1" hangingPunct="1">
              <a:spcBef>
                <a:spcPct val="0"/>
              </a:spcBef>
            </a:pPr>
            <a:fld id="{C7CBB765-DF77-124D-82F2-848384BBDCBB}" type="slidenum">
              <a:rPr kumimoji="0" lang="zh-CN" altLang="en-US">
                <a:latin typeface="Tahoma" panose="020B0604030504040204" pitchFamily="34" charset="0"/>
                <a:ea typeface="SimSun" panose="02010600030101010101" pitchFamily="2" charset="-122"/>
                <a:cs typeface="Arial" panose="020B0604020202020204" pitchFamily="34" charset="0"/>
              </a:rPr>
              <a:pPr algn="r" eaLnBrk="1" hangingPunct="1">
                <a:spcBef>
                  <a:spcPct val="0"/>
                </a:spcBef>
              </a:pPr>
              <a:t>20</a:t>
            </a:fld>
            <a:endParaRPr kumimoji="0" lang="en-US" altLang="zh-CN">
              <a:latin typeface="Tahoma" panose="020B0604030504040204" pitchFamily="34" charset="0"/>
              <a:ea typeface="SimSun" panose="02010600030101010101" pitchFamily="2" charset="-122"/>
              <a:cs typeface="Arial" panose="020B0604020202020204" pitchFamily="34" charset="0"/>
            </a:endParaRPr>
          </a:p>
        </p:txBody>
      </p:sp>
      <p:sp>
        <p:nvSpPr>
          <p:cNvPr id="51203" name="Rectangle 2">
            <a:extLst>
              <a:ext uri="{FF2B5EF4-FFF2-40B4-BE49-F238E27FC236}">
                <a16:creationId xmlns:a16="http://schemas.microsoft.com/office/drawing/2014/main" id="{E79BDB41-D4CF-654E-A79D-F45AB67C3ABB}"/>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3F02BDC7-6538-0D4C-B5CB-1C4713309385}"/>
              </a:ext>
            </a:extLst>
          </p:cNvPr>
          <p:cNvSpPr>
            <a:spLocks noGrp="1" noChangeArrowheads="1"/>
          </p:cNvSpPr>
          <p:nvPr>
            <p:ph type="body" idx="1"/>
          </p:nvPr>
        </p:nvSpPr>
        <p:spPr>
          <a:xfrm>
            <a:off x="1243013" y="3335338"/>
            <a:ext cx="6823075" cy="316071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To do: add illustrations for the above 4 scenarios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F1AF4A6-64B4-144B-B0AF-8E518EAC2718}"/>
              </a:ext>
            </a:extLst>
          </p:cNvPr>
          <p:cNvSpPr>
            <a:spLocks noGrp="1" noRot="1" noChangeAspect="1" noTextEdit="1"/>
          </p:cNvSpPr>
          <p:nvPr>
            <p:ph type="sldImg"/>
          </p:nvPr>
        </p:nvSpPr>
        <p:spPr>
          <a:ln/>
        </p:spPr>
      </p:sp>
      <p:sp>
        <p:nvSpPr>
          <p:cNvPr id="52227" name="Notes Placeholder 2">
            <a:extLst>
              <a:ext uri="{FF2B5EF4-FFF2-40B4-BE49-F238E27FC236}">
                <a16:creationId xmlns:a16="http://schemas.microsoft.com/office/drawing/2014/main" id="{4E63EC0C-91D8-5144-B741-415E3DFA4F7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Basic idea</a:t>
            </a:r>
          </a:p>
        </p:txBody>
      </p:sp>
      <p:sp>
        <p:nvSpPr>
          <p:cNvPr id="52228" name="Slide Number Placeholder 3">
            <a:extLst>
              <a:ext uri="{FF2B5EF4-FFF2-40B4-BE49-F238E27FC236}">
                <a16:creationId xmlns:a16="http://schemas.microsoft.com/office/drawing/2014/main" id="{6AEDC2DC-EF9E-DF4B-AE74-F6A710F8ED75}"/>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ＭＳ Ｐゴシック" panose="020B0600070205080204" pitchFamily="34" charset="-128"/>
              </a:defRPr>
            </a:lvl1pPr>
            <a:lvl2pPr marL="742950" indent="-285750"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2pPr>
            <a:lvl3pPr marL="11430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gn="r" eaLnBrk="1" hangingPunct="1">
              <a:spcBef>
                <a:spcPct val="0"/>
              </a:spcBef>
            </a:pPr>
            <a:fld id="{CF1C68C6-3680-5040-8769-FFD256739F10}" type="slidenum">
              <a:rPr kumimoji="0" lang="zh-CN" altLang="en-US">
                <a:latin typeface="Tahoma" panose="020B0604030504040204" pitchFamily="34" charset="0"/>
                <a:ea typeface="SimSun" panose="02010600030101010101" pitchFamily="2" charset="-122"/>
                <a:cs typeface="Arial" panose="020B0604020202020204" pitchFamily="34" charset="0"/>
              </a:rPr>
              <a:pPr algn="r" eaLnBrk="1" hangingPunct="1">
                <a:spcBef>
                  <a:spcPct val="0"/>
                </a:spcBef>
              </a:pPr>
              <a:t>25</a:t>
            </a:fld>
            <a:endParaRPr kumimoji="0" lang="en-US" altLang="zh-CN">
              <a:latin typeface="Tahoma" panose="020B0604030504040204" pitchFamily="34" charset="0"/>
              <a:ea typeface="SimSun" panose="02010600030101010101" pitchFamily="2" charset="-122"/>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2BA585A0-F2B8-ED49-9A5E-3EBEB32D4ED3}"/>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ＭＳ Ｐゴシック" panose="020B0600070205080204" pitchFamily="34" charset="-128"/>
              </a:defRPr>
            </a:lvl1pPr>
            <a:lvl2pPr marL="742950" indent="-285750"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2pPr>
            <a:lvl3pPr marL="11430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gn="r" eaLnBrk="1" hangingPunct="1">
              <a:spcBef>
                <a:spcPct val="0"/>
              </a:spcBef>
            </a:pPr>
            <a:fld id="{D2AFF084-51EF-D944-97EF-558664BF2992}" type="slidenum">
              <a:rPr kumimoji="0" lang="zh-CN" altLang="en-US">
                <a:latin typeface="Tahoma" panose="020B0604030504040204" pitchFamily="34" charset="0"/>
                <a:ea typeface="SimSun" panose="02010600030101010101" pitchFamily="2" charset="-122"/>
                <a:cs typeface="Arial" panose="020B0604020202020204" pitchFamily="34" charset="0"/>
              </a:rPr>
              <a:pPr algn="r" eaLnBrk="1" hangingPunct="1">
                <a:spcBef>
                  <a:spcPct val="0"/>
                </a:spcBef>
              </a:pPr>
              <a:t>26</a:t>
            </a:fld>
            <a:endParaRPr kumimoji="0" lang="en-US" altLang="zh-CN">
              <a:latin typeface="Tahoma" panose="020B0604030504040204" pitchFamily="34" charset="0"/>
              <a:ea typeface="SimSun" panose="02010600030101010101" pitchFamily="2" charset="-122"/>
              <a:cs typeface="Arial" panose="020B0604020202020204" pitchFamily="34" charset="0"/>
            </a:endParaRPr>
          </a:p>
        </p:txBody>
      </p:sp>
      <p:sp>
        <p:nvSpPr>
          <p:cNvPr id="53251" name="Rectangle 2">
            <a:extLst>
              <a:ext uri="{FF2B5EF4-FFF2-40B4-BE49-F238E27FC236}">
                <a16:creationId xmlns:a16="http://schemas.microsoft.com/office/drawing/2014/main" id="{3709371E-080C-E540-9FBB-043FEFA9D6B3}"/>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9E4B5AB0-6C5F-F945-8E6D-60DD122B8856}"/>
              </a:ext>
            </a:extLst>
          </p:cNvPr>
          <p:cNvSpPr>
            <a:spLocks noGrp="1" noChangeArrowheads="1"/>
          </p:cNvSpPr>
          <p:nvPr>
            <p:ph type="body" idx="1"/>
          </p:nvPr>
        </p:nvSpPr>
        <p:spPr>
          <a:xfrm>
            <a:off x="1243013" y="3335338"/>
            <a:ext cx="6823075" cy="316071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en-US" sz="900">
                <a:ea typeface="ＭＳ Ｐゴシック" panose="020B0600070205080204" pitchFamily="34" charset="-128"/>
                <a:cs typeface="ＭＳ Ｐゴシック" panose="020B0600070205080204" pitchFamily="34" charset="-128"/>
              </a:rPr>
              <a:t>AIMD: Additive Increase, Multiplicative Decrease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7A9448E1-11EE-D64A-B2F2-7A6444305079}"/>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27FCEE12-80D7-9248-813D-26864B9CD5C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Restart next monday</a:t>
            </a:r>
          </a:p>
        </p:txBody>
      </p:sp>
      <p:sp>
        <p:nvSpPr>
          <p:cNvPr id="54276" name="Slide Number Placeholder 3">
            <a:extLst>
              <a:ext uri="{FF2B5EF4-FFF2-40B4-BE49-F238E27FC236}">
                <a16:creationId xmlns:a16="http://schemas.microsoft.com/office/drawing/2014/main" id="{346B4CE2-0727-3E43-9155-A64D25624A88}"/>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ＭＳ Ｐゴシック" panose="020B0600070205080204" pitchFamily="34" charset="-128"/>
              </a:defRPr>
            </a:lvl1pPr>
            <a:lvl2pPr marL="742950" indent="-285750"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2pPr>
            <a:lvl3pPr marL="11430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gn="r" eaLnBrk="1" hangingPunct="1">
              <a:spcBef>
                <a:spcPct val="0"/>
              </a:spcBef>
            </a:pPr>
            <a:fld id="{5679A02F-A858-2E43-A041-65521F72E508}" type="slidenum">
              <a:rPr kumimoji="0" lang="zh-CN" altLang="en-US">
                <a:latin typeface="Tahoma" panose="020B0604030504040204" pitchFamily="34" charset="0"/>
                <a:ea typeface="SimSun" panose="02010600030101010101" pitchFamily="2" charset="-122"/>
                <a:cs typeface="Arial" panose="020B0604020202020204" pitchFamily="34" charset="0"/>
              </a:rPr>
              <a:pPr algn="r" eaLnBrk="1" hangingPunct="1">
                <a:spcBef>
                  <a:spcPct val="0"/>
                </a:spcBef>
              </a:pPr>
              <a:t>27</a:t>
            </a:fld>
            <a:endParaRPr kumimoji="0" lang="en-US" altLang="zh-CN">
              <a:latin typeface="Tahoma" panose="020B0604030504040204" pitchFamily="34" charset="0"/>
              <a:ea typeface="SimSun" panose="02010600030101010101" pitchFamily="2" charset="-122"/>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F2FE42F9-F0E0-BA44-A3EB-1D794F6E6536}"/>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1pPr>
            <a:lvl2pPr marL="742950" indent="-285750"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2pPr>
            <a:lvl3pPr marL="1143000" indent="-228600"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3pPr>
            <a:lvl4pPr marL="1600200" indent="-228600"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4pPr>
            <a:lvl5pPr marL="2057400" indent="-228600"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0"/>
              </a:spcBef>
              <a:spcAft>
                <a:spcPct val="0"/>
              </a:spcAft>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0"/>
              </a:spcBef>
              <a:spcAft>
                <a:spcPct val="0"/>
              </a:spcAft>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0"/>
              </a:spcBef>
              <a:spcAft>
                <a:spcPct val="0"/>
              </a:spcAft>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0"/>
              </a:spcBef>
              <a:spcAft>
                <a:spcPct val="0"/>
              </a:spcAft>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9pPr>
          </a:lstStyle>
          <a:p>
            <a:fld id="{A16985A5-FD5A-FD44-917F-7DCECF0AD0E5}" type="slidenum">
              <a:rPr lang="en-US" altLang="en-US" sz="1200">
                <a:solidFill>
                  <a:srgbClr val="000000"/>
                </a:solidFill>
                <a:latin typeface="Tahoma" panose="020B0604030504040204" pitchFamily="34" charset="0"/>
                <a:ea typeface="SimSun" panose="02010600030101010101" pitchFamily="2" charset="-122"/>
              </a:rPr>
              <a:pPr/>
              <a:t>35</a:t>
            </a:fld>
            <a:endParaRPr lang="en-US" altLang="en-US" sz="1200">
              <a:solidFill>
                <a:srgbClr val="000000"/>
              </a:solidFill>
              <a:latin typeface="Tahoma" panose="020B0604030504040204" pitchFamily="34" charset="0"/>
              <a:ea typeface="SimSun" panose="02010600030101010101" pitchFamily="2" charset="-122"/>
            </a:endParaRPr>
          </a:p>
        </p:txBody>
      </p:sp>
      <p:sp>
        <p:nvSpPr>
          <p:cNvPr id="60419" name="Rectangle 1">
            <a:extLst>
              <a:ext uri="{FF2B5EF4-FFF2-40B4-BE49-F238E27FC236}">
                <a16:creationId xmlns:a16="http://schemas.microsoft.com/office/drawing/2014/main" id="{95D99BBE-8F97-8A46-935E-39EC5E7674A3}"/>
              </a:ext>
            </a:extLst>
          </p:cNvPr>
          <p:cNvSpPr>
            <a:spLocks noGrp="1" noRot="1" noChangeAspect="1" noChangeArrowheads="1" noTextEdit="1"/>
          </p:cNvSpPr>
          <p:nvPr>
            <p:ph type="sldImg"/>
          </p:nvPr>
        </p:nvSpPr>
        <p:spPr>
          <a:xfrm>
            <a:off x="2881313" y="520700"/>
            <a:ext cx="3478212" cy="2608263"/>
          </a:xfrm>
          <a:solidFill>
            <a:srgbClr val="FFFFFF"/>
          </a:solidFill>
          <a:ln/>
        </p:spPr>
      </p:sp>
      <p:sp>
        <p:nvSpPr>
          <p:cNvPr id="60420" name="Rectangle 2">
            <a:extLst>
              <a:ext uri="{FF2B5EF4-FFF2-40B4-BE49-F238E27FC236}">
                <a16:creationId xmlns:a16="http://schemas.microsoft.com/office/drawing/2014/main" id="{74C6EF07-8046-0242-B5A6-C2A9784611A7}"/>
              </a:ext>
            </a:extLst>
          </p:cNvPr>
          <p:cNvSpPr>
            <a:spLocks noGrp="1" noChangeArrowheads="1"/>
          </p:cNvSpPr>
          <p:nvPr>
            <p:ph type="body" idx="1"/>
          </p:nvPr>
        </p:nvSpPr>
        <p:spPr>
          <a:xfrm>
            <a:off x="1231900" y="3303588"/>
            <a:ext cx="6777038" cy="32226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eaLnBrk="1" hangingPunct="1"/>
            <a:endParaRPr lang="en-US" altLang="en-US"/>
          </a:p>
        </p:txBody>
      </p:sp>
    </p:spTree>
    <p:extLst>
      <p:ext uri="{BB962C8B-B14F-4D97-AF65-F5344CB8AC3E}">
        <p14:creationId xmlns:p14="http://schemas.microsoft.com/office/powerpoint/2010/main" val="3562597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F2FE42F9-F0E0-BA44-A3EB-1D794F6E6536}"/>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1pPr>
            <a:lvl2pPr marL="742950" indent="-285750"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2pPr>
            <a:lvl3pPr marL="1143000" indent="-228600"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3pPr>
            <a:lvl4pPr marL="1600200" indent="-228600"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4pPr>
            <a:lvl5pPr marL="2057400" indent="-228600"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0"/>
              </a:spcBef>
              <a:spcAft>
                <a:spcPct val="0"/>
              </a:spcAft>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0"/>
              </a:spcBef>
              <a:spcAft>
                <a:spcPct val="0"/>
              </a:spcAft>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0"/>
              </a:spcBef>
              <a:spcAft>
                <a:spcPct val="0"/>
              </a:spcAft>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0"/>
              </a:spcBef>
              <a:spcAft>
                <a:spcPct val="0"/>
              </a:spcAft>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9pPr>
          </a:lstStyle>
          <a:p>
            <a:fld id="{A16985A5-FD5A-FD44-917F-7DCECF0AD0E5}" type="slidenum">
              <a:rPr lang="en-US" altLang="en-US" sz="1200">
                <a:solidFill>
                  <a:srgbClr val="000000"/>
                </a:solidFill>
                <a:latin typeface="Tahoma" panose="020B0604030504040204" pitchFamily="34" charset="0"/>
                <a:ea typeface="SimSun" panose="02010600030101010101" pitchFamily="2" charset="-122"/>
              </a:rPr>
              <a:pPr/>
              <a:t>36</a:t>
            </a:fld>
            <a:endParaRPr lang="en-US" altLang="en-US" sz="1200">
              <a:solidFill>
                <a:srgbClr val="000000"/>
              </a:solidFill>
              <a:latin typeface="Tahoma" panose="020B0604030504040204" pitchFamily="34" charset="0"/>
              <a:ea typeface="SimSun" panose="02010600030101010101" pitchFamily="2" charset="-122"/>
            </a:endParaRPr>
          </a:p>
        </p:txBody>
      </p:sp>
      <p:sp>
        <p:nvSpPr>
          <p:cNvPr id="60419" name="Rectangle 1">
            <a:extLst>
              <a:ext uri="{FF2B5EF4-FFF2-40B4-BE49-F238E27FC236}">
                <a16:creationId xmlns:a16="http://schemas.microsoft.com/office/drawing/2014/main" id="{95D99BBE-8F97-8A46-935E-39EC5E7674A3}"/>
              </a:ext>
            </a:extLst>
          </p:cNvPr>
          <p:cNvSpPr>
            <a:spLocks noGrp="1" noRot="1" noChangeAspect="1" noChangeArrowheads="1" noTextEdit="1"/>
          </p:cNvSpPr>
          <p:nvPr>
            <p:ph type="sldImg"/>
          </p:nvPr>
        </p:nvSpPr>
        <p:spPr>
          <a:xfrm>
            <a:off x="2881313" y="520700"/>
            <a:ext cx="3478212" cy="2608263"/>
          </a:xfrm>
          <a:solidFill>
            <a:srgbClr val="FFFFFF"/>
          </a:solidFill>
          <a:ln/>
        </p:spPr>
      </p:sp>
      <p:sp>
        <p:nvSpPr>
          <p:cNvPr id="60420" name="Rectangle 2">
            <a:extLst>
              <a:ext uri="{FF2B5EF4-FFF2-40B4-BE49-F238E27FC236}">
                <a16:creationId xmlns:a16="http://schemas.microsoft.com/office/drawing/2014/main" id="{74C6EF07-8046-0242-B5A6-C2A9784611A7}"/>
              </a:ext>
            </a:extLst>
          </p:cNvPr>
          <p:cNvSpPr>
            <a:spLocks noGrp="1" noChangeArrowheads="1"/>
          </p:cNvSpPr>
          <p:nvPr>
            <p:ph type="body" idx="1"/>
          </p:nvPr>
        </p:nvSpPr>
        <p:spPr>
          <a:xfrm>
            <a:off x="1231900" y="3303588"/>
            <a:ext cx="6777038" cy="32226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eaLnBrk="1" hangingPunct="1"/>
            <a:endParaRPr lang="en-US" altLang="en-US"/>
          </a:p>
        </p:txBody>
      </p:sp>
    </p:spTree>
    <p:extLst>
      <p:ext uri="{BB962C8B-B14F-4D97-AF65-F5344CB8AC3E}">
        <p14:creationId xmlns:p14="http://schemas.microsoft.com/office/powerpoint/2010/main" val="1156547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2E8FA045-8EB2-374F-A732-464146A746F2}"/>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9F77D7C5-8617-C64C-A115-532533E7DA5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r>
              <a:rPr lang="en-US" altLang="en-US">
                <a:ea typeface="ＭＳ Ｐゴシック" panose="020B0600070205080204" pitchFamily="34" charset="-128"/>
                <a:cs typeface="ＭＳ Ｐゴシック" panose="020B0600070205080204" pitchFamily="34" charset="-128"/>
              </a:rPr>
              <a:t>Stopped 10/3/2012 session 1</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7B6B0D36-4A76-4F4D-AB92-67590A1403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ＭＳ Ｐゴシック" panose="020B0600070205080204" pitchFamily="34" charset="-128"/>
              </a:defRPr>
            </a:lvl1pPr>
            <a:lvl2pPr marL="742950" indent="-285750"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2pPr>
            <a:lvl3pPr marL="11430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gn="r" eaLnBrk="1" hangingPunct="1">
              <a:spcBef>
                <a:spcPct val="0"/>
              </a:spcBef>
            </a:pPr>
            <a:fld id="{F57FFA1C-7754-9247-A491-D8CA9CDFA2AF}" type="slidenum">
              <a:rPr kumimoji="0" lang="zh-CN" altLang="en-US">
                <a:latin typeface="Tahoma" panose="020B0604030504040204" pitchFamily="34" charset="0"/>
                <a:ea typeface="SimSun" panose="02010600030101010101" pitchFamily="2" charset="-122"/>
                <a:cs typeface="Arial" panose="020B0604020202020204" pitchFamily="34" charset="0"/>
              </a:rPr>
              <a:pPr algn="r" eaLnBrk="1" hangingPunct="1">
                <a:spcBef>
                  <a:spcPct val="0"/>
                </a:spcBef>
              </a:pPr>
              <a:t>5</a:t>
            </a:fld>
            <a:endParaRPr kumimoji="0" lang="en-US" altLang="zh-CN">
              <a:latin typeface="Tahoma" panose="020B0604030504040204" pitchFamily="34" charset="0"/>
              <a:ea typeface="SimSun" panose="02010600030101010101" pitchFamily="2" charset="-122"/>
              <a:cs typeface="Arial" panose="020B0604020202020204" pitchFamily="34" charset="0"/>
            </a:endParaRPr>
          </a:p>
        </p:txBody>
      </p:sp>
      <p:sp>
        <p:nvSpPr>
          <p:cNvPr id="44035" name="Rectangle 2">
            <a:extLst>
              <a:ext uri="{FF2B5EF4-FFF2-40B4-BE49-F238E27FC236}">
                <a16:creationId xmlns:a16="http://schemas.microsoft.com/office/drawing/2014/main" id="{B0975F74-C193-BF45-ACF6-56D3F53A380E}"/>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AD054F6F-3D24-B64A-89D3-2B8A688F3CBA}"/>
              </a:ext>
            </a:extLst>
          </p:cNvPr>
          <p:cNvSpPr>
            <a:spLocks noGrp="1" noChangeArrowheads="1"/>
          </p:cNvSpPr>
          <p:nvPr>
            <p:ph type="body" idx="1"/>
          </p:nvPr>
        </p:nvSpPr>
        <p:spPr>
          <a:xfrm>
            <a:off x="1243013" y="3335338"/>
            <a:ext cx="6823075" cy="316071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Ask: why is there no length field?</a:t>
            </a:r>
          </a:p>
          <a:p>
            <a:pPr eaLnBrk="1" hangingPunct="1"/>
            <a:r>
              <a:rPr lang="en-US" altLang="en-US">
                <a:ea typeface="ＭＳ Ｐゴシック" panose="020B0600070205080204" pitchFamily="34" charset="-128"/>
                <a:cs typeface="ＭＳ Ｐゴシック" panose="020B0600070205080204" pitchFamily="34" charset="-128"/>
              </a:rPr>
              <a:t>Why receive window is there? Recall that TCP offers a duplex channel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24C22B09-B0D4-6348-95A1-1A1EBEFD5DB6}"/>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ＭＳ Ｐゴシック" panose="020B0600070205080204" pitchFamily="34" charset="-128"/>
              </a:defRPr>
            </a:lvl1pPr>
            <a:lvl2pPr marL="742950" indent="-285750"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2pPr>
            <a:lvl3pPr marL="11430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gn="r" eaLnBrk="1" hangingPunct="1">
              <a:spcBef>
                <a:spcPct val="0"/>
              </a:spcBef>
            </a:pPr>
            <a:fld id="{A8067F00-B5AB-6044-A196-D7BD3350ED7E}" type="slidenum">
              <a:rPr kumimoji="0" lang="zh-CN" altLang="en-US">
                <a:latin typeface="Tahoma" panose="020B0604030504040204" pitchFamily="34" charset="0"/>
                <a:ea typeface="SimSun" panose="02010600030101010101" pitchFamily="2" charset="-122"/>
                <a:cs typeface="Arial" panose="020B0604020202020204" pitchFamily="34" charset="0"/>
              </a:rPr>
              <a:pPr algn="r" eaLnBrk="1" hangingPunct="1">
                <a:spcBef>
                  <a:spcPct val="0"/>
                </a:spcBef>
              </a:pPr>
              <a:t>6</a:t>
            </a:fld>
            <a:endParaRPr kumimoji="0" lang="en-US" altLang="zh-CN">
              <a:latin typeface="Tahoma" panose="020B0604030504040204" pitchFamily="34" charset="0"/>
              <a:ea typeface="SimSun" panose="02010600030101010101" pitchFamily="2" charset="-122"/>
              <a:cs typeface="Arial" panose="020B0604020202020204" pitchFamily="34" charset="0"/>
            </a:endParaRPr>
          </a:p>
        </p:txBody>
      </p:sp>
      <p:sp>
        <p:nvSpPr>
          <p:cNvPr id="45059" name="Rectangle 2">
            <a:extLst>
              <a:ext uri="{FF2B5EF4-FFF2-40B4-BE49-F238E27FC236}">
                <a16:creationId xmlns:a16="http://schemas.microsoft.com/office/drawing/2014/main" id="{3E8ADB72-CCE3-C44F-85C7-D5C7D11F6484}"/>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ABBB4233-88B6-9D47-BE36-AC08CB53128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Ack#: instead of saying </a:t>
            </a:r>
            <a:r>
              <a:rPr lang="ja-JP" altLang="en-US">
                <a:ea typeface="ＭＳ Ｐゴシック" panose="020B0600070205080204" pitchFamily="34" charset="-128"/>
                <a:cs typeface="ＭＳ Ｐゴシック" panose="020B0600070205080204" pitchFamily="34" charset="-128"/>
              </a:rPr>
              <a:t>“</a:t>
            </a:r>
            <a:r>
              <a:rPr lang="en-US" altLang="ja-JP">
                <a:ea typeface="ＭＳ Ｐゴシック" panose="020B0600070205080204" pitchFamily="34" charset="-128"/>
                <a:cs typeface="ＭＳ Ｐゴシック" panose="020B0600070205080204" pitchFamily="34" charset="-128"/>
              </a:rPr>
              <a:t>I have received all bytes until ack#-1.</a:t>
            </a:r>
            <a:r>
              <a:rPr lang="ja-JP" altLang="en-US">
                <a:ea typeface="ＭＳ Ｐゴシック" panose="020B0600070205080204" pitchFamily="34" charset="-128"/>
                <a:cs typeface="ＭＳ Ｐゴシック" panose="020B0600070205080204" pitchFamily="34" charset="-128"/>
              </a:rPr>
              <a:t>”</a:t>
            </a:r>
            <a:r>
              <a:rPr lang="en-US" altLang="ja-JP">
                <a:ea typeface="ＭＳ Ｐゴシック" panose="020B0600070205080204" pitchFamily="34" charset="-128"/>
                <a:cs typeface="ＭＳ Ｐゴシック" panose="020B0600070205080204" pitchFamily="34" charset="-128"/>
              </a:rPr>
              <a:t>, we say: </a:t>
            </a:r>
            <a:r>
              <a:rPr lang="ja-JP" altLang="en-US">
                <a:ea typeface="ＭＳ Ｐゴシック" panose="020B0600070205080204" pitchFamily="34" charset="-128"/>
                <a:cs typeface="ＭＳ Ｐゴシック" panose="020B0600070205080204" pitchFamily="34" charset="-128"/>
              </a:rPr>
              <a:t>“</a:t>
            </a:r>
            <a:r>
              <a:rPr lang="en-US" altLang="ja-JP">
                <a:ea typeface="ＭＳ Ｐゴシック" panose="020B0600070205080204" pitchFamily="34" charset="-128"/>
                <a:cs typeface="ＭＳ Ｐゴシック" panose="020B0600070205080204" pitchFamily="34" charset="-128"/>
              </a:rPr>
              <a:t>the next expected byte number is ack#.</a:t>
            </a:r>
            <a:r>
              <a:rPr lang="ja-JP" altLang="en-US">
                <a:ea typeface="ＭＳ Ｐゴシック" panose="020B0600070205080204" pitchFamily="34" charset="-128"/>
                <a:cs typeface="ＭＳ Ｐゴシック" panose="020B0600070205080204" pitchFamily="34" charset="-128"/>
              </a:rPr>
              <a:t>”</a:t>
            </a:r>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C8B4278A-2EAC-9948-96DE-0CABBDEACAF5}"/>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ＭＳ Ｐゴシック" panose="020B0600070205080204" pitchFamily="34" charset="-128"/>
              </a:defRPr>
            </a:lvl1pPr>
            <a:lvl2pPr marL="742950" indent="-285750"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2pPr>
            <a:lvl3pPr marL="11430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gn="r" eaLnBrk="1" hangingPunct="1">
              <a:spcBef>
                <a:spcPct val="0"/>
              </a:spcBef>
            </a:pPr>
            <a:fld id="{4BD9DCC8-0730-A342-8A6E-8BE38E9C78A7}" type="slidenum">
              <a:rPr kumimoji="0" lang="zh-CN" altLang="en-US">
                <a:latin typeface="Tahoma" panose="020B0604030504040204" pitchFamily="34" charset="0"/>
                <a:ea typeface="SimSun" panose="02010600030101010101" pitchFamily="2" charset="-122"/>
                <a:cs typeface="Arial" panose="020B0604020202020204" pitchFamily="34" charset="0"/>
              </a:rPr>
              <a:pPr algn="r" eaLnBrk="1" hangingPunct="1">
                <a:spcBef>
                  <a:spcPct val="0"/>
                </a:spcBef>
              </a:pPr>
              <a:t>7</a:t>
            </a:fld>
            <a:endParaRPr kumimoji="0" lang="en-US" altLang="zh-CN">
              <a:latin typeface="Tahoma" panose="020B0604030504040204" pitchFamily="34" charset="0"/>
              <a:ea typeface="SimSun" panose="02010600030101010101" pitchFamily="2" charset="-122"/>
              <a:cs typeface="Arial" panose="020B0604020202020204" pitchFamily="34" charset="0"/>
            </a:endParaRPr>
          </a:p>
        </p:txBody>
      </p:sp>
      <p:sp>
        <p:nvSpPr>
          <p:cNvPr id="46083" name="Rectangle 2">
            <a:extLst>
              <a:ext uri="{FF2B5EF4-FFF2-40B4-BE49-F238E27FC236}">
                <a16:creationId xmlns:a16="http://schemas.microsoft.com/office/drawing/2014/main" id="{B24BF434-4D70-D541-A2A6-B0D6595CC2A0}"/>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593775EA-431B-0B4B-B508-E5E9825B988A}"/>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Taken from http://www.vijaymukhi.com/vmis/tcp.htm</a:t>
            </a:r>
          </a:p>
          <a:p>
            <a:pPr eaLnBrk="1" hangingPunct="1"/>
            <a:r>
              <a:rPr lang="en-US" altLang="en-US">
                <a:ea typeface="ＭＳ Ｐゴシック" panose="020B0600070205080204" pitchFamily="34" charset="-128"/>
                <a:cs typeface="ＭＳ Ｐゴシック" panose="020B0600070205080204" pitchFamily="34" charset="-128"/>
              </a:rPr>
              <a:t>The Urgent Pointer is used when some information has to reach the server ASAP. When the TCP/IP stack at the other end sees a packet using the Urgent Pointer, it is duty bound to stop all it's doing and immediately send this packet to the relevant server. Since the packet is plucked out of the processing queue and acted upon immediately, it is known as an </a:t>
            </a:r>
            <a:r>
              <a:rPr lang="en-US" altLang="en-US">
                <a:ea typeface="ＭＳ Ｐゴシック" panose="020B0600070205080204" pitchFamily="34" charset="-128"/>
                <a:cs typeface="ＭＳ Ｐゴシック" panose="020B0600070205080204" pitchFamily="34" charset="-128"/>
                <a:hlinkClick r:id="rId3"/>
              </a:rPr>
              <a:t>Out Of Band (OOB)</a:t>
            </a:r>
            <a:r>
              <a:rPr lang="en-US" altLang="en-US">
                <a:ea typeface="ＭＳ Ｐゴシック" panose="020B0600070205080204" pitchFamily="34" charset="-128"/>
                <a:cs typeface="ＭＳ Ｐゴシック" panose="020B0600070205080204" pitchFamily="34" charset="-128"/>
              </a:rPr>
              <a:t> packet and the data is called Out Of Band (OOB) data. The Urgent Pointer is usually used in Telnet, where an immediate response (e.g. the echoing of characters) is desirable.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C230A2DE-4D25-8649-B382-A2BF42797CC1}"/>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ＭＳ Ｐゴシック" panose="020B0600070205080204" pitchFamily="34" charset="-128"/>
              </a:defRPr>
            </a:lvl1pPr>
            <a:lvl2pPr marL="742950" indent="-285750"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2pPr>
            <a:lvl3pPr marL="11430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gn="r" eaLnBrk="1" hangingPunct="1">
              <a:spcBef>
                <a:spcPct val="0"/>
              </a:spcBef>
            </a:pPr>
            <a:fld id="{7CE92BE1-235D-B348-B6E6-62B32EE7DE47}" type="slidenum">
              <a:rPr kumimoji="0" lang="zh-CN" altLang="en-US">
                <a:latin typeface="Tahoma" panose="020B0604030504040204" pitchFamily="34" charset="0"/>
                <a:ea typeface="SimSun" panose="02010600030101010101" pitchFamily="2" charset="-122"/>
                <a:cs typeface="Arial" panose="020B0604020202020204" pitchFamily="34" charset="0"/>
              </a:rPr>
              <a:pPr algn="r" eaLnBrk="1" hangingPunct="1">
                <a:spcBef>
                  <a:spcPct val="0"/>
                </a:spcBef>
              </a:pPr>
              <a:t>9</a:t>
            </a:fld>
            <a:endParaRPr kumimoji="0" lang="en-US" altLang="zh-CN">
              <a:latin typeface="Tahoma" panose="020B0604030504040204" pitchFamily="34" charset="0"/>
              <a:ea typeface="SimSun" panose="02010600030101010101" pitchFamily="2" charset="-122"/>
              <a:cs typeface="Arial" panose="020B0604020202020204" pitchFamily="34" charset="0"/>
            </a:endParaRPr>
          </a:p>
        </p:txBody>
      </p:sp>
      <p:sp>
        <p:nvSpPr>
          <p:cNvPr id="47107" name="Rectangle 2">
            <a:extLst>
              <a:ext uri="{FF2B5EF4-FFF2-40B4-BE49-F238E27FC236}">
                <a16:creationId xmlns:a16="http://schemas.microsoft.com/office/drawing/2014/main" id="{1241D740-802B-1646-997C-5A2601BFE884}"/>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48E44718-83C0-A447-AD84-6009420B8BAD}"/>
              </a:ext>
            </a:extLst>
          </p:cNvPr>
          <p:cNvSpPr>
            <a:spLocks noGrp="1" noChangeArrowheads="1"/>
          </p:cNvSpPr>
          <p:nvPr>
            <p:ph type="body" idx="1"/>
          </p:nvPr>
        </p:nvSpPr>
        <p:spPr>
          <a:xfrm>
            <a:off x="1243013" y="3335338"/>
            <a:ext cx="6823075" cy="316071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For tcp, seq # usually does not start from 0. If it were, we could interpret seq # as how many number of bytes of payload have been sent previously</a:t>
            </a:r>
          </a:p>
          <a:p>
            <a:pPr eaLnBrk="1" hangingPunct="1"/>
            <a:r>
              <a:rPr lang="en-US" altLang="en-US">
                <a:ea typeface="ＭＳ Ｐゴシック" panose="020B0600070205080204" pitchFamily="34" charset="-128"/>
                <a:cs typeface="ＭＳ Ｐゴシック" panose="020B0600070205080204" pitchFamily="34" charset="-128"/>
              </a:rPr>
              <a:t>Seq=43: seq field contain the next expected number even if the segment does not contain any payload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95313A2D-2121-1341-8C4F-48354BAC2D78}"/>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ＭＳ Ｐゴシック" panose="020B0600070205080204" pitchFamily="34" charset="-128"/>
              </a:defRPr>
            </a:lvl1pPr>
            <a:lvl2pPr marL="742950" indent="-285750"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2pPr>
            <a:lvl3pPr marL="11430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gn="r" eaLnBrk="1" hangingPunct="1">
              <a:spcBef>
                <a:spcPct val="0"/>
              </a:spcBef>
            </a:pPr>
            <a:fld id="{405D27A4-00EA-FD4A-9D32-884985FFDD8A}" type="slidenum">
              <a:rPr kumimoji="0" lang="zh-CN" altLang="en-US">
                <a:latin typeface="Tahoma" panose="020B0604030504040204" pitchFamily="34" charset="0"/>
                <a:ea typeface="SimSun" panose="02010600030101010101" pitchFamily="2" charset="-122"/>
                <a:cs typeface="Arial" panose="020B0604020202020204" pitchFamily="34" charset="0"/>
              </a:rPr>
              <a:pPr algn="r" eaLnBrk="1" hangingPunct="1">
                <a:spcBef>
                  <a:spcPct val="0"/>
                </a:spcBef>
              </a:pPr>
              <a:t>16</a:t>
            </a:fld>
            <a:endParaRPr kumimoji="0" lang="en-US" altLang="zh-CN">
              <a:latin typeface="Tahoma" panose="020B0604030504040204" pitchFamily="34" charset="0"/>
              <a:ea typeface="SimSun" panose="02010600030101010101" pitchFamily="2" charset="-122"/>
              <a:cs typeface="Arial" panose="020B0604020202020204" pitchFamily="34" charset="0"/>
            </a:endParaRPr>
          </a:p>
        </p:txBody>
      </p:sp>
      <p:sp>
        <p:nvSpPr>
          <p:cNvPr id="48131" name="Rectangle 2">
            <a:extLst>
              <a:ext uri="{FF2B5EF4-FFF2-40B4-BE49-F238E27FC236}">
                <a16:creationId xmlns:a16="http://schemas.microsoft.com/office/drawing/2014/main" id="{8B6C888C-FB4E-1D43-8ADD-330C78FA73B0}"/>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EBDD5E18-134A-7545-A12C-2918D7C6656B}"/>
              </a:ext>
            </a:extLst>
          </p:cNvPr>
          <p:cNvSpPr>
            <a:spLocks noGrp="1" noChangeArrowheads="1"/>
          </p:cNvSpPr>
          <p:nvPr>
            <p:ph type="body" idx="1"/>
          </p:nvPr>
        </p:nvSpPr>
        <p:spPr>
          <a:xfrm>
            <a:off x="1243013" y="3335338"/>
            <a:ext cx="6823075" cy="316071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Remember that ack is accumulative. If an ack number corresponding a seq number in the middle of the sending window, it is acking all bytes upto that ack number - 1</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5C8D428A-D25A-3545-B6C2-F1242FCFC8E8}"/>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ＭＳ Ｐゴシック" panose="020B0600070205080204" pitchFamily="34" charset="-128"/>
              </a:defRPr>
            </a:lvl1pPr>
            <a:lvl2pPr marL="742950" indent="-285750"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2pPr>
            <a:lvl3pPr marL="11430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gn="r" eaLnBrk="1" hangingPunct="1">
              <a:spcBef>
                <a:spcPct val="0"/>
              </a:spcBef>
            </a:pPr>
            <a:fld id="{F3A64D92-93C9-9C4F-9279-1D5A023CDB2E}" type="slidenum">
              <a:rPr kumimoji="0" lang="zh-CN" altLang="en-US">
                <a:latin typeface="Tahoma" panose="020B0604030504040204" pitchFamily="34" charset="0"/>
                <a:ea typeface="SimSun" panose="02010600030101010101" pitchFamily="2" charset="-122"/>
                <a:cs typeface="Arial" panose="020B0604020202020204" pitchFamily="34" charset="0"/>
              </a:rPr>
              <a:pPr algn="r" eaLnBrk="1" hangingPunct="1">
                <a:spcBef>
                  <a:spcPct val="0"/>
                </a:spcBef>
              </a:pPr>
              <a:t>17</a:t>
            </a:fld>
            <a:endParaRPr kumimoji="0" lang="en-US" altLang="zh-CN">
              <a:latin typeface="Tahoma" panose="020B0604030504040204" pitchFamily="34" charset="0"/>
              <a:ea typeface="SimSun" panose="02010600030101010101" pitchFamily="2" charset="-122"/>
              <a:cs typeface="Arial" panose="020B0604020202020204" pitchFamily="34" charset="0"/>
            </a:endParaRPr>
          </a:p>
        </p:txBody>
      </p:sp>
      <p:sp>
        <p:nvSpPr>
          <p:cNvPr id="49155" name="Rectangle 2">
            <a:extLst>
              <a:ext uri="{FF2B5EF4-FFF2-40B4-BE49-F238E27FC236}">
                <a16:creationId xmlns:a16="http://schemas.microsoft.com/office/drawing/2014/main" id="{C7B28D49-3F19-0549-B715-757DB9105022}"/>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8D6AE868-D45F-7D42-9BB2-25453832BC99}"/>
              </a:ext>
            </a:extLst>
          </p:cNvPr>
          <p:cNvSpPr>
            <a:spLocks noGrp="1" noChangeArrowheads="1"/>
          </p:cNvSpPr>
          <p:nvPr>
            <p:ph type="body" idx="1"/>
          </p:nvPr>
        </p:nvSpPr>
        <p:spPr>
          <a:xfrm>
            <a:off x="1241425" y="3336925"/>
            <a:ext cx="6826250" cy="3159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2E007354-4AFB-9044-9CC2-4240378E47E1}"/>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ＭＳ Ｐゴシック" panose="020B0600070205080204" pitchFamily="34" charset="-128"/>
              </a:defRPr>
            </a:lvl1pPr>
            <a:lvl2pPr marL="742950" indent="-285750" algn="l" defTabSz="930275" eaLnBrk="0" hangingPunct="0">
              <a:spcBef>
                <a:spcPct val="30000"/>
              </a:spcBef>
              <a:defRPr kumimoji="1" sz="12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2pPr>
            <a:lvl3pPr marL="11430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002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57400" indent="-228600" algn="l" defTabSz="930275" eaLnBrk="0" hangingPunct="0">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146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29718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290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886200" indent="-228600" defTabSz="930275"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lgn="r" eaLnBrk="1" hangingPunct="1">
              <a:spcBef>
                <a:spcPct val="0"/>
              </a:spcBef>
            </a:pPr>
            <a:fld id="{B7C73A18-5416-FD4D-880D-2FCAC6CA77B0}" type="slidenum">
              <a:rPr kumimoji="0" lang="zh-CN" altLang="en-US">
                <a:latin typeface="Tahoma" panose="020B0604030504040204" pitchFamily="34" charset="0"/>
                <a:ea typeface="SimSun" panose="02010600030101010101" pitchFamily="2" charset="-122"/>
                <a:cs typeface="Arial" panose="020B0604020202020204" pitchFamily="34" charset="0"/>
              </a:rPr>
              <a:pPr algn="r" eaLnBrk="1" hangingPunct="1">
                <a:spcBef>
                  <a:spcPct val="0"/>
                </a:spcBef>
              </a:pPr>
              <a:t>18</a:t>
            </a:fld>
            <a:endParaRPr kumimoji="0" lang="en-US" altLang="zh-CN">
              <a:latin typeface="Tahoma" panose="020B0604030504040204" pitchFamily="34" charset="0"/>
              <a:ea typeface="SimSun" panose="02010600030101010101" pitchFamily="2" charset="-122"/>
              <a:cs typeface="Arial" panose="020B0604020202020204" pitchFamily="34" charset="0"/>
            </a:endParaRPr>
          </a:p>
        </p:txBody>
      </p:sp>
      <p:sp>
        <p:nvSpPr>
          <p:cNvPr id="50179" name="Rectangle 2">
            <a:extLst>
              <a:ext uri="{FF2B5EF4-FFF2-40B4-BE49-F238E27FC236}">
                <a16:creationId xmlns:a16="http://schemas.microsoft.com/office/drawing/2014/main" id="{11A99D54-C645-5147-A8C8-273E48F6F3ED}"/>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F7A54E6A-9ECF-C74F-B519-AE212ACB83C2}"/>
              </a:ext>
            </a:extLst>
          </p:cNvPr>
          <p:cNvSpPr>
            <a:spLocks noGrp="1" noChangeArrowheads="1"/>
          </p:cNvSpPr>
          <p:nvPr>
            <p:ph type="body" idx="1"/>
          </p:nvPr>
        </p:nvSpPr>
        <p:spPr>
          <a:xfrm>
            <a:off x="1241425" y="3336925"/>
            <a:ext cx="6826250" cy="3159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8E8B478D-F477-444E-98D9-954B4AD1A198}"/>
              </a:ext>
            </a:extLst>
          </p:cNvPr>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646B20BC-26DD-C642-9832-D0185E081FC2}"/>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10" name="Rectangle 2"/>
          <p:cNvSpPr>
            <a:spLocks noGrp="1" noChangeArrowheads="1"/>
          </p:cNvSpPr>
          <p:nvPr>
            <p:ph type="ctrTitle"/>
          </p:nvPr>
        </p:nvSpPr>
        <p:spPr>
          <a:xfrm>
            <a:off x="914400" y="1524000"/>
            <a:ext cx="7623175" cy="1752600"/>
          </a:xfrm>
        </p:spPr>
        <p:txBody>
          <a:bodyPr/>
          <a:lstStyle>
            <a:lvl1pPr>
              <a:defRPr sz="5000"/>
            </a:lvl1pPr>
          </a:lstStyle>
          <a:p>
            <a:r>
              <a:rPr lang="en-US"/>
              <a:t>Click to edit Master title style</a:t>
            </a:r>
          </a:p>
        </p:txBody>
      </p:sp>
      <p:sp>
        <p:nvSpPr>
          <p:cNvPr id="68611" name="Rectangle 3"/>
          <p:cNvSpPr>
            <a:spLocks noGrp="1" noChangeArrowheads="1"/>
          </p:cNvSpPr>
          <p:nvPr>
            <p:ph type="subTitle" idx="1"/>
          </p:nvPr>
        </p:nvSpPr>
        <p:spPr>
          <a:xfrm>
            <a:off x="1981200" y="3962400"/>
            <a:ext cx="6553200" cy="1752600"/>
          </a:xfrm>
        </p:spPr>
        <p:txBody>
          <a:bodyPr/>
          <a:lstStyle>
            <a:lvl1pPr marL="0" indent="0">
              <a:buFont typeface="Wingdings" charset="2"/>
              <a:buNone/>
              <a:defRPr sz="2800"/>
            </a:lvl1pPr>
          </a:lstStyle>
          <a:p>
            <a:r>
              <a:rPr lang="en-US"/>
              <a:t>Click to edit Master subtitle style</a:t>
            </a:r>
          </a:p>
        </p:txBody>
      </p:sp>
      <p:sp>
        <p:nvSpPr>
          <p:cNvPr id="6" name="Rectangle 4">
            <a:extLst>
              <a:ext uri="{FF2B5EF4-FFF2-40B4-BE49-F238E27FC236}">
                <a16:creationId xmlns:a16="http://schemas.microsoft.com/office/drawing/2014/main" id="{D1C8B608-BBD9-AE41-A985-4E45D9874898}"/>
              </a:ext>
            </a:extLst>
          </p:cNvPr>
          <p:cNvSpPr>
            <a:spLocks noGrp="1" noChangeArrowheads="1"/>
          </p:cNvSpPr>
          <p:nvPr>
            <p:ph type="dt" sz="half" idx="10"/>
          </p:nvPr>
        </p:nvSpPr>
        <p:spPr/>
        <p:txBody>
          <a:bodyPr/>
          <a:lstStyle>
            <a:lvl1pPr>
              <a:defRPr smtClean="0"/>
            </a:lvl1pPr>
          </a:lstStyle>
          <a:p>
            <a:pPr>
              <a:defRPr/>
            </a:pPr>
            <a:fld id="{9CC73FE9-DFED-A346-BC99-4F450115B585}" type="datetime1">
              <a:rPr lang="en-US" altLang="en-US" smtClean="0"/>
              <a:t>5/10/23</a:t>
            </a:fld>
            <a:endParaRPr lang="en-US" altLang="en-US"/>
          </a:p>
        </p:txBody>
      </p:sp>
      <p:sp>
        <p:nvSpPr>
          <p:cNvPr id="7" name="Rectangle 5">
            <a:extLst>
              <a:ext uri="{FF2B5EF4-FFF2-40B4-BE49-F238E27FC236}">
                <a16:creationId xmlns:a16="http://schemas.microsoft.com/office/drawing/2014/main" id="{5D3009B6-7B6C-EE45-A437-CF6602FB4791}"/>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79395D3D-A3CD-164D-9DD2-3625586810DB}"/>
              </a:ext>
            </a:extLst>
          </p:cNvPr>
          <p:cNvSpPr>
            <a:spLocks noGrp="1" noChangeArrowheads="1"/>
          </p:cNvSpPr>
          <p:nvPr>
            <p:ph type="sldNum" sz="quarter" idx="12"/>
          </p:nvPr>
        </p:nvSpPr>
        <p:spPr/>
        <p:txBody>
          <a:bodyPr/>
          <a:lstStyle>
            <a:lvl1pPr>
              <a:defRPr/>
            </a:lvl1pPr>
          </a:lstStyle>
          <a:p>
            <a:fld id="{52BBB496-2FE6-4144-A037-8DDBF725CE54}" type="slidenum">
              <a:rPr lang="en-US" altLang="en-US"/>
              <a:pPr/>
              <a:t>‹#›</a:t>
            </a:fld>
            <a:endParaRPr lang="en-US" altLang="en-US"/>
          </a:p>
        </p:txBody>
      </p:sp>
    </p:spTree>
    <p:extLst>
      <p:ext uri="{BB962C8B-B14F-4D97-AF65-F5344CB8AC3E}">
        <p14:creationId xmlns:p14="http://schemas.microsoft.com/office/powerpoint/2010/main" val="189776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D90D18C-49E5-134B-B2CE-6E7368DE313A}"/>
              </a:ext>
            </a:extLst>
          </p:cNvPr>
          <p:cNvSpPr>
            <a:spLocks noGrp="1" noChangeArrowheads="1"/>
          </p:cNvSpPr>
          <p:nvPr>
            <p:ph type="dt" sz="half" idx="10"/>
          </p:nvPr>
        </p:nvSpPr>
        <p:spPr>
          <a:ln/>
        </p:spPr>
        <p:txBody>
          <a:bodyPr/>
          <a:lstStyle>
            <a:lvl1pPr>
              <a:defRPr/>
            </a:lvl1pPr>
          </a:lstStyle>
          <a:p>
            <a:pPr>
              <a:defRPr/>
            </a:pPr>
            <a:fld id="{076DC856-66E7-4B4A-9E7F-D8566B8A2F54}" type="datetime1">
              <a:rPr lang="en-US" altLang="en-US" smtClean="0"/>
              <a:t>5/10/23</a:t>
            </a:fld>
            <a:endParaRPr lang="en-US" altLang="en-US"/>
          </a:p>
        </p:txBody>
      </p:sp>
      <p:sp>
        <p:nvSpPr>
          <p:cNvPr id="5" name="Rectangle 5">
            <a:extLst>
              <a:ext uri="{FF2B5EF4-FFF2-40B4-BE49-F238E27FC236}">
                <a16:creationId xmlns:a16="http://schemas.microsoft.com/office/drawing/2014/main" id="{C375701B-2B17-9745-8F6E-691C1778D004}"/>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5048C3BF-469A-F141-BED8-6A6EDEC9065D}"/>
              </a:ext>
            </a:extLst>
          </p:cNvPr>
          <p:cNvSpPr>
            <a:spLocks noGrp="1" noChangeArrowheads="1"/>
          </p:cNvSpPr>
          <p:nvPr>
            <p:ph type="sldNum" sz="quarter" idx="12"/>
          </p:nvPr>
        </p:nvSpPr>
        <p:spPr>
          <a:ln/>
        </p:spPr>
        <p:txBody>
          <a:bodyPr/>
          <a:lstStyle>
            <a:lvl1pPr>
              <a:defRPr/>
            </a:lvl1pPr>
          </a:lstStyle>
          <a:p>
            <a:fld id="{5A0C1C91-534B-FD42-AB64-2C988F934A3F}" type="slidenum">
              <a:rPr lang="en-US" altLang="en-US"/>
              <a:pPr/>
              <a:t>‹#›</a:t>
            </a:fld>
            <a:endParaRPr lang="en-US" altLang="en-US"/>
          </a:p>
        </p:txBody>
      </p:sp>
    </p:spTree>
    <p:extLst>
      <p:ext uri="{BB962C8B-B14F-4D97-AF65-F5344CB8AC3E}">
        <p14:creationId xmlns:p14="http://schemas.microsoft.com/office/powerpoint/2010/main" val="1565931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DAC36DF-92AE-7848-B216-7097BD8C6CEF}"/>
              </a:ext>
            </a:extLst>
          </p:cNvPr>
          <p:cNvSpPr>
            <a:spLocks noGrp="1" noChangeArrowheads="1"/>
          </p:cNvSpPr>
          <p:nvPr>
            <p:ph type="dt" sz="half" idx="10"/>
          </p:nvPr>
        </p:nvSpPr>
        <p:spPr>
          <a:ln/>
        </p:spPr>
        <p:txBody>
          <a:bodyPr/>
          <a:lstStyle>
            <a:lvl1pPr>
              <a:defRPr/>
            </a:lvl1pPr>
          </a:lstStyle>
          <a:p>
            <a:pPr>
              <a:defRPr/>
            </a:pPr>
            <a:fld id="{EE26DDDA-6B9F-F947-80C5-7B6480004F4D}" type="datetime1">
              <a:rPr lang="en-US" altLang="en-US" smtClean="0"/>
              <a:t>5/10/23</a:t>
            </a:fld>
            <a:endParaRPr lang="en-US" altLang="en-US"/>
          </a:p>
        </p:txBody>
      </p:sp>
      <p:sp>
        <p:nvSpPr>
          <p:cNvPr id="5" name="Rectangle 5">
            <a:extLst>
              <a:ext uri="{FF2B5EF4-FFF2-40B4-BE49-F238E27FC236}">
                <a16:creationId xmlns:a16="http://schemas.microsoft.com/office/drawing/2014/main" id="{4C9AFDBB-4A5C-F845-AC29-EAEAA93EDAF1}"/>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484D12A5-3999-4E4F-8FD5-95468D3DE14C}"/>
              </a:ext>
            </a:extLst>
          </p:cNvPr>
          <p:cNvSpPr>
            <a:spLocks noGrp="1" noChangeArrowheads="1"/>
          </p:cNvSpPr>
          <p:nvPr>
            <p:ph type="sldNum" sz="quarter" idx="12"/>
          </p:nvPr>
        </p:nvSpPr>
        <p:spPr>
          <a:ln/>
        </p:spPr>
        <p:txBody>
          <a:bodyPr/>
          <a:lstStyle>
            <a:lvl1pPr>
              <a:defRPr/>
            </a:lvl1pPr>
          </a:lstStyle>
          <a:p>
            <a:fld id="{36FA263F-DF38-E342-B154-77882222A09E}" type="slidenum">
              <a:rPr lang="en-US" altLang="en-US"/>
              <a:pPr/>
              <a:t>‹#›</a:t>
            </a:fld>
            <a:endParaRPr lang="en-US" altLang="en-US"/>
          </a:p>
        </p:txBody>
      </p:sp>
    </p:spTree>
    <p:extLst>
      <p:ext uri="{BB962C8B-B14F-4D97-AF65-F5344CB8AC3E}">
        <p14:creationId xmlns:p14="http://schemas.microsoft.com/office/powerpoint/2010/main" val="2163940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4049FB6-204E-7C4E-BFE5-0A1073A54585}"/>
              </a:ext>
            </a:extLst>
          </p:cNvPr>
          <p:cNvSpPr>
            <a:spLocks noGrp="1" noChangeArrowheads="1"/>
          </p:cNvSpPr>
          <p:nvPr>
            <p:ph type="dt" sz="half" idx="10"/>
          </p:nvPr>
        </p:nvSpPr>
        <p:spPr>
          <a:ln/>
        </p:spPr>
        <p:txBody>
          <a:bodyPr/>
          <a:lstStyle>
            <a:lvl1pPr>
              <a:defRPr/>
            </a:lvl1pPr>
          </a:lstStyle>
          <a:p>
            <a:pPr>
              <a:defRPr/>
            </a:pPr>
            <a:fld id="{460BF88E-4254-FA44-BB9E-58CC800EF032}" type="datetime1">
              <a:rPr lang="en-US" altLang="en-US" smtClean="0"/>
              <a:t>5/10/23</a:t>
            </a:fld>
            <a:endParaRPr lang="en-US" altLang="en-US"/>
          </a:p>
        </p:txBody>
      </p:sp>
      <p:sp>
        <p:nvSpPr>
          <p:cNvPr id="5" name="Rectangle 5">
            <a:extLst>
              <a:ext uri="{FF2B5EF4-FFF2-40B4-BE49-F238E27FC236}">
                <a16:creationId xmlns:a16="http://schemas.microsoft.com/office/drawing/2014/main" id="{529D1450-B599-7143-A2CD-C8B54D17AB17}"/>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EBF09DB1-1BAC-8F41-A390-03647A007991}"/>
              </a:ext>
            </a:extLst>
          </p:cNvPr>
          <p:cNvSpPr>
            <a:spLocks noGrp="1" noChangeArrowheads="1"/>
          </p:cNvSpPr>
          <p:nvPr>
            <p:ph type="sldNum" sz="quarter" idx="12"/>
          </p:nvPr>
        </p:nvSpPr>
        <p:spPr>
          <a:ln/>
        </p:spPr>
        <p:txBody>
          <a:bodyPr/>
          <a:lstStyle>
            <a:lvl1pPr>
              <a:defRPr/>
            </a:lvl1pPr>
          </a:lstStyle>
          <a:p>
            <a:fld id="{F5D83180-2746-5D43-81AD-3D65F00DACD5}" type="slidenum">
              <a:rPr lang="en-US" altLang="en-US"/>
              <a:pPr/>
              <a:t>‹#›</a:t>
            </a:fld>
            <a:endParaRPr lang="en-US" altLang="en-US"/>
          </a:p>
        </p:txBody>
      </p:sp>
    </p:spTree>
    <p:extLst>
      <p:ext uri="{BB962C8B-B14F-4D97-AF65-F5344CB8AC3E}">
        <p14:creationId xmlns:p14="http://schemas.microsoft.com/office/powerpoint/2010/main" val="3030401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42EE02D-667A-C344-BDB6-F799327AB38D}"/>
              </a:ext>
            </a:extLst>
          </p:cNvPr>
          <p:cNvSpPr>
            <a:spLocks noGrp="1" noChangeArrowheads="1"/>
          </p:cNvSpPr>
          <p:nvPr>
            <p:ph type="dt" sz="half" idx="10"/>
          </p:nvPr>
        </p:nvSpPr>
        <p:spPr>
          <a:ln/>
        </p:spPr>
        <p:txBody>
          <a:bodyPr/>
          <a:lstStyle>
            <a:lvl1pPr>
              <a:defRPr/>
            </a:lvl1pPr>
          </a:lstStyle>
          <a:p>
            <a:pPr>
              <a:defRPr/>
            </a:pPr>
            <a:fld id="{8F79C94F-5CC9-AE40-A8DF-BC5FADF7CFC3}" type="datetime1">
              <a:rPr lang="en-US" altLang="en-US" smtClean="0"/>
              <a:t>5/10/23</a:t>
            </a:fld>
            <a:endParaRPr lang="en-US" altLang="en-US"/>
          </a:p>
        </p:txBody>
      </p:sp>
      <p:sp>
        <p:nvSpPr>
          <p:cNvPr id="5" name="Rectangle 5">
            <a:extLst>
              <a:ext uri="{FF2B5EF4-FFF2-40B4-BE49-F238E27FC236}">
                <a16:creationId xmlns:a16="http://schemas.microsoft.com/office/drawing/2014/main" id="{3B8BFA87-EDBE-914C-BA2C-C31DCAD7649D}"/>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14B3475C-1D17-AC45-BF66-FA3DE31BD540}"/>
              </a:ext>
            </a:extLst>
          </p:cNvPr>
          <p:cNvSpPr>
            <a:spLocks noGrp="1" noChangeArrowheads="1"/>
          </p:cNvSpPr>
          <p:nvPr>
            <p:ph type="sldNum" sz="quarter" idx="12"/>
          </p:nvPr>
        </p:nvSpPr>
        <p:spPr>
          <a:ln/>
        </p:spPr>
        <p:txBody>
          <a:bodyPr/>
          <a:lstStyle>
            <a:lvl1pPr>
              <a:defRPr/>
            </a:lvl1pPr>
          </a:lstStyle>
          <a:p>
            <a:fld id="{260B2CE0-82FE-1644-8465-64A99A69A292}" type="slidenum">
              <a:rPr lang="en-US" altLang="en-US"/>
              <a:pPr/>
              <a:t>‹#›</a:t>
            </a:fld>
            <a:endParaRPr lang="en-US" altLang="en-US"/>
          </a:p>
        </p:txBody>
      </p:sp>
    </p:spTree>
    <p:extLst>
      <p:ext uri="{BB962C8B-B14F-4D97-AF65-F5344CB8AC3E}">
        <p14:creationId xmlns:p14="http://schemas.microsoft.com/office/powerpoint/2010/main" val="1976332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B362FF5-1E3B-CC4D-9D06-60B2CC58B03E}"/>
              </a:ext>
            </a:extLst>
          </p:cNvPr>
          <p:cNvSpPr>
            <a:spLocks noGrp="1" noChangeArrowheads="1"/>
          </p:cNvSpPr>
          <p:nvPr>
            <p:ph type="dt" sz="half" idx="10"/>
          </p:nvPr>
        </p:nvSpPr>
        <p:spPr>
          <a:ln/>
        </p:spPr>
        <p:txBody>
          <a:bodyPr/>
          <a:lstStyle>
            <a:lvl1pPr>
              <a:defRPr/>
            </a:lvl1pPr>
          </a:lstStyle>
          <a:p>
            <a:pPr>
              <a:defRPr/>
            </a:pPr>
            <a:fld id="{70034A19-8720-E34E-8088-C59182865C0A}" type="datetime1">
              <a:rPr lang="en-US" altLang="en-US" smtClean="0"/>
              <a:t>5/10/23</a:t>
            </a:fld>
            <a:endParaRPr lang="en-US" altLang="en-US"/>
          </a:p>
        </p:txBody>
      </p:sp>
      <p:sp>
        <p:nvSpPr>
          <p:cNvPr id="6" name="Rectangle 5">
            <a:extLst>
              <a:ext uri="{FF2B5EF4-FFF2-40B4-BE49-F238E27FC236}">
                <a16:creationId xmlns:a16="http://schemas.microsoft.com/office/drawing/2014/main" id="{8B00B7BC-5FD8-A946-BBB8-3D550A75F4F4}"/>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F20CC86B-444C-FF47-9AC6-9BF91E675923}"/>
              </a:ext>
            </a:extLst>
          </p:cNvPr>
          <p:cNvSpPr>
            <a:spLocks noGrp="1" noChangeArrowheads="1"/>
          </p:cNvSpPr>
          <p:nvPr>
            <p:ph type="sldNum" sz="quarter" idx="12"/>
          </p:nvPr>
        </p:nvSpPr>
        <p:spPr>
          <a:ln/>
        </p:spPr>
        <p:txBody>
          <a:bodyPr/>
          <a:lstStyle>
            <a:lvl1pPr>
              <a:defRPr/>
            </a:lvl1pPr>
          </a:lstStyle>
          <a:p>
            <a:fld id="{2735BBEC-974B-5542-96EF-6D0E8EECF11C}" type="slidenum">
              <a:rPr lang="en-US" altLang="en-US"/>
              <a:pPr/>
              <a:t>‹#›</a:t>
            </a:fld>
            <a:endParaRPr lang="en-US" altLang="en-US"/>
          </a:p>
        </p:txBody>
      </p:sp>
    </p:spTree>
    <p:extLst>
      <p:ext uri="{BB962C8B-B14F-4D97-AF65-F5344CB8AC3E}">
        <p14:creationId xmlns:p14="http://schemas.microsoft.com/office/powerpoint/2010/main" val="31458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312BC5F-A49C-8B43-8E17-AB92B7CA66F9}"/>
              </a:ext>
            </a:extLst>
          </p:cNvPr>
          <p:cNvSpPr>
            <a:spLocks noGrp="1" noChangeArrowheads="1"/>
          </p:cNvSpPr>
          <p:nvPr>
            <p:ph type="dt" sz="half" idx="10"/>
          </p:nvPr>
        </p:nvSpPr>
        <p:spPr>
          <a:ln/>
        </p:spPr>
        <p:txBody>
          <a:bodyPr/>
          <a:lstStyle>
            <a:lvl1pPr>
              <a:defRPr/>
            </a:lvl1pPr>
          </a:lstStyle>
          <a:p>
            <a:pPr>
              <a:defRPr/>
            </a:pPr>
            <a:fld id="{2A5001C1-109D-A446-9CBB-DCC953BCDC0D}" type="datetime1">
              <a:rPr lang="en-US" altLang="en-US" smtClean="0"/>
              <a:t>5/10/23</a:t>
            </a:fld>
            <a:endParaRPr lang="en-US" altLang="en-US"/>
          </a:p>
        </p:txBody>
      </p:sp>
      <p:sp>
        <p:nvSpPr>
          <p:cNvPr id="8" name="Rectangle 5">
            <a:extLst>
              <a:ext uri="{FF2B5EF4-FFF2-40B4-BE49-F238E27FC236}">
                <a16:creationId xmlns:a16="http://schemas.microsoft.com/office/drawing/2014/main" id="{0DF28D5F-AD8D-8C47-AADC-EE7207916346}"/>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a:extLst>
              <a:ext uri="{FF2B5EF4-FFF2-40B4-BE49-F238E27FC236}">
                <a16:creationId xmlns:a16="http://schemas.microsoft.com/office/drawing/2014/main" id="{278F5656-D0CE-E448-AD65-F05DFED0512F}"/>
              </a:ext>
            </a:extLst>
          </p:cNvPr>
          <p:cNvSpPr>
            <a:spLocks noGrp="1" noChangeArrowheads="1"/>
          </p:cNvSpPr>
          <p:nvPr>
            <p:ph type="sldNum" sz="quarter" idx="12"/>
          </p:nvPr>
        </p:nvSpPr>
        <p:spPr>
          <a:ln/>
        </p:spPr>
        <p:txBody>
          <a:bodyPr/>
          <a:lstStyle>
            <a:lvl1pPr>
              <a:defRPr/>
            </a:lvl1pPr>
          </a:lstStyle>
          <a:p>
            <a:fld id="{0BDD4C1F-8B10-1040-97DB-50FC1043E731}" type="slidenum">
              <a:rPr lang="en-US" altLang="en-US"/>
              <a:pPr/>
              <a:t>‹#›</a:t>
            </a:fld>
            <a:endParaRPr lang="en-US" altLang="en-US"/>
          </a:p>
        </p:txBody>
      </p:sp>
    </p:spTree>
    <p:extLst>
      <p:ext uri="{BB962C8B-B14F-4D97-AF65-F5344CB8AC3E}">
        <p14:creationId xmlns:p14="http://schemas.microsoft.com/office/powerpoint/2010/main" val="3985212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A22D5FB-DC85-9C44-BB31-1CB94C425544}"/>
              </a:ext>
            </a:extLst>
          </p:cNvPr>
          <p:cNvSpPr>
            <a:spLocks noGrp="1" noChangeArrowheads="1"/>
          </p:cNvSpPr>
          <p:nvPr>
            <p:ph type="dt" sz="half" idx="10"/>
          </p:nvPr>
        </p:nvSpPr>
        <p:spPr>
          <a:ln/>
        </p:spPr>
        <p:txBody>
          <a:bodyPr/>
          <a:lstStyle>
            <a:lvl1pPr>
              <a:defRPr/>
            </a:lvl1pPr>
          </a:lstStyle>
          <a:p>
            <a:pPr>
              <a:defRPr/>
            </a:pPr>
            <a:fld id="{A4B78FCE-1350-D744-98F9-B1106BDEA059}" type="datetime1">
              <a:rPr lang="en-US" altLang="en-US" smtClean="0"/>
              <a:t>5/10/23</a:t>
            </a:fld>
            <a:endParaRPr lang="en-US" altLang="en-US"/>
          </a:p>
        </p:txBody>
      </p:sp>
      <p:sp>
        <p:nvSpPr>
          <p:cNvPr id="4" name="Rectangle 5">
            <a:extLst>
              <a:ext uri="{FF2B5EF4-FFF2-40B4-BE49-F238E27FC236}">
                <a16:creationId xmlns:a16="http://schemas.microsoft.com/office/drawing/2014/main" id="{7C2888E5-6BA3-2B4B-A9B1-62FCD2EB62A6}"/>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a:extLst>
              <a:ext uri="{FF2B5EF4-FFF2-40B4-BE49-F238E27FC236}">
                <a16:creationId xmlns:a16="http://schemas.microsoft.com/office/drawing/2014/main" id="{91434EB0-A6FB-9041-B954-A190D8803F1C}"/>
              </a:ext>
            </a:extLst>
          </p:cNvPr>
          <p:cNvSpPr>
            <a:spLocks noGrp="1" noChangeArrowheads="1"/>
          </p:cNvSpPr>
          <p:nvPr>
            <p:ph type="sldNum" sz="quarter" idx="12"/>
          </p:nvPr>
        </p:nvSpPr>
        <p:spPr>
          <a:ln/>
        </p:spPr>
        <p:txBody>
          <a:bodyPr/>
          <a:lstStyle>
            <a:lvl1pPr>
              <a:defRPr/>
            </a:lvl1pPr>
          </a:lstStyle>
          <a:p>
            <a:fld id="{35DE9F29-3150-A34D-B021-6F1CA1B7D29C}" type="slidenum">
              <a:rPr lang="en-US" altLang="en-US"/>
              <a:pPr/>
              <a:t>‹#›</a:t>
            </a:fld>
            <a:endParaRPr lang="en-US" altLang="en-US"/>
          </a:p>
        </p:txBody>
      </p:sp>
    </p:spTree>
    <p:extLst>
      <p:ext uri="{BB962C8B-B14F-4D97-AF65-F5344CB8AC3E}">
        <p14:creationId xmlns:p14="http://schemas.microsoft.com/office/powerpoint/2010/main" val="1800854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954DA8A-89A4-3B4B-AF8C-A49A547B84FA}"/>
              </a:ext>
            </a:extLst>
          </p:cNvPr>
          <p:cNvSpPr>
            <a:spLocks noGrp="1" noChangeArrowheads="1"/>
          </p:cNvSpPr>
          <p:nvPr>
            <p:ph type="dt" sz="half" idx="10"/>
          </p:nvPr>
        </p:nvSpPr>
        <p:spPr>
          <a:ln/>
        </p:spPr>
        <p:txBody>
          <a:bodyPr/>
          <a:lstStyle>
            <a:lvl1pPr>
              <a:defRPr/>
            </a:lvl1pPr>
          </a:lstStyle>
          <a:p>
            <a:pPr>
              <a:defRPr/>
            </a:pPr>
            <a:fld id="{D59048CD-61B1-B046-A783-B264FC93DAB0}" type="datetime1">
              <a:rPr lang="en-US" altLang="en-US" smtClean="0"/>
              <a:t>5/10/23</a:t>
            </a:fld>
            <a:endParaRPr lang="en-US" altLang="en-US"/>
          </a:p>
        </p:txBody>
      </p:sp>
      <p:sp>
        <p:nvSpPr>
          <p:cNvPr id="3" name="Rectangle 5">
            <a:extLst>
              <a:ext uri="{FF2B5EF4-FFF2-40B4-BE49-F238E27FC236}">
                <a16:creationId xmlns:a16="http://schemas.microsoft.com/office/drawing/2014/main" id="{02FD0F5D-6E03-F049-86E0-C75A27ED8C9E}"/>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a:extLst>
              <a:ext uri="{FF2B5EF4-FFF2-40B4-BE49-F238E27FC236}">
                <a16:creationId xmlns:a16="http://schemas.microsoft.com/office/drawing/2014/main" id="{FFEDB2FA-9826-7D48-A78A-718B37F110A9}"/>
              </a:ext>
            </a:extLst>
          </p:cNvPr>
          <p:cNvSpPr>
            <a:spLocks noGrp="1" noChangeArrowheads="1"/>
          </p:cNvSpPr>
          <p:nvPr>
            <p:ph type="sldNum" sz="quarter" idx="12"/>
          </p:nvPr>
        </p:nvSpPr>
        <p:spPr>
          <a:ln/>
        </p:spPr>
        <p:txBody>
          <a:bodyPr/>
          <a:lstStyle>
            <a:lvl1pPr>
              <a:defRPr/>
            </a:lvl1pPr>
          </a:lstStyle>
          <a:p>
            <a:fld id="{3CC7B9EF-08F4-9D4D-B91A-A67D281EE850}" type="slidenum">
              <a:rPr lang="en-US" altLang="en-US"/>
              <a:pPr/>
              <a:t>‹#›</a:t>
            </a:fld>
            <a:endParaRPr lang="en-US" altLang="en-US"/>
          </a:p>
        </p:txBody>
      </p:sp>
    </p:spTree>
    <p:extLst>
      <p:ext uri="{BB962C8B-B14F-4D97-AF65-F5344CB8AC3E}">
        <p14:creationId xmlns:p14="http://schemas.microsoft.com/office/powerpoint/2010/main" val="150055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ECBC42C-1058-FC40-89AB-0FC207E96231}"/>
              </a:ext>
            </a:extLst>
          </p:cNvPr>
          <p:cNvSpPr>
            <a:spLocks noGrp="1" noChangeArrowheads="1"/>
          </p:cNvSpPr>
          <p:nvPr>
            <p:ph type="dt" sz="half" idx="10"/>
          </p:nvPr>
        </p:nvSpPr>
        <p:spPr>
          <a:ln/>
        </p:spPr>
        <p:txBody>
          <a:bodyPr/>
          <a:lstStyle>
            <a:lvl1pPr>
              <a:defRPr/>
            </a:lvl1pPr>
          </a:lstStyle>
          <a:p>
            <a:pPr>
              <a:defRPr/>
            </a:pPr>
            <a:fld id="{96E16142-7CD6-C846-A9C6-6A1CE17C41F8}" type="datetime1">
              <a:rPr lang="en-US" altLang="en-US" smtClean="0"/>
              <a:t>5/10/23</a:t>
            </a:fld>
            <a:endParaRPr lang="en-US" altLang="en-US"/>
          </a:p>
        </p:txBody>
      </p:sp>
      <p:sp>
        <p:nvSpPr>
          <p:cNvPr id="6" name="Rectangle 5">
            <a:extLst>
              <a:ext uri="{FF2B5EF4-FFF2-40B4-BE49-F238E27FC236}">
                <a16:creationId xmlns:a16="http://schemas.microsoft.com/office/drawing/2014/main" id="{886A98D9-172A-D845-884B-71E4F4C01D11}"/>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AF35C304-B129-B644-B30D-C8CA8D8CDA03}"/>
              </a:ext>
            </a:extLst>
          </p:cNvPr>
          <p:cNvSpPr>
            <a:spLocks noGrp="1" noChangeArrowheads="1"/>
          </p:cNvSpPr>
          <p:nvPr>
            <p:ph type="sldNum" sz="quarter" idx="12"/>
          </p:nvPr>
        </p:nvSpPr>
        <p:spPr>
          <a:ln/>
        </p:spPr>
        <p:txBody>
          <a:bodyPr/>
          <a:lstStyle>
            <a:lvl1pPr>
              <a:defRPr/>
            </a:lvl1pPr>
          </a:lstStyle>
          <a:p>
            <a:fld id="{31D9F845-F85E-6E4D-973D-101991E91722}" type="slidenum">
              <a:rPr lang="en-US" altLang="en-US"/>
              <a:pPr/>
              <a:t>‹#›</a:t>
            </a:fld>
            <a:endParaRPr lang="en-US" altLang="en-US"/>
          </a:p>
        </p:txBody>
      </p:sp>
    </p:spTree>
    <p:extLst>
      <p:ext uri="{BB962C8B-B14F-4D97-AF65-F5344CB8AC3E}">
        <p14:creationId xmlns:p14="http://schemas.microsoft.com/office/powerpoint/2010/main" val="251931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94DE1D6-3A0F-834E-A857-5FBB017D5521}"/>
              </a:ext>
            </a:extLst>
          </p:cNvPr>
          <p:cNvSpPr>
            <a:spLocks noGrp="1" noChangeArrowheads="1"/>
          </p:cNvSpPr>
          <p:nvPr>
            <p:ph type="dt" sz="half" idx="10"/>
          </p:nvPr>
        </p:nvSpPr>
        <p:spPr>
          <a:ln/>
        </p:spPr>
        <p:txBody>
          <a:bodyPr/>
          <a:lstStyle>
            <a:lvl1pPr>
              <a:defRPr/>
            </a:lvl1pPr>
          </a:lstStyle>
          <a:p>
            <a:pPr>
              <a:defRPr/>
            </a:pPr>
            <a:fld id="{7372680F-7BD4-A744-95EE-31396FD0F171}" type="datetime1">
              <a:rPr lang="en-US" altLang="en-US" smtClean="0"/>
              <a:t>5/10/23</a:t>
            </a:fld>
            <a:endParaRPr lang="en-US" altLang="en-US"/>
          </a:p>
        </p:txBody>
      </p:sp>
      <p:sp>
        <p:nvSpPr>
          <p:cNvPr id="6" name="Rectangle 5">
            <a:extLst>
              <a:ext uri="{FF2B5EF4-FFF2-40B4-BE49-F238E27FC236}">
                <a16:creationId xmlns:a16="http://schemas.microsoft.com/office/drawing/2014/main" id="{1D8CE7BC-A632-DC43-A960-D29A4BC45067}"/>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C910DE09-3864-3240-9952-79E46D2B1273}"/>
              </a:ext>
            </a:extLst>
          </p:cNvPr>
          <p:cNvSpPr>
            <a:spLocks noGrp="1" noChangeArrowheads="1"/>
          </p:cNvSpPr>
          <p:nvPr>
            <p:ph type="sldNum" sz="quarter" idx="12"/>
          </p:nvPr>
        </p:nvSpPr>
        <p:spPr>
          <a:ln/>
        </p:spPr>
        <p:txBody>
          <a:bodyPr/>
          <a:lstStyle>
            <a:lvl1pPr>
              <a:defRPr/>
            </a:lvl1pPr>
          </a:lstStyle>
          <a:p>
            <a:fld id="{117F7235-7D69-6140-9D29-94CC623B4504}" type="slidenum">
              <a:rPr lang="en-US" altLang="en-US"/>
              <a:pPr/>
              <a:t>‹#›</a:t>
            </a:fld>
            <a:endParaRPr lang="en-US" altLang="en-US"/>
          </a:p>
        </p:txBody>
      </p:sp>
    </p:spTree>
    <p:extLst>
      <p:ext uri="{BB962C8B-B14F-4D97-AF65-F5344CB8AC3E}">
        <p14:creationId xmlns:p14="http://schemas.microsoft.com/office/powerpoint/2010/main" val="324809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1285AAF-CBFE-7F45-A78B-64A449F532F2}"/>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471CD03-E8E9-5D4E-8CC6-0FFAF92D01D2}"/>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7588" name="Rectangle 4">
            <a:extLst>
              <a:ext uri="{FF2B5EF4-FFF2-40B4-BE49-F238E27FC236}">
                <a16:creationId xmlns:a16="http://schemas.microsoft.com/office/drawing/2014/main" id="{8832D9C3-D5F2-E34B-BA22-D876E796B648}"/>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Garamond" pitchFamily="18" charset="0"/>
              </a:defRPr>
            </a:lvl1pPr>
          </a:lstStyle>
          <a:p>
            <a:pPr>
              <a:defRPr/>
            </a:pPr>
            <a:fld id="{80BD7C50-2DBE-4148-AE20-9650B053F29F}" type="datetime1">
              <a:rPr lang="en-US" altLang="en-US" smtClean="0"/>
              <a:t>5/10/23</a:t>
            </a:fld>
            <a:endParaRPr lang="en-US" altLang="en-US"/>
          </a:p>
        </p:txBody>
      </p:sp>
      <p:sp>
        <p:nvSpPr>
          <p:cNvPr id="67589" name="Rectangle 5">
            <a:extLst>
              <a:ext uri="{FF2B5EF4-FFF2-40B4-BE49-F238E27FC236}">
                <a16:creationId xmlns:a16="http://schemas.microsoft.com/office/drawing/2014/main" id="{1ABDE800-2E7B-5B41-AD1A-1DB3FB5B9471}"/>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charset="0"/>
                <a:ea typeface="ＭＳ Ｐゴシック" charset="0"/>
                <a:cs typeface="Arial" charset="0"/>
              </a:defRPr>
            </a:lvl1pPr>
          </a:lstStyle>
          <a:p>
            <a:pPr>
              <a:defRPr/>
            </a:pPr>
            <a:endParaRPr lang="en-US" dirty="0"/>
          </a:p>
        </p:txBody>
      </p:sp>
      <p:sp>
        <p:nvSpPr>
          <p:cNvPr id="67590" name="Rectangle 6">
            <a:extLst>
              <a:ext uri="{FF2B5EF4-FFF2-40B4-BE49-F238E27FC236}">
                <a16:creationId xmlns:a16="http://schemas.microsoft.com/office/drawing/2014/main" id="{A289327F-5D96-1647-9A30-621D6F8B792F}"/>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anose="02020404030301010803" pitchFamily="18" charset="0"/>
              </a:defRPr>
            </a:lvl1pPr>
          </a:lstStyle>
          <a:p>
            <a:fld id="{EC4FC4D1-CAC1-EA47-AB83-9BFCBB4EA558}" type="slidenum">
              <a:rPr lang="en-US" altLang="en-US"/>
              <a:pPr/>
              <a:t>‹#›</a:t>
            </a:fld>
            <a:endParaRPr lang="en-US" altLang="en-US"/>
          </a:p>
        </p:txBody>
      </p:sp>
      <p:sp>
        <p:nvSpPr>
          <p:cNvPr id="1031" name="Freeform 7">
            <a:extLst>
              <a:ext uri="{FF2B5EF4-FFF2-40B4-BE49-F238E27FC236}">
                <a16:creationId xmlns:a16="http://schemas.microsoft.com/office/drawing/2014/main" id="{2BB2D43F-A290-1A49-9DD9-7BB595A6C465}"/>
              </a:ext>
            </a:extLst>
          </p:cNvPr>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966B9240-821C-284C-90EB-F9A0E7F3F0D6}"/>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47"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hf hdr="0" ftr="0"/>
  <p:txStyles>
    <p:titleStyle>
      <a:lvl1pPr algn="l" rtl="0" eaLnBrk="0" fontAlgn="base" hangingPunct="0">
        <a:spcBef>
          <a:spcPct val="0"/>
        </a:spcBef>
        <a:spcAft>
          <a:spcPct val="0"/>
        </a:spcAft>
        <a:defRPr sz="42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200">
          <a:solidFill>
            <a:schemeClr val="tx2"/>
          </a:solidFill>
          <a:latin typeface="Garamond" charset="0"/>
          <a:ea typeface="ＭＳ Ｐゴシック" charset="0"/>
          <a:cs typeface="ＭＳ Ｐゴシック" charset="0"/>
        </a:defRPr>
      </a:lvl2pPr>
      <a:lvl3pPr algn="l" rtl="0" eaLnBrk="0" fontAlgn="base" hangingPunct="0">
        <a:spcBef>
          <a:spcPct val="0"/>
        </a:spcBef>
        <a:spcAft>
          <a:spcPct val="0"/>
        </a:spcAft>
        <a:defRPr sz="4200">
          <a:solidFill>
            <a:schemeClr val="tx2"/>
          </a:solidFill>
          <a:latin typeface="Garamond" charset="0"/>
          <a:ea typeface="ＭＳ Ｐゴシック" charset="0"/>
          <a:cs typeface="ＭＳ Ｐゴシック" charset="0"/>
        </a:defRPr>
      </a:lvl3pPr>
      <a:lvl4pPr algn="l" rtl="0" eaLnBrk="0" fontAlgn="base" hangingPunct="0">
        <a:spcBef>
          <a:spcPct val="0"/>
        </a:spcBef>
        <a:spcAft>
          <a:spcPct val="0"/>
        </a:spcAft>
        <a:defRPr sz="4200">
          <a:solidFill>
            <a:schemeClr val="tx2"/>
          </a:solidFill>
          <a:latin typeface="Garamond" charset="0"/>
          <a:ea typeface="ＭＳ Ｐゴシック" charset="0"/>
          <a:cs typeface="ＭＳ Ｐゴシック" charset="0"/>
        </a:defRPr>
      </a:lvl4pPr>
      <a:lvl5pPr algn="l" rtl="0" eaLnBrk="0" fontAlgn="base" hangingPunct="0">
        <a:spcBef>
          <a:spcPct val="0"/>
        </a:spcBef>
        <a:spcAft>
          <a:spcPct val="0"/>
        </a:spcAft>
        <a:defRPr sz="4200">
          <a:solidFill>
            <a:schemeClr val="tx2"/>
          </a:solidFill>
          <a:latin typeface="Garamond" charset="0"/>
          <a:ea typeface="ＭＳ Ｐゴシック" charset="0"/>
          <a:cs typeface="ＭＳ Ｐゴシック" charset="0"/>
        </a:defRPr>
      </a:lvl5pPr>
      <a:lvl6pPr marL="457200" algn="l" rtl="0" fontAlgn="base">
        <a:spcBef>
          <a:spcPct val="0"/>
        </a:spcBef>
        <a:spcAft>
          <a:spcPct val="0"/>
        </a:spcAft>
        <a:defRPr sz="4200">
          <a:solidFill>
            <a:schemeClr val="tx2"/>
          </a:solidFill>
          <a:latin typeface="Garamond" charset="0"/>
          <a:ea typeface="Arial" charset="0"/>
          <a:cs typeface="Arial" charset="0"/>
        </a:defRPr>
      </a:lvl6pPr>
      <a:lvl7pPr marL="914400" algn="l" rtl="0" fontAlgn="base">
        <a:spcBef>
          <a:spcPct val="0"/>
        </a:spcBef>
        <a:spcAft>
          <a:spcPct val="0"/>
        </a:spcAft>
        <a:defRPr sz="4200">
          <a:solidFill>
            <a:schemeClr val="tx2"/>
          </a:solidFill>
          <a:latin typeface="Garamond" charset="0"/>
          <a:ea typeface="Arial" charset="0"/>
          <a:cs typeface="Arial" charset="0"/>
        </a:defRPr>
      </a:lvl7pPr>
      <a:lvl8pPr marL="1371600" algn="l" rtl="0" fontAlgn="base">
        <a:spcBef>
          <a:spcPct val="0"/>
        </a:spcBef>
        <a:spcAft>
          <a:spcPct val="0"/>
        </a:spcAft>
        <a:defRPr sz="4200">
          <a:solidFill>
            <a:schemeClr val="tx2"/>
          </a:solidFill>
          <a:latin typeface="Garamond" charset="0"/>
          <a:ea typeface="Arial" charset="0"/>
          <a:cs typeface="Arial" charset="0"/>
        </a:defRPr>
      </a:lvl8pPr>
      <a:lvl9pPr marL="1828800" algn="l" rtl="0" fontAlgn="base">
        <a:spcBef>
          <a:spcPct val="0"/>
        </a:spcBef>
        <a:spcAft>
          <a:spcPct val="0"/>
        </a:spcAft>
        <a:defRPr sz="4200">
          <a:solidFill>
            <a:schemeClr val="tx2"/>
          </a:solidFill>
          <a:latin typeface="Garamond" charset="0"/>
          <a:ea typeface="Arial"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ea typeface="ＭＳ Ｐゴシック" charset="0"/>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ea typeface="Arial" charset="0"/>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ea typeface="Arial" charset="0"/>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ea typeface="Arial" charset="0"/>
          <a:cs typeface="+mn-cs"/>
        </a:defRPr>
      </a:lvl5pPr>
      <a:lvl6pPr marL="21383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6pPr>
      <a:lvl7pPr marL="25955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7pPr>
      <a:lvl8pPr marL="30527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8pPr>
      <a:lvl9pPr marL="35099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4.bin"/><Relationship Id="rId1" Type="http://schemas.openxmlformats.org/officeDocument/2006/relationships/slideLayout" Target="../slideLayouts/slideLayout7.xml"/><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6.bin"/><Relationship Id="rId1" Type="http://schemas.openxmlformats.org/officeDocument/2006/relationships/slideLayout" Target="../slideLayouts/slideLayout7.xml"/><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8.bin"/><Relationship Id="rId1" Type="http://schemas.openxmlformats.org/officeDocument/2006/relationships/slideLayout" Target="../slideLayouts/slideLayout7.xml"/><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oleObject" Target="../embeddings/oleObject11.bin"/><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oleObject" Target="../embeddings/oleObject13.bin"/><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4.bin"/><Relationship Id="rId1" Type="http://schemas.openxmlformats.org/officeDocument/2006/relationships/slideLayout" Target="../slideLayouts/slideLayout7.xml"/><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6.bin"/><Relationship Id="rId1" Type="http://schemas.openxmlformats.org/officeDocument/2006/relationships/slideLayout" Target="../slideLayouts/slideLayout7.xml"/><Relationship Id="rId4" Type="http://schemas.openxmlformats.org/officeDocument/2006/relationships/oleObject" Target="../embeddings/oleObject17.bin"/></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netfor2.com/checksum.html" TargetMode="External"/><Relationship Id="rId2" Type="http://schemas.openxmlformats.org/officeDocument/2006/relationships/hyperlink" Target="http://www.netfor2.com/tcpsum.ht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oleObject" Target="../embeddings/oleObject3.bin"/><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8192AD9-BB75-414E-BB19-124ED50FDFFE}"/>
              </a:ext>
            </a:extLst>
          </p:cNvPr>
          <p:cNvSpPr>
            <a:spLocks noGrp="1" noChangeArrowheads="1"/>
          </p:cNvSpPr>
          <p:nvPr>
            <p:ph type="ctrTitle" idx="4294967295"/>
          </p:nvPr>
        </p:nvSpPr>
        <p:spPr>
          <a:xfrm>
            <a:off x="927100" y="838200"/>
            <a:ext cx="7342188" cy="1395413"/>
          </a:xfrm>
        </p:spPr>
        <p:txBody>
          <a:bodyPr anchor="ctr"/>
          <a:lstStyle/>
          <a:p>
            <a:pPr eaLnBrk="1" hangingPunct="1">
              <a:defRPr/>
            </a:pPr>
            <a:r>
              <a:rPr lang="en-US" altLang="zh-CN" sz="6000" dirty="0">
                <a:effectLst>
                  <a:outerShdw blurRad="38100" dist="38100" dir="2700000" algn="tl">
                    <a:srgbClr val="C0C0C0"/>
                  </a:outerShdw>
                </a:effectLst>
                <a:ea typeface="宋体" panose="02010600030101010101" pitchFamily="2" charset="-122"/>
              </a:rPr>
              <a:t>CIS454/554</a:t>
            </a:r>
            <a:br>
              <a:rPr lang="en-US" altLang="zh-CN" sz="6000" dirty="0">
                <a:effectLst>
                  <a:outerShdw blurRad="38100" dist="38100" dir="2700000" algn="tl">
                    <a:srgbClr val="C0C0C0"/>
                  </a:outerShdw>
                </a:effectLst>
                <a:ea typeface="宋体" panose="02010600030101010101" pitchFamily="2" charset="-122"/>
              </a:rPr>
            </a:br>
            <a:r>
              <a:rPr lang="en-US" altLang="zh-CN" sz="6000" dirty="0">
                <a:effectLst>
                  <a:outerShdw blurRad="38100" dist="38100" dir="2700000" algn="tl">
                    <a:srgbClr val="C0C0C0"/>
                  </a:outerShdw>
                </a:effectLst>
                <a:ea typeface="宋体" panose="02010600030101010101" pitchFamily="2" charset="-122"/>
              </a:rPr>
              <a:t>Data Comm. Networks</a:t>
            </a:r>
            <a:endParaRPr lang="en-US" altLang="zh-CN" sz="6000" dirty="0">
              <a:effectLst>
                <a:outerShdw blurRad="38100" dist="38100" dir="2700000" algn="tl">
                  <a:srgbClr val="C0C0C0"/>
                </a:outerShdw>
              </a:effectLst>
              <a:ea typeface="SimSun" pitchFamily="2" charset="-122"/>
            </a:endParaRPr>
          </a:p>
        </p:txBody>
      </p:sp>
      <p:sp>
        <p:nvSpPr>
          <p:cNvPr id="33795" name="Rectangle 3">
            <a:extLst>
              <a:ext uri="{FF2B5EF4-FFF2-40B4-BE49-F238E27FC236}">
                <a16:creationId xmlns:a16="http://schemas.microsoft.com/office/drawing/2014/main" id="{51F0A3E2-F321-FF49-A2AD-D3B72675AC41}"/>
              </a:ext>
            </a:extLst>
          </p:cNvPr>
          <p:cNvSpPr>
            <a:spLocks noGrp="1" noChangeArrowheads="1"/>
          </p:cNvSpPr>
          <p:nvPr>
            <p:ph type="subTitle" idx="4294967295"/>
          </p:nvPr>
        </p:nvSpPr>
        <p:spPr>
          <a:xfrm>
            <a:off x="1009650" y="2590800"/>
            <a:ext cx="7218363" cy="3635375"/>
          </a:xfrm>
        </p:spPr>
        <p:txBody>
          <a:bodyPr/>
          <a:lstStyle/>
          <a:p>
            <a:pPr marL="0" indent="0" eaLnBrk="1" hangingPunct="1">
              <a:lnSpc>
                <a:spcPct val="90000"/>
              </a:lnSpc>
              <a:buFont typeface="Wingdings" pitchFamily="2" charset="2"/>
              <a:buNone/>
              <a:defRPr/>
            </a:pPr>
            <a:r>
              <a:rPr lang="en-US" altLang="zh-CN" sz="3600" dirty="0">
                <a:effectLst>
                  <a:outerShdw blurRad="38100" dist="38100" dir="2700000" algn="tl">
                    <a:srgbClr val="C0C0C0"/>
                  </a:outerShdw>
                </a:effectLst>
                <a:ea typeface="SimSun" pitchFamily="2" charset="-122"/>
                <a:cs typeface="ＭＳ Ｐゴシック" pitchFamily="34" charset="-128"/>
              </a:rPr>
              <a:t>Lecture 8</a:t>
            </a:r>
          </a:p>
          <a:p>
            <a:pPr marL="0" indent="0" eaLnBrk="1" hangingPunct="1">
              <a:lnSpc>
                <a:spcPct val="90000"/>
              </a:lnSpc>
              <a:buFont typeface="Wingdings" pitchFamily="2" charset="2"/>
              <a:buNone/>
              <a:defRPr/>
            </a:pPr>
            <a:endParaRPr lang="en-US" altLang="zh-CN" sz="3600" dirty="0">
              <a:effectLst>
                <a:outerShdw blurRad="38100" dist="38100" dir="2700000" algn="tl">
                  <a:srgbClr val="C0C0C0"/>
                </a:outerShdw>
              </a:effectLst>
              <a:ea typeface="SimSun" pitchFamily="2" charset="-122"/>
              <a:cs typeface="ＭＳ Ｐゴシック" pitchFamily="34" charset="-128"/>
            </a:endParaRPr>
          </a:p>
          <a:p>
            <a:pPr marL="0" indent="0" eaLnBrk="1" hangingPunct="1">
              <a:lnSpc>
                <a:spcPct val="90000"/>
              </a:lnSpc>
              <a:buFont typeface="Wingdings" pitchFamily="2" charset="2"/>
              <a:buNone/>
              <a:defRPr/>
            </a:pPr>
            <a:r>
              <a:rPr lang="en-US" altLang="zh-CN" sz="2800" dirty="0">
                <a:effectLst>
                  <a:outerShdw blurRad="38100" dist="38100" dir="2700000" algn="tl">
                    <a:srgbClr val="C0C0C0"/>
                  </a:outerShdw>
                </a:effectLst>
                <a:ea typeface="SimSun" pitchFamily="2" charset="-122"/>
                <a:cs typeface="ＭＳ Ｐゴシック" pitchFamily="34" charset="-128"/>
              </a:rPr>
              <a:t>Wenbing Zhao</a:t>
            </a:r>
          </a:p>
          <a:p>
            <a:pPr marL="0" indent="0" eaLnBrk="1" hangingPunct="1">
              <a:lnSpc>
                <a:spcPct val="90000"/>
              </a:lnSpc>
              <a:buFont typeface="Wingdings" pitchFamily="2" charset="2"/>
              <a:buNone/>
              <a:defRPr/>
            </a:pPr>
            <a:endParaRPr lang="en-US" altLang="zh-CN" sz="2000" dirty="0">
              <a:effectLst>
                <a:outerShdw blurRad="38100" dist="38100" dir="2700000" algn="tl">
                  <a:srgbClr val="C0C0C0"/>
                </a:outerShdw>
              </a:effectLst>
              <a:ea typeface="SimSun" pitchFamily="2" charset="-122"/>
              <a:cs typeface="ＭＳ Ｐゴシック" pitchFamily="34" charset="-128"/>
            </a:endParaRPr>
          </a:p>
          <a:p>
            <a:pPr marL="0" indent="0" eaLnBrk="1" hangingPunct="1">
              <a:lnSpc>
                <a:spcPct val="90000"/>
              </a:lnSpc>
              <a:buFont typeface="Wingdings" pitchFamily="2" charset="2"/>
              <a:buNone/>
              <a:defRPr/>
            </a:pPr>
            <a:r>
              <a:rPr lang="en-US" altLang="zh-CN" sz="2000" dirty="0">
                <a:effectLst>
                  <a:outerShdw blurRad="38100" dist="38100" dir="2700000" algn="tl">
                    <a:srgbClr val="C0C0C0"/>
                  </a:outerShdw>
                </a:effectLst>
                <a:ea typeface="SimSun" pitchFamily="2" charset="-122"/>
                <a:cs typeface="ＭＳ Ｐゴシック" pitchFamily="34" charset="-128"/>
              </a:rPr>
              <a:t>(Part of the slides are based on Drs. Kurose &amp; Ross</a:t>
            </a:r>
            <a:r>
              <a:rPr lang="en-US" altLang="zh-CN" sz="2000" dirty="0">
                <a:effectLst>
                  <a:outerShdw blurRad="38100" dist="38100" dir="2700000" algn="tl">
                    <a:srgbClr val="C0C0C0"/>
                  </a:outerShdw>
                </a:effectLst>
                <a:latin typeface="Comic Sans MS" pitchFamily="66" charset="0"/>
                <a:ea typeface="SimSun" pitchFamily="2" charset="-122"/>
                <a:cs typeface="ＭＳ Ｐゴシック" pitchFamily="34" charset="-128"/>
              </a:rPr>
              <a:t>’</a:t>
            </a:r>
            <a:r>
              <a:rPr lang="en-US" altLang="zh-CN" sz="2000" dirty="0">
                <a:effectLst>
                  <a:outerShdw blurRad="38100" dist="38100" dir="2700000" algn="tl">
                    <a:srgbClr val="C0C0C0"/>
                  </a:outerShdw>
                </a:effectLst>
                <a:ea typeface="SimSun" pitchFamily="2" charset="-122"/>
                <a:cs typeface="ＭＳ Ｐゴシック" pitchFamily="34" charset="-128"/>
              </a:rPr>
              <a:t>s slides for their </a:t>
            </a:r>
            <a:r>
              <a:rPr lang="en-US" altLang="ja-JP" sz="2000" i="1" dirty="0">
                <a:effectLst>
                  <a:outerShdw blurRad="38100" dist="38100" dir="2700000" algn="tl">
                    <a:srgbClr val="C0C0C0"/>
                  </a:outerShdw>
                </a:effectLst>
                <a:ea typeface="ＭＳ Ｐゴシック" pitchFamily="34" charset="-128"/>
                <a:cs typeface="Arial" pitchFamily="34" charset="0"/>
              </a:rPr>
              <a:t>Computer Networking </a:t>
            </a:r>
            <a:r>
              <a:rPr lang="en-US" altLang="ja-JP" sz="2000" dirty="0">
                <a:effectLst>
                  <a:outerShdw blurRad="38100" dist="38100" dir="2700000" algn="tl">
                    <a:srgbClr val="C0C0C0"/>
                  </a:outerShdw>
                </a:effectLst>
                <a:ea typeface="ＭＳ Ｐゴシック" pitchFamily="34" charset="-128"/>
                <a:cs typeface="Arial" pitchFamily="34" charset="0"/>
              </a:rPr>
              <a:t>book)</a:t>
            </a:r>
            <a:endParaRPr lang="en-US" altLang="zh-CN" sz="2000" dirty="0">
              <a:effectLst>
                <a:outerShdw blurRad="38100" dist="38100" dir="2700000" algn="tl">
                  <a:srgbClr val="C0C0C0"/>
                </a:outerShdw>
              </a:effectLst>
              <a:ea typeface="SimSun" pitchFamily="2" charset="-122"/>
              <a:cs typeface="ＭＳ Ｐゴシック" pitchFamily="34" charset="-128"/>
            </a:endParaRPr>
          </a:p>
        </p:txBody>
      </p:sp>
      <p:sp>
        <p:nvSpPr>
          <p:cNvPr id="2" name="Date Placeholder 1">
            <a:extLst>
              <a:ext uri="{FF2B5EF4-FFF2-40B4-BE49-F238E27FC236}">
                <a16:creationId xmlns:a16="http://schemas.microsoft.com/office/drawing/2014/main" id="{2A28BEA7-E29C-4A7F-B19D-E6128C72A918}"/>
              </a:ext>
            </a:extLst>
          </p:cNvPr>
          <p:cNvSpPr>
            <a:spLocks noGrp="1"/>
          </p:cNvSpPr>
          <p:nvPr>
            <p:ph type="dt" sz="half" idx="10"/>
          </p:nvPr>
        </p:nvSpPr>
        <p:spPr/>
        <p:txBody>
          <a:bodyPr/>
          <a:lstStyle/>
          <a:p>
            <a:pPr>
              <a:defRPr/>
            </a:pPr>
            <a:fld id="{9E073909-E80B-0F41-BBE9-943232E14D13}" type="datetime1">
              <a:rPr lang="en-US" altLang="en-US" smtClean="0"/>
              <a:t>5/10/23</a:t>
            </a:fld>
            <a:endParaRPr lang="en-US" altLang="en-US"/>
          </a:p>
        </p:txBody>
      </p:sp>
      <p:sp>
        <p:nvSpPr>
          <p:cNvPr id="3" name="Slide Number Placeholder 2">
            <a:extLst>
              <a:ext uri="{FF2B5EF4-FFF2-40B4-BE49-F238E27FC236}">
                <a16:creationId xmlns:a16="http://schemas.microsoft.com/office/drawing/2014/main" id="{702BB0C4-59F6-1986-CA6D-7BCB79847B18}"/>
              </a:ext>
            </a:extLst>
          </p:cNvPr>
          <p:cNvSpPr>
            <a:spLocks noGrp="1"/>
          </p:cNvSpPr>
          <p:nvPr>
            <p:ph type="sldNum" sz="quarter" idx="12"/>
          </p:nvPr>
        </p:nvSpPr>
        <p:spPr/>
        <p:txBody>
          <a:bodyPr/>
          <a:lstStyle/>
          <a:p>
            <a:fld id="{3CC7B9EF-08F4-9D4D-B91A-A67D281EE850}" type="slidenum">
              <a:rPr lang="en-US" altLang="en-US" smtClean="0"/>
              <a:pPr/>
              <a:t>1</a:t>
            </a:fld>
            <a:endParaRPr lang="en-US" alt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354" name="Rectangle 2">
            <a:extLst>
              <a:ext uri="{FF2B5EF4-FFF2-40B4-BE49-F238E27FC236}">
                <a16:creationId xmlns:a16="http://schemas.microsoft.com/office/drawing/2014/main" id="{779C3F90-8E18-8F4B-88ED-54B1F594CF05}"/>
              </a:ext>
            </a:extLst>
          </p:cNvPr>
          <p:cNvSpPr>
            <a:spLocks noGrp="1" noChangeArrowheads="1"/>
          </p:cNvSpPr>
          <p:nvPr>
            <p:ph type="title" idx="4294967295"/>
          </p:nvPr>
        </p:nvSpPr>
        <p:spPr>
          <a:xfrm>
            <a:off x="457200" y="277813"/>
            <a:ext cx="8229600" cy="877887"/>
          </a:xfrm>
        </p:spPr>
        <p:txBody>
          <a:bodyPr anchor="ctr"/>
          <a:lstStyle/>
          <a:p>
            <a:pPr eaLnBrk="1" hangingPunct="1">
              <a:defRPr/>
            </a:pPr>
            <a:r>
              <a:rPr lang="en-US" altLang="en-US" sz="3800">
                <a:effectLst>
                  <a:outerShdw blurRad="38100" dist="38100" dir="2700000" algn="tl">
                    <a:srgbClr val="C0C0C0"/>
                  </a:outerShdw>
                </a:effectLst>
                <a:ea typeface="ＭＳ Ｐゴシック" pitchFamily="34" charset="-128"/>
                <a:cs typeface="Arial" pitchFamily="34" charset="0"/>
              </a:rPr>
              <a:t>TCP Connection Management</a:t>
            </a:r>
          </a:p>
        </p:txBody>
      </p:sp>
      <p:sp>
        <p:nvSpPr>
          <p:cNvPr id="12294" name="Rectangle 3">
            <a:extLst>
              <a:ext uri="{FF2B5EF4-FFF2-40B4-BE49-F238E27FC236}">
                <a16:creationId xmlns:a16="http://schemas.microsoft.com/office/drawing/2014/main" id="{6432C07F-825D-0D47-BCBF-9FA19CC0C966}"/>
              </a:ext>
            </a:extLst>
          </p:cNvPr>
          <p:cNvSpPr>
            <a:spLocks noGrp="1" noChangeArrowheads="1"/>
          </p:cNvSpPr>
          <p:nvPr>
            <p:ph type="body" idx="4294967295"/>
          </p:nvPr>
        </p:nvSpPr>
        <p:spPr>
          <a:xfrm>
            <a:off x="442913" y="1271588"/>
            <a:ext cx="8229600" cy="4495800"/>
          </a:xfrm>
        </p:spPr>
        <p:txBody>
          <a:bodyPr/>
          <a:lstStyle/>
          <a:p>
            <a:pPr eaLnBrk="1" hangingPunct="1">
              <a:buFont typeface="Wingdings" pitchFamily="2" charset="2"/>
              <a:buNone/>
            </a:pPr>
            <a:r>
              <a:rPr lang="en-US" altLang="en-US" sz="2600">
                <a:solidFill>
                  <a:schemeClr val="hlink"/>
                </a:solidFill>
                <a:ea typeface="ＭＳ Ｐゴシック" panose="020B0600070205080204" pitchFamily="34" charset="-128"/>
                <a:cs typeface="ＭＳ Ｐゴシック" panose="020B0600070205080204" pitchFamily="34" charset="-128"/>
              </a:rPr>
              <a:t>   TCP sender, receiver establish </a:t>
            </a:r>
            <a:r>
              <a:rPr lang="ja-JP" altLang="en-US" sz="2600">
                <a:solidFill>
                  <a:schemeClr val="hlink"/>
                </a:solidFill>
                <a:ea typeface="ＭＳ Ｐゴシック" panose="020B0600070205080204" pitchFamily="34" charset="-128"/>
                <a:cs typeface="ＭＳ Ｐゴシック" panose="020B0600070205080204" pitchFamily="34" charset="-128"/>
              </a:rPr>
              <a:t>“</a:t>
            </a:r>
            <a:r>
              <a:rPr lang="en-US" altLang="ja-JP" sz="2600">
                <a:solidFill>
                  <a:schemeClr val="hlink"/>
                </a:solidFill>
                <a:ea typeface="ＭＳ Ｐゴシック" panose="020B0600070205080204" pitchFamily="34" charset="-128"/>
                <a:cs typeface="ＭＳ Ｐゴシック" panose="020B0600070205080204" pitchFamily="34" charset="-128"/>
              </a:rPr>
              <a:t>connection</a:t>
            </a:r>
            <a:r>
              <a:rPr lang="ja-JP" altLang="en-US" sz="2600">
                <a:solidFill>
                  <a:schemeClr val="hlink"/>
                </a:solidFill>
                <a:ea typeface="ＭＳ Ｐゴシック" panose="020B0600070205080204" pitchFamily="34" charset="-128"/>
                <a:cs typeface="ＭＳ Ｐゴシック" panose="020B0600070205080204" pitchFamily="34" charset="-128"/>
              </a:rPr>
              <a:t>”</a:t>
            </a:r>
            <a:r>
              <a:rPr lang="en-US" altLang="ja-JP" sz="2600">
                <a:solidFill>
                  <a:schemeClr val="hlink"/>
                </a:solidFill>
                <a:ea typeface="ＭＳ Ｐゴシック" panose="020B0600070205080204" pitchFamily="34" charset="-128"/>
                <a:cs typeface="ＭＳ Ｐゴシック" panose="020B0600070205080204" pitchFamily="34" charset="-128"/>
              </a:rPr>
              <a:t> before exchanging data segments</a:t>
            </a:r>
          </a:p>
          <a:p>
            <a:pPr eaLnBrk="1" hangingPunct="1"/>
            <a:r>
              <a:rPr lang="en-US" altLang="en-US" sz="2600">
                <a:ea typeface="ＭＳ Ｐゴシック" panose="020B0600070205080204" pitchFamily="34" charset="-128"/>
                <a:cs typeface="ＭＳ Ｐゴシック" panose="020B0600070205080204" pitchFamily="34" charset="-128"/>
              </a:rPr>
              <a:t>Initialize TCP variables:</a:t>
            </a:r>
            <a:endParaRPr lang="en-US" altLang="en-US">
              <a:ea typeface="ＭＳ Ｐゴシック" panose="020B0600070205080204" pitchFamily="34" charset="-128"/>
              <a:cs typeface="ＭＳ Ｐゴシック" panose="020B0600070205080204" pitchFamily="34" charset="-128"/>
            </a:endParaRPr>
          </a:p>
          <a:p>
            <a:pPr lvl="1" eaLnBrk="1" hangingPunct="1"/>
            <a:r>
              <a:rPr lang="en-US" altLang="en-US">
                <a:ea typeface="ＭＳ Ｐゴシック" panose="020B0600070205080204" pitchFamily="34" charset="-128"/>
              </a:rPr>
              <a:t>Sequence numbers</a:t>
            </a:r>
          </a:p>
          <a:p>
            <a:pPr lvl="1" eaLnBrk="1" hangingPunct="1"/>
            <a:r>
              <a:rPr lang="en-US" altLang="en-US">
                <a:ea typeface="ＭＳ Ｐゴシック" panose="020B0600070205080204" pitchFamily="34" charset="-128"/>
              </a:rPr>
              <a:t>Buffers, flow control info (e.g. </a:t>
            </a:r>
            <a:r>
              <a:rPr lang="en-US" altLang="en-US" b="1">
                <a:latin typeface="Courier New" panose="02070309020205020404" pitchFamily="49" charset="0"/>
                <a:ea typeface="ＭＳ Ｐゴシック" panose="020B0600070205080204" pitchFamily="34" charset="-128"/>
              </a:rPr>
              <a:t>RcvWindow</a:t>
            </a:r>
            <a:r>
              <a:rPr lang="en-US" altLang="en-US">
                <a:ea typeface="ＭＳ Ｐゴシック" panose="020B0600070205080204" pitchFamily="34" charset="-128"/>
              </a:rPr>
              <a:t>)</a:t>
            </a:r>
          </a:p>
          <a:p>
            <a:pPr eaLnBrk="1" hangingPunct="1"/>
            <a:r>
              <a:rPr lang="en-US" altLang="en-US" sz="2600" b="1">
                <a:ea typeface="ＭＳ Ｐゴシック" panose="020B0600070205080204" pitchFamily="34" charset="-128"/>
                <a:cs typeface="ＭＳ Ｐゴシック" panose="020B0600070205080204" pitchFamily="34" charset="-128"/>
              </a:rPr>
              <a:t>Client</a:t>
            </a:r>
            <a:r>
              <a:rPr lang="en-US" altLang="en-US" sz="2600" i="1">
                <a:ea typeface="ＭＳ Ｐゴシック" panose="020B0600070205080204" pitchFamily="34" charset="-128"/>
                <a:cs typeface="ＭＳ Ｐゴシック" panose="020B0600070205080204" pitchFamily="34" charset="-128"/>
              </a:rPr>
              <a:t>:</a:t>
            </a:r>
            <a:r>
              <a:rPr lang="en-US" altLang="en-US" sz="2600">
                <a:ea typeface="ＭＳ Ｐゴシック" panose="020B0600070205080204" pitchFamily="34" charset="-128"/>
                <a:cs typeface="ＭＳ Ｐゴシック" panose="020B0600070205080204" pitchFamily="34" charset="-128"/>
              </a:rPr>
              <a:t> connection initiator</a:t>
            </a:r>
          </a:p>
          <a:p>
            <a:pPr eaLnBrk="1" hangingPunct="1">
              <a:lnSpc>
                <a:spcPct val="80000"/>
              </a:lnSpc>
              <a:buFont typeface="Wingdings" pitchFamily="2" charset="2"/>
              <a:buNone/>
            </a:pPr>
            <a:r>
              <a:rPr lang="en-US" altLang="en-US" sz="1900" b="1">
                <a:latin typeface="Courier New" panose="02070309020205020404" pitchFamily="49" charset="0"/>
                <a:ea typeface="ＭＳ Ｐゴシック" panose="020B0600070205080204" pitchFamily="34" charset="-128"/>
                <a:cs typeface="ＭＳ Ｐゴシック" panose="020B0600070205080204" pitchFamily="34" charset="-128"/>
              </a:rPr>
              <a:t>  Socket clientSocket = new   Socket("hostname","port number");</a:t>
            </a:r>
            <a:r>
              <a:rPr lang="en-US" altLang="en-US">
                <a:ea typeface="ＭＳ Ｐゴシック" panose="020B0600070205080204" pitchFamily="34" charset="-128"/>
                <a:cs typeface="ＭＳ Ｐゴシック" panose="020B0600070205080204" pitchFamily="34" charset="-128"/>
              </a:rPr>
              <a:t> </a:t>
            </a:r>
          </a:p>
          <a:p>
            <a:pPr eaLnBrk="1" hangingPunct="1"/>
            <a:r>
              <a:rPr lang="en-US" altLang="en-US" sz="2600" b="1">
                <a:ea typeface="ＭＳ Ｐゴシック" panose="020B0600070205080204" pitchFamily="34" charset="-128"/>
                <a:cs typeface="ＭＳ Ｐゴシック" panose="020B0600070205080204" pitchFamily="34" charset="-128"/>
              </a:rPr>
              <a:t>Server</a:t>
            </a:r>
            <a:r>
              <a:rPr lang="en-US" altLang="en-US" sz="2600" i="1">
                <a:ea typeface="ＭＳ Ｐゴシック" panose="020B0600070205080204" pitchFamily="34" charset="-128"/>
                <a:cs typeface="ＭＳ Ｐゴシック" panose="020B0600070205080204" pitchFamily="34" charset="-128"/>
              </a:rPr>
              <a:t>:</a:t>
            </a:r>
            <a:r>
              <a:rPr lang="en-US" altLang="en-US" sz="2600">
                <a:ea typeface="ＭＳ Ｐゴシック" panose="020B0600070205080204" pitchFamily="34" charset="-128"/>
                <a:cs typeface="ＭＳ Ｐゴシック" panose="020B0600070205080204" pitchFamily="34" charset="-128"/>
              </a:rPr>
              <a:t> contacted by client</a:t>
            </a:r>
          </a:p>
          <a:p>
            <a:pPr eaLnBrk="1" hangingPunct="1">
              <a:buFont typeface="Wingdings" pitchFamily="2" charset="2"/>
              <a:buNone/>
            </a:pPr>
            <a:r>
              <a:rPr lang="en-US" altLang="en-US" sz="1900" b="1">
                <a:latin typeface="Courier New" panose="02070309020205020404" pitchFamily="49" charset="0"/>
                <a:ea typeface="ＭＳ Ｐゴシック" panose="020B0600070205080204" pitchFamily="34" charset="-128"/>
                <a:cs typeface="ＭＳ Ｐゴシック" panose="020B0600070205080204" pitchFamily="34" charset="-128"/>
              </a:rPr>
              <a:t>  Socket connectionSocket = welcomeSocket.accept();</a:t>
            </a:r>
            <a:endParaRPr lang="en-US" altLang="en-US" sz="2600">
              <a:ea typeface="ＭＳ Ｐゴシック" panose="020B0600070205080204" pitchFamily="34" charset="-128"/>
              <a:cs typeface="ＭＳ Ｐゴシック" panose="020B0600070205080204" pitchFamily="34" charset="-128"/>
            </a:endParaRPr>
          </a:p>
        </p:txBody>
      </p:sp>
      <p:sp>
        <p:nvSpPr>
          <p:cNvPr id="2" name="Date Placeholder 1">
            <a:extLst>
              <a:ext uri="{FF2B5EF4-FFF2-40B4-BE49-F238E27FC236}">
                <a16:creationId xmlns:a16="http://schemas.microsoft.com/office/drawing/2014/main" id="{231EF002-842E-E240-B155-4A3846843D4A}"/>
              </a:ext>
            </a:extLst>
          </p:cNvPr>
          <p:cNvSpPr>
            <a:spLocks noGrp="1"/>
          </p:cNvSpPr>
          <p:nvPr>
            <p:ph type="dt" sz="half" idx="10"/>
          </p:nvPr>
        </p:nvSpPr>
        <p:spPr/>
        <p:txBody>
          <a:bodyPr/>
          <a:lstStyle/>
          <a:p>
            <a:pPr>
              <a:defRPr/>
            </a:pPr>
            <a:fld id="{8F62880A-067D-3B49-B1BE-FC7739624B27}" type="datetime1">
              <a:rPr lang="en-US" altLang="en-US" smtClean="0"/>
              <a:t>5/10/23</a:t>
            </a:fld>
            <a:endParaRPr lang="en-US" altLang="en-US"/>
          </a:p>
        </p:txBody>
      </p:sp>
      <p:sp>
        <p:nvSpPr>
          <p:cNvPr id="7" name="Slide Number Placeholder 6">
            <a:extLst>
              <a:ext uri="{FF2B5EF4-FFF2-40B4-BE49-F238E27FC236}">
                <a16:creationId xmlns:a16="http://schemas.microsoft.com/office/drawing/2014/main" id="{85BF5D16-89F8-9548-1698-B3CF5B3D6F73}"/>
              </a:ext>
            </a:extLst>
          </p:cNvPr>
          <p:cNvSpPr>
            <a:spLocks noGrp="1"/>
          </p:cNvSpPr>
          <p:nvPr>
            <p:ph type="sldNum" sz="quarter" idx="12"/>
          </p:nvPr>
        </p:nvSpPr>
        <p:spPr/>
        <p:txBody>
          <a:bodyPr/>
          <a:lstStyle/>
          <a:p>
            <a:fld id="{3CC7B9EF-08F4-9D4D-B91A-A67D281EE850}"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3378" name="Rectangle 2">
            <a:extLst>
              <a:ext uri="{FF2B5EF4-FFF2-40B4-BE49-F238E27FC236}">
                <a16:creationId xmlns:a16="http://schemas.microsoft.com/office/drawing/2014/main" id="{9C8F2E6B-E382-654E-B12E-5308F8215E50}"/>
              </a:ext>
            </a:extLst>
          </p:cNvPr>
          <p:cNvSpPr>
            <a:spLocks noGrp="1" noChangeArrowheads="1"/>
          </p:cNvSpPr>
          <p:nvPr>
            <p:ph type="title" idx="4294967295"/>
          </p:nvPr>
        </p:nvSpPr>
        <p:spPr>
          <a:xfrm>
            <a:off x="457200" y="277813"/>
            <a:ext cx="8229600" cy="863600"/>
          </a:xfrm>
        </p:spPr>
        <p:txBody>
          <a:bodyPr anchor="ctr"/>
          <a:lstStyle/>
          <a:p>
            <a:pPr eaLnBrk="1" hangingPunct="1">
              <a:defRPr/>
            </a:pPr>
            <a:r>
              <a:rPr lang="en-US" altLang="en-US" sz="3800">
                <a:effectLst>
                  <a:outerShdw blurRad="38100" dist="38100" dir="2700000" algn="tl">
                    <a:srgbClr val="C0C0C0"/>
                  </a:outerShdw>
                </a:effectLst>
                <a:ea typeface="ＭＳ Ｐゴシック" pitchFamily="34" charset="-128"/>
                <a:cs typeface="Arial" pitchFamily="34" charset="0"/>
              </a:rPr>
              <a:t>TCP Connection Management</a:t>
            </a:r>
          </a:p>
        </p:txBody>
      </p:sp>
      <p:sp>
        <p:nvSpPr>
          <p:cNvPr id="13318" name="Rectangle 3">
            <a:extLst>
              <a:ext uri="{FF2B5EF4-FFF2-40B4-BE49-F238E27FC236}">
                <a16:creationId xmlns:a16="http://schemas.microsoft.com/office/drawing/2014/main" id="{D02261EF-7F62-994F-86EA-A049DDF25D0F}"/>
              </a:ext>
            </a:extLst>
          </p:cNvPr>
          <p:cNvSpPr>
            <a:spLocks noGrp="1" noChangeArrowheads="1"/>
          </p:cNvSpPr>
          <p:nvPr>
            <p:ph type="body" idx="4294967295"/>
          </p:nvPr>
        </p:nvSpPr>
        <p:spPr>
          <a:xfrm>
            <a:off x="457200" y="1155700"/>
            <a:ext cx="8229600" cy="4495800"/>
          </a:xfrm>
        </p:spPr>
        <p:txBody>
          <a:bodyPr/>
          <a:lstStyle/>
          <a:p>
            <a:pPr eaLnBrk="1" hangingPunct="1">
              <a:buFont typeface="Wingdings" pitchFamily="2" charset="2"/>
              <a:buNone/>
            </a:pPr>
            <a:r>
              <a:rPr lang="en-US" altLang="en-US" u="sng">
                <a:solidFill>
                  <a:schemeClr val="hlink"/>
                </a:solidFill>
                <a:ea typeface="ＭＳ Ｐゴシック" panose="020B0600070205080204" pitchFamily="34" charset="-128"/>
                <a:cs typeface="ＭＳ Ｐゴシック" panose="020B0600070205080204" pitchFamily="34" charset="-128"/>
              </a:rPr>
              <a:t>Three way handshake:</a:t>
            </a:r>
            <a:endParaRPr lang="en-US" altLang="en-US" sz="2600">
              <a:solidFill>
                <a:schemeClr val="hlink"/>
              </a:solidFill>
              <a:ea typeface="ＭＳ Ｐゴシック" panose="020B0600070205080204" pitchFamily="34" charset="-128"/>
              <a:cs typeface="ＭＳ Ｐゴシック" panose="020B0600070205080204" pitchFamily="34" charset="-128"/>
            </a:endParaRPr>
          </a:p>
          <a:p>
            <a:pPr eaLnBrk="1" hangingPunct="1">
              <a:spcBef>
                <a:spcPct val="60000"/>
              </a:spcBef>
              <a:buFont typeface="Wingdings" pitchFamily="2" charset="2"/>
              <a:buNone/>
            </a:pPr>
            <a:r>
              <a:rPr lang="en-US" altLang="en-US" sz="2100" u="sng">
                <a:solidFill>
                  <a:schemeClr val="hlink"/>
                </a:solidFill>
                <a:ea typeface="ＭＳ Ｐゴシック" panose="020B0600070205080204" pitchFamily="34" charset="-128"/>
                <a:cs typeface="ＭＳ Ｐゴシック" panose="020B0600070205080204" pitchFamily="34" charset="-128"/>
              </a:rPr>
              <a:t>Step 1:</a:t>
            </a:r>
            <a:r>
              <a:rPr lang="en-US" altLang="en-US" sz="2600">
                <a:ea typeface="ＭＳ Ｐゴシック" panose="020B0600070205080204" pitchFamily="34" charset="-128"/>
                <a:cs typeface="ＭＳ Ｐゴシック" panose="020B0600070205080204" pitchFamily="34" charset="-128"/>
              </a:rPr>
              <a:t> </a:t>
            </a:r>
            <a:r>
              <a:rPr lang="en-US" altLang="en-US" sz="2100">
                <a:ea typeface="ＭＳ Ｐゴシック" panose="020B0600070205080204" pitchFamily="34" charset="-128"/>
                <a:cs typeface="ＭＳ Ｐゴシック" panose="020B0600070205080204" pitchFamily="34" charset="-128"/>
              </a:rPr>
              <a:t>client host sends TCP SYN segment to server</a:t>
            </a:r>
          </a:p>
          <a:p>
            <a:pPr lvl="1" eaLnBrk="1" hangingPunct="1"/>
            <a:r>
              <a:rPr lang="en-US" altLang="en-US" sz="2200">
                <a:ea typeface="ＭＳ Ｐゴシック" panose="020B0600070205080204" pitchFamily="34" charset="-128"/>
              </a:rPr>
              <a:t>specifies initial sequence number</a:t>
            </a:r>
          </a:p>
          <a:p>
            <a:pPr lvl="1" eaLnBrk="1" hangingPunct="1"/>
            <a:r>
              <a:rPr lang="en-US" altLang="en-US" sz="2200">
                <a:ea typeface="ＭＳ Ｐゴシック" panose="020B0600070205080204" pitchFamily="34" charset="-128"/>
              </a:rPr>
              <a:t>no data</a:t>
            </a:r>
          </a:p>
          <a:p>
            <a:pPr eaLnBrk="1" hangingPunct="1">
              <a:buFont typeface="Wingdings" pitchFamily="2" charset="2"/>
              <a:buNone/>
            </a:pPr>
            <a:r>
              <a:rPr lang="en-US" altLang="en-US" sz="2100" u="sng">
                <a:solidFill>
                  <a:schemeClr val="hlink"/>
                </a:solidFill>
                <a:ea typeface="ＭＳ Ｐゴシック" panose="020B0600070205080204" pitchFamily="34" charset="-128"/>
                <a:cs typeface="ＭＳ Ｐゴシック" panose="020B0600070205080204" pitchFamily="34" charset="-128"/>
              </a:rPr>
              <a:t>Step 2:</a:t>
            </a:r>
            <a:r>
              <a:rPr lang="en-US" altLang="en-US" sz="2600">
                <a:ea typeface="ＭＳ Ｐゴシック" panose="020B0600070205080204" pitchFamily="34" charset="-128"/>
                <a:cs typeface="ＭＳ Ｐゴシック" panose="020B0600070205080204" pitchFamily="34" charset="-128"/>
              </a:rPr>
              <a:t> </a:t>
            </a:r>
            <a:r>
              <a:rPr lang="en-US" altLang="en-US" sz="2100">
                <a:ea typeface="ＭＳ Ｐゴシック" panose="020B0600070205080204" pitchFamily="34" charset="-128"/>
                <a:cs typeface="ＭＳ Ｐゴシック" panose="020B0600070205080204" pitchFamily="34" charset="-128"/>
              </a:rPr>
              <a:t>server host receives SYN, replies with SYN/ACK segment</a:t>
            </a:r>
          </a:p>
          <a:p>
            <a:pPr lvl="1" eaLnBrk="1" hangingPunct="1">
              <a:spcBef>
                <a:spcPct val="40000"/>
              </a:spcBef>
            </a:pPr>
            <a:r>
              <a:rPr lang="en-US" altLang="en-US" sz="2200">
                <a:ea typeface="ＭＳ Ｐゴシック" panose="020B0600070205080204" pitchFamily="34" charset="-128"/>
              </a:rPr>
              <a:t>server allocates buffers</a:t>
            </a:r>
          </a:p>
          <a:p>
            <a:pPr lvl="1" eaLnBrk="1" hangingPunct="1"/>
            <a:r>
              <a:rPr lang="en-US" altLang="en-US" sz="2200">
                <a:ea typeface="ＭＳ Ｐゴシック" panose="020B0600070205080204" pitchFamily="34" charset="-128"/>
              </a:rPr>
              <a:t>specifies server initial sequence number</a:t>
            </a:r>
          </a:p>
          <a:p>
            <a:pPr eaLnBrk="1" hangingPunct="1">
              <a:buFont typeface="Wingdings" pitchFamily="2" charset="2"/>
              <a:buNone/>
            </a:pPr>
            <a:r>
              <a:rPr lang="en-US" altLang="en-US" sz="2100" u="sng">
                <a:solidFill>
                  <a:schemeClr val="hlink"/>
                </a:solidFill>
                <a:ea typeface="ＭＳ Ｐゴシック" panose="020B0600070205080204" pitchFamily="34" charset="-128"/>
                <a:cs typeface="ＭＳ Ｐゴシック" panose="020B0600070205080204" pitchFamily="34" charset="-128"/>
              </a:rPr>
              <a:t>Step 3:</a:t>
            </a:r>
            <a:r>
              <a:rPr lang="en-US" altLang="en-US" sz="2100">
                <a:ea typeface="ＭＳ Ｐゴシック" panose="020B0600070205080204" pitchFamily="34" charset="-128"/>
                <a:cs typeface="ＭＳ Ｐゴシック" panose="020B0600070205080204" pitchFamily="34" charset="-128"/>
              </a:rPr>
              <a:t> client receives SYN/ACK, replies with ACK segment, which may contain data</a:t>
            </a:r>
          </a:p>
        </p:txBody>
      </p:sp>
      <p:sp>
        <p:nvSpPr>
          <p:cNvPr id="2" name="Date Placeholder 1">
            <a:extLst>
              <a:ext uri="{FF2B5EF4-FFF2-40B4-BE49-F238E27FC236}">
                <a16:creationId xmlns:a16="http://schemas.microsoft.com/office/drawing/2014/main" id="{DEE7324C-2C36-6955-4A8E-C53610288A1B}"/>
              </a:ext>
            </a:extLst>
          </p:cNvPr>
          <p:cNvSpPr>
            <a:spLocks noGrp="1"/>
          </p:cNvSpPr>
          <p:nvPr>
            <p:ph type="dt" sz="half" idx="10"/>
          </p:nvPr>
        </p:nvSpPr>
        <p:spPr/>
        <p:txBody>
          <a:bodyPr/>
          <a:lstStyle/>
          <a:p>
            <a:pPr>
              <a:defRPr/>
            </a:pPr>
            <a:fld id="{9A699447-63D9-FE46-B130-3EF82C8CA4F1}" type="datetime1">
              <a:rPr lang="en-US" altLang="en-US" smtClean="0"/>
              <a:t>5/10/23</a:t>
            </a:fld>
            <a:endParaRPr lang="en-US" altLang="en-US"/>
          </a:p>
        </p:txBody>
      </p:sp>
      <p:sp>
        <p:nvSpPr>
          <p:cNvPr id="7" name="Slide Number Placeholder 6">
            <a:extLst>
              <a:ext uri="{FF2B5EF4-FFF2-40B4-BE49-F238E27FC236}">
                <a16:creationId xmlns:a16="http://schemas.microsoft.com/office/drawing/2014/main" id="{B4D720B1-0420-CB70-C0EC-B38ECEFC91E5}"/>
              </a:ext>
            </a:extLst>
          </p:cNvPr>
          <p:cNvSpPr>
            <a:spLocks noGrp="1"/>
          </p:cNvSpPr>
          <p:nvPr>
            <p:ph type="sldNum" sz="quarter" idx="12"/>
          </p:nvPr>
        </p:nvSpPr>
        <p:spPr/>
        <p:txBody>
          <a:bodyPr/>
          <a:lstStyle/>
          <a:p>
            <a:fld id="{3CC7B9EF-08F4-9D4D-B91A-A67D281EE850}"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4402" name="Rectangle 2">
            <a:extLst>
              <a:ext uri="{FF2B5EF4-FFF2-40B4-BE49-F238E27FC236}">
                <a16:creationId xmlns:a16="http://schemas.microsoft.com/office/drawing/2014/main" id="{2A071946-7246-8146-AC80-0232141FDE27}"/>
              </a:ext>
            </a:extLst>
          </p:cNvPr>
          <p:cNvSpPr>
            <a:spLocks noGrp="1" noChangeArrowheads="1"/>
          </p:cNvSpPr>
          <p:nvPr>
            <p:ph type="title" idx="4294967295"/>
          </p:nvPr>
        </p:nvSpPr>
        <p:spPr/>
        <p:txBody>
          <a:bodyPr anchor="ctr"/>
          <a:lstStyle/>
          <a:p>
            <a:pPr eaLnBrk="1" hangingPunct="1">
              <a:defRPr/>
            </a:pPr>
            <a:r>
              <a:rPr lang="en-US" altLang="en-US" sz="3800">
                <a:effectLst>
                  <a:outerShdw blurRad="38100" dist="38100" dir="2700000" algn="tl">
                    <a:srgbClr val="C0C0C0"/>
                  </a:outerShdw>
                </a:effectLst>
                <a:ea typeface="ＭＳ Ｐゴシック" pitchFamily="34" charset="-128"/>
                <a:cs typeface="Arial" pitchFamily="34" charset="0"/>
              </a:rPr>
              <a:t>TCP Connection Management</a:t>
            </a:r>
          </a:p>
        </p:txBody>
      </p:sp>
      <p:sp>
        <p:nvSpPr>
          <p:cNvPr id="14342" name="Rectangle 3">
            <a:extLst>
              <a:ext uri="{FF2B5EF4-FFF2-40B4-BE49-F238E27FC236}">
                <a16:creationId xmlns:a16="http://schemas.microsoft.com/office/drawing/2014/main" id="{2FB29F55-21FE-5942-826A-CD297A3C6898}"/>
              </a:ext>
            </a:extLst>
          </p:cNvPr>
          <p:cNvSpPr>
            <a:spLocks noGrp="1" noChangeArrowheads="1"/>
          </p:cNvSpPr>
          <p:nvPr>
            <p:ph type="body" idx="4294967295"/>
          </p:nvPr>
        </p:nvSpPr>
        <p:spPr>
          <a:xfrm>
            <a:off x="457200" y="1600200"/>
            <a:ext cx="4281488" cy="4530725"/>
          </a:xfrm>
        </p:spPr>
        <p:txBody>
          <a:bodyPr/>
          <a:lstStyle/>
          <a:p>
            <a:pPr eaLnBrk="1" hangingPunct="1">
              <a:buFont typeface="Wingdings" pitchFamily="2" charset="2"/>
              <a:buNone/>
            </a:pPr>
            <a:r>
              <a:rPr lang="en-US" altLang="en-US" sz="2600" u="sng">
                <a:solidFill>
                  <a:schemeClr val="hlink"/>
                </a:solidFill>
                <a:ea typeface="ＭＳ Ｐゴシック" panose="020B0600070205080204" pitchFamily="34" charset="-128"/>
                <a:cs typeface="ＭＳ Ｐゴシック" panose="020B0600070205080204" pitchFamily="34" charset="-128"/>
              </a:rPr>
              <a:t>Three way handshake:</a:t>
            </a:r>
            <a:endParaRPr lang="en-US" altLang="en-US" sz="2100">
              <a:solidFill>
                <a:schemeClr val="hlink"/>
              </a:solidFill>
              <a:ea typeface="ＭＳ Ｐゴシック" panose="020B0600070205080204" pitchFamily="34" charset="-128"/>
              <a:cs typeface="ＭＳ Ｐゴシック" panose="020B0600070205080204" pitchFamily="34" charset="-128"/>
            </a:endParaRPr>
          </a:p>
          <a:p>
            <a:pPr eaLnBrk="1" hangingPunct="1"/>
            <a:r>
              <a:rPr lang="en-US" altLang="en-US" sz="2100" b="1">
                <a:ea typeface="ＭＳ Ｐゴシック" panose="020B0600070205080204" pitchFamily="34" charset="-128"/>
                <a:cs typeface="ＭＳ Ｐゴシック" panose="020B0600070205080204" pitchFamily="34" charset="-128"/>
              </a:rPr>
              <a:t>SYN segment is considered as 1 byte</a:t>
            </a:r>
          </a:p>
          <a:p>
            <a:pPr eaLnBrk="1" hangingPunct="1"/>
            <a:r>
              <a:rPr lang="en-US" altLang="en-US" sz="2100" b="1">
                <a:ea typeface="ＭＳ Ｐゴシック" panose="020B0600070205080204" pitchFamily="34" charset="-128"/>
                <a:cs typeface="ＭＳ Ｐゴシック" panose="020B0600070205080204" pitchFamily="34" charset="-128"/>
              </a:rPr>
              <a:t>SYN/ACK segment is also considered as 1 byte</a:t>
            </a:r>
          </a:p>
        </p:txBody>
      </p:sp>
      <p:sp>
        <p:nvSpPr>
          <p:cNvPr id="14343" name="Line 4">
            <a:extLst>
              <a:ext uri="{FF2B5EF4-FFF2-40B4-BE49-F238E27FC236}">
                <a16:creationId xmlns:a16="http://schemas.microsoft.com/office/drawing/2014/main" id="{917655CA-89F9-4F42-9E68-F6A67C72F626}"/>
              </a:ext>
            </a:extLst>
          </p:cNvPr>
          <p:cNvSpPr>
            <a:spLocks noChangeShapeType="1"/>
          </p:cNvSpPr>
          <p:nvPr/>
        </p:nvSpPr>
        <p:spPr bwMode="auto">
          <a:xfrm>
            <a:off x="5391150" y="2071688"/>
            <a:ext cx="2533650" cy="59055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4344" name="Object 5">
            <a:extLst>
              <a:ext uri="{FF2B5EF4-FFF2-40B4-BE49-F238E27FC236}">
                <a16:creationId xmlns:a16="http://schemas.microsoft.com/office/drawing/2014/main" id="{16F89389-F153-8B44-8C1C-6743AB13E13D}"/>
              </a:ext>
            </a:extLst>
          </p:cNvPr>
          <p:cNvGraphicFramePr>
            <a:graphicFrameLocks noChangeAspect="1"/>
          </p:cNvGraphicFramePr>
          <p:nvPr/>
        </p:nvGraphicFramePr>
        <p:xfrm>
          <a:off x="4978400" y="1403350"/>
          <a:ext cx="485775" cy="385763"/>
        </p:xfrm>
        <a:graphic>
          <a:graphicData uri="http://schemas.openxmlformats.org/presentationml/2006/ole">
            <mc:AlternateContent xmlns:mc="http://schemas.openxmlformats.org/markup-compatibility/2006">
              <mc:Choice xmlns:v="urn:schemas-microsoft-com:vml" Requires="v">
                <p:oleObj name="Clip" r:id="rId2" imgW="17462500" imgH="14478000" progId="MS_ClipArt_Gallery.2">
                  <p:embed/>
                </p:oleObj>
              </mc:Choice>
              <mc:Fallback>
                <p:oleObj name="Clip" r:id="rId2" imgW="17462500" imgH="14478000" progId="MS_ClipArt_Gallery.2">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8400" y="1403350"/>
                        <a:ext cx="485775"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345" name="Text Box 6">
            <a:extLst>
              <a:ext uri="{FF2B5EF4-FFF2-40B4-BE49-F238E27FC236}">
                <a16:creationId xmlns:a16="http://schemas.microsoft.com/office/drawing/2014/main" id="{EC8E6E35-FB31-1546-AF8F-3BED93A5EECD}"/>
              </a:ext>
            </a:extLst>
          </p:cNvPr>
          <p:cNvSpPr txBox="1">
            <a:spLocks noChangeArrowheads="1"/>
          </p:cNvSpPr>
          <p:nvPr/>
        </p:nvSpPr>
        <p:spPr bwMode="auto">
          <a:xfrm>
            <a:off x="5456238" y="1403350"/>
            <a:ext cx="714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client</a:t>
            </a:r>
            <a:endParaRPr lang="en-US" altLang="en-US" sz="1000">
              <a:latin typeface="Times New Roman" panose="02020603050405020304" pitchFamily="18" charset="0"/>
              <a:cs typeface="Arial" panose="020B0604020202020204" pitchFamily="34" charset="0"/>
            </a:endParaRPr>
          </a:p>
        </p:txBody>
      </p:sp>
      <p:sp>
        <p:nvSpPr>
          <p:cNvPr id="14346" name="Text Box 7">
            <a:extLst>
              <a:ext uri="{FF2B5EF4-FFF2-40B4-BE49-F238E27FC236}">
                <a16:creationId xmlns:a16="http://schemas.microsoft.com/office/drawing/2014/main" id="{529A354F-32DE-204E-BAEA-5144B101D131}"/>
              </a:ext>
            </a:extLst>
          </p:cNvPr>
          <p:cNvSpPr txBox="1">
            <a:spLocks noChangeArrowheads="1"/>
          </p:cNvSpPr>
          <p:nvPr/>
        </p:nvSpPr>
        <p:spPr bwMode="auto">
          <a:xfrm rot="706751">
            <a:off x="6122988" y="2112963"/>
            <a:ext cx="1195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SYN (seq=x)</a:t>
            </a:r>
            <a:endParaRPr lang="en-US" altLang="en-US" sz="1000">
              <a:latin typeface="Times New Roman" panose="02020603050405020304" pitchFamily="18" charset="0"/>
              <a:cs typeface="Arial" panose="020B0604020202020204" pitchFamily="34" charset="0"/>
            </a:endParaRPr>
          </a:p>
        </p:txBody>
      </p:sp>
      <p:graphicFrame>
        <p:nvGraphicFramePr>
          <p:cNvPr id="14347" name="Object 8">
            <a:extLst>
              <a:ext uri="{FF2B5EF4-FFF2-40B4-BE49-F238E27FC236}">
                <a16:creationId xmlns:a16="http://schemas.microsoft.com/office/drawing/2014/main" id="{E1D67505-CDB7-284C-AB43-6BB6FD4835AB}"/>
              </a:ext>
            </a:extLst>
          </p:cNvPr>
          <p:cNvGraphicFramePr>
            <a:graphicFrameLocks noChangeAspect="1"/>
          </p:cNvGraphicFramePr>
          <p:nvPr/>
        </p:nvGraphicFramePr>
        <p:xfrm>
          <a:off x="7635875" y="1412875"/>
          <a:ext cx="485775" cy="385763"/>
        </p:xfrm>
        <a:graphic>
          <a:graphicData uri="http://schemas.openxmlformats.org/presentationml/2006/ole">
            <mc:AlternateContent xmlns:mc="http://schemas.openxmlformats.org/markup-compatibility/2006">
              <mc:Choice xmlns:v="urn:schemas-microsoft-com:vml" Requires="v">
                <p:oleObj name="Clip" r:id="rId4" imgW="17462500" imgH="14478000" progId="MS_ClipArt_Gallery.2">
                  <p:embed/>
                </p:oleObj>
              </mc:Choice>
              <mc:Fallback>
                <p:oleObj name="Clip" r:id="rId4" imgW="17462500" imgH="14478000" progId="MS_ClipArt_Gallery.2">
                  <p:embed/>
                  <p:pic>
                    <p:nvPicPr>
                      <p:cNvPr id="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875" y="1412875"/>
                        <a:ext cx="485775"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348" name="Text Box 9">
            <a:extLst>
              <a:ext uri="{FF2B5EF4-FFF2-40B4-BE49-F238E27FC236}">
                <a16:creationId xmlns:a16="http://schemas.microsoft.com/office/drawing/2014/main" id="{E81FEF09-F6C1-D649-B678-727E3D072BD7}"/>
              </a:ext>
            </a:extLst>
          </p:cNvPr>
          <p:cNvSpPr txBox="1">
            <a:spLocks noChangeArrowheads="1"/>
          </p:cNvSpPr>
          <p:nvPr/>
        </p:nvSpPr>
        <p:spPr bwMode="auto">
          <a:xfrm>
            <a:off x="6926263" y="1422400"/>
            <a:ext cx="800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server</a:t>
            </a:r>
            <a:endParaRPr lang="en-US" altLang="en-US" sz="1000">
              <a:latin typeface="Times New Roman" panose="02020603050405020304" pitchFamily="18" charset="0"/>
              <a:cs typeface="Arial" panose="020B0604020202020204" pitchFamily="34" charset="0"/>
            </a:endParaRPr>
          </a:p>
        </p:txBody>
      </p:sp>
      <p:sp>
        <p:nvSpPr>
          <p:cNvPr id="14349" name="Line 10">
            <a:extLst>
              <a:ext uri="{FF2B5EF4-FFF2-40B4-BE49-F238E27FC236}">
                <a16:creationId xmlns:a16="http://schemas.microsoft.com/office/drawing/2014/main" id="{B8FC66C4-8A98-9749-BADE-62B17669BEAF}"/>
              </a:ext>
            </a:extLst>
          </p:cNvPr>
          <p:cNvSpPr>
            <a:spLocks noChangeShapeType="1"/>
          </p:cNvSpPr>
          <p:nvPr/>
        </p:nvSpPr>
        <p:spPr bwMode="auto">
          <a:xfrm>
            <a:off x="5400675" y="4110038"/>
            <a:ext cx="2533650" cy="59055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50" name="Line 11">
            <a:extLst>
              <a:ext uri="{FF2B5EF4-FFF2-40B4-BE49-F238E27FC236}">
                <a16:creationId xmlns:a16="http://schemas.microsoft.com/office/drawing/2014/main" id="{E5BF2585-A7FC-A64B-A75C-0A6EB88E7D06}"/>
              </a:ext>
            </a:extLst>
          </p:cNvPr>
          <p:cNvSpPr>
            <a:spLocks noChangeShapeType="1"/>
          </p:cNvSpPr>
          <p:nvPr/>
        </p:nvSpPr>
        <p:spPr bwMode="auto">
          <a:xfrm flipH="1">
            <a:off x="7924800" y="1843088"/>
            <a:ext cx="0" cy="34099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1" name="Line 12">
            <a:extLst>
              <a:ext uri="{FF2B5EF4-FFF2-40B4-BE49-F238E27FC236}">
                <a16:creationId xmlns:a16="http://schemas.microsoft.com/office/drawing/2014/main" id="{C7A46016-AA17-9B45-8CAC-78B9EC6E07D8}"/>
              </a:ext>
            </a:extLst>
          </p:cNvPr>
          <p:cNvSpPr>
            <a:spLocks noChangeShapeType="1"/>
          </p:cNvSpPr>
          <p:nvPr/>
        </p:nvSpPr>
        <p:spPr bwMode="auto">
          <a:xfrm flipH="1">
            <a:off x="5362575" y="2805113"/>
            <a:ext cx="2495550" cy="75247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52" name="Text Box 13">
            <a:extLst>
              <a:ext uri="{FF2B5EF4-FFF2-40B4-BE49-F238E27FC236}">
                <a16:creationId xmlns:a16="http://schemas.microsoft.com/office/drawing/2014/main" id="{B1882429-9041-7440-B572-E4D2475A9D06}"/>
              </a:ext>
            </a:extLst>
          </p:cNvPr>
          <p:cNvSpPr txBox="1">
            <a:spLocks noChangeArrowheads="1"/>
          </p:cNvSpPr>
          <p:nvPr/>
        </p:nvSpPr>
        <p:spPr bwMode="auto">
          <a:xfrm rot="-926867">
            <a:off x="5241925" y="2900363"/>
            <a:ext cx="27320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SYN/ACK (seq=y, ACK=x+1)</a:t>
            </a:r>
            <a:endParaRPr lang="en-US" altLang="en-US" sz="1000">
              <a:latin typeface="Times New Roman" panose="02020603050405020304" pitchFamily="18" charset="0"/>
              <a:cs typeface="Arial" panose="020B0604020202020204" pitchFamily="34" charset="0"/>
            </a:endParaRPr>
          </a:p>
        </p:txBody>
      </p:sp>
      <p:sp>
        <p:nvSpPr>
          <p:cNvPr id="14353" name="Text Box 14">
            <a:extLst>
              <a:ext uri="{FF2B5EF4-FFF2-40B4-BE49-F238E27FC236}">
                <a16:creationId xmlns:a16="http://schemas.microsoft.com/office/drawing/2014/main" id="{043C2BB2-623C-BC42-9B18-955432948ABF}"/>
              </a:ext>
            </a:extLst>
          </p:cNvPr>
          <p:cNvSpPr txBox="1">
            <a:spLocks noChangeArrowheads="1"/>
          </p:cNvSpPr>
          <p:nvPr/>
        </p:nvSpPr>
        <p:spPr bwMode="auto">
          <a:xfrm rot="780000">
            <a:off x="5522913" y="4114800"/>
            <a:ext cx="22558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ACK (seq=x+1, ACK=y+1)</a:t>
            </a:r>
          </a:p>
        </p:txBody>
      </p:sp>
      <p:sp>
        <p:nvSpPr>
          <p:cNvPr id="14354" name="Line 15">
            <a:extLst>
              <a:ext uri="{FF2B5EF4-FFF2-40B4-BE49-F238E27FC236}">
                <a16:creationId xmlns:a16="http://schemas.microsoft.com/office/drawing/2014/main" id="{7F70E27B-6070-5A46-A71A-6580C4B4540A}"/>
              </a:ext>
            </a:extLst>
          </p:cNvPr>
          <p:cNvSpPr>
            <a:spLocks noChangeShapeType="1"/>
          </p:cNvSpPr>
          <p:nvPr/>
        </p:nvSpPr>
        <p:spPr bwMode="auto">
          <a:xfrm>
            <a:off x="5381625" y="1995488"/>
            <a:ext cx="0" cy="33432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5" name="Text Box 16">
            <a:extLst>
              <a:ext uri="{FF2B5EF4-FFF2-40B4-BE49-F238E27FC236}">
                <a16:creationId xmlns:a16="http://schemas.microsoft.com/office/drawing/2014/main" id="{A13B810C-97BF-5E4F-AD0B-97BF03A56C2B}"/>
              </a:ext>
            </a:extLst>
          </p:cNvPr>
          <p:cNvSpPr txBox="1">
            <a:spLocks noChangeArrowheads="1"/>
          </p:cNvSpPr>
          <p:nvPr/>
        </p:nvSpPr>
        <p:spPr bwMode="auto">
          <a:xfrm>
            <a:off x="4435475" y="1874838"/>
            <a:ext cx="10112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connect</a:t>
            </a:r>
          </a:p>
        </p:txBody>
      </p:sp>
      <p:sp>
        <p:nvSpPr>
          <p:cNvPr id="14356" name="Text Box 17">
            <a:extLst>
              <a:ext uri="{FF2B5EF4-FFF2-40B4-BE49-F238E27FC236}">
                <a16:creationId xmlns:a16="http://schemas.microsoft.com/office/drawing/2014/main" id="{1C8688B1-4A27-0A4E-8E41-562CC03E0AD0}"/>
              </a:ext>
            </a:extLst>
          </p:cNvPr>
          <p:cNvSpPr txBox="1">
            <a:spLocks noChangeArrowheads="1"/>
          </p:cNvSpPr>
          <p:nvPr/>
        </p:nvSpPr>
        <p:spPr bwMode="auto">
          <a:xfrm>
            <a:off x="7958138" y="1819275"/>
            <a:ext cx="8921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accept</a:t>
            </a:r>
          </a:p>
        </p:txBody>
      </p:sp>
      <p:sp>
        <p:nvSpPr>
          <p:cNvPr id="2" name="Date Placeholder 1">
            <a:extLst>
              <a:ext uri="{FF2B5EF4-FFF2-40B4-BE49-F238E27FC236}">
                <a16:creationId xmlns:a16="http://schemas.microsoft.com/office/drawing/2014/main" id="{FEE4C960-1089-D757-F307-F37BC8617FEA}"/>
              </a:ext>
            </a:extLst>
          </p:cNvPr>
          <p:cNvSpPr>
            <a:spLocks noGrp="1"/>
          </p:cNvSpPr>
          <p:nvPr>
            <p:ph type="dt" sz="half" idx="10"/>
          </p:nvPr>
        </p:nvSpPr>
        <p:spPr/>
        <p:txBody>
          <a:bodyPr/>
          <a:lstStyle/>
          <a:p>
            <a:pPr>
              <a:defRPr/>
            </a:pPr>
            <a:fld id="{380A2F16-C394-2A4C-A37D-5DDC77808A40}"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59DA80AB-A2E6-C73A-E60D-1EF65C034902}"/>
              </a:ext>
            </a:extLst>
          </p:cNvPr>
          <p:cNvSpPr>
            <a:spLocks noGrp="1"/>
          </p:cNvSpPr>
          <p:nvPr>
            <p:ph type="sldNum" sz="quarter" idx="12"/>
          </p:nvPr>
        </p:nvSpPr>
        <p:spPr/>
        <p:txBody>
          <a:bodyPr/>
          <a:lstStyle/>
          <a:p>
            <a:fld id="{3CC7B9EF-08F4-9D4D-B91A-A67D281EE850}"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5426" name="Rectangle 2">
            <a:extLst>
              <a:ext uri="{FF2B5EF4-FFF2-40B4-BE49-F238E27FC236}">
                <a16:creationId xmlns:a16="http://schemas.microsoft.com/office/drawing/2014/main" id="{E9FC3AB4-9B88-1948-9886-697F2F0694A4}"/>
              </a:ext>
            </a:extLst>
          </p:cNvPr>
          <p:cNvSpPr>
            <a:spLocks noGrp="1" noChangeArrowheads="1"/>
          </p:cNvSpPr>
          <p:nvPr>
            <p:ph type="title" idx="4294967295"/>
          </p:nvPr>
        </p:nvSpPr>
        <p:spPr>
          <a:xfrm>
            <a:off x="590550" y="292100"/>
            <a:ext cx="7772400" cy="892175"/>
          </a:xfrm>
        </p:spPr>
        <p:txBody>
          <a:bodyPr anchor="ctr"/>
          <a:lstStyle/>
          <a:p>
            <a:pPr eaLnBrk="1" hangingPunct="1">
              <a:defRPr/>
            </a:pPr>
            <a:r>
              <a:rPr lang="en-US" sz="3800">
                <a:effectLst>
                  <a:outerShdw blurRad="38100" dist="38100" dir="2700000" algn="tl">
                    <a:srgbClr val="DDDDDD"/>
                  </a:outerShdw>
                </a:effectLst>
                <a:cs typeface="Arial" charset="0"/>
              </a:rPr>
              <a:t>TCP Connection Management</a:t>
            </a:r>
            <a:endParaRPr lang="en-US" sz="4600">
              <a:effectLst>
                <a:outerShdw blurRad="38100" dist="38100" dir="2700000" algn="tl">
                  <a:srgbClr val="DDDDDD"/>
                </a:outerShdw>
              </a:effectLst>
              <a:cs typeface="Arial" charset="0"/>
            </a:endParaRPr>
          </a:p>
        </p:txBody>
      </p:sp>
      <p:sp>
        <p:nvSpPr>
          <p:cNvPr id="15366" name="Rectangle 3">
            <a:extLst>
              <a:ext uri="{FF2B5EF4-FFF2-40B4-BE49-F238E27FC236}">
                <a16:creationId xmlns:a16="http://schemas.microsoft.com/office/drawing/2014/main" id="{2B1E91BA-993B-F549-A8CD-440962A304D9}"/>
              </a:ext>
            </a:extLst>
          </p:cNvPr>
          <p:cNvSpPr>
            <a:spLocks noGrp="1" noChangeArrowheads="1"/>
          </p:cNvSpPr>
          <p:nvPr>
            <p:ph type="body" sz="half" idx="4294967295"/>
          </p:nvPr>
        </p:nvSpPr>
        <p:spPr>
          <a:xfrm>
            <a:off x="466725" y="1363663"/>
            <a:ext cx="3984625" cy="4127500"/>
          </a:xfrm>
        </p:spPr>
        <p:txBody>
          <a:bodyPr/>
          <a:lstStyle/>
          <a:p>
            <a:pPr eaLnBrk="1" hangingPunct="1">
              <a:spcBef>
                <a:spcPct val="60000"/>
              </a:spcBef>
              <a:buFont typeface="Wingdings" pitchFamily="2" charset="2"/>
              <a:buNone/>
            </a:pPr>
            <a:r>
              <a:rPr lang="en-US" altLang="en-US" sz="2200" u="sng">
                <a:solidFill>
                  <a:schemeClr val="hlink"/>
                </a:solidFill>
                <a:ea typeface="ＭＳ Ｐゴシック" panose="020B0600070205080204" pitchFamily="34" charset="-128"/>
                <a:cs typeface="ＭＳ Ｐゴシック" panose="020B0600070205080204" pitchFamily="34" charset="-128"/>
              </a:rPr>
              <a:t>Closing a connection:</a:t>
            </a:r>
          </a:p>
          <a:p>
            <a:pPr eaLnBrk="1" hangingPunct="1">
              <a:spcBef>
                <a:spcPct val="60000"/>
              </a:spcBef>
              <a:buFont typeface="Wingdings" pitchFamily="2" charset="2"/>
              <a:buNone/>
            </a:pPr>
            <a:r>
              <a:rPr lang="en-US" altLang="en-US" sz="2200">
                <a:ea typeface="ＭＳ Ｐゴシック" panose="020B0600070205080204" pitchFamily="34" charset="-128"/>
                <a:cs typeface="ＭＳ Ｐゴシック" panose="020B0600070205080204" pitchFamily="34" charset="-128"/>
              </a:rPr>
              <a:t>client closes socket:</a:t>
            </a:r>
            <a:r>
              <a:rPr lang="en-US" altLang="en-US" sz="2200" u="sng">
                <a:solidFill>
                  <a:srgbClr val="FF0000"/>
                </a:solidFill>
                <a:ea typeface="ＭＳ Ｐゴシック" panose="020B0600070205080204" pitchFamily="34" charset="-128"/>
                <a:cs typeface="ＭＳ Ｐゴシック" panose="020B0600070205080204" pitchFamily="34" charset="-128"/>
              </a:rPr>
              <a:t> </a:t>
            </a:r>
            <a:r>
              <a:rPr lang="en-US" altLang="en-US" sz="2000" b="1">
                <a:latin typeface="Courier New" panose="02070309020205020404" pitchFamily="49" charset="0"/>
                <a:ea typeface="ＭＳ Ｐゴシック" panose="020B0600070205080204" pitchFamily="34" charset="-128"/>
                <a:cs typeface="ＭＳ Ｐゴシック" panose="020B0600070205080204" pitchFamily="34" charset="-128"/>
              </a:rPr>
              <a:t>clientSocket.close();</a:t>
            </a:r>
            <a:r>
              <a:rPr lang="en-US" altLang="en-US" sz="1700">
                <a:ea typeface="ＭＳ Ｐゴシック" panose="020B0600070205080204" pitchFamily="34" charset="-128"/>
                <a:cs typeface="ＭＳ Ｐゴシック" panose="020B0600070205080204" pitchFamily="34" charset="-128"/>
              </a:rPr>
              <a:t> </a:t>
            </a:r>
            <a:endParaRPr lang="en-US" altLang="en-US" sz="2200" u="sng">
              <a:solidFill>
                <a:srgbClr val="FF0000"/>
              </a:solidFill>
              <a:ea typeface="ＭＳ Ｐゴシック" panose="020B0600070205080204" pitchFamily="34" charset="-128"/>
              <a:cs typeface="ＭＳ Ｐゴシック" panose="020B0600070205080204" pitchFamily="34" charset="-128"/>
            </a:endParaRPr>
          </a:p>
          <a:p>
            <a:pPr eaLnBrk="1" hangingPunct="1">
              <a:spcBef>
                <a:spcPct val="60000"/>
              </a:spcBef>
              <a:buFont typeface="Wingdings" pitchFamily="2" charset="2"/>
              <a:buNone/>
            </a:pPr>
            <a:r>
              <a:rPr lang="en-US" altLang="en-US" sz="2200" u="sng">
                <a:ea typeface="ＭＳ Ｐゴシック" panose="020B0600070205080204" pitchFamily="34" charset="-128"/>
                <a:cs typeface="ＭＳ Ｐゴシック" panose="020B0600070205080204" pitchFamily="34" charset="-128"/>
              </a:rPr>
              <a:t>Step 1:</a:t>
            </a:r>
            <a:r>
              <a:rPr lang="en-US" altLang="en-US" sz="2200">
                <a:ea typeface="ＭＳ Ｐゴシック" panose="020B0600070205080204" pitchFamily="34" charset="-128"/>
                <a:cs typeface="ＭＳ Ｐゴシック" panose="020B0600070205080204" pitchFamily="34" charset="-128"/>
              </a:rPr>
              <a:t> </a:t>
            </a:r>
            <a:r>
              <a:rPr lang="en-US" altLang="en-US" sz="2000">
                <a:solidFill>
                  <a:schemeClr val="accent2"/>
                </a:solidFill>
                <a:ea typeface="ＭＳ Ｐゴシック" panose="020B0600070205080204" pitchFamily="34" charset="-128"/>
                <a:cs typeface="ＭＳ Ｐゴシック" panose="020B0600070205080204" pitchFamily="34" charset="-128"/>
              </a:rPr>
              <a:t>client</a:t>
            </a:r>
            <a:r>
              <a:rPr lang="en-US" altLang="en-US" sz="2000">
                <a:ea typeface="ＭＳ Ｐゴシック" panose="020B0600070205080204" pitchFamily="34" charset="-128"/>
                <a:cs typeface="ＭＳ Ｐゴシック" panose="020B0600070205080204" pitchFamily="34" charset="-128"/>
              </a:rPr>
              <a:t> end system sends TCP FIN control segment to server</a:t>
            </a:r>
            <a:r>
              <a:rPr lang="en-US" altLang="en-US" sz="2200" u="sng">
                <a:solidFill>
                  <a:srgbClr val="FF0000"/>
                </a:solidFill>
                <a:ea typeface="ＭＳ Ｐゴシック" panose="020B0600070205080204" pitchFamily="34" charset="-128"/>
                <a:cs typeface="ＭＳ Ｐゴシック" panose="020B0600070205080204" pitchFamily="34" charset="-128"/>
              </a:rPr>
              <a:t> </a:t>
            </a:r>
          </a:p>
          <a:p>
            <a:pPr eaLnBrk="1" hangingPunct="1">
              <a:spcBef>
                <a:spcPct val="60000"/>
              </a:spcBef>
              <a:buFont typeface="Wingdings" pitchFamily="2" charset="2"/>
              <a:buNone/>
            </a:pPr>
            <a:r>
              <a:rPr lang="en-US" altLang="en-US" sz="2200" u="sng">
                <a:ea typeface="ＭＳ Ｐゴシック" panose="020B0600070205080204" pitchFamily="34" charset="-128"/>
                <a:cs typeface="ＭＳ Ｐゴシック" panose="020B0600070205080204" pitchFamily="34" charset="-128"/>
              </a:rPr>
              <a:t>Step 2:</a:t>
            </a:r>
            <a:r>
              <a:rPr lang="en-US" altLang="en-US" sz="2200">
                <a:ea typeface="ＭＳ Ｐゴシック" panose="020B0600070205080204" pitchFamily="34" charset="-128"/>
                <a:cs typeface="ＭＳ Ｐゴシック" panose="020B0600070205080204" pitchFamily="34" charset="-128"/>
              </a:rPr>
              <a:t> </a:t>
            </a:r>
            <a:r>
              <a:rPr lang="en-US" altLang="en-US" sz="2000">
                <a:solidFill>
                  <a:schemeClr val="accent2"/>
                </a:solidFill>
                <a:ea typeface="ＭＳ Ｐゴシック" panose="020B0600070205080204" pitchFamily="34" charset="-128"/>
                <a:cs typeface="ＭＳ Ｐゴシック" panose="020B0600070205080204" pitchFamily="34" charset="-128"/>
              </a:rPr>
              <a:t>server</a:t>
            </a:r>
            <a:r>
              <a:rPr lang="en-US" altLang="en-US" sz="2000">
                <a:ea typeface="ＭＳ Ｐゴシック" panose="020B0600070205080204" pitchFamily="34" charset="-128"/>
                <a:cs typeface="ＭＳ Ｐゴシック" panose="020B0600070205080204" pitchFamily="34" charset="-128"/>
              </a:rPr>
              <a:t> receives FIN, replies with ACK. Closes connection, sends FIN. </a:t>
            </a:r>
          </a:p>
        </p:txBody>
      </p:sp>
      <p:sp>
        <p:nvSpPr>
          <p:cNvPr id="15367" name="Line 4">
            <a:extLst>
              <a:ext uri="{FF2B5EF4-FFF2-40B4-BE49-F238E27FC236}">
                <a16:creationId xmlns:a16="http://schemas.microsoft.com/office/drawing/2014/main" id="{8D560818-1514-3046-AC29-0AFE1FA81756}"/>
              </a:ext>
            </a:extLst>
          </p:cNvPr>
          <p:cNvSpPr>
            <a:spLocks noChangeShapeType="1"/>
          </p:cNvSpPr>
          <p:nvPr/>
        </p:nvSpPr>
        <p:spPr bwMode="auto">
          <a:xfrm>
            <a:off x="5391150" y="2071688"/>
            <a:ext cx="2533650" cy="59055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5368" name="Object 5">
            <a:extLst>
              <a:ext uri="{FF2B5EF4-FFF2-40B4-BE49-F238E27FC236}">
                <a16:creationId xmlns:a16="http://schemas.microsoft.com/office/drawing/2014/main" id="{D33C42BC-5CCA-6142-949F-F8A5123F73FA}"/>
              </a:ext>
            </a:extLst>
          </p:cNvPr>
          <p:cNvGraphicFramePr>
            <a:graphicFrameLocks noChangeAspect="1"/>
          </p:cNvGraphicFramePr>
          <p:nvPr/>
        </p:nvGraphicFramePr>
        <p:xfrm>
          <a:off x="4978400" y="1403350"/>
          <a:ext cx="485775" cy="385763"/>
        </p:xfrm>
        <a:graphic>
          <a:graphicData uri="http://schemas.openxmlformats.org/presentationml/2006/ole">
            <mc:AlternateContent xmlns:mc="http://schemas.openxmlformats.org/markup-compatibility/2006">
              <mc:Choice xmlns:v="urn:schemas-microsoft-com:vml" Requires="v">
                <p:oleObj name="Clip" r:id="rId2" imgW="17462500" imgH="14478000" progId="MS_ClipArt_Gallery.2">
                  <p:embed/>
                </p:oleObj>
              </mc:Choice>
              <mc:Fallback>
                <p:oleObj name="Clip" r:id="rId2" imgW="17462500" imgH="14478000" progId="MS_ClipArt_Gallery.2">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8400" y="1403350"/>
                        <a:ext cx="485775"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9" name="Text Box 6">
            <a:extLst>
              <a:ext uri="{FF2B5EF4-FFF2-40B4-BE49-F238E27FC236}">
                <a16:creationId xmlns:a16="http://schemas.microsoft.com/office/drawing/2014/main" id="{A0450B36-5D52-6548-9B97-07A1B02DB1D3}"/>
              </a:ext>
            </a:extLst>
          </p:cNvPr>
          <p:cNvSpPr txBox="1">
            <a:spLocks noChangeArrowheads="1"/>
          </p:cNvSpPr>
          <p:nvPr/>
        </p:nvSpPr>
        <p:spPr bwMode="auto">
          <a:xfrm>
            <a:off x="5456238" y="1403350"/>
            <a:ext cx="714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client</a:t>
            </a:r>
            <a:endParaRPr lang="en-US" altLang="en-US" sz="1000">
              <a:latin typeface="Times New Roman" panose="02020603050405020304" pitchFamily="18" charset="0"/>
              <a:cs typeface="Arial" panose="020B0604020202020204" pitchFamily="34" charset="0"/>
            </a:endParaRPr>
          </a:p>
        </p:txBody>
      </p:sp>
      <p:sp>
        <p:nvSpPr>
          <p:cNvPr id="15370" name="Text Box 7">
            <a:extLst>
              <a:ext uri="{FF2B5EF4-FFF2-40B4-BE49-F238E27FC236}">
                <a16:creationId xmlns:a16="http://schemas.microsoft.com/office/drawing/2014/main" id="{2698C155-853B-5740-B140-F403982A1005}"/>
              </a:ext>
            </a:extLst>
          </p:cNvPr>
          <p:cNvSpPr txBox="1">
            <a:spLocks noChangeArrowheads="1"/>
          </p:cNvSpPr>
          <p:nvPr/>
        </p:nvSpPr>
        <p:spPr bwMode="auto">
          <a:xfrm rot="706751">
            <a:off x="6481763" y="2112963"/>
            <a:ext cx="469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FIN</a:t>
            </a:r>
            <a:endParaRPr lang="en-US" altLang="en-US" sz="1000">
              <a:latin typeface="Times New Roman" panose="02020603050405020304" pitchFamily="18" charset="0"/>
              <a:cs typeface="Arial" panose="020B0604020202020204" pitchFamily="34" charset="0"/>
            </a:endParaRPr>
          </a:p>
        </p:txBody>
      </p:sp>
      <p:graphicFrame>
        <p:nvGraphicFramePr>
          <p:cNvPr id="15371" name="Object 8">
            <a:extLst>
              <a:ext uri="{FF2B5EF4-FFF2-40B4-BE49-F238E27FC236}">
                <a16:creationId xmlns:a16="http://schemas.microsoft.com/office/drawing/2014/main" id="{67EDAD0E-1442-FC41-A6DA-6CA70B528A1C}"/>
              </a:ext>
            </a:extLst>
          </p:cNvPr>
          <p:cNvGraphicFramePr>
            <a:graphicFrameLocks noChangeAspect="1"/>
          </p:cNvGraphicFramePr>
          <p:nvPr/>
        </p:nvGraphicFramePr>
        <p:xfrm>
          <a:off x="7635875" y="1412875"/>
          <a:ext cx="485775" cy="385763"/>
        </p:xfrm>
        <a:graphic>
          <a:graphicData uri="http://schemas.openxmlformats.org/presentationml/2006/ole">
            <mc:AlternateContent xmlns:mc="http://schemas.openxmlformats.org/markup-compatibility/2006">
              <mc:Choice xmlns:v="urn:schemas-microsoft-com:vml" Requires="v">
                <p:oleObj name="Clip" r:id="rId4" imgW="17462500" imgH="14478000" progId="MS_ClipArt_Gallery.2">
                  <p:embed/>
                </p:oleObj>
              </mc:Choice>
              <mc:Fallback>
                <p:oleObj name="Clip" r:id="rId4" imgW="17462500" imgH="14478000" progId="MS_ClipArt_Gallery.2">
                  <p:embed/>
                  <p:pic>
                    <p:nvPicPr>
                      <p:cNvPr id="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875" y="1412875"/>
                        <a:ext cx="485775"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72" name="Text Box 9">
            <a:extLst>
              <a:ext uri="{FF2B5EF4-FFF2-40B4-BE49-F238E27FC236}">
                <a16:creationId xmlns:a16="http://schemas.microsoft.com/office/drawing/2014/main" id="{550A3CE3-01E9-F947-A531-41CC7E97F721}"/>
              </a:ext>
            </a:extLst>
          </p:cNvPr>
          <p:cNvSpPr txBox="1">
            <a:spLocks noChangeArrowheads="1"/>
          </p:cNvSpPr>
          <p:nvPr/>
        </p:nvSpPr>
        <p:spPr bwMode="auto">
          <a:xfrm>
            <a:off x="6926263" y="1422400"/>
            <a:ext cx="800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server</a:t>
            </a:r>
            <a:endParaRPr lang="en-US" altLang="en-US" sz="1000">
              <a:latin typeface="Times New Roman" panose="02020603050405020304" pitchFamily="18" charset="0"/>
              <a:cs typeface="Arial" panose="020B0604020202020204" pitchFamily="34" charset="0"/>
            </a:endParaRPr>
          </a:p>
        </p:txBody>
      </p:sp>
      <p:sp>
        <p:nvSpPr>
          <p:cNvPr id="15373" name="Line 10">
            <a:extLst>
              <a:ext uri="{FF2B5EF4-FFF2-40B4-BE49-F238E27FC236}">
                <a16:creationId xmlns:a16="http://schemas.microsoft.com/office/drawing/2014/main" id="{87E189CF-237D-CF49-AD96-23C3E7532D79}"/>
              </a:ext>
            </a:extLst>
          </p:cNvPr>
          <p:cNvSpPr>
            <a:spLocks noChangeShapeType="1"/>
          </p:cNvSpPr>
          <p:nvPr/>
        </p:nvSpPr>
        <p:spPr bwMode="auto">
          <a:xfrm>
            <a:off x="5400675" y="4110038"/>
            <a:ext cx="2533650" cy="59055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74" name="Line 11">
            <a:extLst>
              <a:ext uri="{FF2B5EF4-FFF2-40B4-BE49-F238E27FC236}">
                <a16:creationId xmlns:a16="http://schemas.microsoft.com/office/drawing/2014/main" id="{1931ADF5-AA6B-5B4D-8DF4-4384F1EAE198}"/>
              </a:ext>
            </a:extLst>
          </p:cNvPr>
          <p:cNvSpPr>
            <a:spLocks noChangeShapeType="1"/>
          </p:cNvSpPr>
          <p:nvPr/>
        </p:nvSpPr>
        <p:spPr bwMode="auto">
          <a:xfrm flipH="1">
            <a:off x="5229225" y="3967163"/>
            <a:ext cx="0" cy="13430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5" name="Line 12">
            <a:extLst>
              <a:ext uri="{FF2B5EF4-FFF2-40B4-BE49-F238E27FC236}">
                <a16:creationId xmlns:a16="http://schemas.microsoft.com/office/drawing/2014/main" id="{D3604AC7-5EB3-5C4C-B2B0-95A4032468BB}"/>
              </a:ext>
            </a:extLst>
          </p:cNvPr>
          <p:cNvSpPr>
            <a:spLocks noChangeShapeType="1"/>
          </p:cNvSpPr>
          <p:nvPr/>
        </p:nvSpPr>
        <p:spPr bwMode="auto">
          <a:xfrm flipH="1">
            <a:off x="7924800" y="1843088"/>
            <a:ext cx="0" cy="34099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6" name="Line 13">
            <a:extLst>
              <a:ext uri="{FF2B5EF4-FFF2-40B4-BE49-F238E27FC236}">
                <a16:creationId xmlns:a16="http://schemas.microsoft.com/office/drawing/2014/main" id="{3E76A907-D4B9-7146-A603-B69097C44651}"/>
              </a:ext>
            </a:extLst>
          </p:cNvPr>
          <p:cNvSpPr>
            <a:spLocks noChangeShapeType="1"/>
          </p:cNvSpPr>
          <p:nvPr/>
        </p:nvSpPr>
        <p:spPr bwMode="auto">
          <a:xfrm flipH="1">
            <a:off x="5362575" y="2805113"/>
            <a:ext cx="2495550" cy="75247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77" name="Text Box 14">
            <a:extLst>
              <a:ext uri="{FF2B5EF4-FFF2-40B4-BE49-F238E27FC236}">
                <a16:creationId xmlns:a16="http://schemas.microsoft.com/office/drawing/2014/main" id="{8884D8AE-C5EE-AB40-87BC-EC21150B3617}"/>
              </a:ext>
            </a:extLst>
          </p:cNvPr>
          <p:cNvSpPr txBox="1">
            <a:spLocks noChangeArrowheads="1"/>
          </p:cNvSpPr>
          <p:nvPr/>
        </p:nvSpPr>
        <p:spPr bwMode="auto">
          <a:xfrm rot="-926867">
            <a:off x="5241925" y="2900363"/>
            <a:ext cx="27320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ACK</a:t>
            </a:r>
            <a:endParaRPr lang="en-US" altLang="en-US" sz="1000">
              <a:latin typeface="Times New Roman" panose="02020603050405020304" pitchFamily="18" charset="0"/>
              <a:cs typeface="Arial" panose="020B0604020202020204" pitchFamily="34" charset="0"/>
            </a:endParaRPr>
          </a:p>
        </p:txBody>
      </p:sp>
      <p:sp>
        <p:nvSpPr>
          <p:cNvPr id="15378" name="Text Box 15">
            <a:extLst>
              <a:ext uri="{FF2B5EF4-FFF2-40B4-BE49-F238E27FC236}">
                <a16:creationId xmlns:a16="http://schemas.microsoft.com/office/drawing/2014/main" id="{9891DCCB-9DC6-7A4B-9743-6961F20B9AA8}"/>
              </a:ext>
            </a:extLst>
          </p:cNvPr>
          <p:cNvSpPr txBox="1">
            <a:spLocks noChangeArrowheads="1"/>
          </p:cNvSpPr>
          <p:nvPr/>
        </p:nvSpPr>
        <p:spPr bwMode="auto">
          <a:xfrm rot="706751">
            <a:off x="6365875" y="4114800"/>
            <a:ext cx="550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ACK</a:t>
            </a:r>
          </a:p>
        </p:txBody>
      </p:sp>
      <p:sp>
        <p:nvSpPr>
          <p:cNvPr id="15379" name="Line 16">
            <a:extLst>
              <a:ext uri="{FF2B5EF4-FFF2-40B4-BE49-F238E27FC236}">
                <a16:creationId xmlns:a16="http://schemas.microsoft.com/office/drawing/2014/main" id="{03989490-50C4-AD43-A268-3F5F5C9F0DEC}"/>
              </a:ext>
            </a:extLst>
          </p:cNvPr>
          <p:cNvSpPr>
            <a:spLocks noChangeShapeType="1"/>
          </p:cNvSpPr>
          <p:nvPr/>
        </p:nvSpPr>
        <p:spPr bwMode="auto">
          <a:xfrm flipH="1">
            <a:off x="5410200" y="3214688"/>
            <a:ext cx="2495550" cy="75247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80" name="Text Box 17">
            <a:extLst>
              <a:ext uri="{FF2B5EF4-FFF2-40B4-BE49-F238E27FC236}">
                <a16:creationId xmlns:a16="http://schemas.microsoft.com/office/drawing/2014/main" id="{DDD5534B-DC45-4245-8590-B7AC534B97A9}"/>
              </a:ext>
            </a:extLst>
          </p:cNvPr>
          <p:cNvSpPr txBox="1">
            <a:spLocks noChangeArrowheads="1"/>
          </p:cNvSpPr>
          <p:nvPr/>
        </p:nvSpPr>
        <p:spPr bwMode="auto">
          <a:xfrm rot="-926867">
            <a:off x="5289550" y="3309938"/>
            <a:ext cx="27320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FIN</a:t>
            </a:r>
            <a:endParaRPr lang="en-US" altLang="en-US" sz="1000">
              <a:latin typeface="Times New Roman" panose="02020603050405020304" pitchFamily="18" charset="0"/>
              <a:cs typeface="Arial" panose="020B0604020202020204" pitchFamily="34" charset="0"/>
            </a:endParaRPr>
          </a:p>
        </p:txBody>
      </p:sp>
      <p:sp>
        <p:nvSpPr>
          <p:cNvPr id="15381" name="Line 18">
            <a:extLst>
              <a:ext uri="{FF2B5EF4-FFF2-40B4-BE49-F238E27FC236}">
                <a16:creationId xmlns:a16="http://schemas.microsoft.com/office/drawing/2014/main" id="{A92CF667-EAC8-A548-9891-9ED1B50E6932}"/>
              </a:ext>
            </a:extLst>
          </p:cNvPr>
          <p:cNvSpPr>
            <a:spLocks noChangeShapeType="1"/>
          </p:cNvSpPr>
          <p:nvPr/>
        </p:nvSpPr>
        <p:spPr bwMode="auto">
          <a:xfrm>
            <a:off x="5381625" y="1995488"/>
            <a:ext cx="0" cy="33432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2" name="Text Box 19">
            <a:extLst>
              <a:ext uri="{FF2B5EF4-FFF2-40B4-BE49-F238E27FC236}">
                <a16:creationId xmlns:a16="http://schemas.microsoft.com/office/drawing/2014/main" id="{6408E0D2-FC3A-CE43-AEAB-3E312FDBFB41}"/>
              </a:ext>
            </a:extLst>
          </p:cNvPr>
          <p:cNvSpPr txBox="1">
            <a:spLocks noChangeArrowheads="1"/>
          </p:cNvSpPr>
          <p:nvPr/>
        </p:nvSpPr>
        <p:spPr bwMode="auto">
          <a:xfrm>
            <a:off x="4651375" y="1874838"/>
            <a:ext cx="720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close</a:t>
            </a:r>
          </a:p>
        </p:txBody>
      </p:sp>
      <p:sp>
        <p:nvSpPr>
          <p:cNvPr id="15383" name="Text Box 20">
            <a:extLst>
              <a:ext uri="{FF2B5EF4-FFF2-40B4-BE49-F238E27FC236}">
                <a16:creationId xmlns:a16="http://schemas.microsoft.com/office/drawing/2014/main" id="{BA1A554B-28DF-B048-9A25-839EF53992A9}"/>
              </a:ext>
            </a:extLst>
          </p:cNvPr>
          <p:cNvSpPr txBox="1">
            <a:spLocks noChangeArrowheads="1"/>
          </p:cNvSpPr>
          <p:nvPr/>
        </p:nvSpPr>
        <p:spPr bwMode="auto">
          <a:xfrm>
            <a:off x="7851775" y="3008313"/>
            <a:ext cx="720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close</a:t>
            </a:r>
          </a:p>
        </p:txBody>
      </p:sp>
      <p:sp>
        <p:nvSpPr>
          <p:cNvPr id="15384" name="Text Box 21">
            <a:extLst>
              <a:ext uri="{FF2B5EF4-FFF2-40B4-BE49-F238E27FC236}">
                <a16:creationId xmlns:a16="http://schemas.microsoft.com/office/drawing/2014/main" id="{FC4B8AF0-2DEE-4540-8C9D-AF25A193E30C}"/>
              </a:ext>
            </a:extLst>
          </p:cNvPr>
          <p:cNvSpPr txBox="1">
            <a:spLocks noChangeArrowheads="1"/>
          </p:cNvSpPr>
          <p:nvPr/>
        </p:nvSpPr>
        <p:spPr bwMode="auto">
          <a:xfrm>
            <a:off x="4318000" y="5222875"/>
            <a:ext cx="8556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closed</a:t>
            </a:r>
          </a:p>
        </p:txBody>
      </p:sp>
      <p:sp>
        <p:nvSpPr>
          <p:cNvPr id="15385" name="Line 22">
            <a:extLst>
              <a:ext uri="{FF2B5EF4-FFF2-40B4-BE49-F238E27FC236}">
                <a16:creationId xmlns:a16="http://schemas.microsoft.com/office/drawing/2014/main" id="{B5EE9820-E99A-7640-89AB-8829AD10FA21}"/>
              </a:ext>
            </a:extLst>
          </p:cNvPr>
          <p:cNvSpPr>
            <a:spLocks noChangeShapeType="1"/>
          </p:cNvSpPr>
          <p:nvPr/>
        </p:nvSpPr>
        <p:spPr bwMode="auto">
          <a:xfrm>
            <a:off x="5124450" y="3948113"/>
            <a:ext cx="1905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6" name="Line 23">
            <a:extLst>
              <a:ext uri="{FF2B5EF4-FFF2-40B4-BE49-F238E27FC236}">
                <a16:creationId xmlns:a16="http://schemas.microsoft.com/office/drawing/2014/main" id="{CCA257D7-512F-5146-B637-922BD36CC933}"/>
              </a:ext>
            </a:extLst>
          </p:cNvPr>
          <p:cNvSpPr>
            <a:spLocks noChangeShapeType="1"/>
          </p:cNvSpPr>
          <p:nvPr/>
        </p:nvSpPr>
        <p:spPr bwMode="auto">
          <a:xfrm>
            <a:off x="5138738" y="5329238"/>
            <a:ext cx="1905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7" name="Text Box 24">
            <a:extLst>
              <a:ext uri="{FF2B5EF4-FFF2-40B4-BE49-F238E27FC236}">
                <a16:creationId xmlns:a16="http://schemas.microsoft.com/office/drawing/2014/main" id="{D927D513-5B8F-7B44-AFDA-CC3DE7254599}"/>
              </a:ext>
            </a:extLst>
          </p:cNvPr>
          <p:cNvSpPr txBox="1">
            <a:spLocks noChangeArrowheads="1"/>
          </p:cNvSpPr>
          <p:nvPr/>
        </p:nvSpPr>
        <p:spPr bwMode="auto">
          <a:xfrm rot="-5400000">
            <a:off x="4379119" y="4475957"/>
            <a:ext cx="13081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timed wait</a:t>
            </a:r>
          </a:p>
        </p:txBody>
      </p:sp>
      <p:sp>
        <p:nvSpPr>
          <p:cNvPr id="2" name="Date Placeholder 1">
            <a:extLst>
              <a:ext uri="{FF2B5EF4-FFF2-40B4-BE49-F238E27FC236}">
                <a16:creationId xmlns:a16="http://schemas.microsoft.com/office/drawing/2014/main" id="{AC59E252-E61F-678F-B1F0-62BB336A602A}"/>
              </a:ext>
            </a:extLst>
          </p:cNvPr>
          <p:cNvSpPr>
            <a:spLocks noGrp="1"/>
          </p:cNvSpPr>
          <p:nvPr>
            <p:ph type="dt" sz="half" idx="10"/>
          </p:nvPr>
        </p:nvSpPr>
        <p:spPr/>
        <p:txBody>
          <a:bodyPr/>
          <a:lstStyle/>
          <a:p>
            <a:pPr>
              <a:defRPr/>
            </a:pPr>
            <a:fld id="{5DD801D3-9460-A642-915E-0AD86A9F09DE}"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B98B10D3-2624-4D93-1EE4-B38F620E2799}"/>
              </a:ext>
            </a:extLst>
          </p:cNvPr>
          <p:cNvSpPr>
            <a:spLocks noGrp="1"/>
          </p:cNvSpPr>
          <p:nvPr>
            <p:ph type="sldNum" sz="quarter" idx="12"/>
          </p:nvPr>
        </p:nvSpPr>
        <p:spPr/>
        <p:txBody>
          <a:bodyPr/>
          <a:lstStyle/>
          <a:p>
            <a:fld id="{3CC7B9EF-08F4-9D4D-B91A-A67D281EE850}"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450" name="Rectangle 2">
            <a:extLst>
              <a:ext uri="{FF2B5EF4-FFF2-40B4-BE49-F238E27FC236}">
                <a16:creationId xmlns:a16="http://schemas.microsoft.com/office/drawing/2014/main" id="{6341155B-ADF7-0F40-8534-3F9D578E1043}"/>
              </a:ext>
            </a:extLst>
          </p:cNvPr>
          <p:cNvSpPr>
            <a:spLocks noGrp="1" noChangeArrowheads="1"/>
          </p:cNvSpPr>
          <p:nvPr>
            <p:ph type="title" idx="4294967295"/>
          </p:nvPr>
        </p:nvSpPr>
        <p:spPr>
          <a:xfrm>
            <a:off x="590550" y="320675"/>
            <a:ext cx="7772400" cy="892175"/>
          </a:xfrm>
        </p:spPr>
        <p:txBody>
          <a:bodyPr anchor="ctr"/>
          <a:lstStyle/>
          <a:p>
            <a:pPr eaLnBrk="1" hangingPunct="1">
              <a:defRPr/>
            </a:pPr>
            <a:r>
              <a:rPr lang="en-US" sz="3800">
                <a:effectLst>
                  <a:outerShdw blurRad="38100" dist="38100" dir="2700000" algn="tl">
                    <a:srgbClr val="DDDDDD"/>
                  </a:outerShdw>
                </a:effectLst>
                <a:cs typeface="Arial" charset="0"/>
              </a:rPr>
              <a:t>TCP Connection Management</a:t>
            </a:r>
            <a:endParaRPr lang="en-US" sz="4600">
              <a:effectLst>
                <a:outerShdw blurRad="38100" dist="38100" dir="2700000" algn="tl">
                  <a:srgbClr val="DDDDDD"/>
                </a:outerShdw>
              </a:effectLst>
              <a:cs typeface="Arial" charset="0"/>
            </a:endParaRPr>
          </a:p>
        </p:txBody>
      </p:sp>
      <p:sp>
        <p:nvSpPr>
          <p:cNvPr id="16390" name="Rectangle 3">
            <a:extLst>
              <a:ext uri="{FF2B5EF4-FFF2-40B4-BE49-F238E27FC236}">
                <a16:creationId xmlns:a16="http://schemas.microsoft.com/office/drawing/2014/main" id="{6EB9C870-370B-0B4F-92C2-322FCA105839}"/>
              </a:ext>
            </a:extLst>
          </p:cNvPr>
          <p:cNvSpPr>
            <a:spLocks noGrp="1" noChangeArrowheads="1"/>
          </p:cNvSpPr>
          <p:nvPr>
            <p:ph type="body" sz="half" idx="4294967295"/>
          </p:nvPr>
        </p:nvSpPr>
        <p:spPr>
          <a:xfrm>
            <a:off x="466725" y="1349375"/>
            <a:ext cx="3984625" cy="4259263"/>
          </a:xfrm>
        </p:spPr>
        <p:txBody>
          <a:bodyPr/>
          <a:lstStyle/>
          <a:p>
            <a:pPr eaLnBrk="1" hangingPunct="1">
              <a:spcBef>
                <a:spcPct val="60000"/>
              </a:spcBef>
              <a:buFont typeface="Wingdings" pitchFamily="2" charset="2"/>
              <a:buNone/>
            </a:pPr>
            <a:r>
              <a:rPr lang="en-US" altLang="en-US" sz="2200" u="sng">
                <a:ea typeface="ＭＳ Ｐゴシック" panose="020B0600070205080204" pitchFamily="34" charset="-128"/>
                <a:cs typeface="ＭＳ Ｐゴシック" panose="020B0600070205080204" pitchFamily="34" charset="-128"/>
              </a:rPr>
              <a:t>Step 3:</a:t>
            </a:r>
            <a:r>
              <a:rPr lang="en-US" altLang="en-US" sz="2200">
                <a:ea typeface="ＭＳ Ｐゴシック" panose="020B0600070205080204" pitchFamily="34" charset="-128"/>
                <a:cs typeface="ＭＳ Ｐゴシック" panose="020B0600070205080204" pitchFamily="34" charset="-128"/>
              </a:rPr>
              <a:t> </a:t>
            </a:r>
            <a:r>
              <a:rPr lang="en-US" altLang="en-US" sz="2000">
                <a:solidFill>
                  <a:schemeClr val="accent2"/>
                </a:solidFill>
                <a:ea typeface="ＭＳ Ｐゴシック" panose="020B0600070205080204" pitchFamily="34" charset="-128"/>
                <a:cs typeface="ＭＳ Ｐゴシック" panose="020B0600070205080204" pitchFamily="34" charset="-128"/>
              </a:rPr>
              <a:t>client</a:t>
            </a:r>
            <a:r>
              <a:rPr lang="en-US" altLang="en-US" sz="2000">
                <a:ea typeface="ＭＳ Ｐゴシック" panose="020B0600070205080204" pitchFamily="34" charset="-128"/>
                <a:cs typeface="ＭＳ Ｐゴシック" panose="020B0600070205080204" pitchFamily="34" charset="-128"/>
              </a:rPr>
              <a:t> receives FIN, replies with ACK. </a:t>
            </a:r>
          </a:p>
          <a:p>
            <a:pPr lvl="1" eaLnBrk="1" hangingPunct="1">
              <a:spcBef>
                <a:spcPct val="60000"/>
              </a:spcBef>
            </a:pPr>
            <a:r>
              <a:rPr lang="en-US" altLang="en-US" sz="2000">
                <a:ea typeface="ＭＳ Ｐゴシック" panose="020B0600070205080204" pitchFamily="34" charset="-128"/>
              </a:rPr>
              <a:t>Enters </a:t>
            </a:r>
            <a:r>
              <a:rPr lang="ja-JP" altLang="en-US" sz="2000">
                <a:ea typeface="ＭＳ Ｐゴシック" panose="020B0600070205080204" pitchFamily="34" charset="-128"/>
              </a:rPr>
              <a:t>“</a:t>
            </a:r>
            <a:r>
              <a:rPr lang="en-US" altLang="ja-JP" sz="2000">
                <a:ea typeface="ＭＳ Ｐゴシック" panose="020B0600070205080204" pitchFamily="34" charset="-128"/>
              </a:rPr>
              <a:t>timed wait</a:t>
            </a:r>
            <a:r>
              <a:rPr lang="ja-JP" altLang="en-US" sz="2000">
                <a:ea typeface="ＭＳ Ｐゴシック" panose="020B0600070205080204" pitchFamily="34" charset="-128"/>
              </a:rPr>
              <a:t>”</a:t>
            </a:r>
            <a:r>
              <a:rPr lang="en-US" altLang="ja-JP" sz="2000">
                <a:ea typeface="ＭＳ Ｐゴシック" panose="020B0600070205080204" pitchFamily="34" charset="-128"/>
              </a:rPr>
              <a:t> - will respond with ACK to received FINs </a:t>
            </a:r>
          </a:p>
          <a:p>
            <a:pPr eaLnBrk="1" hangingPunct="1">
              <a:spcBef>
                <a:spcPct val="60000"/>
              </a:spcBef>
              <a:buFont typeface="Wingdings" pitchFamily="2" charset="2"/>
              <a:buNone/>
            </a:pPr>
            <a:r>
              <a:rPr lang="en-US" altLang="en-US" sz="2200" u="sng">
                <a:ea typeface="ＭＳ Ｐゴシック" panose="020B0600070205080204" pitchFamily="34" charset="-128"/>
                <a:cs typeface="ＭＳ Ｐゴシック" panose="020B0600070205080204" pitchFamily="34" charset="-128"/>
              </a:rPr>
              <a:t>Step 4:</a:t>
            </a:r>
            <a:r>
              <a:rPr lang="en-US" altLang="en-US" sz="2200">
                <a:ea typeface="ＭＳ Ｐゴシック" panose="020B0600070205080204" pitchFamily="34" charset="-128"/>
                <a:cs typeface="ＭＳ Ｐゴシック" panose="020B0600070205080204" pitchFamily="34" charset="-128"/>
              </a:rPr>
              <a:t> </a:t>
            </a:r>
            <a:r>
              <a:rPr lang="en-US" altLang="en-US" sz="2000">
                <a:solidFill>
                  <a:schemeClr val="accent2"/>
                </a:solidFill>
                <a:ea typeface="ＭＳ Ｐゴシック" panose="020B0600070205080204" pitchFamily="34" charset="-128"/>
                <a:cs typeface="ＭＳ Ｐゴシック" panose="020B0600070205080204" pitchFamily="34" charset="-128"/>
              </a:rPr>
              <a:t>server</a:t>
            </a:r>
            <a:r>
              <a:rPr lang="en-US" altLang="en-US" sz="2000">
                <a:ea typeface="ＭＳ Ｐゴシック" panose="020B0600070205080204" pitchFamily="34" charset="-128"/>
                <a:cs typeface="ＭＳ Ｐゴシック" panose="020B0600070205080204" pitchFamily="34" charset="-128"/>
              </a:rPr>
              <a:t>, receives ACK.  Connection closed. </a:t>
            </a:r>
          </a:p>
          <a:p>
            <a:pPr eaLnBrk="1" hangingPunct="1">
              <a:spcBef>
                <a:spcPct val="60000"/>
              </a:spcBef>
              <a:buFont typeface="Wingdings" pitchFamily="2" charset="2"/>
              <a:buNone/>
            </a:pPr>
            <a:r>
              <a:rPr lang="en-US" altLang="en-US" sz="2200" u="sng">
                <a:ea typeface="ＭＳ Ｐゴシック" panose="020B0600070205080204" pitchFamily="34" charset="-128"/>
                <a:cs typeface="ＭＳ Ｐゴシック" panose="020B0600070205080204" pitchFamily="34" charset="-128"/>
              </a:rPr>
              <a:t>Note:</a:t>
            </a:r>
            <a:r>
              <a:rPr lang="en-US" altLang="en-US" sz="2200">
                <a:ea typeface="ＭＳ Ｐゴシック" panose="020B0600070205080204" pitchFamily="34" charset="-128"/>
                <a:cs typeface="ＭＳ Ｐゴシック" panose="020B0600070205080204" pitchFamily="34" charset="-128"/>
              </a:rPr>
              <a:t> </a:t>
            </a:r>
            <a:r>
              <a:rPr lang="en-US" altLang="en-US" sz="2000">
                <a:ea typeface="ＭＳ Ｐゴシック" panose="020B0600070205080204" pitchFamily="34" charset="-128"/>
                <a:cs typeface="ＭＳ Ｐゴシック" panose="020B0600070205080204" pitchFamily="34" charset="-128"/>
              </a:rPr>
              <a:t>with small modification, can handle simultaneous FINs</a:t>
            </a:r>
          </a:p>
        </p:txBody>
      </p:sp>
      <p:sp>
        <p:nvSpPr>
          <p:cNvPr id="16391" name="Line 4">
            <a:extLst>
              <a:ext uri="{FF2B5EF4-FFF2-40B4-BE49-F238E27FC236}">
                <a16:creationId xmlns:a16="http://schemas.microsoft.com/office/drawing/2014/main" id="{F2FC7406-0212-6948-929E-EF2D3D865C88}"/>
              </a:ext>
            </a:extLst>
          </p:cNvPr>
          <p:cNvSpPr>
            <a:spLocks noChangeShapeType="1"/>
          </p:cNvSpPr>
          <p:nvPr/>
        </p:nvSpPr>
        <p:spPr bwMode="auto">
          <a:xfrm>
            <a:off x="5391150" y="2057400"/>
            <a:ext cx="2533650" cy="59055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6392" name="Object 5">
            <a:extLst>
              <a:ext uri="{FF2B5EF4-FFF2-40B4-BE49-F238E27FC236}">
                <a16:creationId xmlns:a16="http://schemas.microsoft.com/office/drawing/2014/main" id="{AA825C28-E186-4A41-A68C-68167BBEB643}"/>
              </a:ext>
            </a:extLst>
          </p:cNvPr>
          <p:cNvGraphicFramePr>
            <a:graphicFrameLocks noChangeAspect="1"/>
          </p:cNvGraphicFramePr>
          <p:nvPr/>
        </p:nvGraphicFramePr>
        <p:xfrm>
          <a:off x="4978400" y="1389063"/>
          <a:ext cx="485775" cy="385762"/>
        </p:xfrm>
        <a:graphic>
          <a:graphicData uri="http://schemas.openxmlformats.org/presentationml/2006/ole">
            <mc:AlternateContent xmlns:mc="http://schemas.openxmlformats.org/markup-compatibility/2006">
              <mc:Choice xmlns:v="urn:schemas-microsoft-com:vml" Requires="v">
                <p:oleObj name="Clip" r:id="rId2" imgW="17462500" imgH="14478000" progId="MS_ClipArt_Gallery.2">
                  <p:embed/>
                </p:oleObj>
              </mc:Choice>
              <mc:Fallback>
                <p:oleObj name="Clip" r:id="rId2" imgW="17462500" imgH="14478000" progId="MS_ClipArt_Gallery.2">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8400" y="1389063"/>
                        <a:ext cx="485775" cy="38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6393" name="Text Box 6">
            <a:extLst>
              <a:ext uri="{FF2B5EF4-FFF2-40B4-BE49-F238E27FC236}">
                <a16:creationId xmlns:a16="http://schemas.microsoft.com/office/drawing/2014/main" id="{B1A6ECA1-C0CD-FF44-B89A-5FD9B1C4A208}"/>
              </a:ext>
            </a:extLst>
          </p:cNvPr>
          <p:cNvSpPr txBox="1">
            <a:spLocks noChangeArrowheads="1"/>
          </p:cNvSpPr>
          <p:nvPr/>
        </p:nvSpPr>
        <p:spPr bwMode="auto">
          <a:xfrm>
            <a:off x="5456238" y="1389063"/>
            <a:ext cx="714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client</a:t>
            </a:r>
            <a:endParaRPr lang="en-US" altLang="en-US" sz="1000">
              <a:latin typeface="Times New Roman" panose="02020603050405020304" pitchFamily="18" charset="0"/>
              <a:cs typeface="Arial" panose="020B0604020202020204" pitchFamily="34" charset="0"/>
            </a:endParaRPr>
          </a:p>
        </p:txBody>
      </p:sp>
      <p:sp>
        <p:nvSpPr>
          <p:cNvPr id="16394" name="Text Box 7">
            <a:extLst>
              <a:ext uri="{FF2B5EF4-FFF2-40B4-BE49-F238E27FC236}">
                <a16:creationId xmlns:a16="http://schemas.microsoft.com/office/drawing/2014/main" id="{95B369AD-9BA1-814D-8C73-2C85E47A1624}"/>
              </a:ext>
            </a:extLst>
          </p:cNvPr>
          <p:cNvSpPr txBox="1">
            <a:spLocks noChangeArrowheads="1"/>
          </p:cNvSpPr>
          <p:nvPr/>
        </p:nvSpPr>
        <p:spPr bwMode="auto">
          <a:xfrm rot="706751">
            <a:off x="6481763" y="2098675"/>
            <a:ext cx="469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FIN</a:t>
            </a:r>
            <a:endParaRPr lang="en-US" altLang="en-US" sz="1000">
              <a:latin typeface="Times New Roman" panose="02020603050405020304" pitchFamily="18" charset="0"/>
              <a:cs typeface="Arial" panose="020B0604020202020204" pitchFamily="34" charset="0"/>
            </a:endParaRPr>
          </a:p>
        </p:txBody>
      </p:sp>
      <p:graphicFrame>
        <p:nvGraphicFramePr>
          <p:cNvPr id="16395" name="Object 8">
            <a:extLst>
              <a:ext uri="{FF2B5EF4-FFF2-40B4-BE49-F238E27FC236}">
                <a16:creationId xmlns:a16="http://schemas.microsoft.com/office/drawing/2014/main" id="{449488CD-108F-B843-9C50-B5BD500BBACC}"/>
              </a:ext>
            </a:extLst>
          </p:cNvPr>
          <p:cNvGraphicFramePr>
            <a:graphicFrameLocks noChangeAspect="1"/>
          </p:cNvGraphicFramePr>
          <p:nvPr/>
        </p:nvGraphicFramePr>
        <p:xfrm>
          <a:off x="7635875" y="1398588"/>
          <a:ext cx="485775" cy="385762"/>
        </p:xfrm>
        <a:graphic>
          <a:graphicData uri="http://schemas.openxmlformats.org/presentationml/2006/ole">
            <mc:AlternateContent xmlns:mc="http://schemas.openxmlformats.org/markup-compatibility/2006">
              <mc:Choice xmlns:v="urn:schemas-microsoft-com:vml" Requires="v">
                <p:oleObj name="Clip" r:id="rId4" imgW="17462500" imgH="14478000" progId="MS_ClipArt_Gallery.2">
                  <p:embed/>
                </p:oleObj>
              </mc:Choice>
              <mc:Fallback>
                <p:oleObj name="Clip" r:id="rId4" imgW="17462500" imgH="14478000" progId="MS_ClipArt_Gallery.2">
                  <p:embed/>
                  <p:pic>
                    <p:nvPicPr>
                      <p:cNvPr id="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875" y="1398588"/>
                        <a:ext cx="485775" cy="38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6396" name="Text Box 9">
            <a:extLst>
              <a:ext uri="{FF2B5EF4-FFF2-40B4-BE49-F238E27FC236}">
                <a16:creationId xmlns:a16="http://schemas.microsoft.com/office/drawing/2014/main" id="{38FE629A-6DB2-164C-AA2A-45384D01297F}"/>
              </a:ext>
            </a:extLst>
          </p:cNvPr>
          <p:cNvSpPr txBox="1">
            <a:spLocks noChangeArrowheads="1"/>
          </p:cNvSpPr>
          <p:nvPr/>
        </p:nvSpPr>
        <p:spPr bwMode="auto">
          <a:xfrm>
            <a:off x="6926263" y="1408113"/>
            <a:ext cx="800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server</a:t>
            </a:r>
            <a:endParaRPr lang="en-US" altLang="en-US" sz="1000">
              <a:latin typeface="Times New Roman" panose="02020603050405020304" pitchFamily="18" charset="0"/>
              <a:cs typeface="Arial" panose="020B0604020202020204" pitchFamily="34" charset="0"/>
            </a:endParaRPr>
          </a:p>
        </p:txBody>
      </p:sp>
      <p:sp>
        <p:nvSpPr>
          <p:cNvPr id="16397" name="Line 10">
            <a:extLst>
              <a:ext uri="{FF2B5EF4-FFF2-40B4-BE49-F238E27FC236}">
                <a16:creationId xmlns:a16="http://schemas.microsoft.com/office/drawing/2014/main" id="{73A587A0-292E-6441-A851-04FD0AC0E1FC}"/>
              </a:ext>
            </a:extLst>
          </p:cNvPr>
          <p:cNvSpPr>
            <a:spLocks noChangeShapeType="1"/>
          </p:cNvSpPr>
          <p:nvPr/>
        </p:nvSpPr>
        <p:spPr bwMode="auto">
          <a:xfrm>
            <a:off x="5400675" y="4095750"/>
            <a:ext cx="2533650" cy="59055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398" name="Line 11">
            <a:extLst>
              <a:ext uri="{FF2B5EF4-FFF2-40B4-BE49-F238E27FC236}">
                <a16:creationId xmlns:a16="http://schemas.microsoft.com/office/drawing/2014/main" id="{20675336-D259-8347-B257-6C6FF281D0FC}"/>
              </a:ext>
            </a:extLst>
          </p:cNvPr>
          <p:cNvSpPr>
            <a:spLocks noChangeShapeType="1"/>
          </p:cNvSpPr>
          <p:nvPr/>
        </p:nvSpPr>
        <p:spPr bwMode="auto">
          <a:xfrm flipH="1">
            <a:off x="5229225" y="3952875"/>
            <a:ext cx="0" cy="13430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9" name="Line 12">
            <a:extLst>
              <a:ext uri="{FF2B5EF4-FFF2-40B4-BE49-F238E27FC236}">
                <a16:creationId xmlns:a16="http://schemas.microsoft.com/office/drawing/2014/main" id="{1CC5F922-1F81-B54B-9A7F-8A321119FADA}"/>
              </a:ext>
            </a:extLst>
          </p:cNvPr>
          <p:cNvSpPr>
            <a:spLocks noChangeShapeType="1"/>
          </p:cNvSpPr>
          <p:nvPr/>
        </p:nvSpPr>
        <p:spPr bwMode="auto">
          <a:xfrm flipH="1">
            <a:off x="7924800" y="1828800"/>
            <a:ext cx="0" cy="34099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0" name="Line 13">
            <a:extLst>
              <a:ext uri="{FF2B5EF4-FFF2-40B4-BE49-F238E27FC236}">
                <a16:creationId xmlns:a16="http://schemas.microsoft.com/office/drawing/2014/main" id="{2C0EE5FD-8421-0F4C-99F3-7076C2A7146A}"/>
              </a:ext>
            </a:extLst>
          </p:cNvPr>
          <p:cNvSpPr>
            <a:spLocks noChangeShapeType="1"/>
          </p:cNvSpPr>
          <p:nvPr/>
        </p:nvSpPr>
        <p:spPr bwMode="auto">
          <a:xfrm flipH="1">
            <a:off x="5362575" y="2790825"/>
            <a:ext cx="2495550" cy="75247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401" name="Text Box 14">
            <a:extLst>
              <a:ext uri="{FF2B5EF4-FFF2-40B4-BE49-F238E27FC236}">
                <a16:creationId xmlns:a16="http://schemas.microsoft.com/office/drawing/2014/main" id="{E1CAB96B-D7C5-8A42-86FF-8A2CAC87CE48}"/>
              </a:ext>
            </a:extLst>
          </p:cNvPr>
          <p:cNvSpPr txBox="1">
            <a:spLocks noChangeArrowheads="1"/>
          </p:cNvSpPr>
          <p:nvPr/>
        </p:nvSpPr>
        <p:spPr bwMode="auto">
          <a:xfrm rot="-926867">
            <a:off x="5241925" y="2886075"/>
            <a:ext cx="27320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ACK</a:t>
            </a:r>
            <a:endParaRPr lang="en-US" altLang="en-US" sz="1000">
              <a:latin typeface="Times New Roman" panose="02020603050405020304" pitchFamily="18" charset="0"/>
              <a:cs typeface="Arial" panose="020B0604020202020204" pitchFamily="34" charset="0"/>
            </a:endParaRPr>
          </a:p>
        </p:txBody>
      </p:sp>
      <p:sp>
        <p:nvSpPr>
          <p:cNvPr id="16402" name="Text Box 15">
            <a:extLst>
              <a:ext uri="{FF2B5EF4-FFF2-40B4-BE49-F238E27FC236}">
                <a16:creationId xmlns:a16="http://schemas.microsoft.com/office/drawing/2014/main" id="{18C56974-71AC-044B-A06D-068FBB96FC02}"/>
              </a:ext>
            </a:extLst>
          </p:cNvPr>
          <p:cNvSpPr txBox="1">
            <a:spLocks noChangeArrowheads="1"/>
          </p:cNvSpPr>
          <p:nvPr/>
        </p:nvSpPr>
        <p:spPr bwMode="auto">
          <a:xfrm rot="706751">
            <a:off x="6365875" y="4100513"/>
            <a:ext cx="550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ACK</a:t>
            </a:r>
          </a:p>
        </p:txBody>
      </p:sp>
      <p:sp>
        <p:nvSpPr>
          <p:cNvPr id="16403" name="Line 16">
            <a:extLst>
              <a:ext uri="{FF2B5EF4-FFF2-40B4-BE49-F238E27FC236}">
                <a16:creationId xmlns:a16="http://schemas.microsoft.com/office/drawing/2014/main" id="{FB28BE93-A2FC-2B4B-A157-24ACD01EB104}"/>
              </a:ext>
            </a:extLst>
          </p:cNvPr>
          <p:cNvSpPr>
            <a:spLocks noChangeShapeType="1"/>
          </p:cNvSpPr>
          <p:nvPr/>
        </p:nvSpPr>
        <p:spPr bwMode="auto">
          <a:xfrm flipH="1">
            <a:off x="5410200" y="3200400"/>
            <a:ext cx="2495550" cy="75247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404" name="Text Box 17">
            <a:extLst>
              <a:ext uri="{FF2B5EF4-FFF2-40B4-BE49-F238E27FC236}">
                <a16:creationId xmlns:a16="http://schemas.microsoft.com/office/drawing/2014/main" id="{5359C1DB-B023-094D-8A35-9D0F352295E7}"/>
              </a:ext>
            </a:extLst>
          </p:cNvPr>
          <p:cNvSpPr txBox="1">
            <a:spLocks noChangeArrowheads="1"/>
          </p:cNvSpPr>
          <p:nvPr/>
        </p:nvSpPr>
        <p:spPr bwMode="auto">
          <a:xfrm rot="-926867">
            <a:off x="5289550" y="3295650"/>
            <a:ext cx="27320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FIN</a:t>
            </a:r>
            <a:endParaRPr lang="en-US" altLang="en-US" sz="1000">
              <a:latin typeface="Times New Roman" panose="02020603050405020304" pitchFamily="18" charset="0"/>
              <a:cs typeface="Arial" panose="020B0604020202020204" pitchFamily="34" charset="0"/>
            </a:endParaRPr>
          </a:p>
        </p:txBody>
      </p:sp>
      <p:sp>
        <p:nvSpPr>
          <p:cNvPr id="16405" name="Line 18">
            <a:extLst>
              <a:ext uri="{FF2B5EF4-FFF2-40B4-BE49-F238E27FC236}">
                <a16:creationId xmlns:a16="http://schemas.microsoft.com/office/drawing/2014/main" id="{6B50BEAA-A5F6-BC4F-8219-8F1E9FB52112}"/>
              </a:ext>
            </a:extLst>
          </p:cNvPr>
          <p:cNvSpPr>
            <a:spLocks noChangeShapeType="1"/>
          </p:cNvSpPr>
          <p:nvPr/>
        </p:nvSpPr>
        <p:spPr bwMode="auto">
          <a:xfrm>
            <a:off x="5381625" y="1981200"/>
            <a:ext cx="0" cy="33432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6" name="Text Box 19">
            <a:extLst>
              <a:ext uri="{FF2B5EF4-FFF2-40B4-BE49-F238E27FC236}">
                <a16:creationId xmlns:a16="http://schemas.microsoft.com/office/drawing/2014/main" id="{07DFD963-1601-8640-BA1A-187C136B082F}"/>
              </a:ext>
            </a:extLst>
          </p:cNvPr>
          <p:cNvSpPr txBox="1">
            <a:spLocks noChangeArrowheads="1"/>
          </p:cNvSpPr>
          <p:nvPr/>
        </p:nvSpPr>
        <p:spPr bwMode="auto">
          <a:xfrm>
            <a:off x="4505325" y="1860550"/>
            <a:ext cx="898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closing</a:t>
            </a:r>
          </a:p>
        </p:txBody>
      </p:sp>
      <p:sp>
        <p:nvSpPr>
          <p:cNvPr id="16407" name="Text Box 20">
            <a:extLst>
              <a:ext uri="{FF2B5EF4-FFF2-40B4-BE49-F238E27FC236}">
                <a16:creationId xmlns:a16="http://schemas.microsoft.com/office/drawing/2014/main" id="{F64899D0-BD65-CB4B-B2EF-35B007653683}"/>
              </a:ext>
            </a:extLst>
          </p:cNvPr>
          <p:cNvSpPr txBox="1">
            <a:spLocks noChangeArrowheads="1"/>
          </p:cNvSpPr>
          <p:nvPr/>
        </p:nvSpPr>
        <p:spPr bwMode="auto">
          <a:xfrm>
            <a:off x="7877175" y="2984500"/>
            <a:ext cx="898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closing</a:t>
            </a:r>
          </a:p>
        </p:txBody>
      </p:sp>
      <p:sp>
        <p:nvSpPr>
          <p:cNvPr id="16408" name="Text Box 21">
            <a:extLst>
              <a:ext uri="{FF2B5EF4-FFF2-40B4-BE49-F238E27FC236}">
                <a16:creationId xmlns:a16="http://schemas.microsoft.com/office/drawing/2014/main" id="{0D420BD8-0B21-DA45-810C-3471451DC333}"/>
              </a:ext>
            </a:extLst>
          </p:cNvPr>
          <p:cNvSpPr txBox="1">
            <a:spLocks noChangeArrowheads="1"/>
          </p:cNvSpPr>
          <p:nvPr/>
        </p:nvSpPr>
        <p:spPr bwMode="auto">
          <a:xfrm>
            <a:off x="4318000" y="5208588"/>
            <a:ext cx="8556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closed</a:t>
            </a:r>
          </a:p>
        </p:txBody>
      </p:sp>
      <p:sp>
        <p:nvSpPr>
          <p:cNvPr id="16409" name="Line 22">
            <a:extLst>
              <a:ext uri="{FF2B5EF4-FFF2-40B4-BE49-F238E27FC236}">
                <a16:creationId xmlns:a16="http://schemas.microsoft.com/office/drawing/2014/main" id="{6CF21BF9-67BE-564A-946C-E699661E119F}"/>
              </a:ext>
            </a:extLst>
          </p:cNvPr>
          <p:cNvSpPr>
            <a:spLocks noChangeShapeType="1"/>
          </p:cNvSpPr>
          <p:nvPr/>
        </p:nvSpPr>
        <p:spPr bwMode="auto">
          <a:xfrm>
            <a:off x="5124450" y="3933825"/>
            <a:ext cx="1905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0" name="Line 23">
            <a:extLst>
              <a:ext uri="{FF2B5EF4-FFF2-40B4-BE49-F238E27FC236}">
                <a16:creationId xmlns:a16="http://schemas.microsoft.com/office/drawing/2014/main" id="{1512C9CA-3DF0-744F-BDAB-500CFF1DAFD9}"/>
              </a:ext>
            </a:extLst>
          </p:cNvPr>
          <p:cNvSpPr>
            <a:spLocks noChangeShapeType="1"/>
          </p:cNvSpPr>
          <p:nvPr/>
        </p:nvSpPr>
        <p:spPr bwMode="auto">
          <a:xfrm>
            <a:off x="5138738" y="5314950"/>
            <a:ext cx="1905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1" name="Text Box 24">
            <a:extLst>
              <a:ext uri="{FF2B5EF4-FFF2-40B4-BE49-F238E27FC236}">
                <a16:creationId xmlns:a16="http://schemas.microsoft.com/office/drawing/2014/main" id="{B80B3ACD-526A-1644-83F1-3D31C21BEA58}"/>
              </a:ext>
            </a:extLst>
          </p:cNvPr>
          <p:cNvSpPr txBox="1">
            <a:spLocks noChangeArrowheads="1"/>
          </p:cNvSpPr>
          <p:nvPr/>
        </p:nvSpPr>
        <p:spPr bwMode="auto">
          <a:xfrm rot="-5400000">
            <a:off x="4379119" y="4461669"/>
            <a:ext cx="13081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timed wait</a:t>
            </a:r>
          </a:p>
        </p:txBody>
      </p:sp>
      <p:sp>
        <p:nvSpPr>
          <p:cNvPr id="16412" name="Text Box 25">
            <a:extLst>
              <a:ext uri="{FF2B5EF4-FFF2-40B4-BE49-F238E27FC236}">
                <a16:creationId xmlns:a16="http://schemas.microsoft.com/office/drawing/2014/main" id="{36D61271-F440-E445-A706-E434E5F550D7}"/>
              </a:ext>
            </a:extLst>
          </p:cNvPr>
          <p:cNvSpPr txBox="1">
            <a:spLocks noChangeArrowheads="1"/>
          </p:cNvSpPr>
          <p:nvPr/>
        </p:nvSpPr>
        <p:spPr bwMode="auto">
          <a:xfrm>
            <a:off x="7880350" y="4465638"/>
            <a:ext cx="8556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closed</a:t>
            </a:r>
          </a:p>
        </p:txBody>
      </p:sp>
      <p:sp>
        <p:nvSpPr>
          <p:cNvPr id="2" name="Date Placeholder 1">
            <a:extLst>
              <a:ext uri="{FF2B5EF4-FFF2-40B4-BE49-F238E27FC236}">
                <a16:creationId xmlns:a16="http://schemas.microsoft.com/office/drawing/2014/main" id="{4C552F7D-FDA5-C56A-5CD0-E73872988739}"/>
              </a:ext>
            </a:extLst>
          </p:cNvPr>
          <p:cNvSpPr>
            <a:spLocks noGrp="1"/>
          </p:cNvSpPr>
          <p:nvPr>
            <p:ph type="dt" sz="half" idx="10"/>
          </p:nvPr>
        </p:nvSpPr>
        <p:spPr/>
        <p:txBody>
          <a:bodyPr/>
          <a:lstStyle/>
          <a:p>
            <a:pPr>
              <a:defRPr/>
            </a:pPr>
            <a:fld id="{1ADAC0D9-1382-C24E-BB3B-78D0825B02EB}"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22F7026C-8A59-50BB-9DAF-64618B8C72EE}"/>
              </a:ext>
            </a:extLst>
          </p:cNvPr>
          <p:cNvSpPr>
            <a:spLocks noGrp="1"/>
          </p:cNvSpPr>
          <p:nvPr>
            <p:ph type="sldNum" sz="quarter" idx="12"/>
          </p:nvPr>
        </p:nvSpPr>
        <p:spPr/>
        <p:txBody>
          <a:bodyPr/>
          <a:lstStyle/>
          <a:p>
            <a:fld id="{3CC7B9EF-08F4-9D4D-B91A-A67D281EE850}"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5666" name="Rectangle 2">
            <a:extLst>
              <a:ext uri="{FF2B5EF4-FFF2-40B4-BE49-F238E27FC236}">
                <a16:creationId xmlns:a16="http://schemas.microsoft.com/office/drawing/2014/main" id="{EE8D7CFE-20F8-C347-980B-31CEA2552D4A}"/>
              </a:ext>
            </a:extLst>
          </p:cNvPr>
          <p:cNvSpPr>
            <a:spLocks noGrp="1" noChangeArrowheads="1"/>
          </p:cNvSpPr>
          <p:nvPr>
            <p:ph type="title" idx="4294967295"/>
          </p:nvPr>
        </p:nvSpPr>
        <p:spPr/>
        <p:txBody>
          <a:bodyPr anchor="ctr"/>
          <a:lstStyle/>
          <a:p>
            <a:pPr eaLnBrk="1" hangingPunct="1">
              <a:defRPr/>
            </a:pPr>
            <a:r>
              <a:rPr lang="en-US" altLang="en-US">
                <a:effectLst>
                  <a:outerShdw blurRad="38100" dist="38100" dir="2700000" algn="tl">
                    <a:srgbClr val="C0C0C0"/>
                  </a:outerShdw>
                </a:effectLst>
                <a:ea typeface="ＭＳ Ｐゴシック" pitchFamily="34" charset="-128"/>
                <a:cs typeface="Arial" pitchFamily="34" charset="0"/>
              </a:rPr>
              <a:t>TCP Reliable Data Transfer</a:t>
            </a:r>
          </a:p>
        </p:txBody>
      </p:sp>
      <p:sp>
        <p:nvSpPr>
          <p:cNvPr id="17414" name="Rectangle 3">
            <a:extLst>
              <a:ext uri="{FF2B5EF4-FFF2-40B4-BE49-F238E27FC236}">
                <a16:creationId xmlns:a16="http://schemas.microsoft.com/office/drawing/2014/main" id="{280515FD-8F84-594D-AC7B-B924865B938A}"/>
              </a:ext>
            </a:extLst>
          </p:cNvPr>
          <p:cNvSpPr>
            <a:spLocks noGrp="1" noChangeArrowheads="1"/>
          </p:cNvSpPr>
          <p:nvPr>
            <p:ph type="body" sz="half" idx="4294967295"/>
          </p:nvPr>
        </p:nvSpPr>
        <p:spPr>
          <a:xfrm>
            <a:off x="457200" y="1400175"/>
            <a:ext cx="4033838" cy="4495800"/>
          </a:xfrm>
        </p:spPr>
        <p:txBody>
          <a:bodyPr/>
          <a:lstStyle/>
          <a:p>
            <a:pPr eaLnBrk="1" hangingPunct="1"/>
            <a:r>
              <a:rPr lang="en-US" altLang="en-US" sz="2600" dirty="0">
                <a:ea typeface="ＭＳ Ｐゴシック" panose="020B0600070205080204" pitchFamily="34" charset="-128"/>
                <a:cs typeface="ＭＳ Ｐゴシック" panose="020B0600070205080204" pitchFamily="34" charset="-128"/>
              </a:rPr>
              <a:t>TCP creates </a:t>
            </a:r>
            <a:r>
              <a:rPr lang="en-US" altLang="en-US" sz="2600" dirty="0" err="1">
                <a:ea typeface="ＭＳ Ｐゴシック" panose="020B0600070205080204" pitchFamily="34" charset="-128"/>
                <a:cs typeface="ＭＳ Ｐゴシック" panose="020B0600070205080204" pitchFamily="34" charset="-128"/>
              </a:rPr>
              <a:t>rdt</a:t>
            </a:r>
            <a:r>
              <a:rPr lang="en-US" altLang="en-US" sz="2600" dirty="0">
                <a:ea typeface="ＭＳ Ｐゴシック" panose="020B0600070205080204" pitchFamily="34" charset="-128"/>
                <a:cs typeface="ＭＳ Ｐゴシック" panose="020B0600070205080204" pitchFamily="34" charset="-128"/>
              </a:rPr>
              <a:t> service on top of IP</a:t>
            </a:r>
            <a:r>
              <a:rPr lang="ja-JP" altLang="en-US" sz="2600">
                <a:ea typeface="ＭＳ Ｐゴシック" panose="020B0600070205080204" pitchFamily="34" charset="-128"/>
                <a:cs typeface="ＭＳ Ｐゴシック" panose="020B0600070205080204" pitchFamily="34" charset="-128"/>
              </a:rPr>
              <a:t>’</a:t>
            </a:r>
            <a:r>
              <a:rPr lang="en-US" altLang="ja-JP" sz="2600" dirty="0">
                <a:ea typeface="ＭＳ Ｐゴシック" panose="020B0600070205080204" pitchFamily="34" charset="-128"/>
                <a:cs typeface="ＭＳ Ｐゴシック" panose="020B0600070205080204" pitchFamily="34" charset="-128"/>
              </a:rPr>
              <a:t>s unreliable service</a:t>
            </a:r>
          </a:p>
          <a:p>
            <a:pPr eaLnBrk="1" hangingPunct="1"/>
            <a:r>
              <a:rPr lang="en-US" altLang="en-US" sz="2600" dirty="0">
                <a:solidFill>
                  <a:schemeClr val="hlink"/>
                </a:solidFill>
                <a:ea typeface="ＭＳ Ｐゴシック" panose="020B0600070205080204" pitchFamily="34" charset="-128"/>
                <a:cs typeface="ＭＳ Ｐゴシック" panose="020B0600070205080204" pitchFamily="34" charset="-128"/>
              </a:rPr>
              <a:t>Pipelined segments</a:t>
            </a:r>
          </a:p>
          <a:p>
            <a:pPr eaLnBrk="1" hangingPunct="1"/>
            <a:r>
              <a:rPr lang="en-US" altLang="en-US" sz="2600" dirty="0">
                <a:ea typeface="ＭＳ Ｐゴシック" panose="020B0600070205080204" pitchFamily="34" charset="-128"/>
                <a:cs typeface="ＭＳ Ｐゴシック" panose="020B0600070205080204" pitchFamily="34" charset="-128"/>
              </a:rPr>
              <a:t>Cumulative acks</a:t>
            </a:r>
          </a:p>
          <a:p>
            <a:pPr eaLnBrk="1" hangingPunct="1"/>
            <a:r>
              <a:rPr lang="en-US" altLang="en-US" sz="2600" dirty="0">
                <a:solidFill>
                  <a:schemeClr val="hlink"/>
                </a:solidFill>
                <a:ea typeface="ＭＳ Ｐゴシック" panose="020B0600070205080204" pitchFamily="34" charset="-128"/>
                <a:cs typeface="ＭＳ Ｐゴシック" panose="020B0600070205080204" pitchFamily="34" charset="-128"/>
              </a:rPr>
              <a:t>TCP uses single retransmission timer</a:t>
            </a:r>
          </a:p>
          <a:p>
            <a:pPr eaLnBrk="1" hangingPunct="1"/>
            <a:endParaRPr lang="en-US" altLang="en-US" sz="2600" dirty="0">
              <a:solidFill>
                <a:schemeClr val="hlink"/>
              </a:solidFill>
              <a:ea typeface="ＭＳ Ｐゴシック" panose="020B0600070205080204" pitchFamily="34" charset="-128"/>
              <a:cs typeface="ＭＳ Ｐゴシック" panose="020B0600070205080204" pitchFamily="34" charset="-128"/>
            </a:endParaRPr>
          </a:p>
        </p:txBody>
      </p:sp>
      <p:sp>
        <p:nvSpPr>
          <p:cNvPr id="17415" name="Rectangle 4">
            <a:extLst>
              <a:ext uri="{FF2B5EF4-FFF2-40B4-BE49-F238E27FC236}">
                <a16:creationId xmlns:a16="http://schemas.microsoft.com/office/drawing/2014/main" id="{11257DD4-1FE7-CD48-8B79-1195AB1C63AC}"/>
              </a:ext>
            </a:extLst>
          </p:cNvPr>
          <p:cNvSpPr>
            <a:spLocks noGrp="1" noChangeArrowheads="1"/>
          </p:cNvSpPr>
          <p:nvPr>
            <p:ph type="body" sz="half" idx="4294967295"/>
          </p:nvPr>
        </p:nvSpPr>
        <p:spPr>
          <a:xfrm>
            <a:off x="4652963" y="1357313"/>
            <a:ext cx="4033837" cy="4495800"/>
          </a:xfrm>
        </p:spPr>
        <p:txBody>
          <a:bodyPr/>
          <a:lstStyle/>
          <a:p>
            <a:pPr eaLnBrk="1" hangingPunct="1"/>
            <a:r>
              <a:rPr lang="en-US" altLang="en-US" sz="2600">
                <a:ea typeface="ＭＳ Ｐゴシック" panose="020B0600070205080204" pitchFamily="34" charset="-128"/>
                <a:cs typeface="ＭＳ Ｐゴシック" panose="020B0600070205080204" pitchFamily="34" charset="-128"/>
              </a:rPr>
              <a:t>Retransmissions are triggered by:</a:t>
            </a:r>
          </a:p>
          <a:p>
            <a:pPr lvl="1" eaLnBrk="1" hangingPunct="1"/>
            <a:r>
              <a:rPr lang="en-US" altLang="en-US" sz="2200">
                <a:ea typeface="ＭＳ Ｐゴシック" panose="020B0600070205080204" pitchFamily="34" charset="-128"/>
              </a:rPr>
              <a:t>timeout events</a:t>
            </a:r>
          </a:p>
          <a:p>
            <a:pPr lvl="1" eaLnBrk="1" hangingPunct="1"/>
            <a:r>
              <a:rPr lang="en-US" altLang="en-US" sz="2200">
                <a:ea typeface="ＭＳ Ｐゴシック" panose="020B0600070205080204" pitchFamily="34" charset="-128"/>
              </a:rPr>
              <a:t>duplicate acks</a:t>
            </a:r>
          </a:p>
          <a:p>
            <a:pPr eaLnBrk="1" hangingPunct="1"/>
            <a:r>
              <a:rPr lang="en-US" altLang="en-US" sz="2600">
                <a:ea typeface="ＭＳ Ｐゴシック" panose="020B0600070205080204" pitchFamily="34" charset="-128"/>
                <a:cs typeface="ＭＳ Ｐゴシック" panose="020B0600070205080204" pitchFamily="34" charset="-128"/>
              </a:rPr>
              <a:t>Initially consider simplified TCP sender:</a:t>
            </a:r>
          </a:p>
          <a:p>
            <a:pPr lvl="1" eaLnBrk="1" hangingPunct="1"/>
            <a:r>
              <a:rPr lang="en-US" altLang="en-US" sz="2200">
                <a:ea typeface="ＭＳ Ｐゴシック" panose="020B0600070205080204" pitchFamily="34" charset="-128"/>
              </a:rPr>
              <a:t>ignore duplicate acks</a:t>
            </a:r>
          </a:p>
          <a:p>
            <a:pPr lvl="1" eaLnBrk="1" hangingPunct="1"/>
            <a:r>
              <a:rPr lang="en-US" altLang="en-US" sz="2200">
                <a:ea typeface="ＭＳ Ｐゴシック" panose="020B0600070205080204" pitchFamily="34" charset="-128"/>
              </a:rPr>
              <a:t>ignore flow control, congestion control</a:t>
            </a:r>
          </a:p>
        </p:txBody>
      </p:sp>
      <p:sp>
        <p:nvSpPr>
          <p:cNvPr id="2" name="Date Placeholder 1">
            <a:extLst>
              <a:ext uri="{FF2B5EF4-FFF2-40B4-BE49-F238E27FC236}">
                <a16:creationId xmlns:a16="http://schemas.microsoft.com/office/drawing/2014/main" id="{33B921F9-C66E-515F-83DE-FAFAF661D525}"/>
              </a:ext>
            </a:extLst>
          </p:cNvPr>
          <p:cNvSpPr>
            <a:spLocks noGrp="1"/>
          </p:cNvSpPr>
          <p:nvPr>
            <p:ph type="dt" sz="half" idx="10"/>
          </p:nvPr>
        </p:nvSpPr>
        <p:spPr/>
        <p:txBody>
          <a:bodyPr/>
          <a:lstStyle/>
          <a:p>
            <a:pPr>
              <a:defRPr/>
            </a:pPr>
            <a:fld id="{7376C556-0B71-A245-8209-3DD6CFC106E6}"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63203095-756A-25FD-2379-C94AD2EF9B3A}"/>
              </a:ext>
            </a:extLst>
          </p:cNvPr>
          <p:cNvSpPr>
            <a:spLocks noGrp="1"/>
          </p:cNvSpPr>
          <p:nvPr>
            <p:ph type="sldNum" sz="quarter" idx="12"/>
          </p:nvPr>
        </p:nvSpPr>
        <p:spPr/>
        <p:txBody>
          <a:bodyPr/>
          <a:lstStyle/>
          <a:p>
            <a:fld id="{3CC7B9EF-08F4-9D4D-B91A-A67D281EE850}"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6690" name="Rectangle 2">
            <a:extLst>
              <a:ext uri="{FF2B5EF4-FFF2-40B4-BE49-F238E27FC236}">
                <a16:creationId xmlns:a16="http://schemas.microsoft.com/office/drawing/2014/main" id="{7D513DD1-7540-7743-8868-39C07E8FFABD}"/>
              </a:ext>
            </a:extLst>
          </p:cNvPr>
          <p:cNvSpPr>
            <a:spLocks noGrp="1" noChangeArrowheads="1"/>
          </p:cNvSpPr>
          <p:nvPr>
            <p:ph type="title" idx="4294967295"/>
          </p:nvPr>
        </p:nvSpPr>
        <p:spPr>
          <a:xfrm>
            <a:off x="533400" y="0"/>
            <a:ext cx="8153400" cy="1143000"/>
          </a:xfrm>
        </p:spPr>
        <p:txBody>
          <a:bodyPr anchor="ctr"/>
          <a:lstStyle/>
          <a:p>
            <a:pPr eaLnBrk="1" hangingPunct="1">
              <a:defRPr/>
            </a:pPr>
            <a:r>
              <a:rPr lang="en-US" altLang="en-US">
                <a:effectLst>
                  <a:outerShdw blurRad="38100" dist="38100" dir="2700000" algn="tl">
                    <a:srgbClr val="C0C0C0"/>
                  </a:outerShdw>
                </a:effectLst>
                <a:ea typeface="ＭＳ Ｐゴシック" pitchFamily="34" charset="-128"/>
                <a:cs typeface="Arial" pitchFamily="34" charset="0"/>
              </a:rPr>
              <a:t>TCP Sender Events:</a:t>
            </a:r>
          </a:p>
        </p:txBody>
      </p:sp>
      <p:sp>
        <p:nvSpPr>
          <p:cNvPr id="18438" name="Rectangle 3">
            <a:extLst>
              <a:ext uri="{FF2B5EF4-FFF2-40B4-BE49-F238E27FC236}">
                <a16:creationId xmlns:a16="http://schemas.microsoft.com/office/drawing/2014/main" id="{D55D0C2C-244D-9A4E-94E9-674A75DDCA05}"/>
              </a:ext>
            </a:extLst>
          </p:cNvPr>
          <p:cNvSpPr>
            <a:spLocks noGrp="1" noChangeArrowheads="1"/>
          </p:cNvSpPr>
          <p:nvPr>
            <p:ph type="body" sz="half" idx="4294967295"/>
          </p:nvPr>
        </p:nvSpPr>
        <p:spPr>
          <a:xfrm>
            <a:off x="533400" y="1066800"/>
            <a:ext cx="3810000" cy="4648200"/>
          </a:xfrm>
        </p:spPr>
        <p:txBody>
          <a:bodyPr/>
          <a:lstStyle/>
          <a:p>
            <a:pPr eaLnBrk="1" hangingPunct="1">
              <a:buFont typeface="Wingdings" pitchFamily="2" charset="2"/>
              <a:buNone/>
            </a:pPr>
            <a:r>
              <a:rPr lang="en-US" altLang="en-US" sz="2600" u="sng">
                <a:solidFill>
                  <a:schemeClr val="hlink"/>
                </a:solidFill>
                <a:ea typeface="ＭＳ Ｐゴシック" panose="020B0600070205080204" pitchFamily="34" charset="-128"/>
                <a:cs typeface="ＭＳ Ｐゴシック" panose="020B0600070205080204" pitchFamily="34" charset="-128"/>
              </a:rPr>
              <a:t>Data rcvd from app:</a:t>
            </a:r>
            <a:endParaRPr lang="en-US" altLang="en-US" sz="2600">
              <a:solidFill>
                <a:schemeClr val="hlink"/>
              </a:solidFill>
              <a:ea typeface="ＭＳ Ｐゴシック" panose="020B0600070205080204" pitchFamily="34" charset="-128"/>
              <a:cs typeface="ＭＳ Ｐゴシック" panose="020B0600070205080204" pitchFamily="34" charset="-128"/>
            </a:endParaRPr>
          </a:p>
          <a:p>
            <a:pPr eaLnBrk="1" hangingPunct="1"/>
            <a:r>
              <a:rPr lang="en-US" altLang="en-US" sz="2200">
                <a:ea typeface="ＭＳ Ｐゴシック" panose="020B0600070205080204" pitchFamily="34" charset="-128"/>
                <a:cs typeface="ＭＳ Ｐゴシック" panose="020B0600070205080204" pitchFamily="34" charset="-128"/>
              </a:rPr>
              <a:t>Create segment with sequence number</a:t>
            </a:r>
          </a:p>
          <a:p>
            <a:pPr eaLnBrk="1" hangingPunct="1"/>
            <a:r>
              <a:rPr lang="en-US" altLang="en-US" sz="2200" b="1">
                <a:ea typeface="ＭＳ Ｐゴシック" panose="020B0600070205080204" pitchFamily="34" charset="-128"/>
                <a:cs typeface="ＭＳ Ｐゴシック" panose="020B0600070205080204" pitchFamily="34" charset="-128"/>
              </a:rPr>
              <a:t>seq # is byte-stream number of first data byte in  segment</a:t>
            </a:r>
          </a:p>
          <a:p>
            <a:pPr eaLnBrk="1" hangingPunct="1"/>
            <a:r>
              <a:rPr lang="en-US" altLang="en-US" sz="2200">
                <a:ea typeface="ＭＳ Ｐゴシック" panose="020B0600070205080204" pitchFamily="34" charset="-128"/>
                <a:cs typeface="ＭＳ Ｐゴシック" panose="020B0600070205080204" pitchFamily="34" charset="-128"/>
              </a:rPr>
              <a:t>Start retransmission timer if not already running (think of timer as for oldest unacked segment)</a:t>
            </a:r>
          </a:p>
        </p:txBody>
      </p:sp>
      <p:sp>
        <p:nvSpPr>
          <p:cNvPr id="18439" name="Rectangle 4">
            <a:extLst>
              <a:ext uri="{FF2B5EF4-FFF2-40B4-BE49-F238E27FC236}">
                <a16:creationId xmlns:a16="http://schemas.microsoft.com/office/drawing/2014/main" id="{8562EF13-6A34-254C-8D2D-F9F175E31F40}"/>
              </a:ext>
            </a:extLst>
          </p:cNvPr>
          <p:cNvSpPr>
            <a:spLocks noGrp="1" noChangeArrowheads="1"/>
          </p:cNvSpPr>
          <p:nvPr>
            <p:ph type="body" sz="half" idx="4294967295"/>
          </p:nvPr>
        </p:nvSpPr>
        <p:spPr>
          <a:xfrm>
            <a:off x="4419600" y="1066800"/>
            <a:ext cx="3810000" cy="4648200"/>
          </a:xfrm>
        </p:spPr>
        <p:txBody>
          <a:bodyPr/>
          <a:lstStyle/>
          <a:p>
            <a:pPr eaLnBrk="1" hangingPunct="1">
              <a:buFont typeface="Wingdings" pitchFamily="2" charset="2"/>
              <a:buNone/>
            </a:pPr>
            <a:r>
              <a:rPr lang="en-US" altLang="en-US" sz="2600" u="sng">
                <a:solidFill>
                  <a:schemeClr val="hlink"/>
                </a:solidFill>
                <a:ea typeface="ＭＳ Ｐゴシック" panose="020B0600070205080204" pitchFamily="34" charset="-128"/>
                <a:cs typeface="ＭＳ Ｐゴシック" panose="020B0600070205080204" pitchFamily="34" charset="-128"/>
              </a:rPr>
              <a:t>Timeout:</a:t>
            </a:r>
          </a:p>
          <a:p>
            <a:pPr eaLnBrk="1" hangingPunct="1"/>
            <a:r>
              <a:rPr lang="en-US" altLang="en-US" sz="2200">
                <a:ea typeface="ＭＳ Ｐゴシック" panose="020B0600070205080204" pitchFamily="34" charset="-128"/>
                <a:cs typeface="ＭＳ Ｐゴシック" panose="020B0600070205080204" pitchFamily="34" charset="-128"/>
              </a:rPr>
              <a:t>retransmit segment that caused timeout</a:t>
            </a:r>
          </a:p>
          <a:p>
            <a:pPr eaLnBrk="1" hangingPunct="1"/>
            <a:r>
              <a:rPr lang="en-US" altLang="en-US" sz="2200">
                <a:ea typeface="ＭＳ Ｐゴシック" panose="020B0600070205080204" pitchFamily="34" charset="-128"/>
                <a:cs typeface="ＭＳ Ｐゴシック" panose="020B0600070205080204" pitchFamily="34" charset="-128"/>
              </a:rPr>
              <a:t>restart timer</a:t>
            </a:r>
          </a:p>
          <a:p>
            <a:pPr eaLnBrk="1" hangingPunct="1">
              <a:buFont typeface="Wingdings" pitchFamily="2" charset="2"/>
              <a:buNone/>
            </a:pPr>
            <a:r>
              <a:rPr lang="en-US" altLang="en-US" sz="2600">
                <a:ea typeface="ＭＳ Ｐゴシック" panose="020B0600070205080204" pitchFamily="34" charset="-128"/>
                <a:cs typeface="ＭＳ Ｐゴシック" panose="020B0600070205080204" pitchFamily="34" charset="-128"/>
              </a:rPr>
              <a:t> </a:t>
            </a:r>
            <a:r>
              <a:rPr lang="en-US" altLang="en-US" sz="2600" u="sng">
                <a:solidFill>
                  <a:schemeClr val="hlink"/>
                </a:solidFill>
                <a:ea typeface="ＭＳ Ｐゴシック" panose="020B0600070205080204" pitchFamily="34" charset="-128"/>
                <a:cs typeface="ＭＳ Ｐゴシック" panose="020B0600070205080204" pitchFamily="34" charset="-128"/>
              </a:rPr>
              <a:t>Ack rcvd:</a:t>
            </a:r>
            <a:endParaRPr lang="en-US" altLang="en-US" sz="2600">
              <a:solidFill>
                <a:schemeClr val="hlink"/>
              </a:solidFill>
              <a:ea typeface="ＭＳ Ｐゴシック" panose="020B0600070205080204" pitchFamily="34" charset="-128"/>
              <a:cs typeface="ＭＳ Ｐゴシック" panose="020B0600070205080204" pitchFamily="34" charset="-128"/>
            </a:endParaRPr>
          </a:p>
          <a:p>
            <a:pPr eaLnBrk="1" hangingPunct="1"/>
            <a:r>
              <a:rPr lang="en-US" altLang="en-US" sz="2200">
                <a:ea typeface="ＭＳ Ｐゴシック" panose="020B0600070205080204" pitchFamily="34" charset="-128"/>
                <a:cs typeface="ＭＳ Ｐゴシック" panose="020B0600070205080204" pitchFamily="34" charset="-128"/>
              </a:rPr>
              <a:t>If acknowledges previously unacked segments</a:t>
            </a:r>
          </a:p>
          <a:p>
            <a:pPr lvl="1" eaLnBrk="1" hangingPunct="1"/>
            <a:r>
              <a:rPr lang="en-US" altLang="en-US" sz="2000">
                <a:ea typeface="ＭＳ Ｐゴシック" panose="020B0600070205080204" pitchFamily="34" charset="-128"/>
              </a:rPr>
              <a:t>update what is known to be acked</a:t>
            </a:r>
          </a:p>
          <a:p>
            <a:pPr lvl="1" eaLnBrk="1" hangingPunct="1"/>
            <a:r>
              <a:rPr lang="en-US" altLang="en-US" sz="2000">
                <a:ea typeface="ＭＳ Ｐゴシック" panose="020B0600070205080204" pitchFamily="34" charset="-128"/>
              </a:rPr>
              <a:t>restart timer if there are  outstanding segment</a:t>
            </a:r>
          </a:p>
        </p:txBody>
      </p:sp>
      <p:sp>
        <p:nvSpPr>
          <p:cNvPr id="2" name="Date Placeholder 1">
            <a:extLst>
              <a:ext uri="{FF2B5EF4-FFF2-40B4-BE49-F238E27FC236}">
                <a16:creationId xmlns:a16="http://schemas.microsoft.com/office/drawing/2014/main" id="{25806866-E4F5-BEB4-CE7C-DE13604FF7E3}"/>
              </a:ext>
            </a:extLst>
          </p:cNvPr>
          <p:cNvSpPr>
            <a:spLocks noGrp="1"/>
          </p:cNvSpPr>
          <p:nvPr>
            <p:ph type="dt" sz="half" idx="10"/>
          </p:nvPr>
        </p:nvSpPr>
        <p:spPr/>
        <p:txBody>
          <a:bodyPr/>
          <a:lstStyle/>
          <a:p>
            <a:pPr>
              <a:defRPr/>
            </a:pPr>
            <a:fld id="{D544FD19-4121-2044-8B53-A2AEF8AFF8CA}"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6E3F4C2B-AA56-4704-700F-594BACD6FC7C}"/>
              </a:ext>
            </a:extLst>
          </p:cNvPr>
          <p:cNvSpPr>
            <a:spLocks noGrp="1"/>
          </p:cNvSpPr>
          <p:nvPr>
            <p:ph type="sldNum" sz="quarter" idx="12"/>
          </p:nvPr>
        </p:nvSpPr>
        <p:spPr/>
        <p:txBody>
          <a:bodyPr/>
          <a:lstStyle/>
          <a:p>
            <a:fld id="{3CC7B9EF-08F4-9D4D-B91A-A67D281EE850}"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8741" name="Rectangle 5">
            <a:extLst>
              <a:ext uri="{FF2B5EF4-FFF2-40B4-BE49-F238E27FC236}">
                <a16:creationId xmlns:a16="http://schemas.microsoft.com/office/drawing/2014/main" id="{E6C6EEFF-269C-5C45-9459-C54F5E625CA6}"/>
              </a:ext>
            </a:extLst>
          </p:cNvPr>
          <p:cNvSpPr>
            <a:spLocks noGrp="1" noChangeArrowheads="1"/>
          </p:cNvSpPr>
          <p:nvPr>
            <p:ph type="title" idx="4294967295"/>
          </p:nvPr>
        </p:nvSpPr>
        <p:spPr>
          <a:xfrm>
            <a:off x="476250" y="287338"/>
            <a:ext cx="8091488" cy="714375"/>
          </a:xfrm>
        </p:spPr>
        <p:txBody>
          <a:bodyPr anchor="ctr"/>
          <a:lstStyle/>
          <a:p>
            <a:pPr eaLnBrk="1" hangingPunct="1">
              <a:defRPr/>
            </a:pPr>
            <a:r>
              <a:rPr lang="en-US" sz="3800">
                <a:effectLst>
                  <a:outerShdw blurRad="38100" dist="38100" dir="2700000" algn="tl">
                    <a:srgbClr val="DDDDDD"/>
                  </a:outerShdw>
                </a:effectLst>
                <a:cs typeface="Arial" charset="0"/>
              </a:rPr>
              <a:t>TCP: Retransmission Scenarios</a:t>
            </a:r>
            <a:endParaRPr lang="en-US">
              <a:effectLst>
                <a:outerShdw blurRad="38100" dist="38100" dir="2700000" algn="tl">
                  <a:srgbClr val="DDDDDD"/>
                </a:outerShdw>
              </a:effectLst>
              <a:cs typeface="Arial" charset="0"/>
            </a:endParaRPr>
          </a:p>
        </p:txBody>
      </p:sp>
      <p:sp>
        <p:nvSpPr>
          <p:cNvPr id="19462" name="Line 33">
            <a:extLst>
              <a:ext uri="{FF2B5EF4-FFF2-40B4-BE49-F238E27FC236}">
                <a16:creationId xmlns:a16="http://schemas.microsoft.com/office/drawing/2014/main" id="{2861781D-E242-9A43-91E2-8C78A48E803D}"/>
              </a:ext>
            </a:extLst>
          </p:cNvPr>
          <p:cNvSpPr>
            <a:spLocks noChangeShapeType="1"/>
          </p:cNvSpPr>
          <p:nvPr/>
        </p:nvSpPr>
        <p:spPr bwMode="auto">
          <a:xfrm flipH="1">
            <a:off x="4138613" y="2492375"/>
            <a:ext cx="1581150" cy="48577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3" name="Line 34">
            <a:extLst>
              <a:ext uri="{FF2B5EF4-FFF2-40B4-BE49-F238E27FC236}">
                <a16:creationId xmlns:a16="http://schemas.microsoft.com/office/drawing/2014/main" id="{E92AFAF8-7154-8740-974A-069410E51191}"/>
              </a:ext>
            </a:extLst>
          </p:cNvPr>
          <p:cNvSpPr>
            <a:spLocks noChangeShapeType="1"/>
          </p:cNvSpPr>
          <p:nvPr/>
        </p:nvSpPr>
        <p:spPr bwMode="auto">
          <a:xfrm>
            <a:off x="3195638" y="1768475"/>
            <a:ext cx="2533650" cy="59055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9464" name="Object 4">
            <a:extLst>
              <a:ext uri="{FF2B5EF4-FFF2-40B4-BE49-F238E27FC236}">
                <a16:creationId xmlns:a16="http://schemas.microsoft.com/office/drawing/2014/main" id="{D3C361F4-B650-C241-B1B4-313AA75CB9F9}"/>
              </a:ext>
            </a:extLst>
          </p:cNvPr>
          <p:cNvGraphicFramePr>
            <a:graphicFrameLocks noChangeAspect="1"/>
          </p:cNvGraphicFramePr>
          <p:nvPr/>
        </p:nvGraphicFramePr>
        <p:xfrm>
          <a:off x="2782888" y="1100138"/>
          <a:ext cx="485775" cy="385762"/>
        </p:xfrm>
        <a:graphic>
          <a:graphicData uri="http://schemas.openxmlformats.org/presentationml/2006/ole">
            <mc:AlternateContent xmlns:mc="http://schemas.openxmlformats.org/markup-compatibility/2006">
              <mc:Choice xmlns:v="urn:schemas-microsoft-com:vml" Requires="v">
                <p:oleObj name="Clip" r:id="rId3" imgW="17462500" imgH="14478000" progId="MS_ClipArt_Gallery.2">
                  <p:embed/>
                </p:oleObj>
              </mc:Choice>
              <mc:Fallback>
                <p:oleObj name="Clip" r:id="rId3" imgW="17462500" imgH="14478000"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2888" y="1100138"/>
                        <a:ext cx="485775" cy="38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9465" name="Text Box 36">
            <a:extLst>
              <a:ext uri="{FF2B5EF4-FFF2-40B4-BE49-F238E27FC236}">
                <a16:creationId xmlns:a16="http://schemas.microsoft.com/office/drawing/2014/main" id="{53F027C0-D94E-E94E-855E-572C0BC01E3D}"/>
              </a:ext>
            </a:extLst>
          </p:cNvPr>
          <p:cNvSpPr txBox="1">
            <a:spLocks noChangeArrowheads="1"/>
          </p:cNvSpPr>
          <p:nvPr/>
        </p:nvSpPr>
        <p:spPr bwMode="auto">
          <a:xfrm>
            <a:off x="3192463" y="1100138"/>
            <a:ext cx="8493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Host A</a:t>
            </a:r>
            <a:endParaRPr lang="en-US" altLang="en-US" sz="1000">
              <a:latin typeface="Times New Roman" panose="02020603050405020304" pitchFamily="18" charset="0"/>
              <a:cs typeface="Arial" panose="020B0604020202020204" pitchFamily="34" charset="0"/>
            </a:endParaRPr>
          </a:p>
        </p:txBody>
      </p:sp>
      <p:sp>
        <p:nvSpPr>
          <p:cNvPr id="19466" name="Text Box 37">
            <a:extLst>
              <a:ext uri="{FF2B5EF4-FFF2-40B4-BE49-F238E27FC236}">
                <a16:creationId xmlns:a16="http://schemas.microsoft.com/office/drawing/2014/main" id="{5FBFC005-58EB-2341-A3F4-125A5EBA2BA0}"/>
              </a:ext>
            </a:extLst>
          </p:cNvPr>
          <p:cNvSpPr txBox="1">
            <a:spLocks noChangeArrowheads="1"/>
          </p:cNvSpPr>
          <p:nvPr/>
        </p:nvSpPr>
        <p:spPr bwMode="auto">
          <a:xfrm rot="706751">
            <a:off x="3578225" y="1779588"/>
            <a:ext cx="1863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Seq=92, 8 bytes data</a:t>
            </a:r>
            <a:endParaRPr lang="en-US" altLang="en-US" sz="1000">
              <a:latin typeface="Times New Roman" panose="02020603050405020304" pitchFamily="18" charset="0"/>
              <a:cs typeface="Arial" panose="020B0604020202020204" pitchFamily="34" charset="0"/>
            </a:endParaRPr>
          </a:p>
        </p:txBody>
      </p:sp>
      <p:sp>
        <p:nvSpPr>
          <p:cNvPr id="19467" name="Text Box 38">
            <a:extLst>
              <a:ext uri="{FF2B5EF4-FFF2-40B4-BE49-F238E27FC236}">
                <a16:creationId xmlns:a16="http://schemas.microsoft.com/office/drawing/2014/main" id="{B5D92109-ADBF-8548-95D0-1DF1327E84B7}"/>
              </a:ext>
            </a:extLst>
          </p:cNvPr>
          <p:cNvSpPr txBox="1">
            <a:spLocks noChangeArrowheads="1"/>
          </p:cNvSpPr>
          <p:nvPr/>
        </p:nvSpPr>
        <p:spPr bwMode="auto">
          <a:xfrm rot="-982672">
            <a:off x="4462463" y="2465388"/>
            <a:ext cx="949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ACK=100</a:t>
            </a:r>
            <a:endParaRPr lang="en-US" altLang="en-US" sz="1000">
              <a:latin typeface="Times New Roman" panose="02020603050405020304" pitchFamily="18" charset="0"/>
              <a:cs typeface="Arial" panose="020B0604020202020204" pitchFamily="34" charset="0"/>
            </a:endParaRPr>
          </a:p>
        </p:txBody>
      </p:sp>
      <p:sp>
        <p:nvSpPr>
          <p:cNvPr id="19468" name="Text Box 39">
            <a:extLst>
              <a:ext uri="{FF2B5EF4-FFF2-40B4-BE49-F238E27FC236}">
                <a16:creationId xmlns:a16="http://schemas.microsoft.com/office/drawing/2014/main" id="{2BB8D0F5-E13C-5F46-B83A-01457654E3DB}"/>
              </a:ext>
            </a:extLst>
          </p:cNvPr>
          <p:cNvSpPr txBox="1">
            <a:spLocks noChangeArrowheads="1"/>
          </p:cNvSpPr>
          <p:nvPr/>
        </p:nvSpPr>
        <p:spPr bwMode="auto">
          <a:xfrm>
            <a:off x="3781425" y="3028950"/>
            <a:ext cx="588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solidFill>
                  <a:srgbClr val="FF0000"/>
                </a:solidFill>
                <a:latin typeface="Comic Sans MS" panose="030F0902030302020204" pitchFamily="66" charset="0"/>
                <a:cs typeface="Arial" panose="020B0604020202020204" pitchFamily="34" charset="0"/>
              </a:rPr>
              <a:t>loss</a:t>
            </a:r>
            <a:endParaRPr lang="en-US" altLang="en-US" sz="1000">
              <a:latin typeface="Times New Roman" panose="02020603050405020304" pitchFamily="18" charset="0"/>
              <a:cs typeface="Arial" panose="020B0604020202020204" pitchFamily="34" charset="0"/>
            </a:endParaRPr>
          </a:p>
        </p:txBody>
      </p:sp>
      <p:sp>
        <p:nvSpPr>
          <p:cNvPr id="19469" name="Text Box 40">
            <a:extLst>
              <a:ext uri="{FF2B5EF4-FFF2-40B4-BE49-F238E27FC236}">
                <a16:creationId xmlns:a16="http://schemas.microsoft.com/office/drawing/2014/main" id="{804F78DC-18B2-3845-8989-45E255B80FBC}"/>
              </a:ext>
            </a:extLst>
          </p:cNvPr>
          <p:cNvSpPr txBox="1">
            <a:spLocks noChangeArrowheads="1"/>
          </p:cNvSpPr>
          <p:nvPr/>
        </p:nvSpPr>
        <p:spPr bwMode="auto">
          <a:xfrm rot="-5400000">
            <a:off x="2539207" y="2575719"/>
            <a:ext cx="9128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timeout</a:t>
            </a:r>
            <a:endParaRPr lang="en-US" altLang="en-US" sz="1000">
              <a:latin typeface="Times New Roman" panose="02020603050405020304" pitchFamily="18" charset="0"/>
              <a:cs typeface="Arial" panose="020B0604020202020204" pitchFamily="34" charset="0"/>
            </a:endParaRPr>
          </a:p>
        </p:txBody>
      </p:sp>
      <p:sp>
        <p:nvSpPr>
          <p:cNvPr id="19470" name="Text Box 41">
            <a:extLst>
              <a:ext uri="{FF2B5EF4-FFF2-40B4-BE49-F238E27FC236}">
                <a16:creationId xmlns:a16="http://schemas.microsoft.com/office/drawing/2014/main" id="{C76238AD-5452-FE4D-ACC3-445BC44C8675}"/>
              </a:ext>
            </a:extLst>
          </p:cNvPr>
          <p:cNvSpPr txBox="1">
            <a:spLocks noChangeArrowheads="1"/>
          </p:cNvSpPr>
          <p:nvPr/>
        </p:nvSpPr>
        <p:spPr bwMode="auto">
          <a:xfrm>
            <a:off x="3500438" y="5645150"/>
            <a:ext cx="2051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solidFill>
                  <a:srgbClr val="00FF00"/>
                </a:solidFill>
                <a:latin typeface="Comic Sans MS" panose="030F0902030302020204" pitchFamily="66" charset="0"/>
                <a:cs typeface="Arial" panose="020B0604020202020204" pitchFamily="34" charset="0"/>
              </a:rPr>
              <a:t>lost ACK scenario</a:t>
            </a:r>
            <a:endParaRPr lang="en-US" altLang="en-US" sz="1000">
              <a:solidFill>
                <a:srgbClr val="00FF00"/>
              </a:solidFill>
              <a:latin typeface="Times New Roman" panose="02020603050405020304" pitchFamily="18" charset="0"/>
              <a:cs typeface="Arial" panose="020B0604020202020204" pitchFamily="34" charset="0"/>
            </a:endParaRPr>
          </a:p>
        </p:txBody>
      </p:sp>
      <p:graphicFrame>
        <p:nvGraphicFramePr>
          <p:cNvPr id="19471" name="Object 5">
            <a:extLst>
              <a:ext uri="{FF2B5EF4-FFF2-40B4-BE49-F238E27FC236}">
                <a16:creationId xmlns:a16="http://schemas.microsoft.com/office/drawing/2014/main" id="{5FFDBFE5-C277-384D-B9C9-21EFD0DD88C0}"/>
              </a:ext>
            </a:extLst>
          </p:cNvPr>
          <p:cNvGraphicFramePr>
            <a:graphicFrameLocks noChangeAspect="1"/>
          </p:cNvGraphicFramePr>
          <p:nvPr/>
        </p:nvGraphicFramePr>
        <p:xfrm>
          <a:off x="5440363" y="1109663"/>
          <a:ext cx="485775" cy="385762"/>
        </p:xfrm>
        <a:graphic>
          <a:graphicData uri="http://schemas.openxmlformats.org/presentationml/2006/ole">
            <mc:AlternateContent xmlns:mc="http://schemas.openxmlformats.org/markup-compatibility/2006">
              <mc:Choice xmlns:v="urn:schemas-microsoft-com:vml" Requires="v">
                <p:oleObj name="Clip" r:id="rId5" imgW="17462500" imgH="14478000" progId="MS_ClipArt_Gallery.2">
                  <p:embed/>
                </p:oleObj>
              </mc:Choice>
              <mc:Fallback>
                <p:oleObj name="Clip" r:id="rId5" imgW="17462500" imgH="1447800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363" y="1109663"/>
                        <a:ext cx="485775" cy="38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9472" name="Text Box 43">
            <a:extLst>
              <a:ext uri="{FF2B5EF4-FFF2-40B4-BE49-F238E27FC236}">
                <a16:creationId xmlns:a16="http://schemas.microsoft.com/office/drawing/2014/main" id="{BB1C17F1-C746-9941-8DE4-7C49C4BF067F}"/>
              </a:ext>
            </a:extLst>
          </p:cNvPr>
          <p:cNvSpPr txBox="1">
            <a:spLocks noChangeArrowheads="1"/>
          </p:cNvSpPr>
          <p:nvPr/>
        </p:nvSpPr>
        <p:spPr bwMode="auto">
          <a:xfrm>
            <a:off x="4716463" y="1119188"/>
            <a:ext cx="828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Host B</a:t>
            </a:r>
            <a:endParaRPr lang="en-US" altLang="en-US" sz="1000">
              <a:latin typeface="Times New Roman" panose="02020603050405020304" pitchFamily="18" charset="0"/>
              <a:cs typeface="Arial" panose="020B0604020202020204" pitchFamily="34" charset="0"/>
            </a:endParaRPr>
          </a:p>
        </p:txBody>
      </p:sp>
      <p:sp>
        <p:nvSpPr>
          <p:cNvPr id="19473" name="Text Box 44">
            <a:extLst>
              <a:ext uri="{FF2B5EF4-FFF2-40B4-BE49-F238E27FC236}">
                <a16:creationId xmlns:a16="http://schemas.microsoft.com/office/drawing/2014/main" id="{C17B5B8E-0A81-C849-8D1D-E5EA880422A7}"/>
              </a:ext>
            </a:extLst>
          </p:cNvPr>
          <p:cNvSpPr txBox="1">
            <a:spLocks noChangeArrowheads="1"/>
          </p:cNvSpPr>
          <p:nvPr/>
        </p:nvSpPr>
        <p:spPr bwMode="auto">
          <a:xfrm>
            <a:off x="3887788" y="2751138"/>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a:solidFill>
                  <a:srgbClr val="FF0000"/>
                </a:solidFill>
                <a:cs typeface="Arial" panose="020B0604020202020204" pitchFamily="34" charset="0"/>
              </a:rPr>
              <a:t>X</a:t>
            </a:r>
            <a:endParaRPr lang="en-US" altLang="en-US" sz="1000">
              <a:latin typeface="Times New Roman" panose="02020603050405020304" pitchFamily="18" charset="0"/>
              <a:cs typeface="Arial" panose="020B0604020202020204" pitchFamily="34" charset="0"/>
            </a:endParaRPr>
          </a:p>
        </p:txBody>
      </p:sp>
      <p:sp>
        <p:nvSpPr>
          <p:cNvPr id="19474" name="Line 45">
            <a:extLst>
              <a:ext uri="{FF2B5EF4-FFF2-40B4-BE49-F238E27FC236}">
                <a16:creationId xmlns:a16="http://schemas.microsoft.com/office/drawing/2014/main" id="{EF31CB0B-6E42-4742-AD8B-5CEDE16A9F71}"/>
              </a:ext>
            </a:extLst>
          </p:cNvPr>
          <p:cNvSpPr>
            <a:spLocks noChangeShapeType="1"/>
          </p:cNvSpPr>
          <p:nvPr/>
        </p:nvSpPr>
        <p:spPr bwMode="auto">
          <a:xfrm>
            <a:off x="3195638" y="3635375"/>
            <a:ext cx="2533650" cy="59055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75" name="Text Box 46">
            <a:extLst>
              <a:ext uri="{FF2B5EF4-FFF2-40B4-BE49-F238E27FC236}">
                <a16:creationId xmlns:a16="http://schemas.microsoft.com/office/drawing/2014/main" id="{2F29FDB3-3CD3-B44D-8938-5E523DAFD3DC}"/>
              </a:ext>
            </a:extLst>
          </p:cNvPr>
          <p:cNvSpPr txBox="1">
            <a:spLocks noChangeArrowheads="1"/>
          </p:cNvSpPr>
          <p:nvPr/>
        </p:nvSpPr>
        <p:spPr bwMode="auto">
          <a:xfrm rot="706751">
            <a:off x="3492500" y="3579813"/>
            <a:ext cx="1863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Seq=92, 8 bytes data</a:t>
            </a:r>
            <a:endParaRPr lang="en-US" altLang="en-US" sz="1000">
              <a:latin typeface="Times New Roman" panose="02020603050405020304" pitchFamily="18" charset="0"/>
              <a:cs typeface="Arial" panose="020B0604020202020204" pitchFamily="34" charset="0"/>
            </a:endParaRPr>
          </a:p>
        </p:txBody>
      </p:sp>
      <p:sp>
        <p:nvSpPr>
          <p:cNvPr id="19476" name="Line 47">
            <a:extLst>
              <a:ext uri="{FF2B5EF4-FFF2-40B4-BE49-F238E27FC236}">
                <a16:creationId xmlns:a16="http://schemas.microsoft.com/office/drawing/2014/main" id="{34AD5C14-9BF0-9D40-A411-DAB9F14EA3A0}"/>
              </a:ext>
            </a:extLst>
          </p:cNvPr>
          <p:cNvSpPr>
            <a:spLocks noChangeShapeType="1"/>
          </p:cNvSpPr>
          <p:nvPr/>
        </p:nvSpPr>
        <p:spPr bwMode="auto">
          <a:xfrm>
            <a:off x="3186113" y="1549400"/>
            <a:ext cx="9525" cy="4257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77" name="Line 48">
            <a:extLst>
              <a:ext uri="{FF2B5EF4-FFF2-40B4-BE49-F238E27FC236}">
                <a16:creationId xmlns:a16="http://schemas.microsoft.com/office/drawing/2014/main" id="{36ABD74C-25E3-BF42-BEAA-28DC29F42430}"/>
              </a:ext>
            </a:extLst>
          </p:cNvPr>
          <p:cNvSpPr>
            <a:spLocks noChangeShapeType="1"/>
          </p:cNvSpPr>
          <p:nvPr/>
        </p:nvSpPr>
        <p:spPr bwMode="auto">
          <a:xfrm>
            <a:off x="5700713" y="1549400"/>
            <a:ext cx="9525" cy="4257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78" name="Line 49">
            <a:extLst>
              <a:ext uri="{FF2B5EF4-FFF2-40B4-BE49-F238E27FC236}">
                <a16:creationId xmlns:a16="http://schemas.microsoft.com/office/drawing/2014/main" id="{79184FAB-3406-4F4E-ABC7-EB05EAE1D519}"/>
              </a:ext>
            </a:extLst>
          </p:cNvPr>
          <p:cNvSpPr>
            <a:spLocks noChangeShapeType="1"/>
          </p:cNvSpPr>
          <p:nvPr/>
        </p:nvSpPr>
        <p:spPr bwMode="auto">
          <a:xfrm flipH="1">
            <a:off x="3205163" y="4416425"/>
            <a:ext cx="2495550" cy="75247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79" name="Text Box 50">
            <a:extLst>
              <a:ext uri="{FF2B5EF4-FFF2-40B4-BE49-F238E27FC236}">
                <a16:creationId xmlns:a16="http://schemas.microsoft.com/office/drawing/2014/main" id="{0D189509-9C28-6E48-A152-BA174D5CD0FA}"/>
              </a:ext>
            </a:extLst>
          </p:cNvPr>
          <p:cNvSpPr txBox="1">
            <a:spLocks noChangeArrowheads="1"/>
          </p:cNvSpPr>
          <p:nvPr/>
        </p:nvSpPr>
        <p:spPr bwMode="auto">
          <a:xfrm rot="-926867">
            <a:off x="4014788" y="4500563"/>
            <a:ext cx="9667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ACK=100</a:t>
            </a:r>
            <a:endParaRPr lang="en-US" altLang="en-US" sz="1000">
              <a:latin typeface="Times New Roman" panose="02020603050405020304" pitchFamily="18" charset="0"/>
              <a:cs typeface="Arial" panose="020B0604020202020204" pitchFamily="34" charset="0"/>
            </a:endParaRPr>
          </a:p>
        </p:txBody>
      </p:sp>
      <p:sp>
        <p:nvSpPr>
          <p:cNvPr id="19480" name="Line 51">
            <a:extLst>
              <a:ext uri="{FF2B5EF4-FFF2-40B4-BE49-F238E27FC236}">
                <a16:creationId xmlns:a16="http://schemas.microsoft.com/office/drawing/2014/main" id="{45364A1C-C912-3742-BB6D-AB2ECA66E764}"/>
              </a:ext>
            </a:extLst>
          </p:cNvPr>
          <p:cNvSpPr>
            <a:spLocks noChangeShapeType="1"/>
          </p:cNvSpPr>
          <p:nvPr/>
        </p:nvSpPr>
        <p:spPr bwMode="auto">
          <a:xfrm flipV="1">
            <a:off x="3014663" y="1749425"/>
            <a:ext cx="0" cy="6000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81" name="Line 52">
            <a:extLst>
              <a:ext uri="{FF2B5EF4-FFF2-40B4-BE49-F238E27FC236}">
                <a16:creationId xmlns:a16="http://schemas.microsoft.com/office/drawing/2014/main" id="{695E7C78-FB3E-2E44-9305-3B8B735DDEA9}"/>
              </a:ext>
            </a:extLst>
          </p:cNvPr>
          <p:cNvSpPr>
            <a:spLocks noChangeShapeType="1"/>
          </p:cNvSpPr>
          <p:nvPr/>
        </p:nvSpPr>
        <p:spPr bwMode="auto">
          <a:xfrm flipH="1">
            <a:off x="3024188" y="3149600"/>
            <a:ext cx="0" cy="4762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82" name="Text Box 53">
            <a:extLst>
              <a:ext uri="{FF2B5EF4-FFF2-40B4-BE49-F238E27FC236}">
                <a16:creationId xmlns:a16="http://schemas.microsoft.com/office/drawing/2014/main" id="{3826C8C9-A174-6444-B381-6BEB6C593559}"/>
              </a:ext>
            </a:extLst>
          </p:cNvPr>
          <p:cNvSpPr txBox="1">
            <a:spLocks noChangeArrowheads="1"/>
          </p:cNvSpPr>
          <p:nvPr/>
        </p:nvSpPr>
        <p:spPr bwMode="auto">
          <a:xfrm>
            <a:off x="2863850" y="5783263"/>
            <a:ext cx="6588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solidFill>
                  <a:schemeClr val="hlink"/>
                </a:solidFill>
                <a:latin typeface="Comic Sans MS" panose="030F0902030302020204" pitchFamily="66" charset="0"/>
                <a:cs typeface="Arial" panose="020B0604020202020204" pitchFamily="34" charset="0"/>
              </a:rPr>
              <a:t>time</a:t>
            </a:r>
            <a:endParaRPr lang="en-US" altLang="en-US" sz="1600">
              <a:solidFill>
                <a:schemeClr val="hlink"/>
              </a:solidFill>
              <a:latin typeface="Comic Sans MS" panose="030F0902030302020204" pitchFamily="66" charset="0"/>
              <a:cs typeface="Arial" panose="020B0604020202020204" pitchFamily="34" charset="0"/>
            </a:endParaRPr>
          </a:p>
        </p:txBody>
      </p:sp>
      <p:sp>
        <p:nvSpPr>
          <p:cNvPr id="19483" name="Text Box 60">
            <a:extLst>
              <a:ext uri="{FF2B5EF4-FFF2-40B4-BE49-F238E27FC236}">
                <a16:creationId xmlns:a16="http://schemas.microsoft.com/office/drawing/2014/main" id="{93EEBD77-D69D-E540-9668-12B3B17ADC53}"/>
              </a:ext>
            </a:extLst>
          </p:cNvPr>
          <p:cNvSpPr txBox="1">
            <a:spLocks noChangeArrowheads="1"/>
          </p:cNvSpPr>
          <p:nvPr/>
        </p:nvSpPr>
        <p:spPr bwMode="auto">
          <a:xfrm>
            <a:off x="2097088" y="5257800"/>
            <a:ext cx="11049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SendBase</a:t>
            </a:r>
          </a:p>
          <a:p>
            <a:pPr algn="ctr">
              <a:spcBef>
                <a:spcPct val="0"/>
              </a:spcBef>
              <a:buClrTx/>
              <a:buSzTx/>
              <a:buFontTx/>
              <a:buNone/>
            </a:pPr>
            <a:r>
              <a:rPr lang="en-US" altLang="en-US" sz="1600">
                <a:latin typeface="Comic Sans MS" panose="030F0902030302020204" pitchFamily="66" charset="0"/>
                <a:cs typeface="Arial" panose="020B0604020202020204" pitchFamily="34" charset="0"/>
              </a:rPr>
              <a:t>= 100</a:t>
            </a:r>
          </a:p>
        </p:txBody>
      </p:sp>
      <p:sp>
        <p:nvSpPr>
          <p:cNvPr id="2" name="Date Placeholder 1">
            <a:extLst>
              <a:ext uri="{FF2B5EF4-FFF2-40B4-BE49-F238E27FC236}">
                <a16:creationId xmlns:a16="http://schemas.microsoft.com/office/drawing/2014/main" id="{9D4F57D6-E7CF-E491-A6C4-068A205E4C3F}"/>
              </a:ext>
            </a:extLst>
          </p:cNvPr>
          <p:cNvSpPr>
            <a:spLocks noGrp="1"/>
          </p:cNvSpPr>
          <p:nvPr>
            <p:ph type="dt" sz="half" idx="10"/>
          </p:nvPr>
        </p:nvSpPr>
        <p:spPr/>
        <p:txBody>
          <a:bodyPr/>
          <a:lstStyle/>
          <a:p>
            <a:pPr>
              <a:defRPr/>
            </a:pPr>
            <a:fld id="{63870F09-5761-1F45-9FB5-361CF0EEC375}"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397F328F-DFD8-803C-57A8-42347DF2AA0E}"/>
              </a:ext>
            </a:extLst>
          </p:cNvPr>
          <p:cNvSpPr>
            <a:spLocks noGrp="1"/>
          </p:cNvSpPr>
          <p:nvPr>
            <p:ph type="sldNum" sz="quarter" idx="12"/>
          </p:nvPr>
        </p:nvSpPr>
        <p:spPr/>
        <p:txBody>
          <a:bodyPr/>
          <a:lstStyle/>
          <a:p>
            <a:fld id="{3CC7B9EF-08F4-9D4D-B91A-A67D281EE850}"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Line 2">
            <a:extLst>
              <a:ext uri="{FF2B5EF4-FFF2-40B4-BE49-F238E27FC236}">
                <a16:creationId xmlns:a16="http://schemas.microsoft.com/office/drawing/2014/main" id="{E79E275F-1293-F849-AA3F-A275A209FFC2}"/>
              </a:ext>
            </a:extLst>
          </p:cNvPr>
          <p:cNvSpPr>
            <a:spLocks noChangeShapeType="1"/>
          </p:cNvSpPr>
          <p:nvPr/>
        </p:nvSpPr>
        <p:spPr bwMode="auto">
          <a:xfrm flipH="1">
            <a:off x="3095625" y="2928938"/>
            <a:ext cx="2476500" cy="110490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86" name="Line 3">
            <a:extLst>
              <a:ext uri="{FF2B5EF4-FFF2-40B4-BE49-F238E27FC236}">
                <a16:creationId xmlns:a16="http://schemas.microsoft.com/office/drawing/2014/main" id="{D232A140-0B72-B541-9A5B-FA9848870F81}"/>
              </a:ext>
            </a:extLst>
          </p:cNvPr>
          <p:cNvSpPr>
            <a:spLocks noChangeShapeType="1"/>
          </p:cNvSpPr>
          <p:nvPr/>
        </p:nvSpPr>
        <p:spPr bwMode="auto">
          <a:xfrm flipH="1">
            <a:off x="3067050" y="2519363"/>
            <a:ext cx="2543175" cy="138112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87" name="Rectangle 4">
            <a:extLst>
              <a:ext uri="{FF2B5EF4-FFF2-40B4-BE49-F238E27FC236}">
                <a16:creationId xmlns:a16="http://schemas.microsoft.com/office/drawing/2014/main" id="{EB39220F-981E-2F49-939E-2E67AC1F8CA3}"/>
              </a:ext>
            </a:extLst>
          </p:cNvPr>
          <p:cNvSpPr>
            <a:spLocks noChangeArrowheads="1"/>
          </p:cNvSpPr>
          <p:nvPr/>
        </p:nvSpPr>
        <p:spPr bwMode="auto">
          <a:xfrm rot="728579">
            <a:off x="3360738" y="3600450"/>
            <a:ext cx="1817687" cy="284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endParaRPr lang="en-US" altLang="en-US" sz="1800">
              <a:cs typeface="Arial" panose="020B0604020202020204" pitchFamily="34" charset="0"/>
            </a:endParaRPr>
          </a:p>
        </p:txBody>
      </p:sp>
      <p:sp>
        <p:nvSpPr>
          <p:cNvPr id="1268741" name="Rectangle 5">
            <a:extLst>
              <a:ext uri="{FF2B5EF4-FFF2-40B4-BE49-F238E27FC236}">
                <a16:creationId xmlns:a16="http://schemas.microsoft.com/office/drawing/2014/main" id="{33D46E16-D6AA-DE4D-AA16-DDF33B339DBD}"/>
              </a:ext>
            </a:extLst>
          </p:cNvPr>
          <p:cNvSpPr>
            <a:spLocks noGrp="1" noChangeArrowheads="1"/>
          </p:cNvSpPr>
          <p:nvPr>
            <p:ph type="title" idx="4294967295"/>
          </p:nvPr>
        </p:nvSpPr>
        <p:spPr>
          <a:xfrm>
            <a:off x="476250" y="287338"/>
            <a:ext cx="8091488" cy="714375"/>
          </a:xfrm>
        </p:spPr>
        <p:txBody>
          <a:bodyPr anchor="ctr"/>
          <a:lstStyle/>
          <a:p>
            <a:pPr eaLnBrk="1" hangingPunct="1">
              <a:defRPr/>
            </a:pPr>
            <a:r>
              <a:rPr lang="en-US" sz="3800">
                <a:effectLst>
                  <a:outerShdw blurRad="38100" dist="38100" dir="2700000" algn="tl">
                    <a:srgbClr val="DDDDDD"/>
                  </a:outerShdw>
                </a:effectLst>
                <a:cs typeface="Arial" charset="0"/>
              </a:rPr>
              <a:t>TCP: Retransmission Scenarios</a:t>
            </a:r>
            <a:endParaRPr lang="en-US">
              <a:effectLst>
                <a:outerShdw blurRad="38100" dist="38100" dir="2700000" algn="tl">
                  <a:srgbClr val="DDDDDD"/>
                </a:outerShdw>
              </a:effectLst>
              <a:cs typeface="Arial" charset="0"/>
            </a:endParaRPr>
          </a:p>
        </p:txBody>
      </p:sp>
      <p:sp>
        <p:nvSpPr>
          <p:cNvPr id="20489" name="Line 6">
            <a:extLst>
              <a:ext uri="{FF2B5EF4-FFF2-40B4-BE49-F238E27FC236}">
                <a16:creationId xmlns:a16="http://schemas.microsoft.com/office/drawing/2014/main" id="{EF90EBAA-F649-AF42-A400-C41EA5E54D11}"/>
              </a:ext>
            </a:extLst>
          </p:cNvPr>
          <p:cNvSpPr>
            <a:spLocks noChangeShapeType="1"/>
          </p:cNvSpPr>
          <p:nvPr/>
        </p:nvSpPr>
        <p:spPr bwMode="auto">
          <a:xfrm>
            <a:off x="3086100" y="1795463"/>
            <a:ext cx="2533650" cy="59055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20490" name="Object 2">
            <a:extLst>
              <a:ext uri="{FF2B5EF4-FFF2-40B4-BE49-F238E27FC236}">
                <a16:creationId xmlns:a16="http://schemas.microsoft.com/office/drawing/2014/main" id="{EDA7FD7C-4CA9-934D-BDF8-294B4801A2B5}"/>
              </a:ext>
            </a:extLst>
          </p:cNvPr>
          <p:cNvGraphicFramePr>
            <a:graphicFrameLocks noChangeAspect="1"/>
          </p:cNvGraphicFramePr>
          <p:nvPr/>
        </p:nvGraphicFramePr>
        <p:xfrm>
          <a:off x="2673350" y="1127125"/>
          <a:ext cx="485775" cy="385763"/>
        </p:xfrm>
        <a:graphic>
          <a:graphicData uri="http://schemas.openxmlformats.org/presentationml/2006/ole">
            <mc:AlternateContent xmlns:mc="http://schemas.openxmlformats.org/markup-compatibility/2006">
              <mc:Choice xmlns:v="urn:schemas-microsoft-com:vml" Requires="v">
                <p:oleObj name="Clip" r:id="rId3" imgW="17462500" imgH="14478000" progId="MS_ClipArt_Gallery.2">
                  <p:embed/>
                </p:oleObj>
              </mc:Choice>
              <mc:Fallback>
                <p:oleObj name="Clip" r:id="rId3" imgW="17462500" imgH="14478000" progId="MS_ClipArt_Gallery.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3350" y="1127125"/>
                        <a:ext cx="485775"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491" name="Text Box 8">
            <a:extLst>
              <a:ext uri="{FF2B5EF4-FFF2-40B4-BE49-F238E27FC236}">
                <a16:creationId xmlns:a16="http://schemas.microsoft.com/office/drawing/2014/main" id="{1660A92E-8C7D-324C-92E0-C5F1543D8BE6}"/>
              </a:ext>
            </a:extLst>
          </p:cNvPr>
          <p:cNvSpPr txBox="1">
            <a:spLocks noChangeArrowheads="1"/>
          </p:cNvSpPr>
          <p:nvPr/>
        </p:nvSpPr>
        <p:spPr bwMode="auto">
          <a:xfrm>
            <a:off x="3082925" y="1127125"/>
            <a:ext cx="8493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Host A</a:t>
            </a:r>
            <a:endParaRPr lang="en-US" altLang="en-US" sz="1000">
              <a:latin typeface="Times New Roman" panose="02020603050405020304" pitchFamily="18" charset="0"/>
              <a:cs typeface="Arial" panose="020B0604020202020204" pitchFamily="34" charset="0"/>
            </a:endParaRPr>
          </a:p>
        </p:txBody>
      </p:sp>
      <p:sp>
        <p:nvSpPr>
          <p:cNvPr id="20492" name="Text Box 9">
            <a:extLst>
              <a:ext uri="{FF2B5EF4-FFF2-40B4-BE49-F238E27FC236}">
                <a16:creationId xmlns:a16="http://schemas.microsoft.com/office/drawing/2014/main" id="{CF23A497-1C07-7145-8F72-E710E4F0D0F3}"/>
              </a:ext>
            </a:extLst>
          </p:cNvPr>
          <p:cNvSpPr txBox="1">
            <a:spLocks noChangeArrowheads="1"/>
          </p:cNvSpPr>
          <p:nvPr/>
        </p:nvSpPr>
        <p:spPr bwMode="auto">
          <a:xfrm rot="808459">
            <a:off x="3271838" y="2206625"/>
            <a:ext cx="2060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Seq=100, 20 bytes data</a:t>
            </a:r>
            <a:endParaRPr lang="en-US" altLang="en-US" sz="1000">
              <a:latin typeface="Times New Roman" panose="02020603050405020304" pitchFamily="18" charset="0"/>
              <a:cs typeface="Arial" panose="020B0604020202020204" pitchFamily="34" charset="0"/>
            </a:endParaRPr>
          </a:p>
        </p:txBody>
      </p:sp>
      <p:sp>
        <p:nvSpPr>
          <p:cNvPr id="20493" name="Text Box 10">
            <a:extLst>
              <a:ext uri="{FF2B5EF4-FFF2-40B4-BE49-F238E27FC236}">
                <a16:creationId xmlns:a16="http://schemas.microsoft.com/office/drawing/2014/main" id="{C1C824C5-21B0-A945-B02A-7CE7821CB891}"/>
              </a:ext>
            </a:extLst>
          </p:cNvPr>
          <p:cNvSpPr txBox="1">
            <a:spLocks noChangeArrowheads="1"/>
          </p:cNvSpPr>
          <p:nvPr/>
        </p:nvSpPr>
        <p:spPr bwMode="auto">
          <a:xfrm rot="-1770084">
            <a:off x="4029075" y="2854325"/>
            <a:ext cx="949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ACK=100</a:t>
            </a:r>
            <a:endParaRPr lang="en-US" altLang="en-US" sz="1000">
              <a:latin typeface="Times New Roman" panose="02020603050405020304" pitchFamily="18" charset="0"/>
              <a:cs typeface="Arial" panose="020B0604020202020204" pitchFamily="34" charset="0"/>
            </a:endParaRPr>
          </a:p>
        </p:txBody>
      </p:sp>
      <p:grpSp>
        <p:nvGrpSpPr>
          <p:cNvPr id="20494" name="Group 11">
            <a:extLst>
              <a:ext uri="{FF2B5EF4-FFF2-40B4-BE49-F238E27FC236}">
                <a16:creationId xmlns:a16="http://schemas.microsoft.com/office/drawing/2014/main" id="{38E9D635-FA03-9441-A05D-ACC2FD7B64CE}"/>
              </a:ext>
            </a:extLst>
          </p:cNvPr>
          <p:cNvGrpSpPr>
            <a:grpSpLocks/>
          </p:cNvGrpSpPr>
          <p:nvPr/>
        </p:nvGrpSpPr>
        <p:grpSpPr bwMode="auto">
          <a:xfrm>
            <a:off x="2695575" y="5729288"/>
            <a:ext cx="658813" cy="366712"/>
            <a:chOff x="3304" y="3530"/>
            <a:chExt cx="415" cy="231"/>
          </a:xfrm>
        </p:grpSpPr>
        <p:sp>
          <p:nvSpPr>
            <p:cNvPr id="20523" name="Rectangle 12">
              <a:extLst>
                <a:ext uri="{FF2B5EF4-FFF2-40B4-BE49-F238E27FC236}">
                  <a16:creationId xmlns:a16="http://schemas.microsoft.com/office/drawing/2014/main" id="{66786C7C-229F-4342-A714-64F4A17B7FA9}"/>
                </a:ext>
              </a:extLst>
            </p:cNvPr>
            <p:cNvSpPr>
              <a:spLocks noChangeArrowheads="1"/>
            </p:cNvSpPr>
            <p:nvPr/>
          </p:nvSpPr>
          <p:spPr bwMode="auto">
            <a:xfrm>
              <a:off x="3342" y="3576"/>
              <a:ext cx="324"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endParaRPr lang="en-US" altLang="en-US" sz="1800">
                <a:cs typeface="Arial" panose="020B0604020202020204" pitchFamily="34" charset="0"/>
              </a:endParaRPr>
            </a:p>
          </p:txBody>
        </p:sp>
        <p:sp>
          <p:nvSpPr>
            <p:cNvPr id="20524" name="Text Box 13">
              <a:extLst>
                <a:ext uri="{FF2B5EF4-FFF2-40B4-BE49-F238E27FC236}">
                  <a16:creationId xmlns:a16="http://schemas.microsoft.com/office/drawing/2014/main" id="{8A694F04-DD6E-C847-BA26-6EDECAD945CE}"/>
                </a:ext>
              </a:extLst>
            </p:cNvPr>
            <p:cNvSpPr txBox="1">
              <a:spLocks noChangeArrowheads="1"/>
            </p:cNvSpPr>
            <p:nvPr/>
          </p:nvSpPr>
          <p:spPr bwMode="auto">
            <a:xfrm>
              <a:off x="3304" y="3530"/>
              <a:ext cx="4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solidFill>
                    <a:schemeClr val="hlink"/>
                  </a:solidFill>
                  <a:latin typeface="Comic Sans MS" panose="030F0902030302020204" pitchFamily="66" charset="0"/>
                  <a:cs typeface="Arial" panose="020B0604020202020204" pitchFamily="34" charset="0"/>
                </a:rPr>
                <a:t>time</a:t>
              </a:r>
              <a:endParaRPr lang="en-US" altLang="en-US" sz="1000">
                <a:solidFill>
                  <a:schemeClr val="hlink"/>
                </a:solidFill>
                <a:latin typeface="Times New Roman" panose="02020603050405020304" pitchFamily="18" charset="0"/>
                <a:cs typeface="Arial" panose="020B0604020202020204" pitchFamily="34" charset="0"/>
              </a:endParaRPr>
            </a:p>
          </p:txBody>
        </p:sp>
      </p:grpSp>
      <p:sp>
        <p:nvSpPr>
          <p:cNvPr id="20495" name="Text Box 14">
            <a:extLst>
              <a:ext uri="{FF2B5EF4-FFF2-40B4-BE49-F238E27FC236}">
                <a16:creationId xmlns:a16="http://schemas.microsoft.com/office/drawing/2014/main" id="{2503A7CA-9523-3D4B-8DCB-0888D75C1FEA}"/>
              </a:ext>
            </a:extLst>
          </p:cNvPr>
          <p:cNvSpPr txBox="1">
            <a:spLocks noChangeArrowheads="1"/>
          </p:cNvSpPr>
          <p:nvPr/>
        </p:nvSpPr>
        <p:spPr bwMode="auto">
          <a:xfrm>
            <a:off x="3475038" y="5529263"/>
            <a:ext cx="21891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solidFill>
                  <a:srgbClr val="00FF00"/>
                </a:solidFill>
                <a:latin typeface="Comic Sans MS" panose="030F0902030302020204" pitchFamily="66" charset="0"/>
                <a:cs typeface="Arial" panose="020B0604020202020204" pitchFamily="34" charset="0"/>
              </a:rPr>
              <a:t>premature timeout</a:t>
            </a:r>
            <a:endParaRPr lang="en-US" altLang="en-US" sz="1000">
              <a:solidFill>
                <a:srgbClr val="00FF00"/>
              </a:solidFill>
              <a:latin typeface="Times New Roman" panose="02020603050405020304" pitchFamily="18" charset="0"/>
              <a:cs typeface="Arial" panose="020B0604020202020204" pitchFamily="34" charset="0"/>
            </a:endParaRPr>
          </a:p>
        </p:txBody>
      </p:sp>
      <p:graphicFrame>
        <p:nvGraphicFramePr>
          <p:cNvPr id="20496" name="Object 3">
            <a:extLst>
              <a:ext uri="{FF2B5EF4-FFF2-40B4-BE49-F238E27FC236}">
                <a16:creationId xmlns:a16="http://schemas.microsoft.com/office/drawing/2014/main" id="{323045E6-000D-5547-8EC3-55B291B81047}"/>
              </a:ext>
            </a:extLst>
          </p:cNvPr>
          <p:cNvGraphicFramePr>
            <a:graphicFrameLocks noChangeAspect="1"/>
          </p:cNvGraphicFramePr>
          <p:nvPr/>
        </p:nvGraphicFramePr>
        <p:xfrm>
          <a:off x="5330825" y="1136650"/>
          <a:ext cx="485775" cy="385763"/>
        </p:xfrm>
        <a:graphic>
          <a:graphicData uri="http://schemas.openxmlformats.org/presentationml/2006/ole">
            <mc:AlternateContent xmlns:mc="http://schemas.openxmlformats.org/markup-compatibility/2006">
              <mc:Choice xmlns:v="urn:schemas-microsoft-com:vml" Requires="v">
                <p:oleObj name="Clip" r:id="rId5" imgW="17462500" imgH="14478000" progId="MS_ClipArt_Gallery.2">
                  <p:embed/>
                </p:oleObj>
              </mc:Choice>
              <mc:Fallback>
                <p:oleObj name="Clip" r:id="rId5" imgW="17462500" imgH="1447800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0825" y="1136650"/>
                        <a:ext cx="485775"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497" name="Text Box 16">
            <a:extLst>
              <a:ext uri="{FF2B5EF4-FFF2-40B4-BE49-F238E27FC236}">
                <a16:creationId xmlns:a16="http://schemas.microsoft.com/office/drawing/2014/main" id="{4BF3FDAF-5A26-4D43-8134-C99B0AC3D871}"/>
              </a:ext>
            </a:extLst>
          </p:cNvPr>
          <p:cNvSpPr txBox="1">
            <a:spLocks noChangeArrowheads="1"/>
          </p:cNvSpPr>
          <p:nvPr/>
        </p:nvSpPr>
        <p:spPr bwMode="auto">
          <a:xfrm>
            <a:off x="4606925" y="1146175"/>
            <a:ext cx="828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Host B</a:t>
            </a:r>
            <a:endParaRPr lang="en-US" altLang="en-US" sz="1000">
              <a:latin typeface="Times New Roman" panose="02020603050405020304" pitchFamily="18" charset="0"/>
              <a:cs typeface="Arial" panose="020B0604020202020204" pitchFamily="34" charset="0"/>
            </a:endParaRPr>
          </a:p>
        </p:txBody>
      </p:sp>
      <p:sp>
        <p:nvSpPr>
          <p:cNvPr id="20498" name="Line 17">
            <a:extLst>
              <a:ext uri="{FF2B5EF4-FFF2-40B4-BE49-F238E27FC236}">
                <a16:creationId xmlns:a16="http://schemas.microsoft.com/office/drawing/2014/main" id="{E308D4ED-0357-7945-B824-A80639D7C06A}"/>
              </a:ext>
            </a:extLst>
          </p:cNvPr>
          <p:cNvSpPr>
            <a:spLocks noChangeShapeType="1"/>
          </p:cNvSpPr>
          <p:nvPr/>
        </p:nvSpPr>
        <p:spPr bwMode="auto">
          <a:xfrm>
            <a:off x="3086100" y="3662363"/>
            <a:ext cx="2533650" cy="59055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99" name="Text Box 18">
            <a:extLst>
              <a:ext uri="{FF2B5EF4-FFF2-40B4-BE49-F238E27FC236}">
                <a16:creationId xmlns:a16="http://schemas.microsoft.com/office/drawing/2014/main" id="{4C72DEDC-89AC-E848-A121-3CC13212EE43}"/>
              </a:ext>
            </a:extLst>
          </p:cNvPr>
          <p:cNvSpPr txBox="1">
            <a:spLocks noChangeArrowheads="1"/>
          </p:cNvSpPr>
          <p:nvPr/>
        </p:nvSpPr>
        <p:spPr bwMode="auto">
          <a:xfrm rot="706751">
            <a:off x="3354388" y="3578225"/>
            <a:ext cx="1863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Seq=92, 8 bytes data</a:t>
            </a:r>
            <a:endParaRPr lang="en-US" altLang="en-US" sz="1000">
              <a:latin typeface="Times New Roman" panose="02020603050405020304" pitchFamily="18" charset="0"/>
              <a:cs typeface="Arial" panose="020B0604020202020204" pitchFamily="34" charset="0"/>
            </a:endParaRPr>
          </a:p>
        </p:txBody>
      </p:sp>
      <p:sp>
        <p:nvSpPr>
          <p:cNvPr id="20500" name="Line 19">
            <a:extLst>
              <a:ext uri="{FF2B5EF4-FFF2-40B4-BE49-F238E27FC236}">
                <a16:creationId xmlns:a16="http://schemas.microsoft.com/office/drawing/2014/main" id="{C49ECBAA-40E9-754D-99F9-C67F2953B853}"/>
              </a:ext>
            </a:extLst>
          </p:cNvPr>
          <p:cNvSpPr>
            <a:spLocks noChangeShapeType="1"/>
          </p:cNvSpPr>
          <p:nvPr/>
        </p:nvSpPr>
        <p:spPr bwMode="auto">
          <a:xfrm>
            <a:off x="3076575" y="1690688"/>
            <a:ext cx="0" cy="4076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01" name="Line 20">
            <a:extLst>
              <a:ext uri="{FF2B5EF4-FFF2-40B4-BE49-F238E27FC236}">
                <a16:creationId xmlns:a16="http://schemas.microsoft.com/office/drawing/2014/main" id="{C7329136-62AE-ED4C-BC1D-0CE4EAB31411}"/>
              </a:ext>
            </a:extLst>
          </p:cNvPr>
          <p:cNvSpPr>
            <a:spLocks noChangeShapeType="1"/>
          </p:cNvSpPr>
          <p:nvPr/>
        </p:nvSpPr>
        <p:spPr bwMode="auto">
          <a:xfrm>
            <a:off x="5591175" y="1576388"/>
            <a:ext cx="0" cy="3848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2" name="Text Box 21">
            <a:extLst>
              <a:ext uri="{FF2B5EF4-FFF2-40B4-BE49-F238E27FC236}">
                <a16:creationId xmlns:a16="http://schemas.microsoft.com/office/drawing/2014/main" id="{7A09CBEC-855F-C642-943D-5E4D09E907BF}"/>
              </a:ext>
            </a:extLst>
          </p:cNvPr>
          <p:cNvSpPr txBox="1">
            <a:spLocks noChangeArrowheads="1"/>
          </p:cNvSpPr>
          <p:nvPr/>
        </p:nvSpPr>
        <p:spPr bwMode="auto">
          <a:xfrm rot="-1338105">
            <a:off x="4391025" y="2965450"/>
            <a:ext cx="966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ACK=120</a:t>
            </a:r>
            <a:endParaRPr lang="en-US" altLang="en-US" sz="1000">
              <a:latin typeface="Times New Roman" panose="02020603050405020304" pitchFamily="18" charset="0"/>
              <a:cs typeface="Arial" panose="020B0604020202020204" pitchFamily="34" charset="0"/>
            </a:endParaRPr>
          </a:p>
        </p:txBody>
      </p:sp>
      <p:sp>
        <p:nvSpPr>
          <p:cNvPr id="20503" name="Line 22">
            <a:extLst>
              <a:ext uri="{FF2B5EF4-FFF2-40B4-BE49-F238E27FC236}">
                <a16:creationId xmlns:a16="http://schemas.microsoft.com/office/drawing/2014/main" id="{2A90DD39-0DF0-764C-A3ED-25AC182EABAF}"/>
              </a:ext>
            </a:extLst>
          </p:cNvPr>
          <p:cNvSpPr>
            <a:spLocks noChangeShapeType="1"/>
          </p:cNvSpPr>
          <p:nvPr/>
        </p:nvSpPr>
        <p:spPr bwMode="auto">
          <a:xfrm>
            <a:off x="3073400" y="2147888"/>
            <a:ext cx="2508250" cy="62865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04" name="Text Box 23">
            <a:extLst>
              <a:ext uri="{FF2B5EF4-FFF2-40B4-BE49-F238E27FC236}">
                <a16:creationId xmlns:a16="http://schemas.microsoft.com/office/drawing/2014/main" id="{FE828D5A-2524-2C4A-8982-1560D973FE9E}"/>
              </a:ext>
            </a:extLst>
          </p:cNvPr>
          <p:cNvSpPr txBox="1">
            <a:spLocks noChangeArrowheads="1"/>
          </p:cNvSpPr>
          <p:nvPr/>
        </p:nvSpPr>
        <p:spPr bwMode="auto">
          <a:xfrm rot="706751">
            <a:off x="3382963" y="1797050"/>
            <a:ext cx="1863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Seq=92, 8 bytes data</a:t>
            </a:r>
            <a:endParaRPr lang="en-US" altLang="en-US" sz="1000">
              <a:latin typeface="Times New Roman" panose="02020603050405020304" pitchFamily="18" charset="0"/>
              <a:cs typeface="Arial" panose="020B0604020202020204" pitchFamily="34" charset="0"/>
            </a:endParaRPr>
          </a:p>
        </p:txBody>
      </p:sp>
      <p:grpSp>
        <p:nvGrpSpPr>
          <p:cNvPr id="20505" name="Group 24">
            <a:extLst>
              <a:ext uri="{FF2B5EF4-FFF2-40B4-BE49-F238E27FC236}">
                <a16:creationId xmlns:a16="http://schemas.microsoft.com/office/drawing/2014/main" id="{D50060A2-8AF6-434C-A058-75A4FC46F5BA}"/>
              </a:ext>
            </a:extLst>
          </p:cNvPr>
          <p:cNvGrpSpPr>
            <a:grpSpLocks/>
          </p:cNvGrpSpPr>
          <p:nvPr/>
        </p:nvGrpSpPr>
        <p:grpSpPr bwMode="auto">
          <a:xfrm>
            <a:off x="2754313" y="1801813"/>
            <a:ext cx="325437" cy="1860550"/>
            <a:chOff x="3445" y="1270"/>
            <a:chExt cx="205" cy="1172"/>
          </a:xfrm>
        </p:grpSpPr>
        <p:sp>
          <p:nvSpPr>
            <p:cNvPr id="20517" name="Rectangle 25">
              <a:extLst>
                <a:ext uri="{FF2B5EF4-FFF2-40B4-BE49-F238E27FC236}">
                  <a16:creationId xmlns:a16="http://schemas.microsoft.com/office/drawing/2014/main" id="{25B85C06-0CC1-DD40-87F8-1BF470A8EAD6}"/>
                </a:ext>
              </a:extLst>
            </p:cNvPr>
            <p:cNvSpPr>
              <a:spLocks noChangeArrowheads="1"/>
            </p:cNvSpPr>
            <p:nvPr/>
          </p:nvSpPr>
          <p:spPr bwMode="auto">
            <a:xfrm>
              <a:off x="3494" y="1432"/>
              <a:ext cx="128" cy="8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endParaRPr lang="en-US" altLang="en-US" sz="1800">
                <a:cs typeface="Arial" panose="020B0604020202020204" pitchFamily="34" charset="0"/>
              </a:endParaRPr>
            </a:p>
          </p:txBody>
        </p:sp>
        <p:sp>
          <p:nvSpPr>
            <p:cNvPr id="20518" name="Text Box 26">
              <a:extLst>
                <a:ext uri="{FF2B5EF4-FFF2-40B4-BE49-F238E27FC236}">
                  <a16:creationId xmlns:a16="http://schemas.microsoft.com/office/drawing/2014/main" id="{16E80C23-B11B-D341-924F-AD6DA42D5F50}"/>
                </a:ext>
              </a:extLst>
            </p:cNvPr>
            <p:cNvSpPr txBox="1">
              <a:spLocks noChangeArrowheads="1"/>
            </p:cNvSpPr>
            <p:nvPr/>
          </p:nvSpPr>
          <p:spPr bwMode="auto">
            <a:xfrm rot="-5400000">
              <a:off x="3070" y="1755"/>
              <a:ext cx="94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latin typeface="Comic Sans MS" panose="030F0902030302020204" pitchFamily="66" charset="0"/>
                  <a:cs typeface="Arial" panose="020B0604020202020204" pitchFamily="34" charset="0"/>
                </a:rPr>
                <a:t>Seq=92 timeout</a:t>
              </a:r>
              <a:endParaRPr lang="en-US" altLang="en-US" sz="1000">
                <a:latin typeface="Times New Roman" panose="02020603050405020304" pitchFamily="18" charset="0"/>
                <a:cs typeface="Arial" panose="020B0604020202020204" pitchFamily="34" charset="0"/>
              </a:endParaRPr>
            </a:p>
          </p:txBody>
        </p:sp>
        <p:sp>
          <p:nvSpPr>
            <p:cNvPr id="20519" name="Line 27">
              <a:extLst>
                <a:ext uri="{FF2B5EF4-FFF2-40B4-BE49-F238E27FC236}">
                  <a16:creationId xmlns:a16="http://schemas.microsoft.com/office/drawing/2014/main" id="{CA453041-BFF4-D947-99FE-F86D76785705}"/>
                </a:ext>
              </a:extLst>
            </p:cNvPr>
            <p:cNvSpPr>
              <a:spLocks noChangeShapeType="1"/>
            </p:cNvSpPr>
            <p:nvPr/>
          </p:nvSpPr>
          <p:spPr bwMode="auto">
            <a:xfrm flipV="1">
              <a:off x="3552" y="1270"/>
              <a:ext cx="4" cy="15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20" name="Line 28">
              <a:extLst>
                <a:ext uri="{FF2B5EF4-FFF2-40B4-BE49-F238E27FC236}">
                  <a16:creationId xmlns:a16="http://schemas.microsoft.com/office/drawing/2014/main" id="{AB885B66-3C64-ED49-A979-55887C4DE8D2}"/>
                </a:ext>
              </a:extLst>
            </p:cNvPr>
            <p:cNvSpPr>
              <a:spLocks noChangeShapeType="1"/>
            </p:cNvSpPr>
            <p:nvPr/>
          </p:nvSpPr>
          <p:spPr bwMode="auto">
            <a:xfrm flipH="1">
              <a:off x="3546" y="2296"/>
              <a:ext cx="0" cy="1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21" name="Line 29">
              <a:extLst>
                <a:ext uri="{FF2B5EF4-FFF2-40B4-BE49-F238E27FC236}">
                  <a16:creationId xmlns:a16="http://schemas.microsoft.com/office/drawing/2014/main" id="{5E02CF8C-4582-A34D-940B-85732CAF013F}"/>
                </a:ext>
              </a:extLst>
            </p:cNvPr>
            <p:cNvSpPr>
              <a:spLocks noChangeShapeType="1"/>
            </p:cNvSpPr>
            <p:nvPr/>
          </p:nvSpPr>
          <p:spPr bwMode="auto">
            <a:xfrm flipH="1">
              <a:off x="3536" y="2442"/>
              <a:ext cx="11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2" name="Line 30">
              <a:extLst>
                <a:ext uri="{FF2B5EF4-FFF2-40B4-BE49-F238E27FC236}">
                  <a16:creationId xmlns:a16="http://schemas.microsoft.com/office/drawing/2014/main" id="{94295DA1-CDD9-254F-ADD3-4EE4ABE95545}"/>
                </a:ext>
              </a:extLst>
            </p:cNvPr>
            <p:cNvSpPr>
              <a:spLocks noChangeShapeType="1"/>
            </p:cNvSpPr>
            <p:nvPr/>
          </p:nvSpPr>
          <p:spPr bwMode="auto">
            <a:xfrm flipH="1">
              <a:off x="3524" y="1270"/>
              <a:ext cx="11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06" name="Line 31">
            <a:extLst>
              <a:ext uri="{FF2B5EF4-FFF2-40B4-BE49-F238E27FC236}">
                <a16:creationId xmlns:a16="http://schemas.microsoft.com/office/drawing/2014/main" id="{A8593E5A-3D87-5046-8B9F-7BFCE08C4FDF}"/>
              </a:ext>
            </a:extLst>
          </p:cNvPr>
          <p:cNvSpPr>
            <a:spLocks noChangeShapeType="1"/>
          </p:cNvSpPr>
          <p:nvPr/>
        </p:nvSpPr>
        <p:spPr bwMode="auto">
          <a:xfrm flipH="1">
            <a:off x="3101975" y="4306888"/>
            <a:ext cx="2476500" cy="110490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07" name="Text Box 32">
            <a:extLst>
              <a:ext uri="{FF2B5EF4-FFF2-40B4-BE49-F238E27FC236}">
                <a16:creationId xmlns:a16="http://schemas.microsoft.com/office/drawing/2014/main" id="{CB7FAC15-898B-7147-8173-115C03F18BA3}"/>
              </a:ext>
            </a:extLst>
          </p:cNvPr>
          <p:cNvSpPr txBox="1">
            <a:spLocks noChangeArrowheads="1"/>
          </p:cNvSpPr>
          <p:nvPr/>
        </p:nvSpPr>
        <p:spPr bwMode="auto">
          <a:xfrm rot="-1338105">
            <a:off x="4206875" y="4394200"/>
            <a:ext cx="966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ACK=120</a:t>
            </a:r>
            <a:endParaRPr lang="en-US" altLang="en-US" sz="1000">
              <a:latin typeface="Times New Roman" panose="02020603050405020304" pitchFamily="18" charset="0"/>
              <a:cs typeface="Arial" panose="020B0604020202020204" pitchFamily="34" charset="0"/>
            </a:endParaRPr>
          </a:p>
        </p:txBody>
      </p:sp>
      <p:sp>
        <p:nvSpPr>
          <p:cNvPr id="20508" name="Rectangle 54">
            <a:extLst>
              <a:ext uri="{FF2B5EF4-FFF2-40B4-BE49-F238E27FC236}">
                <a16:creationId xmlns:a16="http://schemas.microsoft.com/office/drawing/2014/main" id="{3F8F39C8-3A30-D14E-8EC2-CC5F162CA21E}"/>
              </a:ext>
            </a:extLst>
          </p:cNvPr>
          <p:cNvSpPr>
            <a:spLocks noChangeArrowheads="1"/>
          </p:cNvSpPr>
          <p:nvPr/>
        </p:nvSpPr>
        <p:spPr bwMode="auto">
          <a:xfrm>
            <a:off x="2849563" y="3929063"/>
            <a:ext cx="203200" cy="132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endParaRPr lang="en-US" altLang="en-US" sz="1800">
              <a:cs typeface="Arial" panose="020B0604020202020204" pitchFamily="34" charset="0"/>
            </a:endParaRPr>
          </a:p>
        </p:txBody>
      </p:sp>
      <p:sp>
        <p:nvSpPr>
          <p:cNvPr id="20509" name="Text Box 55">
            <a:extLst>
              <a:ext uri="{FF2B5EF4-FFF2-40B4-BE49-F238E27FC236}">
                <a16:creationId xmlns:a16="http://schemas.microsoft.com/office/drawing/2014/main" id="{5CB9B78C-5C59-5D4D-A95B-E8F4A4398C2D}"/>
              </a:ext>
            </a:extLst>
          </p:cNvPr>
          <p:cNvSpPr txBox="1">
            <a:spLocks noChangeArrowheads="1"/>
          </p:cNvSpPr>
          <p:nvPr/>
        </p:nvSpPr>
        <p:spPr bwMode="auto">
          <a:xfrm rot="-5400000">
            <a:off x="2177256" y="4441032"/>
            <a:ext cx="14938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latin typeface="Comic Sans MS" panose="030F0902030302020204" pitchFamily="66" charset="0"/>
                <a:cs typeface="Arial" panose="020B0604020202020204" pitchFamily="34" charset="0"/>
              </a:rPr>
              <a:t>Seq=92 timeout</a:t>
            </a:r>
            <a:endParaRPr lang="en-US" altLang="en-US" sz="1000">
              <a:latin typeface="Times New Roman" panose="02020603050405020304" pitchFamily="18" charset="0"/>
              <a:cs typeface="Arial" panose="020B0604020202020204" pitchFamily="34" charset="0"/>
            </a:endParaRPr>
          </a:p>
        </p:txBody>
      </p:sp>
      <p:sp>
        <p:nvSpPr>
          <p:cNvPr id="20510" name="Line 56">
            <a:extLst>
              <a:ext uri="{FF2B5EF4-FFF2-40B4-BE49-F238E27FC236}">
                <a16:creationId xmlns:a16="http://schemas.microsoft.com/office/drawing/2014/main" id="{F98DFB9A-EAE0-0341-AD8D-3005577F3E35}"/>
              </a:ext>
            </a:extLst>
          </p:cNvPr>
          <p:cNvSpPr>
            <a:spLocks noChangeShapeType="1"/>
          </p:cNvSpPr>
          <p:nvPr/>
        </p:nvSpPr>
        <p:spPr bwMode="auto">
          <a:xfrm flipV="1">
            <a:off x="2941638" y="3671888"/>
            <a:ext cx="6350" cy="2444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11" name="Line 57">
            <a:extLst>
              <a:ext uri="{FF2B5EF4-FFF2-40B4-BE49-F238E27FC236}">
                <a16:creationId xmlns:a16="http://schemas.microsoft.com/office/drawing/2014/main" id="{D418FF00-A141-044A-9E55-E2E5825352DA}"/>
              </a:ext>
            </a:extLst>
          </p:cNvPr>
          <p:cNvSpPr>
            <a:spLocks noChangeShapeType="1"/>
          </p:cNvSpPr>
          <p:nvPr/>
        </p:nvSpPr>
        <p:spPr bwMode="auto">
          <a:xfrm flipH="1">
            <a:off x="2924175" y="5348288"/>
            <a:ext cx="0" cy="2222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12" name="Line 58">
            <a:extLst>
              <a:ext uri="{FF2B5EF4-FFF2-40B4-BE49-F238E27FC236}">
                <a16:creationId xmlns:a16="http://schemas.microsoft.com/office/drawing/2014/main" id="{535F78C9-DD79-1F4F-B55C-74D2BAEE61B4}"/>
              </a:ext>
            </a:extLst>
          </p:cNvPr>
          <p:cNvSpPr>
            <a:spLocks noChangeShapeType="1"/>
          </p:cNvSpPr>
          <p:nvPr/>
        </p:nvSpPr>
        <p:spPr bwMode="auto">
          <a:xfrm flipH="1">
            <a:off x="2847975" y="5576888"/>
            <a:ext cx="1809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3" name="Line 59">
            <a:extLst>
              <a:ext uri="{FF2B5EF4-FFF2-40B4-BE49-F238E27FC236}">
                <a16:creationId xmlns:a16="http://schemas.microsoft.com/office/drawing/2014/main" id="{10C76B9A-FB75-D541-A78A-43EC392C44D5}"/>
              </a:ext>
            </a:extLst>
          </p:cNvPr>
          <p:cNvSpPr>
            <a:spLocks noChangeShapeType="1"/>
          </p:cNvSpPr>
          <p:nvPr/>
        </p:nvSpPr>
        <p:spPr bwMode="auto">
          <a:xfrm flipH="1">
            <a:off x="2897188" y="3671888"/>
            <a:ext cx="1809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4" name="Text Box 61">
            <a:extLst>
              <a:ext uri="{FF2B5EF4-FFF2-40B4-BE49-F238E27FC236}">
                <a16:creationId xmlns:a16="http://schemas.microsoft.com/office/drawing/2014/main" id="{3569D39E-0940-264D-9BAB-28CCC658C6B5}"/>
              </a:ext>
            </a:extLst>
          </p:cNvPr>
          <p:cNvSpPr txBox="1">
            <a:spLocks noChangeArrowheads="1"/>
          </p:cNvSpPr>
          <p:nvPr/>
        </p:nvSpPr>
        <p:spPr bwMode="auto">
          <a:xfrm>
            <a:off x="1701800" y="4052888"/>
            <a:ext cx="11049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SendBase</a:t>
            </a:r>
          </a:p>
          <a:p>
            <a:pPr algn="ctr">
              <a:spcBef>
                <a:spcPct val="0"/>
              </a:spcBef>
              <a:buClrTx/>
              <a:buSzTx/>
              <a:buFontTx/>
              <a:buNone/>
            </a:pPr>
            <a:r>
              <a:rPr lang="en-US" altLang="en-US" sz="1600">
                <a:latin typeface="Comic Sans MS" panose="030F0902030302020204" pitchFamily="66" charset="0"/>
                <a:cs typeface="Arial" panose="020B0604020202020204" pitchFamily="34" charset="0"/>
              </a:rPr>
              <a:t>= 120</a:t>
            </a:r>
          </a:p>
        </p:txBody>
      </p:sp>
      <p:sp>
        <p:nvSpPr>
          <p:cNvPr id="20515" name="Text Box 62">
            <a:extLst>
              <a:ext uri="{FF2B5EF4-FFF2-40B4-BE49-F238E27FC236}">
                <a16:creationId xmlns:a16="http://schemas.microsoft.com/office/drawing/2014/main" id="{910932CB-F0F8-4A47-89F5-B91420D0B229}"/>
              </a:ext>
            </a:extLst>
          </p:cNvPr>
          <p:cNvSpPr txBox="1">
            <a:spLocks noChangeArrowheads="1"/>
          </p:cNvSpPr>
          <p:nvPr/>
        </p:nvSpPr>
        <p:spPr bwMode="auto">
          <a:xfrm>
            <a:off x="1701800" y="5195888"/>
            <a:ext cx="11049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SendBase</a:t>
            </a:r>
          </a:p>
          <a:p>
            <a:pPr algn="ctr">
              <a:spcBef>
                <a:spcPct val="0"/>
              </a:spcBef>
              <a:buClrTx/>
              <a:buSzTx/>
              <a:buFontTx/>
              <a:buNone/>
            </a:pPr>
            <a:r>
              <a:rPr lang="en-US" altLang="en-US" sz="1600">
                <a:latin typeface="Comic Sans MS" panose="030F0902030302020204" pitchFamily="66" charset="0"/>
                <a:cs typeface="Arial" panose="020B0604020202020204" pitchFamily="34" charset="0"/>
              </a:rPr>
              <a:t>= 120</a:t>
            </a:r>
          </a:p>
        </p:txBody>
      </p:sp>
      <p:sp>
        <p:nvSpPr>
          <p:cNvPr id="20516" name="Text Box 63">
            <a:extLst>
              <a:ext uri="{FF2B5EF4-FFF2-40B4-BE49-F238E27FC236}">
                <a16:creationId xmlns:a16="http://schemas.microsoft.com/office/drawing/2014/main" id="{BBA159A8-1595-424C-94AA-D6D54ACF52BF}"/>
              </a:ext>
            </a:extLst>
          </p:cNvPr>
          <p:cNvSpPr txBox="1">
            <a:spLocks noChangeArrowheads="1"/>
          </p:cNvSpPr>
          <p:nvPr/>
        </p:nvSpPr>
        <p:spPr bwMode="auto">
          <a:xfrm>
            <a:off x="1628775" y="3595688"/>
            <a:ext cx="10969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Sendbase</a:t>
            </a:r>
          </a:p>
          <a:p>
            <a:pPr algn="ctr">
              <a:spcBef>
                <a:spcPct val="0"/>
              </a:spcBef>
              <a:buClrTx/>
              <a:buSzTx/>
              <a:buFontTx/>
              <a:buNone/>
            </a:pPr>
            <a:r>
              <a:rPr lang="en-US" altLang="en-US" sz="1600">
                <a:latin typeface="Comic Sans MS" panose="030F0902030302020204" pitchFamily="66" charset="0"/>
                <a:cs typeface="Arial" panose="020B0604020202020204" pitchFamily="34" charset="0"/>
              </a:rPr>
              <a:t>= 100</a:t>
            </a:r>
          </a:p>
        </p:txBody>
      </p:sp>
      <p:sp>
        <p:nvSpPr>
          <p:cNvPr id="2" name="Date Placeholder 1">
            <a:extLst>
              <a:ext uri="{FF2B5EF4-FFF2-40B4-BE49-F238E27FC236}">
                <a16:creationId xmlns:a16="http://schemas.microsoft.com/office/drawing/2014/main" id="{F73ED28E-50EE-05C3-C2DB-42C2A9BAA102}"/>
              </a:ext>
            </a:extLst>
          </p:cNvPr>
          <p:cNvSpPr>
            <a:spLocks noGrp="1"/>
          </p:cNvSpPr>
          <p:nvPr>
            <p:ph type="dt" sz="half" idx="10"/>
          </p:nvPr>
        </p:nvSpPr>
        <p:spPr/>
        <p:txBody>
          <a:bodyPr/>
          <a:lstStyle/>
          <a:p>
            <a:pPr>
              <a:defRPr/>
            </a:pPr>
            <a:fld id="{84BF03AB-64CD-1640-B40D-57B8BB3C6478}"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B2E508C3-465A-06B8-ECC5-4C7C6F0E76F5}"/>
              </a:ext>
            </a:extLst>
          </p:cNvPr>
          <p:cNvSpPr>
            <a:spLocks noGrp="1"/>
          </p:cNvSpPr>
          <p:nvPr>
            <p:ph type="sldNum" sz="quarter" idx="12"/>
          </p:nvPr>
        </p:nvSpPr>
        <p:spPr/>
        <p:txBody>
          <a:bodyPr/>
          <a:lstStyle/>
          <a:p>
            <a:fld id="{3CC7B9EF-08F4-9D4D-B91A-A67D281EE850}"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0786" name="Rectangle 2">
            <a:extLst>
              <a:ext uri="{FF2B5EF4-FFF2-40B4-BE49-F238E27FC236}">
                <a16:creationId xmlns:a16="http://schemas.microsoft.com/office/drawing/2014/main" id="{F862D925-7C3D-AB46-BE60-9D8BAC6ACFEC}"/>
              </a:ext>
            </a:extLst>
          </p:cNvPr>
          <p:cNvSpPr>
            <a:spLocks noGrp="1" noChangeArrowheads="1"/>
          </p:cNvSpPr>
          <p:nvPr>
            <p:ph type="title" idx="4294967295"/>
          </p:nvPr>
        </p:nvSpPr>
        <p:spPr>
          <a:xfrm>
            <a:off x="533400" y="277813"/>
            <a:ext cx="8153400" cy="908050"/>
          </a:xfrm>
        </p:spPr>
        <p:txBody>
          <a:bodyPr anchor="ctr"/>
          <a:lstStyle/>
          <a:p>
            <a:pPr eaLnBrk="1" hangingPunct="1">
              <a:defRPr/>
            </a:pPr>
            <a:r>
              <a:rPr lang="en-US" sz="3800">
                <a:effectLst>
                  <a:outerShdw blurRad="38100" dist="38100" dir="2700000" algn="tl">
                    <a:srgbClr val="DDDDDD"/>
                  </a:outerShdw>
                </a:effectLst>
                <a:cs typeface="Arial" charset="0"/>
              </a:rPr>
              <a:t>TCP Retransmission Scenarios</a:t>
            </a:r>
            <a:endParaRPr lang="en-US">
              <a:effectLst>
                <a:outerShdw blurRad="38100" dist="38100" dir="2700000" algn="tl">
                  <a:srgbClr val="DDDDDD"/>
                </a:outerShdw>
              </a:effectLst>
              <a:cs typeface="Arial" charset="0"/>
            </a:endParaRPr>
          </a:p>
        </p:txBody>
      </p:sp>
      <p:grpSp>
        <p:nvGrpSpPr>
          <p:cNvPr id="21510" name="Group 3">
            <a:extLst>
              <a:ext uri="{FF2B5EF4-FFF2-40B4-BE49-F238E27FC236}">
                <a16:creationId xmlns:a16="http://schemas.microsoft.com/office/drawing/2014/main" id="{6DB6FD5C-B532-9E42-9C76-556AC158A4F4}"/>
              </a:ext>
            </a:extLst>
          </p:cNvPr>
          <p:cNvGrpSpPr>
            <a:grpSpLocks/>
          </p:cNvGrpSpPr>
          <p:nvPr/>
        </p:nvGrpSpPr>
        <p:grpSpPr bwMode="auto">
          <a:xfrm>
            <a:off x="2752725" y="1295400"/>
            <a:ext cx="3609975" cy="4786313"/>
            <a:chOff x="432" y="816"/>
            <a:chExt cx="2274" cy="3015"/>
          </a:xfrm>
        </p:grpSpPr>
        <p:sp>
          <p:nvSpPr>
            <p:cNvPr id="21512" name="Line 4">
              <a:extLst>
                <a:ext uri="{FF2B5EF4-FFF2-40B4-BE49-F238E27FC236}">
                  <a16:creationId xmlns:a16="http://schemas.microsoft.com/office/drawing/2014/main" id="{FA0B7323-394E-A444-B7A8-A02CBF51C879}"/>
                </a:ext>
              </a:extLst>
            </p:cNvPr>
            <p:cNvSpPr>
              <a:spLocks noChangeShapeType="1"/>
            </p:cNvSpPr>
            <p:nvPr/>
          </p:nvSpPr>
          <p:spPr bwMode="auto">
            <a:xfrm flipH="1">
              <a:off x="1382" y="1741"/>
              <a:ext cx="996" cy="306"/>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13" name="Line 5">
              <a:extLst>
                <a:ext uri="{FF2B5EF4-FFF2-40B4-BE49-F238E27FC236}">
                  <a16:creationId xmlns:a16="http://schemas.microsoft.com/office/drawing/2014/main" id="{7E1960B3-5E43-9B47-AD7D-9368695EA7EF}"/>
                </a:ext>
              </a:extLst>
            </p:cNvPr>
            <p:cNvSpPr>
              <a:spLocks noChangeShapeType="1"/>
            </p:cNvSpPr>
            <p:nvPr/>
          </p:nvSpPr>
          <p:spPr bwMode="auto">
            <a:xfrm>
              <a:off x="788" y="1285"/>
              <a:ext cx="1596" cy="372"/>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21514" name="Object 2">
              <a:extLst>
                <a:ext uri="{FF2B5EF4-FFF2-40B4-BE49-F238E27FC236}">
                  <a16:creationId xmlns:a16="http://schemas.microsoft.com/office/drawing/2014/main" id="{D18B18A9-D7B5-534D-B7CF-C7C2AA748B18}"/>
                </a:ext>
              </a:extLst>
            </p:cNvPr>
            <p:cNvGraphicFramePr>
              <a:graphicFrameLocks noChangeAspect="1"/>
            </p:cNvGraphicFramePr>
            <p:nvPr/>
          </p:nvGraphicFramePr>
          <p:xfrm>
            <a:off x="432" y="816"/>
            <a:ext cx="306" cy="243"/>
          </p:xfrm>
          <a:graphic>
            <a:graphicData uri="http://schemas.openxmlformats.org/presentationml/2006/ole">
              <mc:AlternateContent xmlns:mc="http://schemas.openxmlformats.org/markup-compatibility/2006">
                <mc:Choice xmlns:v="urn:schemas-microsoft-com:vml" Requires="v">
                  <p:oleObj name="Clip" r:id="rId2" imgW="17462500" imgH="14478000" progId="MS_ClipArt_Gallery.2">
                    <p:embed/>
                  </p:oleObj>
                </mc:Choice>
                <mc:Fallback>
                  <p:oleObj name="Clip" r:id="rId2" imgW="17462500" imgH="14478000" progId="MS_ClipArt_Gallery.2">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 y="816"/>
                          <a:ext cx="306" cy="2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1515" name="Text Box 7">
              <a:extLst>
                <a:ext uri="{FF2B5EF4-FFF2-40B4-BE49-F238E27FC236}">
                  <a16:creationId xmlns:a16="http://schemas.microsoft.com/office/drawing/2014/main" id="{07084514-41C3-034B-BB8E-1F6E8103FC1B}"/>
                </a:ext>
              </a:extLst>
            </p:cNvPr>
            <p:cNvSpPr txBox="1">
              <a:spLocks noChangeArrowheads="1"/>
            </p:cNvSpPr>
            <p:nvPr/>
          </p:nvSpPr>
          <p:spPr bwMode="auto">
            <a:xfrm>
              <a:off x="786" y="864"/>
              <a:ext cx="53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Host A</a:t>
              </a:r>
              <a:endParaRPr lang="en-US" altLang="en-US" sz="1000">
                <a:latin typeface="Times New Roman" panose="02020603050405020304" pitchFamily="18" charset="0"/>
                <a:cs typeface="Arial" panose="020B0604020202020204" pitchFamily="34" charset="0"/>
              </a:endParaRPr>
            </a:p>
          </p:txBody>
        </p:sp>
        <p:sp>
          <p:nvSpPr>
            <p:cNvPr id="21516" name="Text Box 8">
              <a:extLst>
                <a:ext uri="{FF2B5EF4-FFF2-40B4-BE49-F238E27FC236}">
                  <a16:creationId xmlns:a16="http://schemas.microsoft.com/office/drawing/2014/main" id="{5DBAB8FE-ACB2-F444-9307-9265024FB363}"/>
                </a:ext>
              </a:extLst>
            </p:cNvPr>
            <p:cNvSpPr txBox="1">
              <a:spLocks noChangeArrowheads="1"/>
            </p:cNvSpPr>
            <p:nvPr/>
          </p:nvSpPr>
          <p:spPr bwMode="auto">
            <a:xfrm rot="706751">
              <a:off x="1029" y="1292"/>
              <a:ext cx="117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Seq=92, 8 bytes data</a:t>
              </a:r>
              <a:endParaRPr lang="en-US" altLang="en-US" sz="1000">
                <a:latin typeface="Times New Roman" panose="02020603050405020304" pitchFamily="18" charset="0"/>
                <a:cs typeface="Arial" panose="020B0604020202020204" pitchFamily="34" charset="0"/>
              </a:endParaRPr>
            </a:p>
          </p:txBody>
        </p:sp>
        <p:sp>
          <p:nvSpPr>
            <p:cNvPr id="21517" name="Text Box 9">
              <a:extLst>
                <a:ext uri="{FF2B5EF4-FFF2-40B4-BE49-F238E27FC236}">
                  <a16:creationId xmlns:a16="http://schemas.microsoft.com/office/drawing/2014/main" id="{65F049E3-0206-824E-954D-2A691F79B475}"/>
                </a:ext>
              </a:extLst>
            </p:cNvPr>
            <p:cNvSpPr txBox="1">
              <a:spLocks noChangeArrowheads="1"/>
            </p:cNvSpPr>
            <p:nvPr/>
          </p:nvSpPr>
          <p:spPr bwMode="auto">
            <a:xfrm rot="-982672">
              <a:off x="1728" y="1632"/>
              <a:ext cx="59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ACK=100</a:t>
              </a:r>
              <a:endParaRPr lang="en-US" altLang="en-US" sz="1000">
                <a:latin typeface="Times New Roman" panose="02020603050405020304" pitchFamily="18" charset="0"/>
                <a:cs typeface="Arial" panose="020B0604020202020204" pitchFamily="34" charset="0"/>
              </a:endParaRPr>
            </a:p>
          </p:txBody>
        </p:sp>
        <p:sp>
          <p:nvSpPr>
            <p:cNvPr id="21518" name="Text Box 10">
              <a:extLst>
                <a:ext uri="{FF2B5EF4-FFF2-40B4-BE49-F238E27FC236}">
                  <a16:creationId xmlns:a16="http://schemas.microsoft.com/office/drawing/2014/main" id="{5CA80E65-C2C9-244A-933F-7421C5D04E7F}"/>
                </a:ext>
              </a:extLst>
            </p:cNvPr>
            <p:cNvSpPr txBox="1">
              <a:spLocks noChangeArrowheads="1"/>
            </p:cNvSpPr>
            <p:nvPr/>
          </p:nvSpPr>
          <p:spPr bwMode="auto">
            <a:xfrm>
              <a:off x="1157" y="2079"/>
              <a:ext cx="37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solidFill>
                    <a:srgbClr val="FF0000"/>
                  </a:solidFill>
                  <a:latin typeface="Comic Sans MS" panose="030F0902030302020204" pitchFamily="66" charset="0"/>
                  <a:cs typeface="Arial" panose="020B0604020202020204" pitchFamily="34" charset="0"/>
                </a:rPr>
                <a:t>loss</a:t>
              </a:r>
              <a:endParaRPr lang="en-US" altLang="en-US" sz="1000">
                <a:latin typeface="Times New Roman" panose="02020603050405020304" pitchFamily="18" charset="0"/>
                <a:cs typeface="Arial" panose="020B0604020202020204" pitchFamily="34" charset="0"/>
              </a:endParaRPr>
            </a:p>
          </p:txBody>
        </p:sp>
        <p:sp>
          <p:nvSpPr>
            <p:cNvPr id="21519" name="Text Box 11">
              <a:extLst>
                <a:ext uri="{FF2B5EF4-FFF2-40B4-BE49-F238E27FC236}">
                  <a16:creationId xmlns:a16="http://schemas.microsoft.com/office/drawing/2014/main" id="{E347AD20-D860-E346-A89F-6EC45B076012}"/>
                </a:ext>
              </a:extLst>
            </p:cNvPr>
            <p:cNvSpPr txBox="1">
              <a:spLocks noChangeArrowheads="1"/>
            </p:cNvSpPr>
            <p:nvPr/>
          </p:nvSpPr>
          <p:spPr bwMode="auto">
            <a:xfrm rot="-5400000">
              <a:off x="374" y="1794"/>
              <a:ext cx="57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timeout</a:t>
              </a:r>
              <a:endParaRPr lang="en-US" altLang="en-US" sz="1000">
                <a:latin typeface="Times New Roman" panose="02020603050405020304" pitchFamily="18" charset="0"/>
                <a:cs typeface="Arial" panose="020B0604020202020204" pitchFamily="34" charset="0"/>
              </a:endParaRPr>
            </a:p>
          </p:txBody>
        </p:sp>
        <p:sp>
          <p:nvSpPr>
            <p:cNvPr id="21520" name="Text Box 12">
              <a:extLst>
                <a:ext uri="{FF2B5EF4-FFF2-40B4-BE49-F238E27FC236}">
                  <a16:creationId xmlns:a16="http://schemas.microsoft.com/office/drawing/2014/main" id="{831E859F-2169-954E-9410-BF88B6B3F131}"/>
                </a:ext>
              </a:extLst>
            </p:cNvPr>
            <p:cNvSpPr txBox="1">
              <a:spLocks noChangeArrowheads="1"/>
            </p:cNvSpPr>
            <p:nvPr/>
          </p:nvSpPr>
          <p:spPr bwMode="auto">
            <a:xfrm>
              <a:off x="872" y="3600"/>
              <a:ext cx="17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solidFill>
                    <a:srgbClr val="00FF00"/>
                  </a:solidFill>
                  <a:latin typeface="Comic Sans MS" panose="030F0902030302020204" pitchFamily="66" charset="0"/>
                  <a:cs typeface="Arial" panose="020B0604020202020204" pitchFamily="34" charset="0"/>
                </a:rPr>
                <a:t>Cumulative ACK scenario</a:t>
              </a:r>
              <a:endParaRPr lang="en-US" altLang="en-US" sz="1000">
                <a:solidFill>
                  <a:srgbClr val="00FF00"/>
                </a:solidFill>
                <a:latin typeface="Times New Roman" panose="02020603050405020304" pitchFamily="18" charset="0"/>
                <a:cs typeface="Arial" panose="020B0604020202020204" pitchFamily="34" charset="0"/>
              </a:endParaRPr>
            </a:p>
          </p:txBody>
        </p:sp>
        <p:graphicFrame>
          <p:nvGraphicFramePr>
            <p:cNvPr id="21521" name="Object 3">
              <a:extLst>
                <a:ext uri="{FF2B5EF4-FFF2-40B4-BE49-F238E27FC236}">
                  <a16:creationId xmlns:a16="http://schemas.microsoft.com/office/drawing/2014/main" id="{D9E6FF1C-ADB1-2141-8EE9-44D37CB4B430}"/>
                </a:ext>
              </a:extLst>
            </p:cNvPr>
            <p:cNvGraphicFramePr>
              <a:graphicFrameLocks noChangeAspect="1"/>
            </p:cNvGraphicFramePr>
            <p:nvPr/>
          </p:nvGraphicFramePr>
          <p:xfrm>
            <a:off x="2400" y="864"/>
            <a:ext cx="306" cy="243"/>
          </p:xfrm>
          <a:graphic>
            <a:graphicData uri="http://schemas.openxmlformats.org/presentationml/2006/ole">
              <mc:AlternateContent xmlns:mc="http://schemas.openxmlformats.org/markup-compatibility/2006">
                <mc:Choice xmlns:v="urn:schemas-microsoft-com:vml" Requires="v">
                  <p:oleObj name="Clip" r:id="rId4" imgW="17462500" imgH="14478000" progId="MS_ClipArt_Gallery.2">
                    <p:embed/>
                  </p:oleObj>
                </mc:Choice>
                <mc:Fallback>
                  <p:oleObj name="Clip" r:id="rId4" imgW="17462500" imgH="14478000" progId="MS_ClipArt_Gallery.2">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864"/>
                          <a:ext cx="306" cy="2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1522" name="Text Box 14">
              <a:extLst>
                <a:ext uri="{FF2B5EF4-FFF2-40B4-BE49-F238E27FC236}">
                  <a16:creationId xmlns:a16="http://schemas.microsoft.com/office/drawing/2014/main" id="{77494EE5-E83C-1E4F-A337-D20438834E8E}"/>
                </a:ext>
              </a:extLst>
            </p:cNvPr>
            <p:cNvSpPr txBox="1">
              <a:spLocks noChangeArrowheads="1"/>
            </p:cNvSpPr>
            <p:nvPr/>
          </p:nvSpPr>
          <p:spPr bwMode="auto">
            <a:xfrm>
              <a:off x="1824" y="864"/>
              <a:ext cx="52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Host B</a:t>
              </a:r>
              <a:endParaRPr lang="en-US" altLang="en-US" sz="1000">
                <a:latin typeface="Times New Roman" panose="02020603050405020304" pitchFamily="18" charset="0"/>
                <a:cs typeface="Arial" panose="020B0604020202020204" pitchFamily="34" charset="0"/>
              </a:endParaRPr>
            </a:p>
          </p:txBody>
        </p:sp>
        <p:sp>
          <p:nvSpPr>
            <p:cNvPr id="21523" name="Text Box 15">
              <a:extLst>
                <a:ext uri="{FF2B5EF4-FFF2-40B4-BE49-F238E27FC236}">
                  <a16:creationId xmlns:a16="http://schemas.microsoft.com/office/drawing/2014/main" id="{59F489A6-2DD9-4F4C-BC22-5FC4C3854598}"/>
                </a:ext>
              </a:extLst>
            </p:cNvPr>
            <p:cNvSpPr txBox="1">
              <a:spLocks noChangeArrowheads="1"/>
            </p:cNvSpPr>
            <p:nvPr/>
          </p:nvSpPr>
          <p:spPr bwMode="auto">
            <a:xfrm>
              <a:off x="1224" y="1904"/>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a:solidFill>
                    <a:srgbClr val="FF0000"/>
                  </a:solidFill>
                  <a:cs typeface="Arial" panose="020B0604020202020204" pitchFamily="34" charset="0"/>
                </a:rPr>
                <a:t>X</a:t>
              </a:r>
              <a:endParaRPr lang="en-US" altLang="en-US" sz="1000">
                <a:latin typeface="Times New Roman" panose="02020603050405020304" pitchFamily="18" charset="0"/>
                <a:cs typeface="Arial" panose="020B0604020202020204" pitchFamily="34" charset="0"/>
              </a:endParaRPr>
            </a:p>
          </p:txBody>
        </p:sp>
        <p:sp>
          <p:nvSpPr>
            <p:cNvPr id="21524" name="Line 16">
              <a:extLst>
                <a:ext uri="{FF2B5EF4-FFF2-40B4-BE49-F238E27FC236}">
                  <a16:creationId xmlns:a16="http://schemas.microsoft.com/office/drawing/2014/main" id="{998BB447-B446-F541-B80E-CEF3447046BC}"/>
                </a:ext>
              </a:extLst>
            </p:cNvPr>
            <p:cNvSpPr>
              <a:spLocks noChangeShapeType="1"/>
            </p:cNvSpPr>
            <p:nvPr/>
          </p:nvSpPr>
          <p:spPr bwMode="auto">
            <a:xfrm>
              <a:off x="768" y="1776"/>
              <a:ext cx="1596" cy="372"/>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25" name="Text Box 17">
              <a:extLst>
                <a:ext uri="{FF2B5EF4-FFF2-40B4-BE49-F238E27FC236}">
                  <a16:creationId xmlns:a16="http://schemas.microsoft.com/office/drawing/2014/main" id="{DC4CD13F-FFD9-CB4C-81C6-2FA0952ABEBE}"/>
                </a:ext>
              </a:extLst>
            </p:cNvPr>
            <p:cNvSpPr txBox="1">
              <a:spLocks noChangeArrowheads="1"/>
            </p:cNvSpPr>
            <p:nvPr/>
          </p:nvSpPr>
          <p:spPr bwMode="auto">
            <a:xfrm rot="706751">
              <a:off x="946" y="1776"/>
              <a:ext cx="129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Seq=100, 20 bytes data</a:t>
              </a:r>
              <a:endParaRPr lang="en-US" altLang="en-US" sz="1000">
                <a:latin typeface="Times New Roman" panose="02020603050405020304" pitchFamily="18" charset="0"/>
                <a:cs typeface="Arial" panose="020B0604020202020204" pitchFamily="34" charset="0"/>
              </a:endParaRPr>
            </a:p>
          </p:txBody>
        </p:sp>
        <p:sp>
          <p:nvSpPr>
            <p:cNvPr id="21526" name="Line 18">
              <a:extLst>
                <a:ext uri="{FF2B5EF4-FFF2-40B4-BE49-F238E27FC236}">
                  <a16:creationId xmlns:a16="http://schemas.microsoft.com/office/drawing/2014/main" id="{2AD819FA-A811-D649-8DD1-B69E28C3AF04}"/>
                </a:ext>
              </a:extLst>
            </p:cNvPr>
            <p:cNvSpPr>
              <a:spLocks noChangeShapeType="1"/>
            </p:cNvSpPr>
            <p:nvPr/>
          </p:nvSpPr>
          <p:spPr bwMode="auto">
            <a:xfrm>
              <a:off x="768" y="912"/>
              <a:ext cx="6" cy="249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27" name="Line 19">
              <a:extLst>
                <a:ext uri="{FF2B5EF4-FFF2-40B4-BE49-F238E27FC236}">
                  <a16:creationId xmlns:a16="http://schemas.microsoft.com/office/drawing/2014/main" id="{1CE429A1-05BE-874B-8FF7-F0AE183BFFB2}"/>
                </a:ext>
              </a:extLst>
            </p:cNvPr>
            <p:cNvSpPr>
              <a:spLocks noChangeShapeType="1"/>
            </p:cNvSpPr>
            <p:nvPr/>
          </p:nvSpPr>
          <p:spPr bwMode="auto">
            <a:xfrm>
              <a:off x="2352" y="960"/>
              <a:ext cx="6" cy="249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28" name="Line 20">
              <a:extLst>
                <a:ext uri="{FF2B5EF4-FFF2-40B4-BE49-F238E27FC236}">
                  <a16:creationId xmlns:a16="http://schemas.microsoft.com/office/drawing/2014/main" id="{1BC29B66-7E20-3E4F-9C92-6EC083EBDD4B}"/>
                </a:ext>
              </a:extLst>
            </p:cNvPr>
            <p:cNvSpPr>
              <a:spLocks noChangeShapeType="1"/>
            </p:cNvSpPr>
            <p:nvPr/>
          </p:nvSpPr>
          <p:spPr bwMode="auto">
            <a:xfrm flipH="1">
              <a:off x="768" y="2208"/>
              <a:ext cx="1572" cy="474"/>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29" name="Text Box 21">
              <a:extLst>
                <a:ext uri="{FF2B5EF4-FFF2-40B4-BE49-F238E27FC236}">
                  <a16:creationId xmlns:a16="http://schemas.microsoft.com/office/drawing/2014/main" id="{7A71648C-184E-3A4B-886A-5398805FF049}"/>
                </a:ext>
              </a:extLst>
            </p:cNvPr>
            <p:cNvSpPr txBox="1">
              <a:spLocks noChangeArrowheads="1"/>
            </p:cNvSpPr>
            <p:nvPr/>
          </p:nvSpPr>
          <p:spPr bwMode="auto">
            <a:xfrm rot="-926867">
              <a:off x="1200" y="2496"/>
              <a:ext cx="60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ACK=120</a:t>
              </a:r>
              <a:endParaRPr lang="en-US" altLang="en-US" sz="1000">
                <a:latin typeface="Times New Roman" panose="02020603050405020304" pitchFamily="18" charset="0"/>
                <a:cs typeface="Arial" panose="020B0604020202020204" pitchFamily="34" charset="0"/>
              </a:endParaRPr>
            </a:p>
          </p:txBody>
        </p:sp>
        <p:sp>
          <p:nvSpPr>
            <p:cNvPr id="21530" name="Line 22">
              <a:extLst>
                <a:ext uri="{FF2B5EF4-FFF2-40B4-BE49-F238E27FC236}">
                  <a16:creationId xmlns:a16="http://schemas.microsoft.com/office/drawing/2014/main" id="{0B11C518-87A4-F142-ADBC-17C3B1C3C713}"/>
                </a:ext>
              </a:extLst>
            </p:cNvPr>
            <p:cNvSpPr>
              <a:spLocks noChangeShapeType="1"/>
            </p:cNvSpPr>
            <p:nvPr/>
          </p:nvSpPr>
          <p:spPr bwMode="auto">
            <a:xfrm flipV="1">
              <a:off x="674" y="1273"/>
              <a:ext cx="0" cy="37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31" name="Line 23">
              <a:extLst>
                <a:ext uri="{FF2B5EF4-FFF2-40B4-BE49-F238E27FC236}">
                  <a16:creationId xmlns:a16="http://schemas.microsoft.com/office/drawing/2014/main" id="{81F04E10-2DF8-CF4A-ACAE-EA2DEA23ACCF}"/>
                </a:ext>
              </a:extLst>
            </p:cNvPr>
            <p:cNvSpPr>
              <a:spLocks noChangeShapeType="1"/>
            </p:cNvSpPr>
            <p:nvPr/>
          </p:nvSpPr>
          <p:spPr bwMode="auto">
            <a:xfrm flipH="1">
              <a:off x="672" y="2155"/>
              <a:ext cx="8" cy="91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32" name="Text Box 24">
              <a:extLst>
                <a:ext uri="{FF2B5EF4-FFF2-40B4-BE49-F238E27FC236}">
                  <a16:creationId xmlns:a16="http://schemas.microsoft.com/office/drawing/2014/main" id="{BD00F59F-33C8-8E40-822B-BF2C2CFE5C57}"/>
                </a:ext>
              </a:extLst>
            </p:cNvPr>
            <p:cNvSpPr txBox="1">
              <a:spLocks noChangeArrowheads="1"/>
            </p:cNvSpPr>
            <p:nvPr/>
          </p:nvSpPr>
          <p:spPr bwMode="auto">
            <a:xfrm>
              <a:off x="576" y="3408"/>
              <a:ext cx="4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solidFill>
                    <a:schemeClr val="hlink"/>
                  </a:solidFill>
                  <a:latin typeface="Comic Sans MS" panose="030F0902030302020204" pitchFamily="66" charset="0"/>
                  <a:cs typeface="Arial" panose="020B0604020202020204" pitchFamily="34" charset="0"/>
                </a:rPr>
                <a:t>time</a:t>
              </a:r>
              <a:endParaRPr lang="en-US" altLang="en-US" sz="1600">
                <a:solidFill>
                  <a:schemeClr val="hlink"/>
                </a:solidFill>
                <a:latin typeface="Comic Sans MS" panose="030F0902030302020204" pitchFamily="66" charset="0"/>
                <a:cs typeface="Arial" panose="020B0604020202020204" pitchFamily="34" charset="0"/>
              </a:endParaRPr>
            </a:p>
          </p:txBody>
        </p:sp>
      </p:grpSp>
      <p:sp>
        <p:nvSpPr>
          <p:cNvPr id="21511" name="Text Box 25">
            <a:extLst>
              <a:ext uri="{FF2B5EF4-FFF2-40B4-BE49-F238E27FC236}">
                <a16:creationId xmlns:a16="http://schemas.microsoft.com/office/drawing/2014/main" id="{67216A1F-C389-7943-8EC5-43058E9279D2}"/>
              </a:ext>
            </a:extLst>
          </p:cNvPr>
          <p:cNvSpPr txBox="1">
            <a:spLocks noChangeArrowheads="1"/>
          </p:cNvSpPr>
          <p:nvPr/>
        </p:nvSpPr>
        <p:spPr bwMode="auto">
          <a:xfrm>
            <a:off x="1838325" y="3962400"/>
            <a:ext cx="11049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SendBase</a:t>
            </a:r>
          </a:p>
          <a:p>
            <a:pPr algn="ctr">
              <a:spcBef>
                <a:spcPct val="0"/>
              </a:spcBef>
              <a:buClrTx/>
              <a:buSzTx/>
              <a:buFontTx/>
              <a:buNone/>
            </a:pPr>
            <a:r>
              <a:rPr lang="en-US" altLang="en-US" sz="1600">
                <a:latin typeface="Comic Sans MS" panose="030F0902030302020204" pitchFamily="66" charset="0"/>
                <a:cs typeface="Arial" panose="020B0604020202020204" pitchFamily="34" charset="0"/>
              </a:rPr>
              <a:t>= 120</a:t>
            </a:r>
          </a:p>
        </p:txBody>
      </p:sp>
      <p:sp>
        <p:nvSpPr>
          <p:cNvPr id="2" name="Date Placeholder 1">
            <a:extLst>
              <a:ext uri="{FF2B5EF4-FFF2-40B4-BE49-F238E27FC236}">
                <a16:creationId xmlns:a16="http://schemas.microsoft.com/office/drawing/2014/main" id="{8D3CD892-DE11-E337-24C3-260D5DD94442}"/>
              </a:ext>
            </a:extLst>
          </p:cNvPr>
          <p:cNvSpPr>
            <a:spLocks noGrp="1"/>
          </p:cNvSpPr>
          <p:nvPr>
            <p:ph type="dt" sz="half" idx="10"/>
          </p:nvPr>
        </p:nvSpPr>
        <p:spPr/>
        <p:txBody>
          <a:bodyPr/>
          <a:lstStyle/>
          <a:p>
            <a:pPr>
              <a:defRPr/>
            </a:pPr>
            <a:fld id="{8289B2FF-55BD-F04F-97CA-48EDD9818FE3}"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57C48EDE-2F47-BEDE-C1F8-59AF430960B7}"/>
              </a:ext>
            </a:extLst>
          </p:cNvPr>
          <p:cNvSpPr>
            <a:spLocks noGrp="1"/>
          </p:cNvSpPr>
          <p:nvPr>
            <p:ph type="sldNum" sz="quarter" idx="12"/>
          </p:nvPr>
        </p:nvSpPr>
        <p:spPr/>
        <p:txBody>
          <a:bodyPr/>
          <a:lstStyle/>
          <a:p>
            <a:fld id="{3CC7B9EF-08F4-9D4D-B91A-A67D281EE850}"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7446E84-5F90-9B4C-8BF7-732193BFEA70}"/>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fld id="{775B4BC3-A477-BC4D-BADA-28959FF04B4A}" type="datetime1">
              <a:rPr lang="en-US" altLang="en-US" sz="1200" smtClean="0">
                <a:solidFill>
                  <a:srgbClr val="E2D532"/>
                </a:solidFill>
                <a:effectLst>
                  <a:outerShdw blurRad="38100" dist="38100" dir="2700000" algn="tl">
                    <a:srgbClr val="C0C0C0"/>
                  </a:outerShdw>
                </a:effectLst>
              </a:rPr>
              <a:t>5/10/23</a:t>
            </a:fld>
            <a:endParaRPr lang="en-US" altLang="en-US" sz="1200">
              <a:solidFill>
                <a:srgbClr val="E2D532"/>
              </a:solidFill>
              <a:effectLst>
                <a:outerShdw blurRad="38100" dist="38100" dir="2700000" algn="tl">
                  <a:srgbClr val="C0C0C0"/>
                </a:outerShdw>
              </a:effectLst>
            </a:endParaRPr>
          </a:p>
        </p:txBody>
      </p:sp>
      <p:sp>
        <p:nvSpPr>
          <p:cNvPr id="6" name="Slide Number Placeholder 5">
            <a:extLst>
              <a:ext uri="{FF2B5EF4-FFF2-40B4-BE49-F238E27FC236}">
                <a16:creationId xmlns:a16="http://schemas.microsoft.com/office/drawing/2014/main" id="{D056A2D0-22F8-D349-A753-82780A4A44F7}"/>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200">
                <a:solidFill>
                  <a:srgbClr val="E2D532"/>
                </a:solidFill>
                <a:effectLst>
                  <a:outerShdw blurRad="38100" dist="38100" dir="2700000" algn="tl">
                    <a:srgbClr val="C0C0C0"/>
                  </a:outerShdw>
                </a:effectLst>
              </a:rPr>
              <a:t>Wenbing Zhao</a:t>
            </a:r>
          </a:p>
        </p:txBody>
      </p:sp>
      <p:sp>
        <p:nvSpPr>
          <p:cNvPr id="1259522" name="Rectangle 2">
            <a:extLst>
              <a:ext uri="{FF2B5EF4-FFF2-40B4-BE49-F238E27FC236}">
                <a16:creationId xmlns:a16="http://schemas.microsoft.com/office/drawing/2014/main" id="{7E62A56C-757A-164C-A08B-88AB02C0F484}"/>
              </a:ext>
            </a:extLst>
          </p:cNvPr>
          <p:cNvSpPr>
            <a:spLocks noGrp="1" noChangeArrowheads="1"/>
          </p:cNvSpPr>
          <p:nvPr>
            <p:ph type="title" idx="4294967295"/>
          </p:nvPr>
        </p:nvSpPr>
        <p:spPr>
          <a:xfrm>
            <a:off x="457200" y="277813"/>
            <a:ext cx="8229600" cy="835879"/>
          </a:xfrm>
        </p:spPr>
        <p:txBody>
          <a:bodyPr anchor="ctr"/>
          <a:lstStyle/>
          <a:p>
            <a:pPr eaLnBrk="1" hangingPunct="1">
              <a:defRPr/>
            </a:pPr>
            <a:r>
              <a:rPr lang="en-US" altLang="en-US" dirty="0">
                <a:effectLst>
                  <a:outerShdw blurRad="38100" dist="38100" dir="2700000" algn="tl">
                    <a:srgbClr val="C0C0C0"/>
                  </a:outerShdw>
                </a:effectLst>
                <a:ea typeface="ＭＳ Ｐゴシック" pitchFamily="34" charset="-128"/>
                <a:cs typeface="Arial" pitchFamily="34" charset="0"/>
              </a:rPr>
              <a:t>Outline</a:t>
            </a:r>
          </a:p>
        </p:txBody>
      </p:sp>
      <p:sp>
        <p:nvSpPr>
          <p:cNvPr id="4102" name="Rectangle 3">
            <a:extLst>
              <a:ext uri="{FF2B5EF4-FFF2-40B4-BE49-F238E27FC236}">
                <a16:creationId xmlns:a16="http://schemas.microsoft.com/office/drawing/2014/main" id="{F5EE5D6C-2DB7-F84A-B1F4-EE11BFBB4827}"/>
              </a:ext>
            </a:extLst>
          </p:cNvPr>
          <p:cNvSpPr>
            <a:spLocks noGrp="1" noChangeArrowheads="1"/>
          </p:cNvSpPr>
          <p:nvPr>
            <p:ph type="body" idx="4294967295"/>
          </p:nvPr>
        </p:nvSpPr>
        <p:spPr>
          <a:xfrm>
            <a:off x="457200" y="1113692"/>
            <a:ext cx="8229600" cy="4805362"/>
          </a:xfrm>
        </p:spPr>
        <p:txBody>
          <a:bodyPr/>
          <a:lstStyle/>
          <a:p>
            <a:pPr eaLnBrk="1" hangingPunct="1"/>
            <a:r>
              <a:rPr lang="en-US" altLang="en-US" sz="2400" dirty="0">
                <a:ea typeface="ＭＳ Ｐゴシック" panose="020B0600070205080204" pitchFamily="34" charset="-128"/>
                <a:cs typeface="ＭＳ Ｐゴシック" panose="020B0600070205080204" pitchFamily="34" charset="-128"/>
              </a:rPr>
              <a:t>Reminder</a:t>
            </a:r>
          </a:p>
          <a:p>
            <a:pPr lvl="1" eaLnBrk="1" hangingPunct="1"/>
            <a:r>
              <a:rPr lang="en-US" altLang="en-US" sz="2000" dirty="0">
                <a:ea typeface="ＭＳ Ｐゴシック" panose="020B0600070205080204" pitchFamily="34" charset="-128"/>
              </a:rPr>
              <a:t>6/21: quiz#2</a:t>
            </a:r>
          </a:p>
          <a:p>
            <a:pPr eaLnBrk="1" hangingPunct="1"/>
            <a:r>
              <a:rPr lang="en-US" altLang="en-US" sz="2400" dirty="0">
                <a:ea typeface="ＭＳ Ｐゴシック" panose="020B0600070205080204" pitchFamily="34" charset="-128"/>
                <a:cs typeface="ＭＳ Ｐゴシック" panose="020B0600070205080204" pitchFamily="34" charset="-128"/>
              </a:rPr>
              <a:t>UDP</a:t>
            </a:r>
          </a:p>
          <a:p>
            <a:pPr eaLnBrk="1" hangingPunct="1"/>
            <a:r>
              <a:rPr lang="en-US" altLang="en-US" sz="2400" dirty="0">
                <a:ea typeface="ＭＳ Ｐゴシック" panose="020B0600070205080204" pitchFamily="34" charset="-128"/>
                <a:cs typeface="ＭＳ Ｐゴシック" panose="020B0600070205080204" pitchFamily="34" charset="-128"/>
              </a:rPr>
              <a:t>TCP</a:t>
            </a:r>
          </a:p>
          <a:p>
            <a:pPr lvl="1" eaLnBrk="1" hangingPunct="1"/>
            <a:r>
              <a:rPr lang="en-US" altLang="en-US" sz="2000" dirty="0">
                <a:ea typeface="ＭＳ Ｐゴシック" panose="020B0600070205080204" pitchFamily="34" charset="-128"/>
              </a:rPr>
              <a:t>Segment header structure</a:t>
            </a:r>
          </a:p>
          <a:p>
            <a:pPr lvl="1" eaLnBrk="1" hangingPunct="1"/>
            <a:r>
              <a:rPr lang="en-US" altLang="en-US" sz="2000" dirty="0">
                <a:ea typeface="ＭＳ Ｐゴシック" panose="020B0600070205080204" pitchFamily="34" charset="-128"/>
              </a:rPr>
              <a:t>Connection management</a:t>
            </a:r>
          </a:p>
          <a:p>
            <a:pPr lvl="1" eaLnBrk="1" hangingPunct="1"/>
            <a:r>
              <a:rPr lang="en-US" altLang="en-US" sz="2000" dirty="0">
                <a:ea typeface="ＭＳ Ｐゴシック" panose="020B0600070205080204" pitchFamily="34" charset="-128"/>
              </a:rPr>
              <a:t>Reliable data transfer</a:t>
            </a:r>
          </a:p>
          <a:p>
            <a:pPr lvl="1" eaLnBrk="1" hangingPunct="1"/>
            <a:r>
              <a:rPr lang="en-US" altLang="en-US" sz="2000" dirty="0">
                <a:ea typeface="ＭＳ Ｐゴシック" panose="020B0600070205080204" pitchFamily="34" charset="-128"/>
              </a:rPr>
              <a:t>Flow control</a:t>
            </a:r>
          </a:p>
          <a:p>
            <a:pPr lvl="1" eaLnBrk="1" hangingPunct="1"/>
            <a:r>
              <a:rPr lang="en-US" altLang="en-US" sz="2000" dirty="0">
                <a:ea typeface="ＭＳ Ｐゴシック" panose="020B0600070205080204" pitchFamily="34" charset="-128"/>
              </a:rPr>
              <a:t>Congestion control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1810" name="Rectangle 2">
            <a:extLst>
              <a:ext uri="{FF2B5EF4-FFF2-40B4-BE49-F238E27FC236}">
                <a16:creationId xmlns:a16="http://schemas.microsoft.com/office/drawing/2014/main" id="{CD9D9B16-463A-3447-AACE-B3FF2423E42C}"/>
              </a:ext>
            </a:extLst>
          </p:cNvPr>
          <p:cNvSpPr>
            <a:spLocks noGrp="1" noChangeArrowheads="1"/>
          </p:cNvSpPr>
          <p:nvPr>
            <p:ph type="title" idx="4294967295"/>
          </p:nvPr>
        </p:nvSpPr>
        <p:spPr>
          <a:xfrm>
            <a:off x="457200" y="277813"/>
            <a:ext cx="8229600" cy="863600"/>
          </a:xfrm>
        </p:spPr>
        <p:txBody>
          <a:bodyPr anchor="ctr"/>
          <a:lstStyle/>
          <a:p>
            <a:pPr eaLnBrk="1" hangingPunct="1">
              <a:defRPr/>
            </a:pPr>
            <a:r>
              <a:rPr lang="en-US" sz="3800">
                <a:effectLst>
                  <a:outerShdw blurRad="38100" dist="38100" dir="2700000" algn="tl">
                    <a:srgbClr val="DDDDDD"/>
                  </a:outerShdw>
                </a:effectLst>
                <a:cs typeface="Arial" charset="0"/>
              </a:rPr>
              <a:t>TCP ACK Generation</a:t>
            </a:r>
            <a:endParaRPr lang="en-US">
              <a:effectLst>
                <a:outerShdw blurRad="38100" dist="38100" dir="2700000" algn="tl">
                  <a:srgbClr val="DDDDDD"/>
                </a:outerShdw>
              </a:effectLst>
              <a:cs typeface="Arial" charset="0"/>
            </a:endParaRPr>
          </a:p>
        </p:txBody>
      </p:sp>
      <p:sp>
        <p:nvSpPr>
          <p:cNvPr id="22534" name="Text Box 3">
            <a:extLst>
              <a:ext uri="{FF2B5EF4-FFF2-40B4-BE49-F238E27FC236}">
                <a16:creationId xmlns:a16="http://schemas.microsoft.com/office/drawing/2014/main" id="{908CDAAE-AE3C-6F42-87A2-788E44FAF7C6}"/>
              </a:ext>
            </a:extLst>
          </p:cNvPr>
          <p:cNvSpPr txBox="1">
            <a:spLocks noChangeArrowheads="1"/>
          </p:cNvSpPr>
          <p:nvPr/>
        </p:nvSpPr>
        <p:spPr bwMode="auto">
          <a:xfrm>
            <a:off x="752475" y="1254125"/>
            <a:ext cx="334645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2400">
                <a:solidFill>
                  <a:schemeClr val="hlink"/>
                </a:solidFill>
                <a:cs typeface="Arial" panose="020B0604020202020204" pitchFamily="34" charset="0"/>
              </a:rPr>
              <a:t>Event at Receiver</a:t>
            </a:r>
            <a:endParaRPr lang="en-US" altLang="en-US" sz="1800">
              <a:solidFill>
                <a:schemeClr val="hlink"/>
              </a:solidFill>
              <a:cs typeface="Arial" panose="020B0604020202020204" pitchFamily="34" charset="0"/>
            </a:endParaRPr>
          </a:p>
          <a:p>
            <a:pPr>
              <a:spcBef>
                <a:spcPct val="0"/>
              </a:spcBef>
              <a:buClrTx/>
              <a:buSzTx/>
              <a:buFontTx/>
              <a:buNone/>
            </a:pPr>
            <a:endParaRPr lang="en-US" altLang="en-US" sz="1800">
              <a:solidFill>
                <a:schemeClr val="hlink"/>
              </a:solidFill>
              <a:cs typeface="Arial" panose="020B0604020202020204" pitchFamily="34" charset="0"/>
            </a:endParaRPr>
          </a:p>
          <a:p>
            <a:pPr>
              <a:spcBef>
                <a:spcPct val="0"/>
              </a:spcBef>
              <a:buClrTx/>
              <a:buSzTx/>
              <a:buFontTx/>
              <a:buNone/>
            </a:pPr>
            <a:r>
              <a:rPr lang="en-US" altLang="en-US" sz="1800">
                <a:cs typeface="Arial" panose="020B0604020202020204" pitchFamily="34" charset="0"/>
              </a:rPr>
              <a:t>Arrival of in-order segment with</a:t>
            </a:r>
          </a:p>
          <a:p>
            <a:pPr>
              <a:spcBef>
                <a:spcPct val="0"/>
              </a:spcBef>
              <a:buClrTx/>
              <a:buSzTx/>
              <a:buFontTx/>
              <a:buNone/>
            </a:pPr>
            <a:r>
              <a:rPr lang="en-US" altLang="en-US" sz="1800">
                <a:cs typeface="Arial" panose="020B0604020202020204" pitchFamily="34" charset="0"/>
              </a:rPr>
              <a:t>expected seq #. All data up to</a:t>
            </a:r>
          </a:p>
          <a:p>
            <a:pPr>
              <a:spcBef>
                <a:spcPct val="0"/>
              </a:spcBef>
              <a:buClrTx/>
              <a:buSzTx/>
              <a:buFontTx/>
              <a:buNone/>
            </a:pPr>
            <a:r>
              <a:rPr lang="en-US" altLang="en-US" sz="1800">
                <a:cs typeface="Arial" panose="020B0604020202020204" pitchFamily="34" charset="0"/>
              </a:rPr>
              <a:t>expected seq # already ACKed</a:t>
            </a:r>
          </a:p>
          <a:p>
            <a:pPr>
              <a:spcBef>
                <a:spcPct val="0"/>
              </a:spcBef>
              <a:buClrTx/>
              <a:buSzTx/>
              <a:buFontTx/>
              <a:buNone/>
            </a:pPr>
            <a:endParaRPr lang="en-US" altLang="en-US" sz="1800">
              <a:cs typeface="Arial" panose="020B0604020202020204" pitchFamily="34" charset="0"/>
            </a:endParaRPr>
          </a:p>
          <a:p>
            <a:pPr>
              <a:spcBef>
                <a:spcPct val="0"/>
              </a:spcBef>
              <a:buClrTx/>
              <a:buSzTx/>
              <a:buFontTx/>
              <a:buNone/>
            </a:pPr>
            <a:r>
              <a:rPr lang="en-US" altLang="en-US" sz="1800">
                <a:cs typeface="Arial" panose="020B0604020202020204" pitchFamily="34" charset="0"/>
              </a:rPr>
              <a:t>Arrival of in-order segment with</a:t>
            </a:r>
          </a:p>
          <a:p>
            <a:pPr>
              <a:spcBef>
                <a:spcPct val="0"/>
              </a:spcBef>
              <a:buClrTx/>
              <a:buSzTx/>
              <a:buFontTx/>
              <a:buNone/>
            </a:pPr>
            <a:r>
              <a:rPr lang="en-US" altLang="en-US" sz="1800">
                <a:cs typeface="Arial" panose="020B0604020202020204" pitchFamily="34" charset="0"/>
              </a:rPr>
              <a:t>expected seq #. One other </a:t>
            </a:r>
          </a:p>
          <a:p>
            <a:pPr>
              <a:spcBef>
                <a:spcPct val="0"/>
              </a:spcBef>
              <a:buClrTx/>
              <a:buSzTx/>
              <a:buFontTx/>
              <a:buNone/>
            </a:pPr>
            <a:r>
              <a:rPr lang="en-US" altLang="en-US" sz="1800">
                <a:cs typeface="Arial" panose="020B0604020202020204" pitchFamily="34" charset="0"/>
              </a:rPr>
              <a:t>segment has ACK pending</a:t>
            </a:r>
          </a:p>
          <a:p>
            <a:pPr>
              <a:spcBef>
                <a:spcPct val="0"/>
              </a:spcBef>
              <a:buClrTx/>
              <a:buSzTx/>
              <a:buFontTx/>
              <a:buNone/>
            </a:pPr>
            <a:endParaRPr lang="en-US" altLang="en-US" sz="1800">
              <a:cs typeface="Arial" panose="020B0604020202020204" pitchFamily="34" charset="0"/>
            </a:endParaRPr>
          </a:p>
          <a:p>
            <a:pPr>
              <a:spcBef>
                <a:spcPct val="0"/>
              </a:spcBef>
              <a:buClrTx/>
              <a:buSzTx/>
              <a:buFontTx/>
              <a:buNone/>
            </a:pPr>
            <a:r>
              <a:rPr lang="en-US" altLang="en-US" sz="1800">
                <a:cs typeface="Arial" panose="020B0604020202020204" pitchFamily="34" charset="0"/>
              </a:rPr>
              <a:t>Arrival of out-of-order segment</a:t>
            </a:r>
          </a:p>
          <a:p>
            <a:pPr>
              <a:spcBef>
                <a:spcPct val="0"/>
              </a:spcBef>
              <a:buClrTx/>
              <a:buSzTx/>
              <a:buFontTx/>
              <a:buNone/>
            </a:pPr>
            <a:r>
              <a:rPr lang="en-US" altLang="en-US" sz="1800">
                <a:cs typeface="Arial" panose="020B0604020202020204" pitchFamily="34" charset="0"/>
              </a:rPr>
              <a:t>higher-than-expect seq. # .</a:t>
            </a:r>
          </a:p>
          <a:p>
            <a:pPr>
              <a:spcBef>
                <a:spcPct val="0"/>
              </a:spcBef>
              <a:buClrTx/>
              <a:buSzTx/>
              <a:buFontTx/>
              <a:buNone/>
            </a:pPr>
            <a:r>
              <a:rPr lang="en-US" altLang="en-US" sz="1800">
                <a:cs typeface="Arial" panose="020B0604020202020204" pitchFamily="34" charset="0"/>
              </a:rPr>
              <a:t>Gap detected</a:t>
            </a:r>
          </a:p>
          <a:p>
            <a:pPr>
              <a:spcBef>
                <a:spcPct val="0"/>
              </a:spcBef>
              <a:buClrTx/>
              <a:buSzTx/>
              <a:buFontTx/>
              <a:buNone/>
            </a:pPr>
            <a:endParaRPr lang="en-US" altLang="en-US" sz="1800">
              <a:cs typeface="Arial" panose="020B0604020202020204" pitchFamily="34" charset="0"/>
            </a:endParaRPr>
          </a:p>
          <a:p>
            <a:pPr>
              <a:spcBef>
                <a:spcPct val="0"/>
              </a:spcBef>
              <a:buClrTx/>
              <a:buSzTx/>
              <a:buFontTx/>
              <a:buNone/>
            </a:pPr>
            <a:r>
              <a:rPr lang="en-US" altLang="en-US" sz="1800">
                <a:cs typeface="Arial" panose="020B0604020202020204" pitchFamily="34" charset="0"/>
              </a:rPr>
              <a:t>Arrival of segment that </a:t>
            </a:r>
          </a:p>
          <a:p>
            <a:pPr>
              <a:spcBef>
                <a:spcPct val="0"/>
              </a:spcBef>
              <a:buClrTx/>
              <a:buSzTx/>
              <a:buFontTx/>
              <a:buNone/>
            </a:pPr>
            <a:r>
              <a:rPr lang="en-US" altLang="en-US" sz="1800">
                <a:cs typeface="Arial" panose="020B0604020202020204" pitchFamily="34" charset="0"/>
              </a:rPr>
              <a:t>partially or completely fills gap</a:t>
            </a:r>
          </a:p>
          <a:p>
            <a:pPr>
              <a:spcBef>
                <a:spcPct val="0"/>
              </a:spcBef>
              <a:buClrTx/>
              <a:buSzTx/>
              <a:buFontTx/>
              <a:buNone/>
            </a:pPr>
            <a:endParaRPr lang="en-US" altLang="en-US" sz="1800">
              <a:cs typeface="Arial" panose="020B0604020202020204" pitchFamily="34" charset="0"/>
            </a:endParaRPr>
          </a:p>
          <a:p>
            <a:pPr>
              <a:spcBef>
                <a:spcPct val="0"/>
              </a:spcBef>
              <a:buClrTx/>
              <a:buSzTx/>
              <a:buFontTx/>
              <a:buNone/>
            </a:pPr>
            <a:endParaRPr lang="en-US" altLang="en-US" sz="1000">
              <a:latin typeface="Times New Roman" panose="02020603050405020304" pitchFamily="18" charset="0"/>
              <a:cs typeface="Arial" panose="020B0604020202020204" pitchFamily="34" charset="0"/>
            </a:endParaRPr>
          </a:p>
        </p:txBody>
      </p:sp>
      <p:sp>
        <p:nvSpPr>
          <p:cNvPr id="22535" name="Text Box 4">
            <a:extLst>
              <a:ext uri="{FF2B5EF4-FFF2-40B4-BE49-F238E27FC236}">
                <a16:creationId xmlns:a16="http://schemas.microsoft.com/office/drawing/2014/main" id="{58D3D66D-9DC5-BA44-9C75-8201B1291E21}"/>
              </a:ext>
            </a:extLst>
          </p:cNvPr>
          <p:cNvSpPr txBox="1">
            <a:spLocks noChangeArrowheads="1"/>
          </p:cNvSpPr>
          <p:nvPr/>
        </p:nvSpPr>
        <p:spPr bwMode="auto">
          <a:xfrm>
            <a:off x="4514850" y="1244600"/>
            <a:ext cx="4070350" cy="472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2400">
                <a:solidFill>
                  <a:schemeClr val="hlink"/>
                </a:solidFill>
                <a:cs typeface="Arial" panose="020B0604020202020204" pitchFamily="34" charset="0"/>
              </a:rPr>
              <a:t>TCP Receiver action</a:t>
            </a:r>
            <a:endParaRPr lang="en-US" altLang="en-US" sz="1800">
              <a:solidFill>
                <a:schemeClr val="hlink"/>
              </a:solidFill>
              <a:cs typeface="Arial" panose="020B0604020202020204" pitchFamily="34" charset="0"/>
            </a:endParaRPr>
          </a:p>
          <a:p>
            <a:pPr>
              <a:spcBef>
                <a:spcPct val="0"/>
              </a:spcBef>
              <a:buClrTx/>
              <a:buSzTx/>
              <a:buFontTx/>
              <a:buNone/>
            </a:pPr>
            <a:endParaRPr lang="en-US" altLang="en-US" sz="1800">
              <a:solidFill>
                <a:schemeClr val="hlink"/>
              </a:solidFill>
              <a:cs typeface="Arial" panose="020B0604020202020204" pitchFamily="34" charset="0"/>
            </a:endParaRPr>
          </a:p>
          <a:p>
            <a:pPr>
              <a:spcBef>
                <a:spcPct val="0"/>
              </a:spcBef>
              <a:buClrTx/>
              <a:buSzTx/>
              <a:buFontTx/>
              <a:buNone/>
            </a:pPr>
            <a:r>
              <a:rPr lang="en-US" altLang="en-US" sz="1800">
                <a:cs typeface="Arial" panose="020B0604020202020204" pitchFamily="34" charset="0"/>
              </a:rPr>
              <a:t>Delayed ACK. Wait up to 500ms</a:t>
            </a:r>
          </a:p>
          <a:p>
            <a:pPr>
              <a:spcBef>
                <a:spcPct val="0"/>
              </a:spcBef>
              <a:buClrTx/>
              <a:buSzTx/>
              <a:buFontTx/>
              <a:buNone/>
            </a:pPr>
            <a:r>
              <a:rPr lang="en-US" altLang="en-US" sz="1800">
                <a:cs typeface="Arial" panose="020B0604020202020204" pitchFamily="34" charset="0"/>
              </a:rPr>
              <a:t>for next segment. If no next segment,</a:t>
            </a:r>
          </a:p>
          <a:p>
            <a:pPr>
              <a:spcBef>
                <a:spcPct val="0"/>
              </a:spcBef>
              <a:buClrTx/>
              <a:buSzTx/>
              <a:buFontTx/>
              <a:buNone/>
            </a:pPr>
            <a:r>
              <a:rPr lang="en-US" altLang="en-US" sz="1800">
                <a:cs typeface="Arial" panose="020B0604020202020204" pitchFamily="34" charset="0"/>
              </a:rPr>
              <a:t>send ACK</a:t>
            </a:r>
          </a:p>
          <a:p>
            <a:pPr>
              <a:spcBef>
                <a:spcPct val="0"/>
              </a:spcBef>
              <a:buClrTx/>
              <a:buSzTx/>
              <a:buFontTx/>
              <a:buNone/>
            </a:pPr>
            <a:endParaRPr lang="en-US" altLang="en-US" sz="1800">
              <a:cs typeface="Arial" panose="020B0604020202020204" pitchFamily="34" charset="0"/>
            </a:endParaRPr>
          </a:p>
          <a:p>
            <a:pPr>
              <a:spcBef>
                <a:spcPct val="0"/>
              </a:spcBef>
              <a:buClrTx/>
              <a:buSzTx/>
              <a:buFontTx/>
              <a:buNone/>
            </a:pPr>
            <a:r>
              <a:rPr lang="en-US" altLang="en-US" sz="1800">
                <a:cs typeface="Arial" panose="020B0604020202020204" pitchFamily="34" charset="0"/>
              </a:rPr>
              <a:t>Immediately send single cumulative </a:t>
            </a:r>
          </a:p>
          <a:p>
            <a:pPr>
              <a:spcBef>
                <a:spcPct val="0"/>
              </a:spcBef>
              <a:buClrTx/>
              <a:buSzTx/>
              <a:buFontTx/>
              <a:buNone/>
            </a:pPr>
            <a:r>
              <a:rPr lang="en-US" altLang="en-US" sz="1800">
                <a:cs typeface="Arial" panose="020B0604020202020204" pitchFamily="34" charset="0"/>
              </a:rPr>
              <a:t>ACK, ACKing both in-order segments </a:t>
            </a:r>
          </a:p>
          <a:p>
            <a:pPr>
              <a:spcBef>
                <a:spcPct val="0"/>
              </a:spcBef>
              <a:buClrTx/>
              <a:buSzTx/>
              <a:buFontTx/>
              <a:buNone/>
            </a:pPr>
            <a:endParaRPr lang="en-US" altLang="en-US" sz="1800">
              <a:cs typeface="Arial" panose="020B0604020202020204" pitchFamily="34" charset="0"/>
            </a:endParaRPr>
          </a:p>
          <a:p>
            <a:pPr>
              <a:spcBef>
                <a:spcPct val="0"/>
              </a:spcBef>
              <a:buClrTx/>
              <a:buSzTx/>
              <a:buFontTx/>
              <a:buNone/>
            </a:pPr>
            <a:endParaRPr lang="en-US" altLang="en-US" sz="1800">
              <a:cs typeface="Arial" panose="020B0604020202020204" pitchFamily="34" charset="0"/>
            </a:endParaRPr>
          </a:p>
          <a:p>
            <a:pPr>
              <a:spcBef>
                <a:spcPct val="0"/>
              </a:spcBef>
              <a:buClrTx/>
              <a:buSzTx/>
              <a:buFontTx/>
              <a:buNone/>
            </a:pPr>
            <a:r>
              <a:rPr lang="en-US" altLang="en-US" sz="1800">
                <a:cs typeface="Arial" panose="020B0604020202020204" pitchFamily="34" charset="0"/>
              </a:rPr>
              <a:t>Immediately send </a:t>
            </a:r>
            <a:r>
              <a:rPr lang="en-US" altLang="en-US" sz="1800" i="1">
                <a:solidFill>
                  <a:schemeClr val="hlink"/>
                </a:solidFill>
                <a:cs typeface="Arial" panose="020B0604020202020204" pitchFamily="34" charset="0"/>
              </a:rPr>
              <a:t>duplicate ACK</a:t>
            </a:r>
            <a:r>
              <a:rPr lang="en-US" altLang="en-US" sz="1800">
                <a:solidFill>
                  <a:schemeClr val="hlink"/>
                </a:solidFill>
                <a:cs typeface="Arial" panose="020B0604020202020204" pitchFamily="34" charset="0"/>
              </a:rPr>
              <a:t>, </a:t>
            </a:r>
          </a:p>
          <a:p>
            <a:pPr>
              <a:spcBef>
                <a:spcPct val="0"/>
              </a:spcBef>
              <a:buClrTx/>
              <a:buSzTx/>
              <a:buFontTx/>
              <a:buNone/>
            </a:pPr>
            <a:r>
              <a:rPr lang="en-US" altLang="en-US" sz="1800">
                <a:cs typeface="Arial" panose="020B0604020202020204" pitchFamily="34" charset="0"/>
              </a:rPr>
              <a:t>indicating seq. # of next expected byte</a:t>
            </a:r>
          </a:p>
          <a:p>
            <a:pPr>
              <a:spcBef>
                <a:spcPct val="0"/>
              </a:spcBef>
              <a:buClrTx/>
              <a:buSzTx/>
              <a:buFontTx/>
              <a:buNone/>
            </a:pPr>
            <a:endParaRPr lang="en-US" altLang="en-US" sz="1800">
              <a:cs typeface="Arial" panose="020B0604020202020204" pitchFamily="34" charset="0"/>
            </a:endParaRPr>
          </a:p>
          <a:p>
            <a:pPr>
              <a:spcBef>
                <a:spcPct val="0"/>
              </a:spcBef>
              <a:buClrTx/>
              <a:buSzTx/>
              <a:buFontTx/>
              <a:buNone/>
            </a:pPr>
            <a:endParaRPr lang="en-US" altLang="en-US" sz="1800">
              <a:cs typeface="Arial" panose="020B0604020202020204" pitchFamily="34" charset="0"/>
            </a:endParaRPr>
          </a:p>
          <a:p>
            <a:pPr>
              <a:spcBef>
                <a:spcPct val="0"/>
              </a:spcBef>
              <a:buClrTx/>
              <a:buSzTx/>
              <a:buFontTx/>
              <a:buNone/>
            </a:pPr>
            <a:r>
              <a:rPr lang="en-US" altLang="en-US" sz="1800">
                <a:cs typeface="Arial" panose="020B0604020202020204" pitchFamily="34" charset="0"/>
              </a:rPr>
              <a:t>Immediate send ACK, provided that</a:t>
            </a:r>
          </a:p>
          <a:p>
            <a:pPr>
              <a:spcBef>
                <a:spcPct val="0"/>
              </a:spcBef>
              <a:buClrTx/>
              <a:buSzTx/>
              <a:buFontTx/>
              <a:buNone/>
            </a:pPr>
            <a:r>
              <a:rPr lang="en-US" altLang="en-US" sz="1800">
                <a:cs typeface="Arial" panose="020B0604020202020204" pitchFamily="34" charset="0"/>
              </a:rPr>
              <a:t>segment starts at lower end of gap</a:t>
            </a:r>
          </a:p>
          <a:p>
            <a:pPr>
              <a:spcBef>
                <a:spcPct val="0"/>
              </a:spcBef>
              <a:buClrTx/>
              <a:buSzTx/>
              <a:buFontTx/>
              <a:buNone/>
            </a:pPr>
            <a:endParaRPr lang="en-US" altLang="en-US" sz="1000">
              <a:latin typeface="Times New Roman" panose="02020603050405020304" pitchFamily="18" charset="0"/>
              <a:cs typeface="Arial" panose="020B0604020202020204" pitchFamily="34" charset="0"/>
            </a:endParaRPr>
          </a:p>
        </p:txBody>
      </p:sp>
      <p:sp>
        <p:nvSpPr>
          <p:cNvPr id="22536" name="Line 5">
            <a:extLst>
              <a:ext uri="{FF2B5EF4-FFF2-40B4-BE49-F238E27FC236}">
                <a16:creationId xmlns:a16="http://schemas.microsoft.com/office/drawing/2014/main" id="{2952AEC8-2511-834B-A6EC-31F9B3C1757C}"/>
              </a:ext>
            </a:extLst>
          </p:cNvPr>
          <p:cNvSpPr>
            <a:spLocks noChangeShapeType="1"/>
          </p:cNvSpPr>
          <p:nvPr/>
        </p:nvSpPr>
        <p:spPr bwMode="auto">
          <a:xfrm>
            <a:off x="876300" y="1709738"/>
            <a:ext cx="7467600" cy="9525"/>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7" name="Line 6">
            <a:extLst>
              <a:ext uri="{FF2B5EF4-FFF2-40B4-BE49-F238E27FC236}">
                <a16:creationId xmlns:a16="http://schemas.microsoft.com/office/drawing/2014/main" id="{51884957-588E-594F-BB6E-913036CB534F}"/>
              </a:ext>
            </a:extLst>
          </p:cNvPr>
          <p:cNvSpPr>
            <a:spLocks noChangeShapeType="1"/>
          </p:cNvSpPr>
          <p:nvPr/>
        </p:nvSpPr>
        <p:spPr bwMode="auto">
          <a:xfrm flipV="1">
            <a:off x="847725" y="2890838"/>
            <a:ext cx="7477125" cy="9525"/>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8" name="Line 7">
            <a:extLst>
              <a:ext uri="{FF2B5EF4-FFF2-40B4-BE49-F238E27FC236}">
                <a16:creationId xmlns:a16="http://schemas.microsoft.com/office/drawing/2014/main" id="{E6DFE28C-3E6C-CA4A-9CDA-D2476EC34007}"/>
              </a:ext>
            </a:extLst>
          </p:cNvPr>
          <p:cNvSpPr>
            <a:spLocks noChangeShapeType="1"/>
          </p:cNvSpPr>
          <p:nvPr/>
        </p:nvSpPr>
        <p:spPr bwMode="auto">
          <a:xfrm>
            <a:off x="857250" y="4005263"/>
            <a:ext cx="75057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9" name="Line 8">
            <a:extLst>
              <a:ext uri="{FF2B5EF4-FFF2-40B4-BE49-F238E27FC236}">
                <a16:creationId xmlns:a16="http://schemas.microsoft.com/office/drawing/2014/main" id="{20FC3C85-AFB7-6347-8AE4-3415F0362455}"/>
              </a:ext>
            </a:extLst>
          </p:cNvPr>
          <p:cNvSpPr>
            <a:spLocks noChangeShapeType="1"/>
          </p:cNvSpPr>
          <p:nvPr/>
        </p:nvSpPr>
        <p:spPr bwMode="auto">
          <a:xfrm>
            <a:off x="866775" y="5110163"/>
            <a:ext cx="7486650" cy="9525"/>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0" name="Line 9">
            <a:extLst>
              <a:ext uri="{FF2B5EF4-FFF2-40B4-BE49-F238E27FC236}">
                <a16:creationId xmlns:a16="http://schemas.microsoft.com/office/drawing/2014/main" id="{4032A034-F12A-A94F-B225-E16DE7D20D53}"/>
              </a:ext>
            </a:extLst>
          </p:cNvPr>
          <p:cNvSpPr>
            <a:spLocks noChangeShapeType="1"/>
          </p:cNvSpPr>
          <p:nvPr/>
        </p:nvSpPr>
        <p:spPr bwMode="auto">
          <a:xfrm>
            <a:off x="4324350" y="1404938"/>
            <a:ext cx="0" cy="4352925"/>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Date Placeholder 1">
            <a:extLst>
              <a:ext uri="{FF2B5EF4-FFF2-40B4-BE49-F238E27FC236}">
                <a16:creationId xmlns:a16="http://schemas.microsoft.com/office/drawing/2014/main" id="{403FCC6A-3195-6369-10FD-5BBA764A25FA}"/>
              </a:ext>
            </a:extLst>
          </p:cNvPr>
          <p:cNvSpPr>
            <a:spLocks noGrp="1"/>
          </p:cNvSpPr>
          <p:nvPr>
            <p:ph type="dt" sz="half" idx="10"/>
          </p:nvPr>
        </p:nvSpPr>
        <p:spPr/>
        <p:txBody>
          <a:bodyPr/>
          <a:lstStyle/>
          <a:p>
            <a:pPr>
              <a:defRPr/>
            </a:pPr>
            <a:fld id="{BBCCB0F6-63B3-C547-A3DD-61F05F673DC8}"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AA964F0E-EAD6-FC46-2835-4ACE0251BBB4}"/>
              </a:ext>
            </a:extLst>
          </p:cNvPr>
          <p:cNvSpPr>
            <a:spLocks noGrp="1"/>
          </p:cNvSpPr>
          <p:nvPr>
            <p:ph type="sldNum" sz="quarter" idx="12"/>
          </p:nvPr>
        </p:nvSpPr>
        <p:spPr/>
        <p:txBody>
          <a:bodyPr/>
          <a:lstStyle/>
          <a:p>
            <a:fld id="{3CC7B9EF-08F4-9D4D-B91A-A67D281EE850}"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858" name="Rectangle 2">
            <a:extLst>
              <a:ext uri="{FF2B5EF4-FFF2-40B4-BE49-F238E27FC236}">
                <a16:creationId xmlns:a16="http://schemas.microsoft.com/office/drawing/2014/main" id="{00EA2AD6-986F-0343-ABD0-2DE5525B9D4A}"/>
              </a:ext>
            </a:extLst>
          </p:cNvPr>
          <p:cNvSpPr>
            <a:spLocks noGrp="1" noChangeArrowheads="1"/>
          </p:cNvSpPr>
          <p:nvPr>
            <p:ph type="title" idx="4294967295"/>
          </p:nvPr>
        </p:nvSpPr>
        <p:spPr>
          <a:xfrm>
            <a:off x="457200" y="128588"/>
            <a:ext cx="8229600" cy="866775"/>
          </a:xfrm>
        </p:spPr>
        <p:txBody>
          <a:bodyPr anchor="ctr"/>
          <a:lstStyle/>
          <a:p>
            <a:pPr eaLnBrk="1" hangingPunct="1">
              <a:defRPr/>
            </a:pPr>
            <a:r>
              <a:rPr lang="en-US" altLang="en-US">
                <a:effectLst>
                  <a:outerShdw blurRad="38100" dist="38100" dir="2700000" algn="tl">
                    <a:srgbClr val="C0C0C0"/>
                  </a:outerShdw>
                </a:effectLst>
                <a:ea typeface="ＭＳ Ｐゴシック" pitchFamily="34" charset="-128"/>
                <a:cs typeface="Arial" pitchFamily="34" charset="0"/>
              </a:rPr>
              <a:t>TCP Flow Control</a:t>
            </a:r>
          </a:p>
        </p:txBody>
      </p:sp>
      <p:sp>
        <p:nvSpPr>
          <p:cNvPr id="23558" name="Rectangle 3">
            <a:extLst>
              <a:ext uri="{FF2B5EF4-FFF2-40B4-BE49-F238E27FC236}">
                <a16:creationId xmlns:a16="http://schemas.microsoft.com/office/drawing/2014/main" id="{0CDB10B3-E73D-0245-B7C5-C274E0F469B6}"/>
              </a:ext>
            </a:extLst>
          </p:cNvPr>
          <p:cNvSpPr>
            <a:spLocks noGrp="1" noChangeArrowheads="1"/>
          </p:cNvSpPr>
          <p:nvPr>
            <p:ph type="body" sz="half" idx="4294967295"/>
          </p:nvPr>
        </p:nvSpPr>
        <p:spPr>
          <a:xfrm>
            <a:off x="457200" y="1171575"/>
            <a:ext cx="4033838" cy="1252538"/>
          </a:xfrm>
        </p:spPr>
        <p:txBody>
          <a:bodyPr/>
          <a:lstStyle/>
          <a:p>
            <a:pPr eaLnBrk="1" hangingPunct="1"/>
            <a:r>
              <a:rPr lang="en-US" altLang="en-US" sz="2600">
                <a:ea typeface="ＭＳ Ｐゴシック" panose="020B0600070205080204" pitchFamily="34" charset="-128"/>
                <a:cs typeface="ＭＳ Ｐゴシック" panose="020B0600070205080204" pitchFamily="34" charset="-128"/>
              </a:rPr>
              <a:t>Receive side of TCP connection has a receive buffer:</a:t>
            </a:r>
          </a:p>
        </p:txBody>
      </p:sp>
      <p:sp>
        <p:nvSpPr>
          <p:cNvPr id="23559" name="Rectangle 4">
            <a:extLst>
              <a:ext uri="{FF2B5EF4-FFF2-40B4-BE49-F238E27FC236}">
                <a16:creationId xmlns:a16="http://schemas.microsoft.com/office/drawing/2014/main" id="{7A6B3B6C-445E-6A49-8978-BA7B51854FF9}"/>
              </a:ext>
            </a:extLst>
          </p:cNvPr>
          <p:cNvSpPr>
            <a:spLocks noGrp="1" noChangeArrowheads="1"/>
          </p:cNvSpPr>
          <p:nvPr>
            <p:ph type="body" sz="half" idx="4294967295"/>
          </p:nvPr>
        </p:nvSpPr>
        <p:spPr>
          <a:xfrm>
            <a:off x="5029200" y="3176588"/>
            <a:ext cx="3810000" cy="2895600"/>
          </a:xfrm>
        </p:spPr>
        <p:txBody>
          <a:bodyPr/>
          <a:lstStyle/>
          <a:p>
            <a:pPr eaLnBrk="1" hangingPunct="1"/>
            <a:r>
              <a:rPr lang="en-US" altLang="en-US" sz="2600">
                <a:ea typeface="ＭＳ Ｐゴシック" panose="020B0600070205080204" pitchFamily="34" charset="-128"/>
                <a:cs typeface="ＭＳ Ｐゴシック" panose="020B0600070205080204" pitchFamily="34" charset="-128"/>
              </a:rPr>
              <a:t>Speed-matching service: matching the send rate to the receiving app</a:t>
            </a:r>
            <a:r>
              <a:rPr lang="ja-JP" altLang="en-US" sz="2600">
                <a:ea typeface="ＭＳ Ｐゴシック" panose="020B0600070205080204" pitchFamily="34" charset="-128"/>
                <a:cs typeface="ＭＳ Ｐゴシック" panose="020B0600070205080204" pitchFamily="34" charset="-128"/>
              </a:rPr>
              <a:t>’</a:t>
            </a:r>
            <a:r>
              <a:rPr lang="en-US" altLang="ja-JP" sz="2600">
                <a:ea typeface="ＭＳ Ｐゴシック" panose="020B0600070205080204" pitchFamily="34" charset="-128"/>
                <a:cs typeface="ＭＳ Ｐゴシック" panose="020B0600070205080204" pitchFamily="34" charset="-128"/>
              </a:rPr>
              <a:t>s drain rate</a:t>
            </a:r>
            <a:endParaRPr lang="en-US" altLang="en-US" sz="2600">
              <a:ea typeface="ＭＳ Ｐゴシック" panose="020B0600070205080204" pitchFamily="34" charset="-128"/>
              <a:cs typeface="ＭＳ Ｐゴシック" panose="020B0600070205080204" pitchFamily="34" charset="-128"/>
            </a:endParaRPr>
          </a:p>
        </p:txBody>
      </p:sp>
      <p:pic>
        <p:nvPicPr>
          <p:cNvPr id="23560" name="Picture 5" descr="rcvwin">
            <a:extLst>
              <a:ext uri="{FF2B5EF4-FFF2-40B4-BE49-F238E27FC236}">
                <a16:creationId xmlns:a16="http://schemas.microsoft.com/office/drawing/2014/main" id="{3351FD59-16C0-344A-9C9A-F4BDFBC184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628900"/>
            <a:ext cx="4800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1" name="Rectangle 6">
            <a:extLst>
              <a:ext uri="{FF2B5EF4-FFF2-40B4-BE49-F238E27FC236}">
                <a16:creationId xmlns:a16="http://schemas.microsoft.com/office/drawing/2014/main" id="{D0363614-46D1-5244-91F4-E1A0A8641F7B}"/>
              </a:ext>
            </a:extLst>
          </p:cNvPr>
          <p:cNvSpPr>
            <a:spLocks noChangeArrowheads="1"/>
          </p:cNvSpPr>
          <p:nvPr/>
        </p:nvSpPr>
        <p:spPr bwMode="auto">
          <a:xfrm>
            <a:off x="457200" y="4538663"/>
            <a:ext cx="3810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buClr>
                <a:srgbClr val="E2D532"/>
              </a:buClr>
              <a:buSzTx/>
              <a:buFontTx/>
              <a:buChar char="•"/>
            </a:pPr>
            <a:r>
              <a:rPr lang="en-US" altLang="en-US" sz="2800">
                <a:solidFill>
                  <a:srgbClr val="E2D532"/>
                </a:solidFill>
                <a:cs typeface="Arial" panose="020B0604020202020204" pitchFamily="34" charset="0"/>
              </a:rPr>
              <a:t>App process may be slow at reading from buffer</a:t>
            </a:r>
          </a:p>
        </p:txBody>
      </p:sp>
      <p:sp>
        <p:nvSpPr>
          <p:cNvPr id="23562" name="Text Box 7">
            <a:extLst>
              <a:ext uri="{FF2B5EF4-FFF2-40B4-BE49-F238E27FC236}">
                <a16:creationId xmlns:a16="http://schemas.microsoft.com/office/drawing/2014/main" id="{17359FA7-FC3C-BB4C-88BA-D8D0C6A74119}"/>
              </a:ext>
            </a:extLst>
          </p:cNvPr>
          <p:cNvSpPr txBox="1">
            <a:spLocks noChangeArrowheads="1"/>
          </p:cNvSpPr>
          <p:nvPr/>
        </p:nvSpPr>
        <p:spPr bwMode="auto">
          <a:xfrm>
            <a:off x="5207000" y="1258888"/>
            <a:ext cx="3365500" cy="1625600"/>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solidFill>
                  <a:schemeClr val="hlink"/>
                </a:solidFill>
                <a:cs typeface="Arial" panose="020B0604020202020204" pitchFamily="34" charset="0"/>
              </a:rPr>
              <a:t>Flow control:</a:t>
            </a:r>
          </a:p>
          <a:p>
            <a:pPr algn="ctr">
              <a:spcBef>
                <a:spcPct val="0"/>
              </a:spcBef>
              <a:buClrTx/>
              <a:buSzTx/>
              <a:buFontTx/>
              <a:buNone/>
            </a:pPr>
            <a:r>
              <a:rPr lang="en-US" altLang="en-US" sz="2000">
                <a:latin typeface="Comic Sans MS" panose="030F0902030302020204" pitchFamily="66" charset="0"/>
                <a:cs typeface="Arial" panose="020B0604020202020204" pitchFamily="34" charset="0"/>
              </a:rPr>
              <a:t>sender won</a:t>
            </a:r>
            <a:r>
              <a:rPr lang="ja-JP" altLang="en-US" sz="2000">
                <a:latin typeface="Comic Sans MS" panose="030F0902030302020204" pitchFamily="66" charset="0"/>
                <a:cs typeface="Arial" panose="020B0604020202020204" pitchFamily="34" charset="0"/>
              </a:rPr>
              <a:t>’</a:t>
            </a:r>
            <a:r>
              <a:rPr lang="en-US" altLang="ja-JP" sz="2000">
                <a:latin typeface="Comic Sans MS" panose="030F0902030302020204" pitchFamily="66" charset="0"/>
                <a:cs typeface="Arial" panose="020B0604020202020204" pitchFamily="34" charset="0"/>
              </a:rPr>
              <a:t>t overflow</a:t>
            </a:r>
          </a:p>
          <a:p>
            <a:pPr algn="ctr">
              <a:spcBef>
                <a:spcPct val="0"/>
              </a:spcBef>
              <a:buClrTx/>
              <a:buSzTx/>
              <a:buFontTx/>
              <a:buNone/>
            </a:pPr>
            <a:r>
              <a:rPr lang="en-US" altLang="en-US" sz="2000">
                <a:latin typeface="Comic Sans MS" panose="030F0902030302020204" pitchFamily="66" charset="0"/>
                <a:cs typeface="Arial" panose="020B0604020202020204" pitchFamily="34" charset="0"/>
              </a:rPr>
              <a:t>receiver</a:t>
            </a:r>
            <a:r>
              <a:rPr lang="ja-JP" altLang="en-US" sz="2000">
                <a:latin typeface="Comic Sans MS" panose="030F0902030302020204" pitchFamily="66" charset="0"/>
                <a:cs typeface="Arial" panose="020B0604020202020204" pitchFamily="34" charset="0"/>
              </a:rPr>
              <a:t>’</a:t>
            </a:r>
            <a:r>
              <a:rPr lang="en-US" altLang="ja-JP" sz="2000">
                <a:latin typeface="Comic Sans MS" panose="030F0902030302020204" pitchFamily="66" charset="0"/>
                <a:cs typeface="Arial" panose="020B0604020202020204" pitchFamily="34" charset="0"/>
              </a:rPr>
              <a:t>s buffer by</a:t>
            </a:r>
          </a:p>
          <a:p>
            <a:pPr algn="ctr">
              <a:spcBef>
                <a:spcPct val="0"/>
              </a:spcBef>
              <a:buClrTx/>
              <a:buSzTx/>
              <a:buFontTx/>
              <a:buNone/>
            </a:pPr>
            <a:r>
              <a:rPr lang="en-US" altLang="en-US" sz="2000">
                <a:latin typeface="Comic Sans MS" panose="030F0902030302020204" pitchFamily="66" charset="0"/>
                <a:cs typeface="Arial" panose="020B0604020202020204" pitchFamily="34" charset="0"/>
              </a:rPr>
              <a:t>transmitting too much,</a:t>
            </a:r>
          </a:p>
          <a:p>
            <a:pPr algn="ctr">
              <a:spcBef>
                <a:spcPct val="0"/>
              </a:spcBef>
              <a:buClrTx/>
              <a:buSzTx/>
              <a:buFontTx/>
              <a:buNone/>
            </a:pPr>
            <a:r>
              <a:rPr lang="en-US" altLang="en-US" sz="2000">
                <a:latin typeface="Comic Sans MS" panose="030F0902030302020204" pitchFamily="66" charset="0"/>
                <a:cs typeface="Arial" panose="020B0604020202020204" pitchFamily="34" charset="0"/>
              </a:rPr>
              <a:t> too fast</a:t>
            </a:r>
          </a:p>
        </p:txBody>
      </p:sp>
      <p:sp>
        <p:nvSpPr>
          <p:cNvPr id="2" name="Date Placeholder 1">
            <a:extLst>
              <a:ext uri="{FF2B5EF4-FFF2-40B4-BE49-F238E27FC236}">
                <a16:creationId xmlns:a16="http://schemas.microsoft.com/office/drawing/2014/main" id="{846E19E6-7475-8315-17CB-882E782BA013}"/>
              </a:ext>
            </a:extLst>
          </p:cNvPr>
          <p:cNvSpPr>
            <a:spLocks noGrp="1"/>
          </p:cNvSpPr>
          <p:nvPr>
            <p:ph type="dt" sz="half" idx="10"/>
          </p:nvPr>
        </p:nvSpPr>
        <p:spPr/>
        <p:txBody>
          <a:bodyPr/>
          <a:lstStyle/>
          <a:p>
            <a:pPr>
              <a:defRPr/>
            </a:pPr>
            <a:fld id="{BCB0EFA6-C0C0-4C41-AF46-469A5C7C15F2}"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57E876A6-8610-7872-8A9B-1846A0E7CB41}"/>
              </a:ext>
            </a:extLst>
          </p:cNvPr>
          <p:cNvSpPr>
            <a:spLocks noGrp="1"/>
          </p:cNvSpPr>
          <p:nvPr>
            <p:ph type="sldNum" sz="quarter" idx="12"/>
          </p:nvPr>
        </p:nvSpPr>
        <p:spPr/>
        <p:txBody>
          <a:bodyPr/>
          <a:lstStyle/>
          <a:p>
            <a:fld id="{3CC7B9EF-08F4-9D4D-B91A-A67D281EE850}"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4882" name="Rectangle 2">
            <a:extLst>
              <a:ext uri="{FF2B5EF4-FFF2-40B4-BE49-F238E27FC236}">
                <a16:creationId xmlns:a16="http://schemas.microsoft.com/office/drawing/2014/main" id="{D448411F-4DA9-7F4B-B654-2C1657E9807E}"/>
              </a:ext>
            </a:extLst>
          </p:cNvPr>
          <p:cNvSpPr>
            <a:spLocks noGrp="1" noChangeArrowheads="1"/>
          </p:cNvSpPr>
          <p:nvPr>
            <p:ph type="title" idx="4294967295"/>
          </p:nvPr>
        </p:nvSpPr>
        <p:spPr>
          <a:xfrm>
            <a:off x="457200" y="277813"/>
            <a:ext cx="8229600" cy="981075"/>
          </a:xfrm>
        </p:spPr>
        <p:txBody>
          <a:bodyPr anchor="ctr"/>
          <a:lstStyle/>
          <a:p>
            <a:pPr eaLnBrk="1" hangingPunct="1">
              <a:defRPr/>
            </a:pPr>
            <a:r>
              <a:rPr lang="en-US" altLang="en-US">
                <a:effectLst>
                  <a:outerShdw blurRad="38100" dist="38100" dir="2700000" algn="tl">
                    <a:srgbClr val="C0C0C0"/>
                  </a:outerShdw>
                </a:effectLst>
                <a:ea typeface="ＭＳ Ｐゴシック" pitchFamily="34" charset="-128"/>
                <a:cs typeface="Arial" pitchFamily="34" charset="0"/>
              </a:rPr>
              <a:t>TCP Flow Control</a:t>
            </a:r>
          </a:p>
        </p:txBody>
      </p:sp>
      <p:sp>
        <p:nvSpPr>
          <p:cNvPr id="24582" name="Rectangle 3">
            <a:extLst>
              <a:ext uri="{FF2B5EF4-FFF2-40B4-BE49-F238E27FC236}">
                <a16:creationId xmlns:a16="http://schemas.microsoft.com/office/drawing/2014/main" id="{65CF2E5D-BDA3-CB46-BEBF-1C3C0A182B43}"/>
              </a:ext>
            </a:extLst>
          </p:cNvPr>
          <p:cNvSpPr>
            <a:spLocks noGrp="1" noChangeArrowheads="1"/>
          </p:cNvSpPr>
          <p:nvPr>
            <p:ph type="body" sz="half" idx="4294967295"/>
          </p:nvPr>
        </p:nvSpPr>
        <p:spPr>
          <a:xfrm>
            <a:off x="254000" y="3221038"/>
            <a:ext cx="4802188" cy="2874962"/>
          </a:xfrm>
        </p:spPr>
        <p:txBody>
          <a:bodyPr/>
          <a:lstStyle/>
          <a:p>
            <a:pPr eaLnBrk="1" hangingPunct="1">
              <a:buFont typeface="Wingdings" pitchFamily="2" charset="2"/>
              <a:buNone/>
            </a:pPr>
            <a:r>
              <a:rPr lang="en-US" altLang="en-US" sz="2200">
                <a:solidFill>
                  <a:srgbClr val="00FF00"/>
                </a:solidFill>
                <a:ea typeface="ＭＳ Ｐゴシック" panose="020B0600070205080204" pitchFamily="34" charset="-128"/>
                <a:cs typeface="ＭＳ Ｐゴシック" panose="020B0600070205080204" pitchFamily="34" charset="-128"/>
              </a:rPr>
              <a:t>(Suppose TCP receiver discards out-of-order segments)</a:t>
            </a:r>
          </a:p>
          <a:p>
            <a:pPr eaLnBrk="1" hangingPunct="1">
              <a:buFont typeface="Wingdings" pitchFamily="2" charset="2"/>
              <a:buNone/>
            </a:pPr>
            <a:r>
              <a:rPr lang="en-US" altLang="en-US" sz="2600">
                <a:ea typeface="ＭＳ Ｐゴシック" panose="020B0600070205080204" pitchFamily="34" charset="-128"/>
                <a:cs typeface="ＭＳ Ｐゴシック" panose="020B0600070205080204" pitchFamily="34" charset="-128"/>
              </a:rPr>
              <a:t>Spare room in buffer</a:t>
            </a:r>
            <a:endParaRPr lang="en-US" altLang="en-US" sz="2600">
              <a:latin typeface="Courier New" panose="02070309020205020404" pitchFamily="49" charset="0"/>
              <a:ea typeface="ＭＳ Ｐゴシック" panose="020B0600070205080204" pitchFamily="34" charset="-128"/>
              <a:cs typeface="ＭＳ Ｐゴシック" panose="020B0600070205080204" pitchFamily="34" charset="-128"/>
            </a:endParaRPr>
          </a:p>
          <a:p>
            <a:pPr eaLnBrk="1" hangingPunct="1">
              <a:buFont typeface="Wingdings" pitchFamily="2" charset="2"/>
              <a:buNone/>
            </a:pPr>
            <a:r>
              <a:rPr lang="en-US" altLang="en-US" sz="2200" b="1">
                <a:latin typeface="Courier New" panose="02070309020205020404" pitchFamily="49" charset="0"/>
                <a:ea typeface="ＭＳ Ｐゴシック" panose="020B0600070205080204" pitchFamily="34" charset="-128"/>
                <a:cs typeface="ＭＳ Ｐゴシック" panose="020B0600070205080204" pitchFamily="34" charset="-128"/>
              </a:rPr>
              <a:t>= RcvWindow</a:t>
            </a:r>
            <a:endParaRPr lang="en-US" altLang="en-US" sz="2200">
              <a:ea typeface="ＭＳ Ｐゴシック" panose="020B0600070205080204" pitchFamily="34" charset="-128"/>
              <a:cs typeface="ＭＳ Ｐゴシック" panose="020B0600070205080204" pitchFamily="34" charset="-128"/>
            </a:endParaRPr>
          </a:p>
          <a:p>
            <a:pPr eaLnBrk="1" hangingPunct="1">
              <a:buFont typeface="Wingdings" pitchFamily="2" charset="2"/>
              <a:buNone/>
            </a:pPr>
            <a:r>
              <a:rPr lang="en-US" altLang="en-US" sz="2200" b="1">
                <a:latin typeface="Courier New" panose="02070309020205020404" pitchFamily="49" charset="0"/>
                <a:ea typeface="ＭＳ Ｐゴシック" panose="020B0600070205080204" pitchFamily="34" charset="-128"/>
                <a:cs typeface="ＭＳ Ｐゴシック" panose="020B0600070205080204" pitchFamily="34" charset="-128"/>
              </a:rPr>
              <a:t>= RcvBuffer-[LastByteRcvd - LastByteRead]</a:t>
            </a:r>
          </a:p>
        </p:txBody>
      </p:sp>
      <p:sp>
        <p:nvSpPr>
          <p:cNvPr id="24583" name="Rectangle 4">
            <a:extLst>
              <a:ext uri="{FF2B5EF4-FFF2-40B4-BE49-F238E27FC236}">
                <a16:creationId xmlns:a16="http://schemas.microsoft.com/office/drawing/2014/main" id="{B6514562-C5CF-C14C-87DE-806EE7599FD2}"/>
              </a:ext>
            </a:extLst>
          </p:cNvPr>
          <p:cNvSpPr>
            <a:spLocks noGrp="1" noChangeArrowheads="1"/>
          </p:cNvSpPr>
          <p:nvPr>
            <p:ph type="body" sz="half" idx="4294967295"/>
          </p:nvPr>
        </p:nvSpPr>
        <p:spPr>
          <a:xfrm>
            <a:off x="5029200" y="1290638"/>
            <a:ext cx="3886200" cy="4648200"/>
          </a:xfrm>
        </p:spPr>
        <p:txBody>
          <a:bodyPr/>
          <a:lstStyle/>
          <a:p>
            <a:pPr eaLnBrk="1" hangingPunct="1"/>
            <a:r>
              <a:rPr lang="en-US" altLang="en-US" sz="2600">
                <a:ea typeface="ＭＳ Ｐゴシック" panose="020B0600070205080204" pitchFamily="34" charset="-128"/>
                <a:cs typeface="ＭＳ Ｐゴシック" panose="020B0600070205080204" pitchFamily="34" charset="-128"/>
              </a:rPr>
              <a:t>Rcvr advertises spare room by including value of </a:t>
            </a:r>
            <a:r>
              <a:rPr lang="en-US" altLang="en-US" sz="2600" b="1">
                <a:latin typeface="Courier New" panose="02070309020205020404" pitchFamily="49" charset="0"/>
                <a:ea typeface="ＭＳ Ｐゴシック" panose="020B0600070205080204" pitchFamily="34" charset="-128"/>
                <a:cs typeface="ＭＳ Ｐゴシック" panose="020B0600070205080204" pitchFamily="34" charset="-128"/>
              </a:rPr>
              <a:t>RcvWindow</a:t>
            </a:r>
            <a:r>
              <a:rPr lang="en-US" altLang="en-US" sz="2600">
                <a:ea typeface="ＭＳ Ｐゴシック" panose="020B0600070205080204" pitchFamily="34" charset="-128"/>
                <a:cs typeface="ＭＳ Ｐゴシック" panose="020B0600070205080204" pitchFamily="34" charset="-128"/>
              </a:rPr>
              <a:t> in segments</a:t>
            </a:r>
          </a:p>
          <a:p>
            <a:pPr eaLnBrk="1" hangingPunct="1"/>
            <a:r>
              <a:rPr lang="en-US" altLang="en-US" sz="2600">
                <a:ea typeface="ＭＳ Ｐゴシック" panose="020B0600070205080204" pitchFamily="34" charset="-128"/>
                <a:cs typeface="ＭＳ Ｐゴシック" panose="020B0600070205080204" pitchFamily="34" charset="-128"/>
              </a:rPr>
              <a:t>Sender limits unACKed data to </a:t>
            </a:r>
            <a:r>
              <a:rPr lang="en-US" altLang="en-US" sz="2600" b="1">
                <a:latin typeface="Courier New" panose="02070309020205020404" pitchFamily="49" charset="0"/>
                <a:ea typeface="ＭＳ Ｐゴシック" panose="020B0600070205080204" pitchFamily="34" charset="-128"/>
                <a:cs typeface="ＭＳ Ｐゴシック" panose="020B0600070205080204" pitchFamily="34" charset="-128"/>
              </a:rPr>
              <a:t>RcvWindow</a:t>
            </a:r>
            <a:endParaRPr lang="en-US" altLang="en-US" sz="2600">
              <a:latin typeface="Courier New" panose="02070309020205020404" pitchFamily="49" charset="0"/>
              <a:ea typeface="ＭＳ Ｐゴシック" panose="020B0600070205080204" pitchFamily="34" charset="-128"/>
              <a:cs typeface="ＭＳ Ｐゴシック" panose="020B0600070205080204" pitchFamily="34" charset="-128"/>
            </a:endParaRPr>
          </a:p>
          <a:p>
            <a:pPr lvl="1" eaLnBrk="1" hangingPunct="1"/>
            <a:r>
              <a:rPr lang="en-US" altLang="en-US" sz="2200">
                <a:ea typeface="ＭＳ Ｐゴシック" panose="020B0600070205080204" pitchFamily="34" charset="-128"/>
              </a:rPr>
              <a:t>guarantees receive buffer doesn</a:t>
            </a:r>
            <a:r>
              <a:rPr lang="ja-JP" altLang="en-US" sz="2200">
                <a:ea typeface="ＭＳ Ｐゴシック" panose="020B0600070205080204" pitchFamily="34" charset="-128"/>
              </a:rPr>
              <a:t>’</a:t>
            </a:r>
            <a:r>
              <a:rPr lang="en-US" altLang="ja-JP" sz="2200">
                <a:ea typeface="ＭＳ Ｐゴシック" panose="020B0600070205080204" pitchFamily="34" charset="-128"/>
              </a:rPr>
              <a:t>t overflow</a:t>
            </a:r>
            <a:endParaRPr lang="en-US" altLang="en-US" sz="2200">
              <a:latin typeface="Courier New" panose="02070309020205020404" pitchFamily="49" charset="0"/>
              <a:ea typeface="ＭＳ Ｐゴシック" panose="020B0600070205080204" pitchFamily="34" charset="-128"/>
            </a:endParaRPr>
          </a:p>
        </p:txBody>
      </p:sp>
      <p:pic>
        <p:nvPicPr>
          <p:cNvPr id="24584" name="Picture 5" descr="rcvwin">
            <a:extLst>
              <a:ext uri="{FF2B5EF4-FFF2-40B4-BE49-F238E27FC236}">
                <a16:creationId xmlns:a16="http://schemas.microsoft.com/office/drawing/2014/main" id="{88F1E821-0A10-884D-9C49-41D0DF7F87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371600"/>
            <a:ext cx="4800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C6B8AD99-5FFE-58E0-421F-1ACE493236C6}"/>
              </a:ext>
            </a:extLst>
          </p:cNvPr>
          <p:cNvSpPr>
            <a:spLocks noGrp="1"/>
          </p:cNvSpPr>
          <p:nvPr>
            <p:ph type="dt" sz="half" idx="10"/>
          </p:nvPr>
        </p:nvSpPr>
        <p:spPr/>
        <p:txBody>
          <a:bodyPr/>
          <a:lstStyle/>
          <a:p>
            <a:pPr>
              <a:defRPr/>
            </a:pPr>
            <a:fld id="{D413409E-A801-5A4A-A09E-87F97F6770E7}"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44E5B553-9B07-F473-F065-7B0E4D3092C6}"/>
              </a:ext>
            </a:extLst>
          </p:cNvPr>
          <p:cNvSpPr>
            <a:spLocks noGrp="1"/>
          </p:cNvSpPr>
          <p:nvPr>
            <p:ph type="sldNum" sz="quarter" idx="12"/>
          </p:nvPr>
        </p:nvSpPr>
        <p:spPr/>
        <p:txBody>
          <a:bodyPr/>
          <a:lstStyle/>
          <a:p>
            <a:fld id="{3CC7B9EF-08F4-9D4D-B91A-A67D281EE850}"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5906" name="Rectangle 2">
            <a:extLst>
              <a:ext uri="{FF2B5EF4-FFF2-40B4-BE49-F238E27FC236}">
                <a16:creationId xmlns:a16="http://schemas.microsoft.com/office/drawing/2014/main" id="{385B96DD-C6ED-DD45-8CDA-E17CC6CD4480}"/>
              </a:ext>
            </a:extLst>
          </p:cNvPr>
          <p:cNvSpPr>
            <a:spLocks noGrp="1" noChangeArrowheads="1"/>
          </p:cNvSpPr>
          <p:nvPr>
            <p:ph type="title" idx="4294967295"/>
          </p:nvPr>
        </p:nvSpPr>
        <p:spPr/>
        <p:txBody>
          <a:bodyPr anchor="ctr"/>
          <a:lstStyle/>
          <a:p>
            <a:pPr eaLnBrk="1" hangingPunct="1">
              <a:defRPr/>
            </a:pPr>
            <a:r>
              <a:rPr lang="en-US" sz="3800">
                <a:effectLst>
                  <a:outerShdw blurRad="38100" dist="38100" dir="2700000" algn="tl">
                    <a:srgbClr val="DDDDDD"/>
                  </a:outerShdw>
                </a:effectLst>
                <a:cs typeface="Arial" charset="0"/>
              </a:rPr>
              <a:t>Principles of Congestion Control</a:t>
            </a:r>
            <a:endParaRPr lang="en-US">
              <a:effectLst>
                <a:outerShdw blurRad="38100" dist="38100" dir="2700000" algn="tl">
                  <a:srgbClr val="DDDDDD"/>
                </a:outerShdw>
              </a:effectLst>
              <a:cs typeface="Arial" charset="0"/>
            </a:endParaRPr>
          </a:p>
        </p:txBody>
      </p:sp>
      <p:sp>
        <p:nvSpPr>
          <p:cNvPr id="25606" name="Rectangle 3">
            <a:extLst>
              <a:ext uri="{FF2B5EF4-FFF2-40B4-BE49-F238E27FC236}">
                <a16:creationId xmlns:a16="http://schemas.microsoft.com/office/drawing/2014/main" id="{09C09C22-8303-B643-A926-F9600D39BF5D}"/>
              </a:ext>
            </a:extLst>
          </p:cNvPr>
          <p:cNvSpPr>
            <a:spLocks noGrp="1" noChangeArrowheads="1"/>
          </p:cNvSpPr>
          <p:nvPr>
            <p:ph type="body" sz="half" idx="4294967295"/>
          </p:nvPr>
        </p:nvSpPr>
        <p:spPr>
          <a:xfrm>
            <a:off x="457200" y="1400175"/>
            <a:ext cx="8220075" cy="4495800"/>
          </a:xfrm>
        </p:spPr>
        <p:txBody>
          <a:bodyPr/>
          <a:lstStyle/>
          <a:p>
            <a:pPr eaLnBrk="1" hangingPunct="1">
              <a:buFont typeface="Wingdings" pitchFamily="2" charset="2"/>
              <a:buNone/>
            </a:pPr>
            <a:r>
              <a:rPr lang="en-US" altLang="en-US">
                <a:ea typeface="ＭＳ Ｐゴシック" panose="020B0600070205080204" pitchFamily="34" charset="-128"/>
                <a:cs typeface="ＭＳ Ｐゴシック" panose="020B0600070205080204" pitchFamily="34" charset="-128"/>
              </a:rPr>
              <a:t>Congestion:</a:t>
            </a:r>
            <a:endParaRPr lang="en-US" altLang="en-US" sz="2600">
              <a:ea typeface="ＭＳ Ｐゴシック" panose="020B0600070205080204" pitchFamily="34" charset="-128"/>
              <a:cs typeface="ＭＳ Ｐゴシック" panose="020B0600070205080204" pitchFamily="34" charset="-128"/>
            </a:endParaRPr>
          </a:p>
          <a:p>
            <a:pPr eaLnBrk="1" hangingPunct="1"/>
            <a:r>
              <a:rPr lang="en-US" altLang="en-US" sz="2600">
                <a:ea typeface="ＭＳ Ｐゴシック" panose="020B0600070205080204" pitchFamily="34" charset="-128"/>
                <a:cs typeface="ＭＳ Ｐゴシック" panose="020B0600070205080204" pitchFamily="34" charset="-128"/>
              </a:rPr>
              <a:t>Informally: </a:t>
            </a:r>
            <a:r>
              <a:rPr lang="ja-JP" altLang="en-US" sz="2600">
                <a:ea typeface="ＭＳ Ｐゴシック" panose="020B0600070205080204" pitchFamily="34" charset="-128"/>
                <a:cs typeface="ＭＳ Ｐゴシック" panose="020B0600070205080204" pitchFamily="34" charset="-128"/>
              </a:rPr>
              <a:t>“</a:t>
            </a:r>
            <a:r>
              <a:rPr lang="en-US" altLang="ja-JP" sz="2600">
                <a:ea typeface="ＭＳ Ｐゴシック" panose="020B0600070205080204" pitchFamily="34" charset="-128"/>
                <a:cs typeface="ＭＳ Ｐゴシック" panose="020B0600070205080204" pitchFamily="34" charset="-128"/>
              </a:rPr>
              <a:t>too many sources sending too much data too fast for </a:t>
            </a:r>
            <a:r>
              <a:rPr lang="en-US" altLang="ja-JP" sz="2600" i="1">
                <a:solidFill>
                  <a:schemeClr val="hlink"/>
                </a:solidFill>
                <a:ea typeface="ＭＳ Ｐゴシック" panose="020B0600070205080204" pitchFamily="34" charset="-128"/>
                <a:cs typeface="ＭＳ Ｐゴシック" panose="020B0600070205080204" pitchFamily="34" charset="-128"/>
              </a:rPr>
              <a:t>network</a:t>
            </a:r>
            <a:r>
              <a:rPr lang="en-US" altLang="ja-JP" sz="2600">
                <a:ea typeface="ＭＳ Ｐゴシック" panose="020B0600070205080204" pitchFamily="34" charset="-128"/>
                <a:cs typeface="ＭＳ Ｐゴシック" panose="020B0600070205080204" pitchFamily="34" charset="-128"/>
              </a:rPr>
              <a:t> to handle</a:t>
            </a:r>
            <a:r>
              <a:rPr lang="ja-JP" altLang="en-US" sz="2600">
                <a:ea typeface="ＭＳ Ｐゴシック" panose="020B0600070205080204" pitchFamily="34" charset="-128"/>
                <a:cs typeface="ＭＳ Ｐゴシック" panose="020B0600070205080204" pitchFamily="34" charset="-128"/>
              </a:rPr>
              <a:t>”</a:t>
            </a:r>
            <a:endParaRPr lang="en-US" altLang="ja-JP" sz="2600">
              <a:ea typeface="ＭＳ Ｐゴシック" panose="020B0600070205080204" pitchFamily="34" charset="-128"/>
              <a:cs typeface="ＭＳ Ｐゴシック" panose="020B0600070205080204" pitchFamily="34" charset="-128"/>
            </a:endParaRPr>
          </a:p>
          <a:p>
            <a:pPr eaLnBrk="1" hangingPunct="1"/>
            <a:r>
              <a:rPr lang="en-US" altLang="en-US" sz="2600">
                <a:ea typeface="ＭＳ Ｐゴシック" panose="020B0600070205080204" pitchFamily="34" charset="-128"/>
                <a:cs typeface="ＭＳ Ｐゴシック" panose="020B0600070205080204" pitchFamily="34" charset="-128"/>
              </a:rPr>
              <a:t>Different from flow control!</a:t>
            </a:r>
          </a:p>
          <a:p>
            <a:pPr eaLnBrk="1" hangingPunct="1"/>
            <a:r>
              <a:rPr lang="en-US" altLang="en-US" sz="2600">
                <a:ea typeface="ＭＳ Ｐゴシック" panose="020B0600070205080204" pitchFamily="34" charset="-128"/>
                <a:cs typeface="ＭＳ Ｐゴシック" panose="020B0600070205080204" pitchFamily="34" charset="-128"/>
              </a:rPr>
              <a:t>Manifestations:</a:t>
            </a:r>
          </a:p>
          <a:p>
            <a:pPr lvl="1" eaLnBrk="1" hangingPunct="1"/>
            <a:r>
              <a:rPr lang="en-US" altLang="en-US">
                <a:ea typeface="ＭＳ Ｐゴシック" panose="020B0600070205080204" pitchFamily="34" charset="-128"/>
              </a:rPr>
              <a:t>lost packets (buffer overflow at routers)</a:t>
            </a:r>
          </a:p>
          <a:p>
            <a:pPr lvl="1" eaLnBrk="1" hangingPunct="1"/>
            <a:r>
              <a:rPr lang="en-US" altLang="en-US">
                <a:ea typeface="ＭＳ Ｐゴシック" panose="020B0600070205080204" pitchFamily="34" charset="-128"/>
              </a:rPr>
              <a:t>long delays (queueing in router buffers)</a:t>
            </a:r>
            <a:endParaRPr lang="en-US" altLang="en-US" sz="2000">
              <a:ea typeface="ＭＳ Ｐゴシック" panose="020B0600070205080204" pitchFamily="34" charset="-128"/>
            </a:endParaRPr>
          </a:p>
        </p:txBody>
      </p:sp>
      <p:sp>
        <p:nvSpPr>
          <p:cNvPr id="2" name="Date Placeholder 1">
            <a:extLst>
              <a:ext uri="{FF2B5EF4-FFF2-40B4-BE49-F238E27FC236}">
                <a16:creationId xmlns:a16="http://schemas.microsoft.com/office/drawing/2014/main" id="{F5B5EE08-4AED-62EB-1EDA-196B0972406D}"/>
              </a:ext>
            </a:extLst>
          </p:cNvPr>
          <p:cNvSpPr>
            <a:spLocks noGrp="1"/>
          </p:cNvSpPr>
          <p:nvPr>
            <p:ph type="dt" sz="half" idx="10"/>
          </p:nvPr>
        </p:nvSpPr>
        <p:spPr/>
        <p:txBody>
          <a:bodyPr/>
          <a:lstStyle/>
          <a:p>
            <a:pPr>
              <a:defRPr/>
            </a:pPr>
            <a:fld id="{F6A1D90B-963E-824B-9D88-5784AB79D6D0}" type="datetime1">
              <a:rPr lang="en-US" altLang="en-US" smtClean="0"/>
              <a:t>5/10/23</a:t>
            </a:fld>
            <a:endParaRPr lang="en-US" altLang="en-US"/>
          </a:p>
        </p:txBody>
      </p:sp>
      <p:sp>
        <p:nvSpPr>
          <p:cNvPr id="7" name="Slide Number Placeholder 6">
            <a:extLst>
              <a:ext uri="{FF2B5EF4-FFF2-40B4-BE49-F238E27FC236}">
                <a16:creationId xmlns:a16="http://schemas.microsoft.com/office/drawing/2014/main" id="{ADD60B2C-0309-77BB-CE0D-1F7C7A9EED67}"/>
              </a:ext>
            </a:extLst>
          </p:cNvPr>
          <p:cNvSpPr>
            <a:spLocks noGrp="1"/>
          </p:cNvSpPr>
          <p:nvPr>
            <p:ph type="sldNum" sz="quarter" idx="12"/>
          </p:nvPr>
        </p:nvSpPr>
        <p:spPr/>
        <p:txBody>
          <a:bodyPr/>
          <a:lstStyle/>
          <a:p>
            <a:fld id="{3CC7B9EF-08F4-9D4D-B91A-A67D281EE850}" type="slidenum">
              <a:rPr lang="en-US" altLang="en-US" smtClean="0"/>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6930" name="Rectangle 2">
            <a:extLst>
              <a:ext uri="{FF2B5EF4-FFF2-40B4-BE49-F238E27FC236}">
                <a16:creationId xmlns:a16="http://schemas.microsoft.com/office/drawing/2014/main" id="{6F57157B-2D71-B042-8102-9A4F5C44FE4D}"/>
              </a:ext>
            </a:extLst>
          </p:cNvPr>
          <p:cNvSpPr>
            <a:spLocks noGrp="1" noChangeArrowheads="1"/>
          </p:cNvSpPr>
          <p:nvPr>
            <p:ph type="title" idx="4294967295"/>
          </p:nvPr>
        </p:nvSpPr>
        <p:spPr>
          <a:xfrm>
            <a:off x="311150" y="0"/>
            <a:ext cx="8521700" cy="1371600"/>
          </a:xfrm>
        </p:spPr>
        <p:txBody>
          <a:bodyPr anchor="ctr"/>
          <a:lstStyle/>
          <a:p>
            <a:pPr eaLnBrk="1" hangingPunct="1">
              <a:defRPr/>
            </a:pPr>
            <a:r>
              <a:rPr lang="en-US" sz="3400">
                <a:effectLst>
                  <a:outerShdw blurRad="38100" dist="38100" dir="2700000" algn="tl">
                    <a:srgbClr val="DDDDDD"/>
                  </a:outerShdw>
                </a:effectLst>
                <a:cs typeface="Arial" charset="0"/>
              </a:rPr>
              <a:t>Approaches towards Congestion Control</a:t>
            </a:r>
            <a:endParaRPr lang="en-US">
              <a:effectLst>
                <a:outerShdw blurRad="38100" dist="38100" dir="2700000" algn="tl">
                  <a:srgbClr val="DDDDDD"/>
                </a:outerShdw>
              </a:effectLst>
              <a:cs typeface="Arial" charset="0"/>
            </a:endParaRPr>
          </a:p>
        </p:txBody>
      </p:sp>
      <p:sp>
        <p:nvSpPr>
          <p:cNvPr id="26630" name="Rectangle 3">
            <a:extLst>
              <a:ext uri="{FF2B5EF4-FFF2-40B4-BE49-F238E27FC236}">
                <a16:creationId xmlns:a16="http://schemas.microsoft.com/office/drawing/2014/main" id="{8BCB3D6A-77C6-E546-A283-D4AFC0160DE7}"/>
              </a:ext>
            </a:extLst>
          </p:cNvPr>
          <p:cNvSpPr>
            <a:spLocks noGrp="1" noChangeArrowheads="1"/>
          </p:cNvSpPr>
          <p:nvPr>
            <p:ph type="body" sz="half" idx="4294967295"/>
          </p:nvPr>
        </p:nvSpPr>
        <p:spPr>
          <a:xfrm>
            <a:off x="601663" y="2065338"/>
            <a:ext cx="4003675" cy="3713162"/>
          </a:xfrm>
        </p:spPr>
        <p:txBody>
          <a:bodyPr/>
          <a:lstStyle/>
          <a:p>
            <a:pPr eaLnBrk="1" hangingPunct="1">
              <a:buFont typeface="Wingdings" pitchFamily="2" charset="2"/>
              <a:buNone/>
            </a:pPr>
            <a:r>
              <a:rPr lang="en-US" altLang="en-US" sz="2600">
                <a:ea typeface="ＭＳ Ｐゴシック" panose="020B0600070205080204" pitchFamily="34" charset="-128"/>
                <a:cs typeface="ＭＳ Ｐゴシック" panose="020B0600070205080204" pitchFamily="34" charset="-128"/>
              </a:rPr>
              <a:t>End-end congestion control:</a:t>
            </a:r>
          </a:p>
          <a:p>
            <a:pPr eaLnBrk="1" hangingPunct="1"/>
            <a:r>
              <a:rPr lang="en-US" altLang="en-US" sz="2200">
                <a:ea typeface="ＭＳ Ｐゴシック" panose="020B0600070205080204" pitchFamily="34" charset="-128"/>
                <a:cs typeface="ＭＳ Ｐゴシック" panose="020B0600070205080204" pitchFamily="34" charset="-128"/>
              </a:rPr>
              <a:t>no explicit feedback from network</a:t>
            </a:r>
          </a:p>
          <a:p>
            <a:pPr eaLnBrk="1" hangingPunct="1"/>
            <a:r>
              <a:rPr lang="en-US" altLang="en-US" sz="2200">
                <a:ea typeface="ＭＳ Ｐゴシック" panose="020B0600070205080204" pitchFamily="34" charset="-128"/>
                <a:cs typeface="ＭＳ Ｐゴシック" panose="020B0600070205080204" pitchFamily="34" charset="-128"/>
              </a:rPr>
              <a:t>congestion inferred from end-system observed loss, delay</a:t>
            </a:r>
          </a:p>
          <a:p>
            <a:pPr eaLnBrk="1" hangingPunct="1"/>
            <a:r>
              <a:rPr lang="en-US" altLang="en-US" sz="2200">
                <a:ea typeface="ＭＳ Ｐゴシック" panose="020B0600070205080204" pitchFamily="34" charset="-128"/>
                <a:cs typeface="ＭＳ Ｐゴシック" panose="020B0600070205080204" pitchFamily="34" charset="-128"/>
              </a:rPr>
              <a:t>approach taken by TCP</a:t>
            </a:r>
            <a:endParaRPr lang="en-US" altLang="en-US" sz="2600">
              <a:ea typeface="ＭＳ Ｐゴシック" panose="020B0600070205080204" pitchFamily="34" charset="-128"/>
              <a:cs typeface="ＭＳ Ｐゴシック" panose="020B0600070205080204" pitchFamily="34" charset="-128"/>
            </a:endParaRPr>
          </a:p>
        </p:txBody>
      </p:sp>
      <p:sp>
        <p:nvSpPr>
          <p:cNvPr id="26631" name="Rectangle 4">
            <a:extLst>
              <a:ext uri="{FF2B5EF4-FFF2-40B4-BE49-F238E27FC236}">
                <a16:creationId xmlns:a16="http://schemas.microsoft.com/office/drawing/2014/main" id="{F40D2DFE-1C32-4948-B54C-E87A63392BEA}"/>
              </a:ext>
            </a:extLst>
          </p:cNvPr>
          <p:cNvSpPr>
            <a:spLocks noGrp="1" noChangeArrowheads="1"/>
          </p:cNvSpPr>
          <p:nvPr>
            <p:ph type="body" sz="half" idx="4294967295"/>
          </p:nvPr>
        </p:nvSpPr>
        <p:spPr>
          <a:xfrm>
            <a:off x="4652963" y="2033588"/>
            <a:ext cx="4033837" cy="4079875"/>
          </a:xfrm>
        </p:spPr>
        <p:txBody>
          <a:bodyPr/>
          <a:lstStyle/>
          <a:p>
            <a:pPr eaLnBrk="1" hangingPunct="1">
              <a:buFont typeface="Wingdings" pitchFamily="2" charset="2"/>
              <a:buNone/>
            </a:pPr>
            <a:r>
              <a:rPr lang="en-US" altLang="en-US" sz="2600">
                <a:ea typeface="ＭＳ Ｐゴシック" panose="020B0600070205080204" pitchFamily="34" charset="-128"/>
                <a:cs typeface="ＭＳ Ｐゴシック" panose="020B0600070205080204" pitchFamily="34" charset="-128"/>
              </a:rPr>
              <a:t>Network-assisted congestion control:</a:t>
            </a:r>
          </a:p>
          <a:p>
            <a:pPr eaLnBrk="1" hangingPunct="1"/>
            <a:r>
              <a:rPr lang="en-US" altLang="en-US" sz="2200">
                <a:ea typeface="ＭＳ Ｐゴシック" panose="020B0600070205080204" pitchFamily="34" charset="-128"/>
                <a:cs typeface="ＭＳ Ｐゴシック" panose="020B0600070205080204" pitchFamily="34" charset="-128"/>
              </a:rPr>
              <a:t>routers provide feedback to end systems</a:t>
            </a:r>
          </a:p>
          <a:p>
            <a:pPr lvl="1" eaLnBrk="1" hangingPunct="1"/>
            <a:r>
              <a:rPr lang="en-US" altLang="en-US" sz="2200">
                <a:ea typeface="ＭＳ Ｐゴシック" panose="020B0600070205080204" pitchFamily="34" charset="-128"/>
              </a:rPr>
              <a:t>single bit indicating congestion (SNA, DECbit, TCP/IP ECN, ATM)</a:t>
            </a:r>
          </a:p>
          <a:p>
            <a:pPr lvl="1" eaLnBrk="1" hangingPunct="1"/>
            <a:r>
              <a:rPr lang="en-US" altLang="en-US" sz="2200">
                <a:ea typeface="ＭＳ Ｐゴシック" panose="020B0600070205080204" pitchFamily="34" charset="-128"/>
              </a:rPr>
              <a:t>explicit rate sender should send at</a:t>
            </a:r>
            <a:endParaRPr lang="en-US" altLang="en-US" sz="2000">
              <a:ea typeface="ＭＳ Ｐゴシック" panose="020B0600070205080204" pitchFamily="34" charset="-128"/>
            </a:endParaRPr>
          </a:p>
        </p:txBody>
      </p:sp>
      <p:sp>
        <p:nvSpPr>
          <p:cNvPr id="26632" name="Rectangle 5">
            <a:extLst>
              <a:ext uri="{FF2B5EF4-FFF2-40B4-BE49-F238E27FC236}">
                <a16:creationId xmlns:a16="http://schemas.microsoft.com/office/drawing/2014/main" id="{FB0EAE38-786A-6340-9361-27CF657DD179}"/>
              </a:ext>
            </a:extLst>
          </p:cNvPr>
          <p:cNvSpPr>
            <a:spLocks noChangeArrowheads="1"/>
          </p:cNvSpPr>
          <p:nvPr/>
        </p:nvSpPr>
        <p:spPr bwMode="auto">
          <a:xfrm>
            <a:off x="425450" y="1309688"/>
            <a:ext cx="83629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buClr>
                <a:srgbClr val="E2D532"/>
              </a:buClr>
              <a:buSzTx/>
              <a:buFontTx/>
              <a:buNone/>
            </a:pPr>
            <a:r>
              <a:rPr lang="en-US" altLang="en-US" sz="2800">
                <a:solidFill>
                  <a:schemeClr val="accent2"/>
                </a:solidFill>
                <a:cs typeface="Arial" panose="020B0604020202020204" pitchFamily="34" charset="0"/>
              </a:rPr>
              <a:t>Two broad approaches towards congestion control</a:t>
            </a:r>
          </a:p>
        </p:txBody>
      </p:sp>
      <p:sp>
        <p:nvSpPr>
          <p:cNvPr id="2" name="Date Placeholder 1">
            <a:extLst>
              <a:ext uri="{FF2B5EF4-FFF2-40B4-BE49-F238E27FC236}">
                <a16:creationId xmlns:a16="http://schemas.microsoft.com/office/drawing/2014/main" id="{95706430-3C35-4FFB-F0B5-5EC7C74177D7}"/>
              </a:ext>
            </a:extLst>
          </p:cNvPr>
          <p:cNvSpPr>
            <a:spLocks noGrp="1"/>
          </p:cNvSpPr>
          <p:nvPr>
            <p:ph type="dt" sz="half" idx="10"/>
          </p:nvPr>
        </p:nvSpPr>
        <p:spPr/>
        <p:txBody>
          <a:bodyPr/>
          <a:lstStyle/>
          <a:p>
            <a:pPr>
              <a:defRPr/>
            </a:pPr>
            <a:fld id="{466AFC73-2FDC-724F-99B6-0A5E64F6812D}"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94C9C030-4748-64D9-C9B9-2F7ABD97373C}"/>
              </a:ext>
            </a:extLst>
          </p:cNvPr>
          <p:cNvSpPr>
            <a:spLocks noGrp="1"/>
          </p:cNvSpPr>
          <p:nvPr>
            <p:ph type="sldNum" sz="quarter" idx="12"/>
          </p:nvPr>
        </p:nvSpPr>
        <p:spPr/>
        <p:txBody>
          <a:bodyPr/>
          <a:lstStyle/>
          <a:p>
            <a:fld id="{3CC7B9EF-08F4-9D4D-B91A-A67D281EE850}" type="slidenum">
              <a:rPr lang="en-US" altLang="en-US" smtClean="0"/>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954" name="Rectangle 2">
            <a:extLst>
              <a:ext uri="{FF2B5EF4-FFF2-40B4-BE49-F238E27FC236}">
                <a16:creationId xmlns:a16="http://schemas.microsoft.com/office/drawing/2014/main" id="{3F578A9E-E5AB-7F4B-B616-1CC83E947F38}"/>
              </a:ext>
            </a:extLst>
          </p:cNvPr>
          <p:cNvSpPr>
            <a:spLocks noGrp="1" noChangeArrowheads="1"/>
          </p:cNvSpPr>
          <p:nvPr>
            <p:ph type="title" idx="4294967295"/>
          </p:nvPr>
        </p:nvSpPr>
        <p:spPr>
          <a:xfrm>
            <a:off x="228600" y="228600"/>
            <a:ext cx="8458200" cy="1143000"/>
          </a:xfrm>
        </p:spPr>
        <p:txBody>
          <a:bodyPr anchor="ctr"/>
          <a:lstStyle/>
          <a:p>
            <a:pPr eaLnBrk="1" hangingPunct="1">
              <a:defRPr/>
            </a:pPr>
            <a:r>
              <a:rPr lang="en-US" altLang="en-US" sz="3800">
                <a:effectLst>
                  <a:outerShdw blurRad="38100" dist="38100" dir="2700000" algn="tl">
                    <a:srgbClr val="C0C0C0"/>
                  </a:outerShdw>
                </a:effectLst>
                <a:ea typeface="ＭＳ Ｐゴシック" pitchFamily="34" charset="-128"/>
                <a:cs typeface="Arial" pitchFamily="34" charset="0"/>
              </a:rPr>
              <a:t>TCP Congestion Control: </a:t>
            </a:r>
            <a:br>
              <a:rPr lang="en-US" altLang="en-US" sz="3800">
                <a:effectLst>
                  <a:outerShdw blurRad="38100" dist="38100" dir="2700000" algn="tl">
                    <a:srgbClr val="C0C0C0"/>
                  </a:outerShdw>
                </a:effectLst>
                <a:ea typeface="ＭＳ Ｐゴシック" pitchFamily="34" charset="-128"/>
                <a:cs typeface="Arial" pitchFamily="34" charset="0"/>
              </a:rPr>
            </a:br>
            <a:r>
              <a:rPr lang="en-US" altLang="en-US" sz="2900">
                <a:solidFill>
                  <a:schemeClr val="tx1"/>
                </a:solidFill>
                <a:effectLst>
                  <a:outerShdw blurRad="38100" dist="38100" dir="2700000" algn="tl">
                    <a:srgbClr val="C0C0C0"/>
                  </a:outerShdw>
                </a:effectLst>
                <a:ea typeface="ＭＳ Ｐゴシック" pitchFamily="34" charset="-128"/>
                <a:cs typeface="Arial" pitchFamily="34" charset="0"/>
              </a:rPr>
              <a:t>Additive Increase, Multiplicative Decrease</a:t>
            </a:r>
          </a:p>
        </p:txBody>
      </p:sp>
      <p:sp>
        <p:nvSpPr>
          <p:cNvPr id="27654" name="Rectangle 3">
            <a:extLst>
              <a:ext uri="{FF2B5EF4-FFF2-40B4-BE49-F238E27FC236}">
                <a16:creationId xmlns:a16="http://schemas.microsoft.com/office/drawing/2014/main" id="{E7F7B177-BF61-0C4D-BD7A-2EA0A1BB0E49}"/>
              </a:ext>
            </a:extLst>
          </p:cNvPr>
          <p:cNvSpPr>
            <a:spLocks noChangeArrowheads="1"/>
          </p:cNvSpPr>
          <p:nvPr/>
        </p:nvSpPr>
        <p:spPr bwMode="auto">
          <a:xfrm>
            <a:off x="457200" y="1457325"/>
            <a:ext cx="8229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buClr>
                <a:srgbClr val="E2D532"/>
              </a:buClr>
              <a:buSzTx/>
              <a:buFontTx/>
              <a:buChar char="•"/>
            </a:pPr>
            <a:r>
              <a:rPr lang="en-US" altLang="en-US" sz="2400" i="1">
                <a:solidFill>
                  <a:schemeClr val="hlink"/>
                </a:solidFill>
                <a:cs typeface="Arial" panose="020B0604020202020204" pitchFamily="34" charset="0"/>
              </a:rPr>
              <a:t>Approach:</a:t>
            </a:r>
            <a:r>
              <a:rPr lang="en-US" altLang="en-US" sz="2400">
                <a:solidFill>
                  <a:srgbClr val="E2D532"/>
                </a:solidFill>
                <a:cs typeface="Arial" panose="020B0604020202020204" pitchFamily="34" charset="0"/>
              </a:rPr>
              <a:t> increase transmission rate (window size), probing for usable bandwidth, until loss occurs</a:t>
            </a:r>
          </a:p>
          <a:p>
            <a:pPr lvl="1" eaLnBrk="1" hangingPunct="1">
              <a:buClr>
                <a:srgbClr val="E2D532"/>
              </a:buClr>
              <a:buSzTx/>
              <a:buFontTx/>
              <a:buChar char="–"/>
            </a:pPr>
            <a:r>
              <a:rPr lang="en-US" altLang="en-US" sz="2400" i="1">
                <a:solidFill>
                  <a:schemeClr val="hlink"/>
                </a:solidFill>
              </a:rPr>
              <a:t>Additive increase:</a:t>
            </a:r>
            <a:r>
              <a:rPr lang="en-US" altLang="en-US" sz="2400">
                <a:solidFill>
                  <a:srgbClr val="E2D532"/>
                </a:solidFill>
              </a:rPr>
              <a:t> increase  </a:t>
            </a:r>
            <a:r>
              <a:rPr lang="en-US" altLang="en-US" sz="2400" b="1"/>
              <a:t>cwnd</a:t>
            </a:r>
            <a:r>
              <a:rPr lang="en-US" altLang="en-US" sz="2400">
                <a:solidFill>
                  <a:srgbClr val="E2D532"/>
                </a:solidFill>
              </a:rPr>
              <a:t> every RTT until loss detected</a:t>
            </a:r>
            <a:endParaRPr lang="en-US" altLang="en-US" sz="2400" i="1">
              <a:solidFill>
                <a:srgbClr val="E2D532"/>
              </a:solidFill>
            </a:endParaRPr>
          </a:p>
          <a:p>
            <a:pPr lvl="1" eaLnBrk="1" hangingPunct="1">
              <a:buClr>
                <a:srgbClr val="E2D532"/>
              </a:buClr>
              <a:buSzTx/>
              <a:buFontTx/>
              <a:buChar char="–"/>
            </a:pPr>
            <a:r>
              <a:rPr lang="en-US" altLang="en-US" sz="2400" i="1">
                <a:solidFill>
                  <a:schemeClr val="hlink"/>
                </a:solidFill>
              </a:rPr>
              <a:t>Multiplicative decrease</a:t>
            </a:r>
            <a:r>
              <a:rPr lang="en-US" altLang="en-US" sz="2400">
                <a:solidFill>
                  <a:schemeClr val="hlink"/>
                </a:solidFill>
              </a:rPr>
              <a:t>:</a:t>
            </a:r>
            <a:r>
              <a:rPr lang="en-US" altLang="en-US" sz="2400">
                <a:solidFill>
                  <a:srgbClr val="E2D532"/>
                </a:solidFill>
              </a:rPr>
              <a:t> cut </a:t>
            </a:r>
            <a:r>
              <a:rPr lang="en-US" altLang="en-US" sz="2400" b="1"/>
              <a:t>cwnd</a:t>
            </a:r>
            <a:r>
              <a:rPr lang="en-US" altLang="en-US" sz="2400">
                <a:solidFill>
                  <a:srgbClr val="E2D532"/>
                </a:solidFill>
              </a:rPr>
              <a:t> after loss </a:t>
            </a:r>
            <a:endParaRPr lang="en-US" altLang="en-US" sz="2000">
              <a:solidFill>
                <a:srgbClr val="E2D532"/>
              </a:solidFill>
            </a:endParaRPr>
          </a:p>
        </p:txBody>
      </p:sp>
      <p:sp>
        <p:nvSpPr>
          <p:cNvPr id="27655" name="Rectangle 4">
            <a:extLst>
              <a:ext uri="{FF2B5EF4-FFF2-40B4-BE49-F238E27FC236}">
                <a16:creationId xmlns:a16="http://schemas.microsoft.com/office/drawing/2014/main" id="{4FD37CF0-93D0-4643-AE0B-9A30E15B23DF}"/>
              </a:ext>
            </a:extLst>
          </p:cNvPr>
          <p:cNvSpPr>
            <a:spLocks noChangeArrowheads="1"/>
          </p:cNvSpPr>
          <p:nvPr/>
        </p:nvSpPr>
        <p:spPr bwMode="auto">
          <a:xfrm>
            <a:off x="3352800" y="3581400"/>
            <a:ext cx="6858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endParaRPr lang="en-US" altLang="en-US" sz="1800">
              <a:cs typeface="Arial" panose="020B0604020202020204" pitchFamily="34" charset="0"/>
            </a:endParaRPr>
          </a:p>
        </p:txBody>
      </p:sp>
      <p:sp>
        <p:nvSpPr>
          <p:cNvPr id="27656" name="Text Box 5">
            <a:extLst>
              <a:ext uri="{FF2B5EF4-FFF2-40B4-BE49-F238E27FC236}">
                <a16:creationId xmlns:a16="http://schemas.microsoft.com/office/drawing/2014/main" id="{4ACB4E72-1816-E442-BF69-E152622E2587}"/>
              </a:ext>
            </a:extLst>
          </p:cNvPr>
          <p:cNvSpPr txBox="1">
            <a:spLocks noChangeArrowheads="1"/>
          </p:cNvSpPr>
          <p:nvPr/>
        </p:nvSpPr>
        <p:spPr bwMode="auto">
          <a:xfrm>
            <a:off x="177800" y="4295775"/>
            <a:ext cx="223678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latin typeface="Comic Sans MS" panose="030F0902030302020204" pitchFamily="66" charset="0"/>
                <a:cs typeface="Arial" panose="020B0604020202020204" pitchFamily="34" charset="0"/>
              </a:rPr>
              <a:t>Saw tooth</a:t>
            </a:r>
          </a:p>
          <a:p>
            <a:pPr algn="ctr">
              <a:spcBef>
                <a:spcPct val="0"/>
              </a:spcBef>
              <a:buClrTx/>
              <a:buSzTx/>
              <a:buFontTx/>
              <a:buNone/>
            </a:pPr>
            <a:r>
              <a:rPr lang="en-US" altLang="en-US" sz="2000">
                <a:latin typeface="Comic Sans MS" panose="030F0902030302020204" pitchFamily="66" charset="0"/>
                <a:cs typeface="Arial" panose="020B0604020202020204" pitchFamily="34" charset="0"/>
              </a:rPr>
              <a:t>behavior: probing</a:t>
            </a:r>
          </a:p>
          <a:p>
            <a:pPr algn="ctr">
              <a:spcBef>
                <a:spcPct val="0"/>
              </a:spcBef>
              <a:buClrTx/>
              <a:buSzTx/>
              <a:buFontTx/>
              <a:buNone/>
            </a:pPr>
            <a:r>
              <a:rPr lang="en-US" altLang="en-US" sz="2000">
                <a:latin typeface="Comic Sans MS" panose="030F0902030302020204" pitchFamily="66" charset="0"/>
                <a:cs typeface="Arial" panose="020B0604020202020204" pitchFamily="34" charset="0"/>
              </a:rPr>
              <a:t>for bandwidth</a:t>
            </a:r>
          </a:p>
        </p:txBody>
      </p:sp>
      <p:pic>
        <p:nvPicPr>
          <p:cNvPr id="27657" name="Picture 6" descr="Presentation1">
            <a:extLst>
              <a:ext uri="{FF2B5EF4-FFF2-40B4-BE49-F238E27FC236}">
                <a16:creationId xmlns:a16="http://schemas.microsoft.com/office/drawing/2014/main" id="{C3F0C0CE-5F09-3F44-B379-52E946482B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202" r="8340"/>
          <a:stretch>
            <a:fillRect/>
          </a:stretch>
        </p:blipFill>
        <p:spPr bwMode="auto">
          <a:xfrm>
            <a:off x="2503488" y="3597275"/>
            <a:ext cx="6010275"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578B5D75-9A1C-35A5-080B-CE7E151CEF35}"/>
              </a:ext>
            </a:extLst>
          </p:cNvPr>
          <p:cNvSpPr>
            <a:spLocks noGrp="1"/>
          </p:cNvSpPr>
          <p:nvPr>
            <p:ph type="dt" sz="half" idx="10"/>
          </p:nvPr>
        </p:nvSpPr>
        <p:spPr/>
        <p:txBody>
          <a:bodyPr/>
          <a:lstStyle/>
          <a:p>
            <a:pPr>
              <a:defRPr/>
            </a:pPr>
            <a:fld id="{EE90A255-3FC7-F84B-B3B9-A0915BD2F897}"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D45A6615-3F6F-62DE-359B-529361A78921}"/>
              </a:ext>
            </a:extLst>
          </p:cNvPr>
          <p:cNvSpPr>
            <a:spLocks noGrp="1"/>
          </p:cNvSpPr>
          <p:nvPr>
            <p:ph type="sldNum" sz="quarter" idx="12"/>
          </p:nvPr>
        </p:nvSpPr>
        <p:spPr/>
        <p:txBody>
          <a:bodyPr/>
          <a:lstStyle/>
          <a:p>
            <a:fld id="{3CC7B9EF-08F4-9D4D-B91A-A67D281EE850}" type="slidenum">
              <a:rPr lang="en-US" altLang="en-US" smtClean="0"/>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8978" name="Rectangle 2">
            <a:extLst>
              <a:ext uri="{FF2B5EF4-FFF2-40B4-BE49-F238E27FC236}">
                <a16:creationId xmlns:a16="http://schemas.microsoft.com/office/drawing/2014/main" id="{2A2C6B7B-9214-C44F-8EA6-8AC9A2499654}"/>
              </a:ext>
            </a:extLst>
          </p:cNvPr>
          <p:cNvSpPr>
            <a:spLocks noGrp="1" noChangeArrowheads="1"/>
          </p:cNvSpPr>
          <p:nvPr>
            <p:ph type="title" idx="4294967295"/>
          </p:nvPr>
        </p:nvSpPr>
        <p:spPr>
          <a:xfrm>
            <a:off x="457200" y="277813"/>
            <a:ext cx="8229600" cy="822325"/>
          </a:xfrm>
        </p:spPr>
        <p:txBody>
          <a:bodyPr anchor="ctr"/>
          <a:lstStyle/>
          <a:p>
            <a:pPr eaLnBrk="1" hangingPunct="1">
              <a:defRPr/>
            </a:pPr>
            <a:r>
              <a:rPr lang="en-US" altLang="en-US">
                <a:effectLst>
                  <a:outerShdw blurRad="38100" dist="38100" dir="2700000" algn="tl">
                    <a:srgbClr val="C0C0C0"/>
                  </a:outerShdw>
                </a:effectLst>
                <a:ea typeface="ＭＳ Ｐゴシック" pitchFamily="34" charset="-128"/>
                <a:cs typeface="Arial" pitchFamily="34" charset="0"/>
              </a:rPr>
              <a:t>TCP Congestion Control</a:t>
            </a:r>
          </a:p>
        </p:txBody>
      </p:sp>
      <p:sp>
        <p:nvSpPr>
          <p:cNvPr id="28678" name="Rectangle 3">
            <a:extLst>
              <a:ext uri="{FF2B5EF4-FFF2-40B4-BE49-F238E27FC236}">
                <a16:creationId xmlns:a16="http://schemas.microsoft.com/office/drawing/2014/main" id="{0A5F7F61-9C1C-3845-B1D6-52A7CCF8FD7D}"/>
              </a:ext>
            </a:extLst>
          </p:cNvPr>
          <p:cNvSpPr>
            <a:spLocks noGrp="1" noChangeArrowheads="1"/>
          </p:cNvSpPr>
          <p:nvPr>
            <p:ph type="body" sz="half" idx="4294967295"/>
          </p:nvPr>
        </p:nvSpPr>
        <p:spPr>
          <a:xfrm>
            <a:off x="0" y="1309688"/>
            <a:ext cx="5029200" cy="4378325"/>
          </a:xfrm>
        </p:spPr>
        <p:txBody>
          <a:bodyPr/>
          <a:lstStyle/>
          <a:p>
            <a:pPr eaLnBrk="1" hangingPunct="1"/>
            <a:r>
              <a:rPr lang="en-US" altLang="en-US" sz="2600">
                <a:ea typeface="ＭＳ Ｐゴシック" panose="020B0600070205080204" pitchFamily="34" charset="-128"/>
                <a:cs typeface="ＭＳ Ｐゴシック" panose="020B0600070205080204" pitchFamily="34" charset="-128"/>
              </a:rPr>
              <a:t>Sender limits transmission:</a:t>
            </a:r>
          </a:p>
          <a:p>
            <a:pPr eaLnBrk="1" hangingPunct="1">
              <a:buFont typeface="Wingdings" pitchFamily="2" charset="2"/>
              <a:buNone/>
            </a:pPr>
            <a:r>
              <a:rPr lang="en-US" altLang="en-US" sz="2200" b="1">
                <a:solidFill>
                  <a:srgbClr val="FF0000"/>
                </a:solidFill>
                <a:latin typeface="Courier New" panose="02070309020205020404" pitchFamily="49" charset="0"/>
                <a:ea typeface="ＭＳ Ｐゴシック" panose="020B0600070205080204" pitchFamily="34" charset="-128"/>
                <a:cs typeface="ＭＳ Ｐゴシック" panose="020B0600070205080204" pitchFamily="34" charset="-128"/>
              </a:rPr>
              <a:t>  </a:t>
            </a:r>
            <a:r>
              <a:rPr lang="en-US" altLang="en-US" sz="2000" b="1">
                <a:latin typeface="Courier New" panose="02070309020205020404" pitchFamily="49" charset="0"/>
                <a:ea typeface="ＭＳ Ｐゴシック" panose="020B0600070205080204" pitchFamily="34" charset="-128"/>
                <a:cs typeface="ＭＳ Ｐゴシック" panose="020B0600070205080204" pitchFamily="34" charset="-128"/>
              </a:rPr>
              <a:t>LastByteSent-LastByteAcked</a:t>
            </a:r>
          </a:p>
          <a:p>
            <a:pPr eaLnBrk="1" hangingPunct="1">
              <a:buFont typeface="Wingdings" pitchFamily="2" charset="2"/>
              <a:buNone/>
            </a:pPr>
            <a:r>
              <a:rPr lang="en-US" altLang="en-US" sz="2000" b="1">
                <a:latin typeface="Courier New" panose="02070309020205020404" pitchFamily="49" charset="0"/>
                <a:ea typeface="ＭＳ Ｐゴシック" panose="020B0600070205080204" pitchFamily="34" charset="-128"/>
                <a:cs typeface="ＭＳ Ｐゴシック" panose="020B0600070205080204" pitchFamily="34" charset="-128"/>
                <a:sym typeface="Symbol" pitchFamily="2" charset="2"/>
              </a:rPr>
              <a:t>                    cwnd</a:t>
            </a:r>
          </a:p>
          <a:p>
            <a:pPr eaLnBrk="1" hangingPunct="1"/>
            <a:r>
              <a:rPr lang="en-US" altLang="en-US" sz="2600">
                <a:ea typeface="ＭＳ Ｐゴシック" panose="020B0600070205080204" pitchFamily="34" charset="-128"/>
                <a:cs typeface="ＭＳ Ｐゴシック" panose="020B0600070205080204" pitchFamily="34" charset="-128"/>
              </a:rPr>
              <a:t>Roughly,</a:t>
            </a:r>
          </a:p>
          <a:p>
            <a:pPr eaLnBrk="1" hangingPunct="1"/>
            <a:endParaRPr lang="en-US" altLang="en-US" sz="2600">
              <a:ea typeface="ＭＳ Ｐゴシック" panose="020B0600070205080204" pitchFamily="34" charset="-128"/>
              <a:cs typeface="ＭＳ Ｐゴシック" panose="020B0600070205080204" pitchFamily="34" charset="-128"/>
            </a:endParaRPr>
          </a:p>
          <a:p>
            <a:pPr eaLnBrk="1" hangingPunct="1"/>
            <a:endParaRPr lang="en-US" altLang="en-US" sz="2600">
              <a:ea typeface="ＭＳ Ｐゴシック" panose="020B0600070205080204" pitchFamily="34" charset="-128"/>
              <a:cs typeface="ＭＳ Ｐゴシック" panose="020B0600070205080204" pitchFamily="34" charset="-128"/>
            </a:endParaRPr>
          </a:p>
          <a:p>
            <a:pPr eaLnBrk="1" hangingPunct="1"/>
            <a:r>
              <a:rPr lang="en-US" altLang="en-US" sz="2600" b="1">
                <a:latin typeface="Courier New" panose="02070309020205020404" pitchFamily="49" charset="0"/>
                <a:ea typeface="ＭＳ Ｐゴシック" panose="020B0600070205080204" pitchFamily="34" charset="-128"/>
                <a:cs typeface="ＭＳ Ｐゴシック" panose="020B0600070205080204" pitchFamily="34" charset="-128"/>
              </a:rPr>
              <a:t>cwnd</a:t>
            </a:r>
            <a:r>
              <a:rPr lang="en-US" altLang="en-US" sz="2600">
                <a:ea typeface="ＭＳ Ｐゴシック" panose="020B0600070205080204" pitchFamily="34" charset="-128"/>
                <a:cs typeface="ＭＳ Ｐゴシック" panose="020B0600070205080204" pitchFamily="34" charset="-128"/>
              </a:rPr>
              <a:t> is dynamic, function of perceived network congestion</a:t>
            </a:r>
          </a:p>
          <a:p>
            <a:pPr eaLnBrk="1" hangingPunct="1"/>
            <a:endParaRPr lang="en-US" altLang="en-US" sz="2600">
              <a:ea typeface="ＭＳ Ｐゴシック" panose="020B0600070205080204" pitchFamily="34" charset="-128"/>
              <a:cs typeface="ＭＳ Ｐゴシック" panose="020B0600070205080204" pitchFamily="34" charset="-128"/>
            </a:endParaRPr>
          </a:p>
        </p:txBody>
      </p:sp>
      <p:sp>
        <p:nvSpPr>
          <p:cNvPr id="28679" name="Rectangle 4">
            <a:extLst>
              <a:ext uri="{FF2B5EF4-FFF2-40B4-BE49-F238E27FC236}">
                <a16:creationId xmlns:a16="http://schemas.microsoft.com/office/drawing/2014/main" id="{8EEC7CC8-871E-B149-A1B8-B596841AF44D}"/>
              </a:ext>
            </a:extLst>
          </p:cNvPr>
          <p:cNvSpPr>
            <a:spLocks noGrp="1" noChangeArrowheads="1"/>
          </p:cNvSpPr>
          <p:nvPr>
            <p:ph type="body" sz="half" idx="4294967295"/>
          </p:nvPr>
        </p:nvSpPr>
        <p:spPr>
          <a:xfrm>
            <a:off x="5043488" y="1295400"/>
            <a:ext cx="3810000" cy="4648200"/>
          </a:xfrm>
        </p:spPr>
        <p:txBody>
          <a:bodyPr/>
          <a:lstStyle/>
          <a:p>
            <a:pPr eaLnBrk="1" hangingPunct="1">
              <a:buFont typeface="Wingdings" pitchFamily="2" charset="2"/>
              <a:buNone/>
            </a:pPr>
            <a:r>
              <a:rPr lang="en-US" altLang="en-US" sz="2600" u="sng">
                <a:solidFill>
                  <a:schemeClr val="hlink"/>
                </a:solidFill>
                <a:ea typeface="ＭＳ Ｐゴシック" panose="020B0600070205080204" pitchFamily="34" charset="-128"/>
                <a:cs typeface="ＭＳ Ｐゴシック" panose="020B0600070205080204" pitchFamily="34" charset="-128"/>
              </a:rPr>
              <a:t>How does  sender perceive congestion?</a:t>
            </a:r>
            <a:endParaRPr lang="en-US" altLang="en-US" sz="2600">
              <a:solidFill>
                <a:schemeClr val="hlink"/>
              </a:solidFill>
              <a:ea typeface="ＭＳ Ｐゴシック" panose="020B0600070205080204" pitchFamily="34" charset="-128"/>
              <a:cs typeface="ＭＳ Ｐゴシック" panose="020B0600070205080204" pitchFamily="34" charset="-128"/>
            </a:endParaRPr>
          </a:p>
          <a:p>
            <a:pPr eaLnBrk="1" hangingPunct="1"/>
            <a:r>
              <a:rPr lang="en-US" altLang="en-US" sz="2600">
                <a:ea typeface="ＭＳ Ｐゴシック" panose="020B0600070205080204" pitchFamily="34" charset="-128"/>
                <a:cs typeface="ＭＳ Ｐゴシック" panose="020B0600070205080204" pitchFamily="34" charset="-128"/>
              </a:rPr>
              <a:t>loss event = timeout </a:t>
            </a:r>
            <a:r>
              <a:rPr lang="en-US" altLang="en-US" sz="2600" i="1">
                <a:ea typeface="ＭＳ Ｐゴシック" panose="020B0600070205080204" pitchFamily="34" charset="-128"/>
                <a:cs typeface="ＭＳ Ｐゴシック" panose="020B0600070205080204" pitchFamily="34" charset="-128"/>
              </a:rPr>
              <a:t>or</a:t>
            </a:r>
            <a:r>
              <a:rPr lang="en-US" altLang="en-US" sz="2600">
                <a:ea typeface="ＭＳ Ｐゴシック" panose="020B0600070205080204" pitchFamily="34" charset="-128"/>
                <a:cs typeface="ＭＳ Ｐゴシック" panose="020B0600070205080204" pitchFamily="34" charset="-128"/>
              </a:rPr>
              <a:t> 3 duplicate acks</a:t>
            </a:r>
          </a:p>
          <a:p>
            <a:pPr eaLnBrk="1" hangingPunct="1"/>
            <a:r>
              <a:rPr lang="en-US" altLang="en-US" sz="2600">
                <a:ea typeface="ＭＳ Ｐゴシック" panose="020B0600070205080204" pitchFamily="34" charset="-128"/>
                <a:cs typeface="ＭＳ Ｐゴシック" panose="020B0600070205080204" pitchFamily="34" charset="-128"/>
              </a:rPr>
              <a:t>TCP sender reduces rate (</a:t>
            </a:r>
            <a:r>
              <a:rPr lang="en-US" altLang="en-US" sz="2600" b="1">
                <a:latin typeface="Courier New" panose="02070309020205020404" pitchFamily="49" charset="0"/>
                <a:ea typeface="ＭＳ Ｐゴシック" panose="020B0600070205080204" pitchFamily="34" charset="-128"/>
                <a:cs typeface="ＭＳ Ｐゴシック" panose="020B0600070205080204" pitchFamily="34" charset="-128"/>
              </a:rPr>
              <a:t>cwnd</a:t>
            </a:r>
            <a:r>
              <a:rPr lang="en-US" altLang="en-US" sz="2600">
                <a:ea typeface="ＭＳ Ｐゴシック" panose="020B0600070205080204" pitchFamily="34" charset="-128"/>
                <a:cs typeface="ＭＳ Ｐゴシック" panose="020B0600070205080204" pitchFamily="34" charset="-128"/>
              </a:rPr>
              <a:t>) after loss event</a:t>
            </a:r>
          </a:p>
        </p:txBody>
      </p:sp>
      <p:grpSp>
        <p:nvGrpSpPr>
          <p:cNvPr id="28680" name="Group 5">
            <a:extLst>
              <a:ext uri="{FF2B5EF4-FFF2-40B4-BE49-F238E27FC236}">
                <a16:creationId xmlns:a16="http://schemas.microsoft.com/office/drawing/2014/main" id="{3C02C137-3FE6-F64E-89A7-F861C25AC611}"/>
              </a:ext>
            </a:extLst>
          </p:cNvPr>
          <p:cNvGrpSpPr>
            <a:grpSpLocks/>
          </p:cNvGrpSpPr>
          <p:nvPr/>
        </p:nvGrpSpPr>
        <p:grpSpPr bwMode="auto">
          <a:xfrm>
            <a:off x="457200" y="3276600"/>
            <a:ext cx="4410075" cy="762000"/>
            <a:chOff x="1104" y="3564"/>
            <a:chExt cx="2778" cy="510"/>
          </a:xfrm>
        </p:grpSpPr>
        <p:sp>
          <p:nvSpPr>
            <p:cNvPr id="28681" name="Text Box 6">
              <a:extLst>
                <a:ext uri="{FF2B5EF4-FFF2-40B4-BE49-F238E27FC236}">
                  <a16:creationId xmlns:a16="http://schemas.microsoft.com/office/drawing/2014/main" id="{2EB5378C-6D8B-A84E-A974-3433959C28A4}"/>
                </a:ext>
              </a:extLst>
            </p:cNvPr>
            <p:cNvSpPr txBox="1">
              <a:spLocks noChangeArrowheads="1"/>
            </p:cNvSpPr>
            <p:nvPr/>
          </p:nvSpPr>
          <p:spPr bwMode="auto">
            <a:xfrm>
              <a:off x="1362" y="3671"/>
              <a:ext cx="588"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latin typeface="Comic Sans MS" panose="030F0902030302020204" pitchFamily="66" charset="0"/>
                  <a:cs typeface="Arial" panose="020B0604020202020204" pitchFamily="34" charset="0"/>
                </a:rPr>
                <a:t>rate =</a:t>
              </a:r>
              <a:r>
                <a:rPr lang="en-US" altLang="en-US" sz="1000">
                  <a:latin typeface="Times New Roman" panose="02020603050405020304" pitchFamily="18" charset="0"/>
                  <a:cs typeface="Arial" panose="020B0604020202020204" pitchFamily="34" charset="0"/>
                </a:rPr>
                <a:t> </a:t>
              </a:r>
            </a:p>
          </p:txBody>
        </p:sp>
        <p:sp>
          <p:nvSpPr>
            <p:cNvPr id="28682" name="Text Box 7">
              <a:extLst>
                <a:ext uri="{FF2B5EF4-FFF2-40B4-BE49-F238E27FC236}">
                  <a16:creationId xmlns:a16="http://schemas.microsoft.com/office/drawing/2014/main" id="{E8F4A536-85D4-2544-88DA-3D52D12FFC21}"/>
                </a:ext>
              </a:extLst>
            </p:cNvPr>
            <p:cNvSpPr txBox="1">
              <a:spLocks noChangeArrowheads="1"/>
            </p:cNvSpPr>
            <p:nvPr/>
          </p:nvSpPr>
          <p:spPr bwMode="auto">
            <a:xfrm>
              <a:off x="2353" y="3575"/>
              <a:ext cx="505"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latin typeface="Comic Sans MS" panose="030F0902030302020204" pitchFamily="66" charset="0"/>
                  <a:cs typeface="Arial" panose="020B0604020202020204" pitchFamily="34" charset="0"/>
                </a:rPr>
                <a:t>cwnd</a:t>
              </a:r>
              <a:r>
                <a:rPr lang="en-US" altLang="en-US" sz="1000">
                  <a:latin typeface="Times New Roman" panose="02020603050405020304" pitchFamily="18" charset="0"/>
                  <a:cs typeface="Arial" panose="020B0604020202020204" pitchFamily="34" charset="0"/>
                </a:rPr>
                <a:t> </a:t>
              </a:r>
            </a:p>
          </p:txBody>
        </p:sp>
        <p:sp>
          <p:nvSpPr>
            <p:cNvPr id="28683" name="Text Box 8">
              <a:extLst>
                <a:ext uri="{FF2B5EF4-FFF2-40B4-BE49-F238E27FC236}">
                  <a16:creationId xmlns:a16="http://schemas.microsoft.com/office/drawing/2014/main" id="{A9D94BFE-3F48-054C-9228-B770729A8C2F}"/>
                </a:ext>
              </a:extLst>
            </p:cNvPr>
            <p:cNvSpPr txBox="1">
              <a:spLocks noChangeArrowheads="1"/>
            </p:cNvSpPr>
            <p:nvPr/>
          </p:nvSpPr>
          <p:spPr bwMode="auto">
            <a:xfrm>
              <a:off x="2333" y="3797"/>
              <a:ext cx="455"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latin typeface="Comic Sans MS" panose="030F0902030302020204" pitchFamily="66" charset="0"/>
                  <a:cs typeface="Arial" panose="020B0604020202020204" pitchFamily="34" charset="0"/>
                </a:rPr>
                <a:t>RTT</a:t>
              </a:r>
              <a:r>
                <a:rPr lang="en-US" altLang="en-US" sz="1000">
                  <a:latin typeface="Times New Roman" panose="02020603050405020304" pitchFamily="18" charset="0"/>
                  <a:cs typeface="Arial" panose="020B0604020202020204" pitchFamily="34" charset="0"/>
                </a:rPr>
                <a:t> </a:t>
              </a:r>
            </a:p>
          </p:txBody>
        </p:sp>
        <p:sp>
          <p:nvSpPr>
            <p:cNvPr id="28684" name="Text Box 9">
              <a:extLst>
                <a:ext uri="{FF2B5EF4-FFF2-40B4-BE49-F238E27FC236}">
                  <a16:creationId xmlns:a16="http://schemas.microsoft.com/office/drawing/2014/main" id="{1320A687-FB37-C341-9D2D-DD32EAB869CB}"/>
                </a:ext>
              </a:extLst>
            </p:cNvPr>
            <p:cNvSpPr txBox="1">
              <a:spLocks noChangeArrowheads="1"/>
            </p:cNvSpPr>
            <p:nvPr/>
          </p:nvSpPr>
          <p:spPr bwMode="auto">
            <a:xfrm>
              <a:off x="2953" y="3695"/>
              <a:ext cx="871"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latin typeface="Comic Sans MS" panose="030F0902030302020204" pitchFamily="66" charset="0"/>
                  <a:cs typeface="Arial" panose="020B0604020202020204" pitchFamily="34" charset="0"/>
                </a:rPr>
                <a:t>Bytes/sec</a:t>
              </a:r>
              <a:endParaRPr lang="en-US" altLang="en-US" sz="1000">
                <a:latin typeface="Times New Roman" panose="02020603050405020304" pitchFamily="18" charset="0"/>
                <a:cs typeface="Arial" panose="020B0604020202020204" pitchFamily="34" charset="0"/>
              </a:endParaRPr>
            </a:p>
          </p:txBody>
        </p:sp>
        <p:sp>
          <p:nvSpPr>
            <p:cNvPr id="28685" name="Line 10">
              <a:extLst>
                <a:ext uri="{FF2B5EF4-FFF2-40B4-BE49-F238E27FC236}">
                  <a16:creationId xmlns:a16="http://schemas.microsoft.com/office/drawing/2014/main" id="{7CF6E6A5-1CC1-D44B-AB0E-5CFB0BE0CB91}"/>
                </a:ext>
              </a:extLst>
            </p:cNvPr>
            <p:cNvSpPr>
              <a:spLocks noChangeShapeType="1"/>
            </p:cNvSpPr>
            <p:nvPr/>
          </p:nvSpPr>
          <p:spPr bwMode="auto">
            <a:xfrm flipV="1">
              <a:off x="2262" y="3804"/>
              <a:ext cx="63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6" name="Rectangle 11">
              <a:extLst>
                <a:ext uri="{FF2B5EF4-FFF2-40B4-BE49-F238E27FC236}">
                  <a16:creationId xmlns:a16="http://schemas.microsoft.com/office/drawing/2014/main" id="{D069B025-BDAE-FA44-AFD7-9D3E348CF43F}"/>
                </a:ext>
              </a:extLst>
            </p:cNvPr>
            <p:cNvSpPr>
              <a:spLocks noChangeArrowheads="1"/>
            </p:cNvSpPr>
            <p:nvPr/>
          </p:nvSpPr>
          <p:spPr bwMode="auto">
            <a:xfrm>
              <a:off x="1104" y="3564"/>
              <a:ext cx="2778" cy="510"/>
            </a:xfrm>
            <a:prstGeom prst="rect">
              <a:avLst/>
            </a:prstGeom>
            <a:noFill/>
            <a:ln w="1905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endParaRPr lang="en-US" altLang="en-US" sz="1800">
                <a:cs typeface="Arial" panose="020B0604020202020204" pitchFamily="34" charset="0"/>
              </a:endParaRPr>
            </a:p>
          </p:txBody>
        </p:sp>
      </p:grpSp>
      <p:sp>
        <p:nvSpPr>
          <p:cNvPr id="2" name="Date Placeholder 1">
            <a:extLst>
              <a:ext uri="{FF2B5EF4-FFF2-40B4-BE49-F238E27FC236}">
                <a16:creationId xmlns:a16="http://schemas.microsoft.com/office/drawing/2014/main" id="{68BBFE6D-56C5-C6AF-C242-457060D7BA83}"/>
              </a:ext>
            </a:extLst>
          </p:cNvPr>
          <p:cNvSpPr>
            <a:spLocks noGrp="1"/>
          </p:cNvSpPr>
          <p:nvPr>
            <p:ph type="dt" sz="half" idx="10"/>
          </p:nvPr>
        </p:nvSpPr>
        <p:spPr/>
        <p:txBody>
          <a:bodyPr/>
          <a:lstStyle/>
          <a:p>
            <a:pPr>
              <a:defRPr/>
            </a:pPr>
            <a:fld id="{7621AC04-BA46-F545-8A0E-286B5A93363A}"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869C504C-7BCE-AD8E-DE63-C706BF2DBE38}"/>
              </a:ext>
            </a:extLst>
          </p:cNvPr>
          <p:cNvSpPr>
            <a:spLocks noGrp="1"/>
          </p:cNvSpPr>
          <p:nvPr>
            <p:ph type="sldNum" sz="quarter" idx="12"/>
          </p:nvPr>
        </p:nvSpPr>
        <p:spPr/>
        <p:txBody>
          <a:bodyPr/>
          <a:lstStyle/>
          <a:p>
            <a:fld id="{3CC7B9EF-08F4-9D4D-B91A-A67D281EE850}" type="slidenum">
              <a:rPr lang="en-US" altLang="en-US" smtClean="0"/>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a:extLst>
              <a:ext uri="{FF2B5EF4-FFF2-40B4-BE49-F238E27FC236}">
                <a16:creationId xmlns:a16="http://schemas.microsoft.com/office/drawing/2014/main" id="{C253C372-AC03-5848-8444-DF69FF2A55E0}"/>
              </a:ext>
            </a:extLst>
          </p:cNvPr>
          <p:cNvSpPr>
            <a:spLocks noGrp="1" noChangeArrowheads="1"/>
          </p:cNvSpPr>
          <p:nvPr>
            <p:ph type="title" idx="4294967295"/>
          </p:nvPr>
        </p:nvSpPr>
        <p:spPr/>
        <p:txBody>
          <a:bodyPr anchor="ctr"/>
          <a:lstStyle/>
          <a:p>
            <a:pPr eaLnBrk="1" hangingPunct="1">
              <a:defRPr/>
            </a:pPr>
            <a:r>
              <a:rPr lang="en-US" altLang="en-US">
                <a:effectLst>
                  <a:outerShdw blurRad="38100" dist="38100" dir="2700000" algn="tl">
                    <a:srgbClr val="C0C0C0"/>
                  </a:outerShdw>
                </a:effectLst>
                <a:ea typeface="ＭＳ Ｐゴシック" pitchFamily="34" charset="-128"/>
                <a:cs typeface="Arial" pitchFamily="34" charset="0"/>
              </a:rPr>
              <a:t>TCP Slow Start</a:t>
            </a:r>
          </a:p>
        </p:txBody>
      </p:sp>
      <p:sp>
        <p:nvSpPr>
          <p:cNvPr id="29702" name="Rectangle 3">
            <a:extLst>
              <a:ext uri="{FF2B5EF4-FFF2-40B4-BE49-F238E27FC236}">
                <a16:creationId xmlns:a16="http://schemas.microsoft.com/office/drawing/2014/main" id="{5EFC69DB-3929-1840-8DAB-89EBCF815F33}"/>
              </a:ext>
            </a:extLst>
          </p:cNvPr>
          <p:cNvSpPr>
            <a:spLocks noGrp="1" noChangeArrowheads="1"/>
          </p:cNvSpPr>
          <p:nvPr>
            <p:ph type="body" sz="half" idx="4294967295"/>
          </p:nvPr>
        </p:nvSpPr>
        <p:spPr>
          <a:xfrm>
            <a:off x="304800" y="1600200"/>
            <a:ext cx="4038600" cy="4648200"/>
          </a:xfrm>
        </p:spPr>
        <p:txBody>
          <a:bodyPr/>
          <a:lstStyle/>
          <a:p>
            <a:pPr eaLnBrk="1" hangingPunct="1"/>
            <a:r>
              <a:rPr lang="en-US" altLang="en-US" sz="2200">
                <a:ea typeface="ＭＳ Ｐゴシック" panose="020B0600070205080204" pitchFamily="34" charset="-128"/>
                <a:cs typeface="ＭＳ Ｐゴシック" panose="020B0600070205080204" pitchFamily="34" charset="-128"/>
              </a:rPr>
              <a:t>When connection begins, </a:t>
            </a:r>
            <a:r>
              <a:rPr lang="en-US" altLang="en-US" sz="2200" b="1">
                <a:latin typeface="Courier New" panose="02070309020205020404" pitchFamily="49" charset="0"/>
                <a:ea typeface="ＭＳ Ｐゴシック" panose="020B0600070205080204" pitchFamily="34" charset="-128"/>
                <a:cs typeface="ＭＳ Ｐゴシック" panose="020B0600070205080204" pitchFamily="34" charset="-128"/>
              </a:rPr>
              <a:t>cwnd</a:t>
            </a:r>
            <a:r>
              <a:rPr lang="en-US" altLang="en-US" sz="2200">
                <a:ea typeface="ＭＳ Ｐゴシック" panose="020B0600070205080204" pitchFamily="34" charset="-128"/>
                <a:cs typeface="ＭＳ Ｐゴシック" panose="020B0600070205080204" pitchFamily="34" charset="-128"/>
              </a:rPr>
              <a:t> = 1 MSS</a:t>
            </a:r>
          </a:p>
          <a:p>
            <a:pPr lvl="1" eaLnBrk="1" hangingPunct="1"/>
            <a:r>
              <a:rPr lang="en-US" altLang="en-US" sz="2000">
                <a:ea typeface="ＭＳ Ｐゴシック" panose="020B0600070205080204" pitchFamily="34" charset="-128"/>
              </a:rPr>
              <a:t>Example: MSS = 500 bytes &amp; RTT = 200 msec</a:t>
            </a:r>
          </a:p>
          <a:p>
            <a:pPr lvl="1" eaLnBrk="1" hangingPunct="1"/>
            <a:r>
              <a:rPr lang="en-US" altLang="en-US" sz="2000">
                <a:ea typeface="ＭＳ Ｐゴシック" panose="020B0600070205080204" pitchFamily="34" charset="-128"/>
              </a:rPr>
              <a:t>Initial rate = 2.5 kBps</a:t>
            </a:r>
          </a:p>
          <a:p>
            <a:pPr eaLnBrk="1" hangingPunct="1"/>
            <a:r>
              <a:rPr lang="en-US" altLang="en-US" sz="2200">
                <a:ea typeface="ＭＳ Ｐゴシック" panose="020B0600070205080204" pitchFamily="34" charset="-128"/>
                <a:cs typeface="ＭＳ Ｐゴシック" panose="020B0600070205080204" pitchFamily="34" charset="-128"/>
              </a:rPr>
              <a:t>Available bandwidth may be &gt;&gt; MSS/RTT</a:t>
            </a:r>
          </a:p>
          <a:p>
            <a:pPr lvl="1" eaLnBrk="1" hangingPunct="1"/>
            <a:r>
              <a:rPr lang="en-US" altLang="en-US" sz="2000">
                <a:ea typeface="ＭＳ Ｐゴシック" panose="020B0600070205080204" pitchFamily="34" charset="-128"/>
              </a:rPr>
              <a:t>Desirable to quickly ramp up to respectable rate</a:t>
            </a:r>
          </a:p>
        </p:txBody>
      </p:sp>
      <p:sp>
        <p:nvSpPr>
          <p:cNvPr id="29703" name="Rectangle 4">
            <a:extLst>
              <a:ext uri="{FF2B5EF4-FFF2-40B4-BE49-F238E27FC236}">
                <a16:creationId xmlns:a16="http://schemas.microsoft.com/office/drawing/2014/main" id="{B4CB9559-01B9-0643-A32D-472125A53591}"/>
              </a:ext>
            </a:extLst>
          </p:cNvPr>
          <p:cNvSpPr>
            <a:spLocks noChangeArrowheads="1"/>
          </p:cNvSpPr>
          <p:nvPr/>
        </p:nvSpPr>
        <p:spPr bwMode="auto">
          <a:xfrm>
            <a:off x="4876800" y="1600200"/>
            <a:ext cx="4038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buClr>
                <a:srgbClr val="E2D532"/>
              </a:buClr>
              <a:buSzTx/>
              <a:buFontTx/>
              <a:buChar char="•"/>
            </a:pPr>
            <a:endParaRPr lang="en-US" altLang="en-US" sz="2800">
              <a:solidFill>
                <a:srgbClr val="E2D532"/>
              </a:solidFill>
              <a:cs typeface="Arial" panose="020B0604020202020204" pitchFamily="34" charset="0"/>
            </a:endParaRPr>
          </a:p>
        </p:txBody>
      </p:sp>
      <p:sp>
        <p:nvSpPr>
          <p:cNvPr id="29704" name="Rectangle 5">
            <a:extLst>
              <a:ext uri="{FF2B5EF4-FFF2-40B4-BE49-F238E27FC236}">
                <a16:creationId xmlns:a16="http://schemas.microsoft.com/office/drawing/2014/main" id="{2272D40D-CB1E-B447-8EFD-A042D6F32B55}"/>
              </a:ext>
            </a:extLst>
          </p:cNvPr>
          <p:cNvSpPr>
            <a:spLocks noChangeArrowheads="1"/>
          </p:cNvSpPr>
          <p:nvPr/>
        </p:nvSpPr>
        <p:spPr bwMode="auto">
          <a:xfrm>
            <a:off x="4419600" y="1600200"/>
            <a:ext cx="4038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buClr>
                <a:srgbClr val="E2D532"/>
              </a:buClr>
              <a:buSzTx/>
              <a:buFontTx/>
              <a:buChar char="•"/>
            </a:pPr>
            <a:r>
              <a:rPr lang="en-US" altLang="en-US" sz="2800">
                <a:cs typeface="Arial" panose="020B0604020202020204" pitchFamily="34" charset="0"/>
              </a:rPr>
              <a:t>When connection begins, increase rate exponentially fast until first loss event</a:t>
            </a:r>
          </a:p>
        </p:txBody>
      </p:sp>
      <p:sp>
        <p:nvSpPr>
          <p:cNvPr id="2" name="Date Placeholder 1">
            <a:extLst>
              <a:ext uri="{FF2B5EF4-FFF2-40B4-BE49-F238E27FC236}">
                <a16:creationId xmlns:a16="http://schemas.microsoft.com/office/drawing/2014/main" id="{0F96B2A7-BCA4-0754-A722-0E3258838728}"/>
              </a:ext>
            </a:extLst>
          </p:cNvPr>
          <p:cNvSpPr>
            <a:spLocks noGrp="1"/>
          </p:cNvSpPr>
          <p:nvPr>
            <p:ph type="dt" sz="half" idx="10"/>
          </p:nvPr>
        </p:nvSpPr>
        <p:spPr/>
        <p:txBody>
          <a:bodyPr/>
          <a:lstStyle/>
          <a:p>
            <a:pPr>
              <a:defRPr/>
            </a:pPr>
            <a:fld id="{B6AAE94F-CB90-0B44-B4E9-4B0EC65CA67B}"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3F6BC4A2-1871-1514-75E2-0EDAA403DDE2}"/>
              </a:ext>
            </a:extLst>
          </p:cNvPr>
          <p:cNvSpPr>
            <a:spLocks noGrp="1"/>
          </p:cNvSpPr>
          <p:nvPr>
            <p:ph type="sldNum" sz="quarter" idx="12"/>
          </p:nvPr>
        </p:nvSpPr>
        <p:spPr/>
        <p:txBody>
          <a:bodyPr/>
          <a:lstStyle/>
          <a:p>
            <a:fld id="{3CC7B9EF-08F4-9D4D-B91A-A67D281EE850}" type="slidenum">
              <a:rPr lang="en-US" altLang="en-US" smtClean="0"/>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2050" name="Rectangle 2">
            <a:extLst>
              <a:ext uri="{FF2B5EF4-FFF2-40B4-BE49-F238E27FC236}">
                <a16:creationId xmlns:a16="http://schemas.microsoft.com/office/drawing/2014/main" id="{F9A47E57-433E-EC41-A8A6-8218FE03449B}"/>
              </a:ext>
            </a:extLst>
          </p:cNvPr>
          <p:cNvSpPr>
            <a:spLocks noGrp="1" noChangeArrowheads="1"/>
          </p:cNvSpPr>
          <p:nvPr>
            <p:ph type="title" idx="4294967295"/>
          </p:nvPr>
        </p:nvSpPr>
        <p:spPr>
          <a:xfrm>
            <a:off x="457200" y="277813"/>
            <a:ext cx="8229600" cy="793750"/>
          </a:xfrm>
        </p:spPr>
        <p:txBody>
          <a:bodyPr anchor="ctr"/>
          <a:lstStyle/>
          <a:p>
            <a:pPr eaLnBrk="1" hangingPunct="1">
              <a:defRPr/>
            </a:pPr>
            <a:r>
              <a:rPr lang="en-US" altLang="en-US">
                <a:effectLst>
                  <a:outerShdw blurRad="38100" dist="38100" dir="2700000" algn="tl">
                    <a:srgbClr val="C0C0C0"/>
                  </a:outerShdw>
                </a:effectLst>
                <a:ea typeface="ＭＳ Ｐゴシック" pitchFamily="34" charset="-128"/>
                <a:cs typeface="Arial" pitchFamily="34" charset="0"/>
              </a:rPr>
              <a:t>TCP Slow Start</a:t>
            </a:r>
          </a:p>
        </p:txBody>
      </p:sp>
      <p:sp>
        <p:nvSpPr>
          <p:cNvPr id="30726" name="Rectangle 3">
            <a:extLst>
              <a:ext uri="{FF2B5EF4-FFF2-40B4-BE49-F238E27FC236}">
                <a16:creationId xmlns:a16="http://schemas.microsoft.com/office/drawing/2014/main" id="{AE9A4F70-5B16-4041-8263-BFA344371899}"/>
              </a:ext>
            </a:extLst>
          </p:cNvPr>
          <p:cNvSpPr>
            <a:spLocks noGrp="1" noChangeArrowheads="1"/>
          </p:cNvSpPr>
          <p:nvPr>
            <p:ph type="body" sz="half" idx="4294967295"/>
          </p:nvPr>
        </p:nvSpPr>
        <p:spPr>
          <a:xfrm>
            <a:off x="428625" y="1168400"/>
            <a:ext cx="4279900" cy="4495800"/>
          </a:xfrm>
        </p:spPr>
        <p:txBody>
          <a:bodyPr/>
          <a:lstStyle/>
          <a:p>
            <a:pPr eaLnBrk="1" hangingPunct="1"/>
            <a:r>
              <a:rPr lang="en-US" altLang="en-US" sz="2600">
                <a:ea typeface="ＭＳ Ｐゴシック" panose="020B0600070205080204" pitchFamily="34" charset="-128"/>
                <a:cs typeface="ＭＳ Ｐゴシック" panose="020B0600070205080204" pitchFamily="34" charset="-128"/>
              </a:rPr>
              <a:t>When connection begins, increase rate exponentially until first loss event:</a:t>
            </a:r>
          </a:p>
          <a:p>
            <a:pPr lvl="1" eaLnBrk="1" hangingPunct="1"/>
            <a:r>
              <a:rPr lang="en-US" altLang="en-US" sz="2200">
                <a:ea typeface="ＭＳ Ｐゴシック" panose="020B0600070205080204" pitchFamily="34" charset="-128"/>
              </a:rPr>
              <a:t>Double </a:t>
            </a:r>
            <a:r>
              <a:rPr lang="en-US" altLang="en-US" sz="2200" b="1">
                <a:latin typeface="Courier New" panose="02070309020205020404" pitchFamily="49" charset="0"/>
                <a:ea typeface="ＭＳ Ｐゴシック" panose="020B0600070205080204" pitchFamily="34" charset="-128"/>
              </a:rPr>
              <a:t>cwnd</a:t>
            </a:r>
            <a:r>
              <a:rPr lang="en-US" altLang="en-US" sz="2200">
                <a:ea typeface="ＭＳ Ｐゴシック" panose="020B0600070205080204" pitchFamily="34" charset="-128"/>
              </a:rPr>
              <a:t> every RTT</a:t>
            </a:r>
          </a:p>
          <a:p>
            <a:pPr lvl="1" eaLnBrk="1" hangingPunct="1"/>
            <a:r>
              <a:rPr lang="en-US" altLang="en-US" sz="2200">
                <a:ea typeface="ＭＳ Ｐゴシック" panose="020B0600070205080204" pitchFamily="34" charset="-128"/>
              </a:rPr>
              <a:t>Done by incrementing </a:t>
            </a:r>
            <a:r>
              <a:rPr lang="en-US" altLang="en-US" sz="2200" b="1">
                <a:latin typeface="Courier New" panose="02070309020205020404" pitchFamily="49" charset="0"/>
                <a:ea typeface="ＭＳ Ｐゴシック" panose="020B0600070205080204" pitchFamily="34" charset="-128"/>
              </a:rPr>
              <a:t>cwnd</a:t>
            </a:r>
            <a:r>
              <a:rPr lang="en-US" altLang="en-US" sz="2200">
                <a:ea typeface="ＭＳ Ｐゴシック" panose="020B0600070205080204" pitchFamily="34" charset="-128"/>
              </a:rPr>
              <a:t> for every ACK received</a:t>
            </a:r>
          </a:p>
          <a:p>
            <a:pPr eaLnBrk="1" hangingPunct="1"/>
            <a:r>
              <a:rPr lang="en-US" altLang="en-US" sz="2600" u="sng">
                <a:solidFill>
                  <a:schemeClr val="hlink"/>
                </a:solidFill>
                <a:ea typeface="ＭＳ Ｐゴシック" panose="020B0600070205080204" pitchFamily="34" charset="-128"/>
                <a:cs typeface="ＭＳ Ｐゴシック" panose="020B0600070205080204" pitchFamily="34" charset="-128"/>
              </a:rPr>
              <a:t>Summary:</a:t>
            </a:r>
            <a:r>
              <a:rPr lang="en-US" altLang="en-US" sz="2600">
                <a:ea typeface="ＭＳ Ｐゴシック" panose="020B0600070205080204" pitchFamily="34" charset="-128"/>
                <a:cs typeface="ＭＳ Ｐゴシック" panose="020B0600070205080204" pitchFamily="34" charset="-128"/>
              </a:rPr>
              <a:t> initial rate is slow but ramps up exponentially fast</a:t>
            </a:r>
          </a:p>
        </p:txBody>
      </p:sp>
      <p:sp>
        <p:nvSpPr>
          <p:cNvPr id="30727" name="Line 4">
            <a:extLst>
              <a:ext uri="{FF2B5EF4-FFF2-40B4-BE49-F238E27FC236}">
                <a16:creationId xmlns:a16="http://schemas.microsoft.com/office/drawing/2014/main" id="{E79EE753-500A-5242-BAA0-D7D3508FF0FA}"/>
              </a:ext>
            </a:extLst>
          </p:cNvPr>
          <p:cNvSpPr>
            <a:spLocks noChangeShapeType="1"/>
          </p:cNvSpPr>
          <p:nvPr/>
        </p:nvSpPr>
        <p:spPr bwMode="auto">
          <a:xfrm>
            <a:off x="5360988" y="2044700"/>
            <a:ext cx="2505075" cy="35242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30728" name="Object 5">
            <a:extLst>
              <a:ext uri="{FF2B5EF4-FFF2-40B4-BE49-F238E27FC236}">
                <a16:creationId xmlns:a16="http://schemas.microsoft.com/office/drawing/2014/main" id="{A96D3CDF-1DE9-9B42-917B-A016390AADC0}"/>
              </a:ext>
            </a:extLst>
          </p:cNvPr>
          <p:cNvGraphicFramePr>
            <a:graphicFrameLocks noChangeAspect="1"/>
          </p:cNvGraphicFramePr>
          <p:nvPr/>
        </p:nvGraphicFramePr>
        <p:xfrm>
          <a:off x="4953000" y="1409700"/>
          <a:ext cx="485775" cy="385763"/>
        </p:xfrm>
        <a:graphic>
          <a:graphicData uri="http://schemas.openxmlformats.org/presentationml/2006/ole">
            <mc:AlternateContent xmlns:mc="http://schemas.openxmlformats.org/markup-compatibility/2006">
              <mc:Choice xmlns:v="urn:schemas-microsoft-com:vml" Requires="v">
                <p:oleObj name="Clip" r:id="rId2" imgW="17462500" imgH="14478000" progId="MS_ClipArt_Gallery.2">
                  <p:embed/>
                </p:oleObj>
              </mc:Choice>
              <mc:Fallback>
                <p:oleObj name="Clip" r:id="rId2" imgW="17462500" imgH="14478000" progId="MS_ClipArt_Gallery.2">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409700"/>
                        <a:ext cx="485775"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0729" name="Text Box 6">
            <a:extLst>
              <a:ext uri="{FF2B5EF4-FFF2-40B4-BE49-F238E27FC236}">
                <a16:creationId xmlns:a16="http://schemas.microsoft.com/office/drawing/2014/main" id="{91B389C0-C344-EA40-A5C5-2ED1BAB8886A}"/>
              </a:ext>
            </a:extLst>
          </p:cNvPr>
          <p:cNvSpPr txBox="1">
            <a:spLocks noChangeArrowheads="1"/>
          </p:cNvSpPr>
          <p:nvPr/>
        </p:nvSpPr>
        <p:spPr bwMode="auto">
          <a:xfrm>
            <a:off x="5362575" y="1409700"/>
            <a:ext cx="8493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Host A</a:t>
            </a:r>
            <a:endParaRPr lang="en-US" altLang="en-US" sz="1000">
              <a:latin typeface="Times New Roman" panose="02020603050405020304" pitchFamily="18" charset="0"/>
              <a:cs typeface="Arial" panose="020B0604020202020204" pitchFamily="34" charset="0"/>
            </a:endParaRPr>
          </a:p>
        </p:txBody>
      </p:sp>
      <p:sp>
        <p:nvSpPr>
          <p:cNvPr id="30730" name="Text Box 7">
            <a:extLst>
              <a:ext uri="{FF2B5EF4-FFF2-40B4-BE49-F238E27FC236}">
                <a16:creationId xmlns:a16="http://schemas.microsoft.com/office/drawing/2014/main" id="{17872E99-3C2C-2F49-BC7B-08BAB2BE770A}"/>
              </a:ext>
            </a:extLst>
          </p:cNvPr>
          <p:cNvSpPr txBox="1">
            <a:spLocks noChangeArrowheads="1"/>
          </p:cNvSpPr>
          <p:nvPr/>
        </p:nvSpPr>
        <p:spPr bwMode="auto">
          <a:xfrm rot="408567">
            <a:off x="6367463" y="2011363"/>
            <a:ext cx="12080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one segment</a:t>
            </a:r>
            <a:endParaRPr lang="en-US" altLang="en-US" sz="1000">
              <a:latin typeface="Times New Roman" panose="02020603050405020304" pitchFamily="18" charset="0"/>
              <a:cs typeface="Arial" panose="020B0604020202020204" pitchFamily="34" charset="0"/>
            </a:endParaRPr>
          </a:p>
        </p:txBody>
      </p:sp>
      <p:sp>
        <p:nvSpPr>
          <p:cNvPr id="30731" name="Text Box 8">
            <a:extLst>
              <a:ext uri="{FF2B5EF4-FFF2-40B4-BE49-F238E27FC236}">
                <a16:creationId xmlns:a16="http://schemas.microsoft.com/office/drawing/2014/main" id="{78BEA0EB-6A64-8442-BC75-D0B03691E634}"/>
              </a:ext>
            </a:extLst>
          </p:cNvPr>
          <p:cNvSpPr txBox="1">
            <a:spLocks noChangeArrowheads="1"/>
          </p:cNvSpPr>
          <p:nvPr/>
        </p:nvSpPr>
        <p:spPr bwMode="auto">
          <a:xfrm rot="-5400000">
            <a:off x="4918075" y="2249488"/>
            <a:ext cx="536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latin typeface="Comic Sans MS" panose="030F0902030302020204" pitchFamily="66" charset="0"/>
                <a:cs typeface="Arial" panose="020B0604020202020204" pitchFamily="34" charset="0"/>
              </a:rPr>
              <a:t>RTT</a:t>
            </a:r>
            <a:endParaRPr lang="en-US" altLang="en-US" sz="1000">
              <a:latin typeface="Times New Roman" panose="02020603050405020304" pitchFamily="18" charset="0"/>
              <a:cs typeface="Arial" panose="020B0604020202020204" pitchFamily="34" charset="0"/>
            </a:endParaRPr>
          </a:p>
        </p:txBody>
      </p:sp>
      <p:graphicFrame>
        <p:nvGraphicFramePr>
          <p:cNvPr id="30732" name="Object 9">
            <a:extLst>
              <a:ext uri="{FF2B5EF4-FFF2-40B4-BE49-F238E27FC236}">
                <a16:creationId xmlns:a16="http://schemas.microsoft.com/office/drawing/2014/main" id="{2401B1C8-AA6A-BD47-9B7A-3D3E536E9BC5}"/>
              </a:ext>
            </a:extLst>
          </p:cNvPr>
          <p:cNvGraphicFramePr>
            <a:graphicFrameLocks noChangeAspect="1"/>
          </p:cNvGraphicFramePr>
          <p:nvPr/>
        </p:nvGraphicFramePr>
        <p:xfrm>
          <a:off x="7610475" y="1419225"/>
          <a:ext cx="485775" cy="385763"/>
        </p:xfrm>
        <a:graphic>
          <a:graphicData uri="http://schemas.openxmlformats.org/presentationml/2006/ole">
            <mc:AlternateContent xmlns:mc="http://schemas.openxmlformats.org/markup-compatibility/2006">
              <mc:Choice xmlns:v="urn:schemas-microsoft-com:vml" Requires="v">
                <p:oleObj name="Clip" r:id="rId4" imgW="17462500" imgH="14478000" progId="MS_ClipArt_Gallery.2">
                  <p:embed/>
                </p:oleObj>
              </mc:Choice>
              <mc:Fallback>
                <p:oleObj name="Clip" r:id="rId4" imgW="17462500" imgH="14478000" progId="MS_ClipArt_Gallery.2">
                  <p:embed/>
                  <p:pic>
                    <p:nvPicPr>
                      <p:cNvPr id="0"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0475" y="1419225"/>
                        <a:ext cx="485775"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0733" name="Text Box 10">
            <a:extLst>
              <a:ext uri="{FF2B5EF4-FFF2-40B4-BE49-F238E27FC236}">
                <a16:creationId xmlns:a16="http://schemas.microsoft.com/office/drawing/2014/main" id="{6672E83F-E534-904A-A0D1-EA2CA259424F}"/>
              </a:ext>
            </a:extLst>
          </p:cNvPr>
          <p:cNvSpPr txBox="1">
            <a:spLocks noChangeArrowheads="1"/>
          </p:cNvSpPr>
          <p:nvPr/>
        </p:nvSpPr>
        <p:spPr bwMode="auto">
          <a:xfrm>
            <a:off x="6886575" y="1428750"/>
            <a:ext cx="828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Host B</a:t>
            </a:r>
            <a:endParaRPr lang="en-US" altLang="en-US" sz="1000">
              <a:latin typeface="Times New Roman" panose="02020603050405020304" pitchFamily="18" charset="0"/>
              <a:cs typeface="Arial" panose="020B0604020202020204" pitchFamily="34" charset="0"/>
            </a:endParaRPr>
          </a:p>
        </p:txBody>
      </p:sp>
      <p:sp>
        <p:nvSpPr>
          <p:cNvPr id="30734" name="Line 11">
            <a:extLst>
              <a:ext uri="{FF2B5EF4-FFF2-40B4-BE49-F238E27FC236}">
                <a16:creationId xmlns:a16="http://schemas.microsoft.com/office/drawing/2014/main" id="{F8704710-0C20-EF47-8A32-EE3702475FF3}"/>
              </a:ext>
            </a:extLst>
          </p:cNvPr>
          <p:cNvSpPr>
            <a:spLocks noChangeShapeType="1"/>
          </p:cNvSpPr>
          <p:nvPr/>
        </p:nvSpPr>
        <p:spPr bwMode="auto">
          <a:xfrm>
            <a:off x="5356225" y="1858963"/>
            <a:ext cx="0" cy="38481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5" name="Line 12">
            <a:extLst>
              <a:ext uri="{FF2B5EF4-FFF2-40B4-BE49-F238E27FC236}">
                <a16:creationId xmlns:a16="http://schemas.microsoft.com/office/drawing/2014/main" id="{D211A6D2-DEC8-0A40-B0CA-3CEE73C3EAAD}"/>
              </a:ext>
            </a:extLst>
          </p:cNvPr>
          <p:cNvSpPr>
            <a:spLocks noChangeShapeType="1"/>
          </p:cNvSpPr>
          <p:nvPr/>
        </p:nvSpPr>
        <p:spPr bwMode="auto">
          <a:xfrm>
            <a:off x="7870825" y="1897063"/>
            <a:ext cx="0" cy="38481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6" name="Line 13">
            <a:extLst>
              <a:ext uri="{FF2B5EF4-FFF2-40B4-BE49-F238E27FC236}">
                <a16:creationId xmlns:a16="http://schemas.microsoft.com/office/drawing/2014/main" id="{E7049746-744A-4B45-AE08-8AC64255AF7A}"/>
              </a:ext>
            </a:extLst>
          </p:cNvPr>
          <p:cNvSpPr>
            <a:spLocks noChangeShapeType="1"/>
          </p:cNvSpPr>
          <p:nvPr/>
        </p:nvSpPr>
        <p:spPr bwMode="auto">
          <a:xfrm flipH="1" flipV="1">
            <a:off x="5175250" y="2030413"/>
            <a:ext cx="4763" cy="2190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7" name="Line 14">
            <a:extLst>
              <a:ext uri="{FF2B5EF4-FFF2-40B4-BE49-F238E27FC236}">
                <a16:creationId xmlns:a16="http://schemas.microsoft.com/office/drawing/2014/main" id="{8DD2FECE-08C7-A948-AA94-71CEE9046C00}"/>
              </a:ext>
            </a:extLst>
          </p:cNvPr>
          <p:cNvSpPr>
            <a:spLocks noChangeShapeType="1"/>
          </p:cNvSpPr>
          <p:nvPr/>
        </p:nvSpPr>
        <p:spPr bwMode="auto">
          <a:xfrm>
            <a:off x="5184775" y="2592388"/>
            <a:ext cx="4763" cy="22383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8" name="Line 15">
            <a:extLst>
              <a:ext uri="{FF2B5EF4-FFF2-40B4-BE49-F238E27FC236}">
                <a16:creationId xmlns:a16="http://schemas.microsoft.com/office/drawing/2014/main" id="{E58B8458-A22A-D141-9192-B1796E891D32}"/>
              </a:ext>
            </a:extLst>
          </p:cNvPr>
          <p:cNvSpPr>
            <a:spLocks noChangeShapeType="1"/>
          </p:cNvSpPr>
          <p:nvPr/>
        </p:nvSpPr>
        <p:spPr bwMode="auto">
          <a:xfrm flipV="1">
            <a:off x="5337175" y="2449513"/>
            <a:ext cx="2505075" cy="352425"/>
          </a:xfrm>
          <a:prstGeom prst="line">
            <a:avLst/>
          </a:prstGeom>
          <a:noFill/>
          <a:ln w="28575">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0739" name="Group 16">
            <a:extLst>
              <a:ext uri="{FF2B5EF4-FFF2-40B4-BE49-F238E27FC236}">
                <a16:creationId xmlns:a16="http://schemas.microsoft.com/office/drawing/2014/main" id="{EE63A942-510E-E943-8475-303C298A7ED1}"/>
              </a:ext>
            </a:extLst>
          </p:cNvPr>
          <p:cNvGrpSpPr>
            <a:grpSpLocks/>
          </p:cNvGrpSpPr>
          <p:nvPr/>
        </p:nvGrpSpPr>
        <p:grpSpPr bwMode="auto">
          <a:xfrm>
            <a:off x="7564438" y="5195888"/>
            <a:ext cx="658812" cy="366712"/>
            <a:chOff x="3304" y="3530"/>
            <a:chExt cx="415" cy="231"/>
          </a:xfrm>
        </p:grpSpPr>
        <p:sp>
          <p:nvSpPr>
            <p:cNvPr id="30756" name="Rectangle 17">
              <a:extLst>
                <a:ext uri="{FF2B5EF4-FFF2-40B4-BE49-F238E27FC236}">
                  <a16:creationId xmlns:a16="http://schemas.microsoft.com/office/drawing/2014/main" id="{D33989DB-36C5-7A4F-806E-687C2844C69A}"/>
                </a:ext>
              </a:extLst>
            </p:cNvPr>
            <p:cNvSpPr>
              <a:spLocks noChangeArrowheads="1"/>
            </p:cNvSpPr>
            <p:nvPr/>
          </p:nvSpPr>
          <p:spPr bwMode="auto">
            <a:xfrm>
              <a:off x="3342" y="3576"/>
              <a:ext cx="324" cy="1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endParaRPr lang="en-US" altLang="en-US" sz="1800">
                <a:cs typeface="Arial" panose="020B0604020202020204" pitchFamily="34" charset="0"/>
              </a:endParaRPr>
            </a:p>
          </p:txBody>
        </p:sp>
        <p:sp>
          <p:nvSpPr>
            <p:cNvPr id="30757" name="Text Box 18">
              <a:extLst>
                <a:ext uri="{FF2B5EF4-FFF2-40B4-BE49-F238E27FC236}">
                  <a16:creationId xmlns:a16="http://schemas.microsoft.com/office/drawing/2014/main" id="{FCD4EB6C-6880-534B-99DF-B233473051E2}"/>
                </a:ext>
              </a:extLst>
            </p:cNvPr>
            <p:cNvSpPr txBox="1">
              <a:spLocks noChangeArrowheads="1"/>
            </p:cNvSpPr>
            <p:nvPr/>
          </p:nvSpPr>
          <p:spPr bwMode="auto">
            <a:xfrm>
              <a:off x="3304" y="3530"/>
              <a:ext cx="4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time</a:t>
              </a:r>
              <a:endParaRPr lang="en-US" altLang="en-US" sz="1000">
                <a:latin typeface="Times New Roman" panose="02020603050405020304" pitchFamily="18" charset="0"/>
                <a:cs typeface="Arial" panose="020B0604020202020204" pitchFamily="34" charset="0"/>
              </a:endParaRPr>
            </a:p>
          </p:txBody>
        </p:sp>
      </p:grpSp>
      <p:sp>
        <p:nvSpPr>
          <p:cNvPr id="30740" name="Line 19">
            <a:extLst>
              <a:ext uri="{FF2B5EF4-FFF2-40B4-BE49-F238E27FC236}">
                <a16:creationId xmlns:a16="http://schemas.microsoft.com/office/drawing/2014/main" id="{DF15584E-EC62-454F-865C-4539C9A462B3}"/>
              </a:ext>
            </a:extLst>
          </p:cNvPr>
          <p:cNvSpPr>
            <a:spLocks noChangeShapeType="1"/>
          </p:cNvSpPr>
          <p:nvPr/>
        </p:nvSpPr>
        <p:spPr bwMode="auto">
          <a:xfrm>
            <a:off x="5365750" y="2825750"/>
            <a:ext cx="2505075" cy="35242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41" name="Line 20">
            <a:extLst>
              <a:ext uri="{FF2B5EF4-FFF2-40B4-BE49-F238E27FC236}">
                <a16:creationId xmlns:a16="http://schemas.microsoft.com/office/drawing/2014/main" id="{1C8C077A-8EC3-404B-8455-9190EE17D479}"/>
              </a:ext>
            </a:extLst>
          </p:cNvPr>
          <p:cNvSpPr>
            <a:spLocks noChangeShapeType="1"/>
          </p:cNvSpPr>
          <p:nvPr/>
        </p:nvSpPr>
        <p:spPr bwMode="auto">
          <a:xfrm>
            <a:off x="5360988" y="2911475"/>
            <a:ext cx="2505075" cy="35242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42" name="Line 21">
            <a:extLst>
              <a:ext uri="{FF2B5EF4-FFF2-40B4-BE49-F238E27FC236}">
                <a16:creationId xmlns:a16="http://schemas.microsoft.com/office/drawing/2014/main" id="{4B13EA31-4A7D-CB48-B296-60EDF2AA62E9}"/>
              </a:ext>
            </a:extLst>
          </p:cNvPr>
          <p:cNvSpPr>
            <a:spLocks noChangeShapeType="1"/>
          </p:cNvSpPr>
          <p:nvPr/>
        </p:nvSpPr>
        <p:spPr bwMode="auto">
          <a:xfrm flipV="1">
            <a:off x="5360988" y="3435350"/>
            <a:ext cx="2528887" cy="361950"/>
          </a:xfrm>
          <a:prstGeom prst="line">
            <a:avLst/>
          </a:prstGeom>
          <a:noFill/>
          <a:ln w="28575">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3" name="Line 22">
            <a:extLst>
              <a:ext uri="{FF2B5EF4-FFF2-40B4-BE49-F238E27FC236}">
                <a16:creationId xmlns:a16="http://schemas.microsoft.com/office/drawing/2014/main" id="{775885C4-070C-1542-8A34-D3EDE4DB6BAF}"/>
              </a:ext>
            </a:extLst>
          </p:cNvPr>
          <p:cNvSpPr>
            <a:spLocks noChangeShapeType="1"/>
          </p:cNvSpPr>
          <p:nvPr/>
        </p:nvSpPr>
        <p:spPr bwMode="auto">
          <a:xfrm flipV="1">
            <a:off x="5334000" y="3695700"/>
            <a:ext cx="2505075" cy="352425"/>
          </a:xfrm>
          <a:prstGeom prst="line">
            <a:avLst/>
          </a:prstGeom>
          <a:noFill/>
          <a:ln w="28575">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4" name="Text Box 23">
            <a:extLst>
              <a:ext uri="{FF2B5EF4-FFF2-40B4-BE49-F238E27FC236}">
                <a16:creationId xmlns:a16="http://schemas.microsoft.com/office/drawing/2014/main" id="{EE260045-B9D5-6340-AF0B-D4E5847A3A2D}"/>
              </a:ext>
            </a:extLst>
          </p:cNvPr>
          <p:cNvSpPr txBox="1">
            <a:spLocks noChangeArrowheads="1"/>
          </p:cNvSpPr>
          <p:nvPr/>
        </p:nvSpPr>
        <p:spPr bwMode="auto">
          <a:xfrm rot="408567">
            <a:off x="6365875" y="2797175"/>
            <a:ext cx="12779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two segments</a:t>
            </a:r>
            <a:endParaRPr lang="en-US" altLang="en-US" sz="1000">
              <a:latin typeface="Times New Roman" panose="02020603050405020304" pitchFamily="18" charset="0"/>
              <a:cs typeface="Arial" panose="020B0604020202020204" pitchFamily="34" charset="0"/>
            </a:endParaRPr>
          </a:p>
        </p:txBody>
      </p:sp>
      <p:sp>
        <p:nvSpPr>
          <p:cNvPr id="30745" name="Text Box 24">
            <a:extLst>
              <a:ext uri="{FF2B5EF4-FFF2-40B4-BE49-F238E27FC236}">
                <a16:creationId xmlns:a16="http://schemas.microsoft.com/office/drawing/2014/main" id="{198E08F7-BAEA-8344-8B4D-DDB76F63E73C}"/>
              </a:ext>
            </a:extLst>
          </p:cNvPr>
          <p:cNvSpPr txBox="1">
            <a:spLocks noChangeArrowheads="1"/>
          </p:cNvSpPr>
          <p:nvPr/>
        </p:nvSpPr>
        <p:spPr bwMode="auto">
          <a:xfrm rot="408567">
            <a:off x="6457950" y="3811588"/>
            <a:ext cx="13065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four segments</a:t>
            </a:r>
            <a:endParaRPr lang="en-US" altLang="en-US" sz="1000">
              <a:latin typeface="Times New Roman" panose="02020603050405020304" pitchFamily="18" charset="0"/>
              <a:cs typeface="Arial" panose="020B0604020202020204" pitchFamily="34" charset="0"/>
            </a:endParaRPr>
          </a:p>
        </p:txBody>
      </p:sp>
      <p:grpSp>
        <p:nvGrpSpPr>
          <p:cNvPr id="30746" name="Group 25">
            <a:extLst>
              <a:ext uri="{FF2B5EF4-FFF2-40B4-BE49-F238E27FC236}">
                <a16:creationId xmlns:a16="http://schemas.microsoft.com/office/drawing/2014/main" id="{DB7C2B9E-FBAE-664F-839A-0E212AC20C91}"/>
              </a:ext>
            </a:extLst>
          </p:cNvPr>
          <p:cNvGrpSpPr>
            <a:grpSpLocks/>
          </p:cNvGrpSpPr>
          <p:nvPr/>
        </p:nvGrpSpPr>
        <p:grpSpPr bwMode="auto">
          <a:xfrm>
            <a:off x="5356225" y="3830638"/>
            <a:ext cx="2519363" cy="652462"/>
            <a:chOff x="3954" y="2214"/>
            <a:chExt cx="1587" cy="411"/>
          </a:xfrm>
        </p:grpSpPr>
        <p:sp>
          <p:nvSpPr>
            <p:cNvPr id="30752" name="Line 26">
              <a:extLst>
                <a:ext uri="{FF2B5EF4-FFF2-40B4-BE49-F238E27FC236}">
                  <a16:creationId xmlns:a16="http://schemas.microsoft.com/office/drawing/2014/main" id="{EAFB2144-741A-0C4C-9A13-6D6660B072F5}"/>
                </a:ext>
              </a:extLst>
            </p:cNvPr>
            <p:cNvSpPr>
              <a:spLocks noChangeShapeType="1"/>
            </p:cNvSpPr>
            <p:nvPr/>
          </p:nvSpPr>
          <p:spPr bwMode="auto">
            <a:xfrm>
              <a:off x="3963" y="2214"/>
              <a:ext cx="1578" cy="222"/>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53" name="Line 27">
              <a:extLst>
                <a:ext uri="{FF2B5EF4-FFF2-40B4-BE49-F238E27FC236}">
                  <a16:creationId xmlns:a16="http://schemas.microsoft.com/office/drawing/2014/main" id="{8C2E5B54-96D3-2B44-99A9-AABA447BA17E}"/>
                </a:ext>
              </a:extLst>
            </p:cNvPr>
            <p:cNvSpPr>
              <a:spLocks noChangeShapeType="1"/>
            </p:cNvSpPr>
            <p:nvPr/>
          </p:nvSpPr>
          <p:spPr bwMode="auto">
            <a:xfrm>
              <a:off x="3954" y="2274"/>
              <a:ext cx="1578" cy="222"/>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54" name="Line 28">
              <a:extLst>
                <a:ext uri="{FF2B5EF4-FFF2-40B4-BE49-F238E27FC236}">
                  <a16:creationId xmlns:a16="http://schemas.microsoft.com/office/drawing/2014/main" id="{30549E71-6C4A-B24A-9129-D6A1B641818B}"/>
                </a:ext>
              </a:extLst>
            </p:cNvPr>
            <p:cNvSpPr>
              <a:spLocks noChangeShapeType="1"/>
            </p:cNvSpPr>
            <p:nvPr/>
          </p:nvSpPr>
          <p:spPr bwMode="auto">
            <a:xfrm>
              <a:off x="3963" y="2340"/>
              <a:ext cx="1578" cy="222"/>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55" name="Line 29">
              <a:extLst>
                <a:ext uri="{FF2B5EF4-FFF2-40B4-BE49-F238E27FC236}">
                  <a16:creationId xmlns:a16="http://schemas.microsoft.com/office/drawing/2014/main" id="{3F3996FB-A82C-5644-B507-8DE75854DD31}"/>
                </a:ext>
              </a:extLst>
            </p:cNvPr>
            <p:cNvSpPr>
              <a:spLocks noChangeShapeType="1"/>
            </p:cNvSpPr>
            <p:nvPr/>
          </p:nvSpPr>
          <p:spPr bwMode="auto">
            <a:xfrm>
              <a:off x="3957" y="2403"/>
              <a:ext cx="1578" cy="222"/>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47" name="Group 30">
            <a:extLst>
              <a:ext uri="{FF2B5EF4-FFF2-40B4-BE49-F238E27FC236}">
                <a16:creationId xmlns:a16="http://schemas.microsoft.com/office/drawing/2014/main" id="{4E308F62-A9CE-B94B-91C7-A5AD97CD5655}"/>
              </a:ext>
            </a:extLst>
          </p:cNvPr>
          <p:cNvGrpSpPr>
            <a:grpSpLocks/>
          </p:cNvGrpSpPr>
          <p:nvPr/>
        </p:nvGrpSpPr>
        <p:grpSpPr bwMode="auto">
          <a:xfrm flipV="1">
            <a:off x="5641975" y="4211638"/>
            <a:ext cx="2228850" cy="604837"/>
            <a:chOff x="3954" y="2214"/>
            <a:chExt cx="1587" cy="411"/>
          </a:xfrm>
        </p:grpSpPr>
        <p:sp>
          <p:nvSpPr>
            <p:cNvPr id="30748" name="Line 31">
              <a:extLst>
                <a:ext uri="{FF2B5EF4-FFF2-40B4-BE49-F238E27FC236}">
                  <a16:creationId xmlns:a16="http://schemas.microsoft.com/office/drawing/2014/main" id="{31932FBF-7B09-874E-8840-4448DEE639FC}"/>
                </a:ext>
              </a:extLst>
            </p:cNvPr>
            <p:cNvSpPr>
              <a:spLocks noChangeShapeType="1"/>
            </p:cNvSpPr>
            <p:nvPr/>
          </p:nvSpPr>
          <p:spPr bwMode="auto">
            <a:xfrm>
              <a:off x="3963" y="2214"/>
              <a:ext cx="1578" cy="222"/>
            </a:xfrm>
            <a:prstGeom prst="line">
              <a:avLst/>
            </a:prstGeom>
            <a:noFill/>
            <a:ln w="28575">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9" name="Line 32">
              <a:extLst>
                <a:ext uri="{FF2B5EF4-FFF2-40B4-BE49-F238E27FC236}">
                  <a16:creationId xmlns:a16="http://schemas.microsoft.com/office/drawing/2014/main" id="{6939D5B9-79A2-D048-9733-F92AF7B62682}"/>
                </a:ext>
              </a:extLst>
            </p:cNvPr>
            <p:cNvSpPr>
              <a:spLocks noChangeShapeType="1"/>
            </p:cNvSpPr>
            <p:nvPr/>
          </p:nvSpPr>
          <p:spPr bwMode="auto">
            <a:xfrm>
              <a:off x="3954" y="2274"/>
              <a:ext cx="1578" cy="222"/>
            </a:xfrm>
            <a:prstGeom prst="line">
              <a:avLst/>
            </a:prstGeom>
            <a:noFill/>
            <a:ln w="28575">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0" name="Line 33">
              <a:extLst>
                <a:ext uri="{FF2B5EF4-FFF2-40B4-BE49-F238E27FC236}">
                  <a16:creationId xmlns:a16="http://schemas.microsoft.com/office/drawing/2014/main" id="{487E0493-A2A1-C741-B124-A9FA46C1EB62}"/>
                </a:ext>
              </a:extLst>
            </p:cNvPr>
            <p:cNvSpPr>
              <a:spLocks noChangeShapeType="1"/>
            </p:cNvSpPr>
            <p:nvPr/>
          </p:nvSpPr>
          <p:spPr bwMode="auto">
            <a:xfrm>
              <a:off x="3963" y="2340"/>
              <a:ext cx="1578" cy="222"/>
            </a:xfrm>
            <a:prstGeom prst="line">
              <a:avLst/>
            </a:prstGeom>
            <a:noFill/>
            <a:ln w="28575">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1" name="Line 34">
              <a:extLst>
                <a:ext uri="{FF2B5EF4-FFF2-40B4-BE49-F238E27FC236}">
                  <a16:creationId xmlns:a16="http://schemas.microsoft.com/office/drawing/2014/main" id="{2F150A7B-A31A-E547-BE93-47D44D1E5D2C}"/>
                </a:ext>
              </a:extLst>
            </p:cNvPr>
            <p:cNvSpPr>
              <a:spLocks noChangeShapeType="1"/>
            </p:cNvSpPr>
            <p:nvPr/>
          </p:nvSpPr>
          <p:spPr bwMode="auto">
            <a:xfrm>
              <a:off x="3957" y="2403"/>
              <a:ext cx="1578" cy="222"/>
            </a:xfrm>
            <a:prstGeom prst="line">
              <a:avLst/>
            </a:prstGeom>
            <a:noFill/>
            <a:ln w="28575">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 name="Date Placeholder 1">
            <a:extLst>
              <a:ext uri="{FF2B5EF4-FFF2-40B4-BE49-F238E27FC236}">
                <a16:creationId xmlns:a16="http://schemas.microsoft.com/office/drawing/2014/main" id="{212EE166-52D7-8B04-25CE-8E32DE34C880}"/>
              </a:ext>
            </a:extLst>
          </p:cNvPr>
          <p:cNvSpPr>
            <a:spLocks noGrp="1"/>
          </p:cNvSpPr>
          <p:nvPr>
            <p:ph type="dt" sz="half" idx="10"/>
          </p:nvPr>
        </p:nvSpPr>
        <p:spPr/>
        <p:txBody>
          <a:bodyPr/>
          <a:lstStyle/>
          <a:p>
            <a:pPr>
              <a:defRPr/>
            </a:pPr>
            <a:fld id="{DFDD0224-1743-C341-ACC5-7B89688037C0}"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71E770A3-BBCD-EDFB-9053-3AAB99334182}"/>
              </a:ext>
            </a:extLst>
          </p:cNvPr>
          <p:cNvSpPr>
            <a:spLocks noGrp="1"/>
          </p:cNvSpPr>
          <p:nvPr>
            <p:ph type="sldNum" sz="quarter" idx="12"/>
          </p:nvPr>
        </p:nvSpPr>
        <p:spPr/>
        <p:txBody>
          <a:bodyPr/>
          <a:lstStyle/>
          <a:p>
            <a:fld id="{3CC7B9EF-08F4-9D4D-B91A-A67D281EE850}" type="slidenum">
              <a:rPr lang="en-US" altLang="en-US" smtClean="0"/>
              <a:pPr/>
              <a:t>28</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9" name="Picture 2">
            <a:extLst>
              <a:ext uri="{FF2B5EF4-FFF2-40B4-BE49-F238E27FC236}">
                <a16:creationId xmlns:a16="http://schemas.microsoft.com/office/drawing/2014/main" id="{748F08A7-5EA2-AD43-A449-FBF7A5D8F3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4581" t="8101" r="19470"/>
          <a:stretch>
            <a:fillRect/>
          </a:stretch>
        </p:blipFill>
        <p:spPr bwMode="auto">
          <a:xfrm>
            <a:off x="3976688" y="1217613"/>
            <a:ext cx="5053012" cy="327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3075" name="Rectangle 3">
            <a:extLst>
              <a:ext uri="{FF2B5EF4-FFF2-40B4-BE49-F238E27FC236}">
                <a16:creationId xmlns:a16="http://schemas.microsoft.com/office/drawing/2014/main" id="{719008AD-E5E6-634A-80C3-1F646B597E42}"/>
              </a:ext>
            </a:extLst>
          </p:cNvPr>
          <p:cNvSpPr>
            <a:spLocks noGrp="1" noChangeArrowheads="1"/>
          </p:cNvSpPr>
          <p:nvPr>
            <p:ph type="title" idx="4294967295"/>
          </p:nvPr>
        </p:nvSpPr>
        <p:spPr>
          <a:xfrm>
            <a:off x="533400" y="0"/>
            <a:ext cx="7772400" cy="1143000"/>
          </a:xfrm>
        </p:spPr>
        <p:txBody>
          <a:bodyPr anchor="ctr"/>
          <a:lstStyle/>
          <a:p>
            <a:pPr eaLnBrk="1" hangingPunct="1">
              <a:defRPr/>
            </a:pPr>
            <a:r>
              <a:rPr lang="en-US" altLang="en-US">
                <a:effectLst>
                  <a:outerShdw blurRad="38100" dist="38100" dir="2700000" algn="tl">
                    <a:srgbClr val="C0C0C0"/>
                  </a:outerShdw>
                </a:effectLst>
                <a:ea typeface="ＭＳ Ｐゴシック" pitchFamily="34" charset="-128"/>
                <a:cs typeface="Arial" pitchFamily="34" charset="0"/>
              </a:rPr>
              <a:t>Congestion Avoidance</a:t>
            </a:r>
          </a:p>
        </p:txBody>
      </p:sp>
      <p:sp>
        <p:nvSpPr>
          <p:cNvPr id="31751" name="Rectangle 4">
            <a:extLst>
              <a:ext uri="{FF2B5EF4-FFF2-40B4-BE49-F238E27FC236}">
                <a16:creationId xmlns:a16="http://schemas.microsoft.com/office/drawing/2014/main" id="{AB9A5FA1-ACA8-E54D-ABEC-375E511DBB65}"/>
              </a:ext>
            </a:extLst>
          </p:cNvPr>
          <p:cNvSpPr>
            <a:spLocks noGrp="1" noChangeArrowheads="1"/>
          </p:cNvSpPr>
          <p:nvPr>
            <p:ph type="body" sz="half" idx="4294967295"/>
          </p:nvPr>
        </p:nvSpPr>
        <p:spPr>
          <a:xfrm>
            <a:off x="214313" y="1189038"/>
            <a:ext cx="3398837" cy="2514600"/>
          </a:xfrm>
        </p:spPr>
        <p:txBody>
          <a:bodyPr/>
          <a:lstStyle/>
          <a:p>
            <a:pPr eaLnBrk="1" hangingPunct="1">
              <a:buFont typeface="Wingdings" pitchFamily="2" charset="2"/>
              <a:buNone/>
            </a:pPr>
            <a:r>
              <a:rPr lang="en-US" altLang="en-US" sz="2200">
                <a:solidFill>
                  <a:schemeClr val="hlink"/>
                </a:solidFill>
                <a:ea typeface="ＭＳ Ｐゴシック" panose="020B0600070205080204" pitchFamily="34" charset="-128"/>
                <a:cs typeface="ＭＳ Ｐゴシック" panose="020B0600070205080204" pitchFamily="34" charset="-128"/>
              </a:rPr>
              <a:t>Q:</a:t>
            </a:r>
            <a:r>
              <a:rPr lang="en-US" altLang="en-US" sz="2200">
                <a:ea typeface="ＭＳ Ｐゴシック" panose="020B0600070205080204" pitchFamily="34" charset="-128"/>
                <a:cs typeface="ＭＳ Ｐゴシック" panose="020B0600070205080204" pitchFamily="34" charset="-128"/>
              </a:rPr>
              <a:t> When should the exponential increase switch to linear? </a:t>
            </a:r>
          </a:p>
          <a:p>
            <a:pPr eaLnBrk="1" hangingPunct="1">
              <a:buFont typeface="Wingdings" pitchFamily="2" charset="2"/>
              <a:buNone/>
            </a:pPr>
            <a:r>
              <a:rPr lang="en-US" altLang="en-US" sz="2200">
                <a:solidFill>
                  <a:schemeClr val="hlink"/>
                </a:solidFill>
                <a:ea typeface="ＭＳ Ｐゴシック" panose="020B0600070205080204" pitchFamily="34" charset="-128"/>
                <a:cs typeface="ＭＳ Ｐゴシック" panose="020B0600070205080204" pitchFamily="34" charset="-128"/>
              </a:rPr>
              <a:t>A:</a:t>
            </a:r>
            <a:r>
              <a:rPr lang="en-US" altLang="en-US" sz="2200">
                <a:ea typeface="ＭＳ Ｐゴシック" panose="020B0600070205080204" pitchFamily="34" charset="-128"/>
                <a:cs typeface="ＭＳ Ｐゴシック" panose="020B0600070205080204" pitchFamily="34" charset="-128"/>
              </a:rPr>
              <a:t> When </a:t>
            </a:r>
            <a:r>
              <a:rPr lang="en-US" altLang="en-US" sz="2200" b="1">
                <a:latin typeface="Courier New" panose="02070309020205020404" pitchFamily="49" charset="0"/>
                <a:ea typeface="ＭＳ Ｐゴシック" panose="020B0600070205080204" pitchFamily="34" charset="-128"/>
                <a:cs typeface="ＭＳ Ｐゴシック" panose="020B0600070205080204" pitchFamily="34" charset="-128"/>
              </a:rPr>
              <a:t>cwnd</a:t>
            </a:r>
            <a:r>
              <a:rPr lang="en-US" altLang="en-US" sz="2200">
                <a:ea typeface="ＭＳ Ｐゴシック" panose="020B0600070205080204" pitchFamily="34" charset="-128"/>
                <a:cs typeface="ＭＳ Ｐゴシック" panose="020B0600070205080204" pitchFamily="34" charset="-128"/>
              </a:rPr>
              <a:t> gets to 1/2 of its value before timeout</a:t>
            </a:r>
          </a:p>
          <a:p>
            <a:pPr eaLnBrk="1" hangingPunct="1">
              <a:buFont typeface="Wingdings" pitchFamily="2" charset="2"/>
              <a:buNone/>
            </a:pPr>
            <a:endParaRPr lang="en-US" altLang="en-US" sz="2200">
              <a:ea typeface="ＭＳ Ｐゴシック" panose="020B0600070205080204" pitchFamily="34" charset="-128"/>
              <a:cs typeface="ＭＳ Ｐゴシック" panose="020B0600070205080204" pitchFamily="34" charset="-128"/>
            </a:endParaRPr>
          </a:p>
          <a:p>
            <a:pPr eaLnBrk="1" hangingPunct="1">
              <a:buFont typeface="Wingdings" pitchFamily="2" charset="2"/>
              <a:buNone/>
            </a:pPr>
            <a:r>
              <a:rPr lang="en-US" altLang="en-US" sz="2600">
                <a:ea typeface="ＭＳ Ｐゴシック" panose="020B0600070205080204" pitchFamily="34" charset="-128"/>
                <a:cs typeface="ＭＳ Ｐゴシック" panose="020B0600070205080204" pitchFamily="34" charset="-128"/>
              </a:rPr>
              <a:t> </a:t>
            </a:r>
          </a:p>
        </p:txBody>
      </p:sp>
      <p:sp>
        <p:nvSpPr>
          <p:cNvPr id="31752" name="Rectangle 5">
            <a:extLst>
              <a:ext uri="{FF2B5EF4-FFF2-40B4-BE49-F238E27FC236}">
                <a16:creationId xmlns:a16="http://schemas.microsoft.com/office/drawing/2014/main" id="{DF677553-2042-CE45-ADF5-7DA4D5C8206A}"/>
              </a:ext>
            </a:extLst>
          </p:cNvPr>
          <p:cNvSpPr>
            <a:spLocks noGrp="1" noChangeArrowheads="1"/>
          </p:cNvSpPr>
          <p:nvPr>
            <p:ph type="body" sz="half" idx="4294967295"/>
          </p:nvPr>
        </p:nvSpPr>
        <p:spPr>
          <a:xfrm>
            <a:off x="254000" y="3694113"/>
            <a:ext cx="4033838" cy="1843087"/>
          </a:xfrm>
        </p:spPr>
        <p:txBody>
          <a:bodyPr/>
          <a:lstStyle/>
          <a:p>
            <a:pPr eaLnBrk="1" hangingPunct="1">
              <a:buFont typeface="Wingdings" pitchFamily="2" charset="2"/>
              <a:buNone/>
            </a:pPr>
            <a:r>
              <a:rPr lang="en-US" altLang="en-US" sz="2600" u="sng">
                <a:solidFill>
                  <a:schemeClr val="hlink"/>
                </a:solidFill>
                <a:ea typeface="ＭＳ Ｐゴシック" panose="020B0600070205080204" pitchFamily="34" charset="-128"/>
                <a:cs typeface="ＭＳ Ｐゴシック" panose="020B0600070205080204" pitchFamily="34" charset="-128"/>
              </a:rPr>
              <a:t>Implementation:</a:t>
            </a:r>
            <a:endParaRPr lang="en-US" altLang="en-US" sz="2600">
              <a:solidFill>
                <a:schemeClr val="hlink"/>
              </a:solidFill>
              <a:ea typeface="ＭＳ Ｐゴシック" panose="020B0600070205080204" pitchFamily="34" charset="-128"/>
              <a:cs typeface="ＭＳ Ｐゴシック" panose="020B0600070205080204" pitchFamily="34" charset="-128"/>
            </a:endParaRPr>
          </a:p>
          <a:p>
            <a:pPr eaLnBrk="1" hangingPunct="1"/>
            <a:r>
              <a:rPr lang="en-US" altLang="en-US" sz="2200">
                <a:ea typeface="ＭＳ Ｐゴシック" panose="020B0600070205080204" pitchFamily="34" charset="-128"/>
                <a:cs typeface="ＭＳ Ｐゴシック" panose="020B0600070205080204" pitchFamily="34" charset="-128"/>
              </a:rPr>
              <a:t>Variable Threshold </a:t>
            </a:r>
          </a:p>
          <a:p>
            <a:pPr eaLnBrk="1" hangingPunct="1"/>
            <a:r>
              <a:rPr lang="en-US" altLang="en-US" sz="2200">
                <a:ea typeface="ＭＳ Ｐゴシック" panose="020B0600070205080204" pitchFamily="34" charset="-128"/>
                <a:cs typeface="ＭＳ Ｐゴシック" panose="020B0600070205080204" pitchFamily="34" charset="-128"/>
              </a:rPr>
              <a:t>At loss event, Threshold is set to 1/2 of cwnd just before loss event</a:t>
            </a:r>
          </a:p>
        </p:txBody>
      </p:sp>
      <p:sp>
        <p:nvSpPr>
          <p:cNvPr id="31753" name="Rectangle 6">
            <a:extLst>
              <a:ext uri="{FF2B5EF4-FFF2-40B4-BE49-F238E27FC236}">
                <a16:creationId xmlns:a16="http://schemas.microsoft.com/office/drawing/2014/main" id="{08830049-FB91-9C4B-9462-71985221BB2B}"/>
              </a:ext>
            </a:extLst>
          </p:cNvPr>
          <p:cNvSpPr>
            <a:spLocks noChangeArrowheads="1"/>
          </p:cNvSpPr>
          <p:nvPr/>
        </p:nvSpPr>
        <p:spPr bwMode="auto">
          <a:xfrm>
            <a:off x="4262438" y="4837113"/>
            <a:ext cx="45672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buClr>
                <a:srgbClr val="E2D532"/>
              </a:buClr>
              <a:buSzTx/>
              <a:buFontTx/>
              <a:buNone/>
            </a:pPr>
            <a:r>
              <a:rPr lang="en-US" altLang="zh-CN" sz="2000">
                <a:solidFill>
                  <a:srgbClr val="E2D532"/>
                </a:solidFill>
                <a:ea typeface="SimSun" panose="02010600030101010101" pitchFamily="2" charset="-122"/>
                <a:cs typeface="Arial" panose="020B0604020202020204" pitchFamily="34" charset="0"/>
              </a:rPr>
              <a:t>How to increase cwnd linearly:</a:t>
            </a:r>
            <a:br>
              <a:rPr lang="en-US" altLang="zh-CN" sz="2000">
                <a:solidFill>
                  <a:srgbClr val="E2D532"/>
                </a:solidFill>
                <a:ea typeface="SimSun" panose="02010600030101010101" pitchFamily="2" charset="-122"/>
                <a:cs typeface="Arial" panose="020B0604020202020204" pitchFamily="34" charset="0"/>
              </a:rPr>
            </a:br>
            <a:r>
              <a:rPr lang="en-US" altLang="zh-CN" sz="2000" i="1">
                <a:ea typeface="SimSun" panose="02010600030101010101" pitchFamily="2" charset="-122"/>
                <a:cs typeface="Arial" panose="020B0604020202020204" pitchFamily="34" charset="0"/>
              </a:rPr>
              <a:t>cwnd</a:t>
            </a:r>
            <a:r>
              <a:rPr lang="en-US" altLang="zh-CN" sz="2000">
                <a:ea typeface="SimSun" panose="02010600030101010101" pitchFamily="2" charset="-122"/>
                <a:cs typeface="Arial" panose="020B0604020202020204" pitchFamily="34" charset="0"/>
              </a:rPr>
              <a:t> (new) = </a:t>
            </a:r>
            <a:r>
              <a:rPr lang="en-US" altLang="zh-CN" sz="2000" i="1">
                <a:ea typeface="SimSun" panose="02010600030101010101" pitchFamily="2" charset="-122"/>
                <a:cs typeface="Arial" panose="020B0604020202020204" pitchFamily="34" charset="0"/>
              </a:rPr>
              <a:t>cwnd</a:t>
            </a:r>
            <a:r>
              <a:rPr lang="en-US" altLang="zh-CN" sz="2000">
                <a:ea typeface="SimSun" panose="02010600030101010101" pitchFamily="2" charset="-122"/>
                <a:cs typeface="Arial" panose="020B0604020202020204" pitchFamily="34" charset="0"/>
              </a:rPr>
              <a:t> + </a:t>
            </a:r>
            <a:r>
              <a:rPr lang="en-US" altLang="zh-CN" sz="2000" i="1">
                <a:ea typeface="SimSun" panose="02010600030101010101" pitchFamily="2" charset="-122"/>
                <a:cs typeface="Arial" panose="020B0604020202020204" pitchFamily="34" charset="0"/>
              </a:rPr>
              <a:t>mss*mss/cwnd</a:t>
            </a:r>
          </a:p>
        </p:txBody>
      </p:sp>
      <p:sp>
        <p:nvSpPr>
          <p:cNvPr id="2" name="Date Placeholder 1">
            <a:extLst>
              <a:ext uri="{FF2B5EF4-FFF2-40B4-BE49-F238E27FC236}">
                <a16:creationId xmlns:a16="http://schemas.microsoft.com/office/drawing/2014/main" id="{92065314-855F-455C-C5CC-7980FBBA2529}"/>
              </a:ext>
            </a:extLst>
          </p:cNvPr>
          <p:cNvSpPr>
            <a:spLocks noGrp="1"/>
          </p:cNvSpPr>
          <p:nvPr>
            <p:ph type="dt" sz="half" idx="10"/>
          </p:nvPr>
        </p:nvSpPr>
        <p:spPr/>
        <p:txBody>
          <a:bodyPr/>
          <a:lstStyle/>
          <a:p>
            <a:pPr>
              <a:defRPr/>
            </a:pPr>
            <a:fld id="{BACA115C-C236-6A45-A2DE-DEFDB2D75009}"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159668AC-6336-1D55-2219-CFF77CB9E471}"/>
              </a:ext>
            </a:extLst>
          </p:cNvPr>
          <p:cNvSpPr>
            <a:spLocks noGrp="1"/>
          </p:cNvSpPr>
          <p:nvPr>
            <p:ph type="sldNum" sz="quarter" idx="12"/>
          </p:nvPr>
        </p:nvSpPr>
        <p:spPr/>
        <p:txBody>
          <a:bodyPr/>
          <a:lstStyle/>
          <a:p>
            <a:fld id="{3CC7B9EF-08F4-9D4D-B91A-A67D281EE850}" type="slidenum">
              <a:rPr lang="en-US" altLang="en-US" smtClean="0"/>
              <a:pPr/>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3138" name="Rectangle 2">
            <a:extLst>
              <a:ext uri="{FF2B5EF4-FFF2-40B4-BE49-F238E27FC236}">
                <a16:creationId xmlns:a16="http://schemas.microsoft.com/office/drawing/2014/main" id="{6299F31C-FBEF-C04E-ABC0-2C0F92BE8B59}"/>
              </a:ext>
            </a:extLst>
          </p:cNvPr>
          <p:cNvSpPr>
            <a:spLocks noGrp="1" noChangeArrowheads="1"/>
          </p:cNvSpPr>
          <p:nvPr>
            <p:ph type="title" idx="4294967295"/>
          </p:nvPr>
        </p:nvSpPr>
        <p:spPr>
          <a:xfrm>
            <a:off x="533400" y="277813"/>
            <a:ext cx="8143875" cy="922337"/>
          </a:xfrm>
        </p:spPr>
        <p:txBody>
          <a:bodyPr anchor="ctr"/>
          <a:lstStyle/>
          <a:p>
            <a:pPr eaLnBrk="1" hangingPunct="1">
              <a:defRPr/>
            </a:pPr>
            <a:r>
              <a:rPr lang="en-US" altLang="en-US" sz="4600">
                <a:effectLst>
                  <a:outerShdw blurRad="38100" dist="38100" dir="2700000" algn="tl">
                    <a:srgbClr val="C0C0C0"/>
                  </a:outerShdw>
                </a:effectLst>
                <a:ea typeface="ＭＳ Ｐゴシック" pitchFamily="34" charset="-128"/>
              </a:rPr>
              <a:t>TCP: Overview</a:t>
            </a:r>
          </a:p>
        </p:txBody>
      </p:sp>
      <p:sp>
        <p:nvSpPr>
          <p:cNvPr id="5125" name="Rectangle 3">
            <a:extLst>
              <a:ext uri="{FF2B5EF4-FFF2-40B4-BE49-F238E27FC236}">
                <a16:creationId xmlns:a16="http://schemas.microsoft.com/office/drawing/2014/main" id="{3FD13724-5378-9146-81D6-9DC10F4126C3}"/>
              </a:ext>
            </a:extLst>
          </p:cNvPr>
          <p:cNvSpPr>
            <a:spLocks noGrp="1" noChangeArrowheads="1"/>
          </p:cNvSpPr>
          <p:nvPr>
            <p:ph type="body" sz="half" idx="4294967295"/>
          </p:nvPr>
        </p:nvSpPr>
        <p:spPr>
          <a:xfrm>
            <a:off x="4810125" y="1320800"/>
            <a:ext cx="3895725" cy="4648200"/>
          </a:xfrm>
        </p:spPr>
        <p:txBody>
          <a:bodyPr/>
          <a:lstStyle/>
          <a:p>
            <a:pPr eaLnBrk="1" hangingPunct="1"/>
            <a:r>
              <a:rPr lang="en-US" altLang="en-US" sz="2200">
                <a:solidFill>
                  <a:schemeClr val="hlink"/>
                </a:solidFill>
                <a:ea typeface="ＭＳ Ｐゴシック" panose="020B0600070205080204" pitchFamily="34" charset="-128"/>
                <a:cs typeface="ＭＳ Ｐゴシック" panose="020B0600070205080204" pitchFamily="34" charset="-128"/>
              </a:rPr>
              <a:t>Full duplex data:</a:t>
            </a:r>
          </a:p>
          <a:p>
            <a:pPr lvl="1" eaLnBrk="1" hangingPunct="1"/>
            <a:r>
              <a:rPr lang="en-US" altLang="en-US" sz="2000">
                <a:ea typeface="ＭＳ Ｐゴシック" panose="020B0600070205080204" pitchFamily="34" charset="-128"/>
              </a:rPr>
              <a:t>Bi-directional data flow in same connection</a:t>
            </a:r>
          </a:p>
          <a:p>
            <a:pPr lvl="1" eaLnBrk="1" hangingPunct="1"/>
            <a:r>
              <a:rPr lang="en-US" altLang="en-US" sz="2000">
                <a:ea typeface="ＭＳ Ｐゴシック" panose="020B0600070205080204" pitchFamily="34" charset="-128"/>
              </a:rPr>
              <a:t>MSS: maximum segment size</a:t>
            </a:r>
          </a:p>
          <a:p>
            <a:pPr eaLnBrk="1" hangingPunct="1"/>
            <a:r>
              <a:rPr lang="en-US" altLang="en-US" sz="2200">
                <a:solidFill>
                  <a:schemeClr val="hlink"/>
                </a:solidFill>
                <a:ea typeface="ＭＳ Ｐゴシック" panose="020B0600070205080204" pitchFamily="34" charset="-128"/>
                <a:cs typeface="ＭＳ Ｐゴシック" panose="020B0600070205080204" pitchFamily="34" charset="-128"/>
              </a:rPr>
              <a:t>Connection-oriented: </a:t>
            </a:r>
          </a:p>
          <a:p>
            <a:pPr lvl="1" eaLnBrk="1" hangingPunct="1"/>
            <a:r>
              <a:rPr lang="en-US" altLang="en-US" sz="2000">
                <a:ea typeface="ＭＳ Ｐゴシック" panose="020B0600070205080204" pitchFamily="34" charset="-128"/>
              </a:rPr>
              <a:t>Handshaking (exchange of control msgs) init</a:t>
            </a:r>
            <a:r>
              <a:rPr lang="ja-JP" altLang="en-US" sz="2000">
                <a:ea typeface="ＭＳ Ｐゴシック" panose="020B0600070205080204" pitchFamily="34" charset="-128"/>
              </a:rPr>
              <a:t>’</a:t>
            </a:r>
            <a:r>
              <a:rPr lang="en-US" altLang="ja-JP" sz="2000">
                <a:ea typeface="ＭＳ Ｐゴシック" panose="020B0600070205080204" pitchFamily="34" charset="-128"/>
              </a:rPr>
              <a:t>s sender, receiver state before data exchange</a:t>
            </a:r>
          </a:p>
          <a:p>
            <a:pPr eaLnBrk="1" hangingPunct="1"/>
            <a:r>
              <a:rPr lang="en-US" altLang="en-US" sz="2200">
                <a:solidFill>
                  <a:schemeClr val="hlink"/>
                </a:solidFill>
                <a:ea typeface="ＭＳ Ｐゴシック" panose="020B0600070205080204" pitchFamily="34" charset="-128"/>
                <a:cs typeface="ＭＳ Ｐゴシック" panose="020B0600070205080204" pitchFamily="34" charset="-128"/>
              </a:rPr>
              <a:t>Flow controlled:</a:t>
            </a:r>
          </a:p>
          <a:p>
            <a:pPr lvl="1" eaLnBrk="1" hangingPunct="1"/>
            <a:r>
              <a:rPr lang="en-US" altLang="en-US" sz="2000">
                <a:ea typeface="ＭＳ Ｐゴシック" panose="020B0600070205080204" pitchFamily="34" charset="-128"/>
              </a:rPr>
              <a:t>Sender will not overwhelm receiver</a:t>
            </a:r>
          </a:p>
        </p:txBody>
      </p:sp>
      <p:sp>
        <p:nvSpPr>
          <p:cNvPr id="5126" name="Rectangle 4">
            <a:extLst>
              <a:ext uri="{FF2B5EF4-FFF2-40B4-BE49-F238E27FC236}">
                <a16:creationId xmlns:a16="http://schemas.microsoft.com/office/drawing/2014/main" id="{4FA5E957-EF34-D845-A5D6-9FD8522908C9}"/>
              </a:ext>
            </a:extLst>
          </p:cNvPr>
          <p:cNvSpPr>
            <a:spLocks noGrp="1" noChangeArrowheads="1"/>
          </p:cNvSpPr>
          <p:nvPr>
            <p:ph type="body" sz="half" idx="4294967295"/>
          </p:nvPr>
        </p:nvSpPr>
        <p:spPr>
          <a:xfrm>
            <a:off x="266700" y="1370013"/>
            <a:ext cx="4229100" cy="4648200"/>
          </a:xfrm>
        </p:spPr>
        <p:txBody>
          <a:bodyPr/>
          <a:lstStyle/>
          <a:p>
            <a:pPr eaLnBrk="1" hangingPunct="1"/>
            <a:r>
              <a:rPr lang="en-US" altLang="en-US" sz="2200">
                <a:solidFill>
                  <a:schemeClr val="hlink"/>
                </a:solidFill>
                <a:ea typeface="ＭＳ Ｐゴシック" panose="020B0600070205080204" pitchFamily="34" charset="-128"/>
                <a:cs typeface="ＭＳ Ｐゴシック" panose="020B0600070205080204" pitchFamily="34" charset="-128"/>
              </a:rPr>
              <a:t>Point-to-point:</a:t>
            </a:r>
          </a:p>
          <a:p>
            <a:pPr lvl="1" eaLnBrk="1" hangingPunct="1"/>
            <a:r>
              <a:rPr lang="en-US" altLang="en-US" sz="2000">
                <a:ea typeface="ＭＳ Ｐゴシック" panose="020B0600070205080204" pitchFamily="34" charset="-128"/>
              </a:rPr>
              <a:t>One sender, one receiver</a:t>
            </a:r>
            <a:r>
              <a:rPr lang="en-US" altLang="en-US" sz="2000">
                <a:solidFill>
                  <a:srgbClr val="FF0000"/>
                </a:solidFill>
                <a:ea typeface="ＭＳ Ｐゴシック" panose="020B0600070205080204" pitchFamily="34" charset="-128"/>
              </a:rPr>
              <a:t> </a:t>
            </a:r>
          </a:p>
          <a:p>
            <a:pPr eaLnBrk="1" hangingPunct="1"/>
            <a:r>
              <a:rPr lang="en-US" altLang="en-US" sz="2200">
                <a:solidFill>
                  <a:schemeClr val="hlink"/>
                </a:solidFill>
                <a:ea typeface="ＭＳ Ｐゴシック" panose="020B0600070205080204" pitchFamily="34" charset="-128"/>
                <a:cs typeface="ＭＳ Ｐゴシック" panose="020B0600070205080204" pitchFamily="34" charset="-128"/>
              </a:rPr>
              <a:t>Reliable, in-order </a:t>
            </a:r>
            <a:r>
              <a:rPr lang="en-US" altLang="en-US" sz="2200" i="1">
                <a:solidFill>
                  <a:schemeClr val="hlink"/>
                </a:solidFill>
                <a:ea typeface="ＭＳ Ｐゴシック" panose="020B0600070205080204" pitchFamily="34" charset="-128"/>
                <a:cs typeface="ＭＳ Ｐゴシック" panose="020B0600070205080204" pitchFamily="34" charset="-128"/>
              </a:rPr>
              <a:t>byte steam:</a:t>
            </a:r>
          </a:p>
          <a:p>
            <a:pPr lvl="1" eaLnBrk="1" hangingPunct="1"/>
            <a:r>
              <a:rPr lang="en-US" altLang="en-US" sz="2000" b="1">
                <a:ea typeface="ＭＳ Ｐゴシック" panose="020B0600070205080204" pitchFamily="34" charset="-128"/>
              </a:rPr>
              <a:t>No </a:t>
            </a:r>
            <a:r>
              <a:rPr lang="ja-JP" altLang="en-US" sz="2000" b="1">
                <a:ea typeface="ＭＳ Ｐゴシック" panose="020B0600070205080204" pitchFamily="34" charset="-128"/>
              </a:rPr>
              <a:t>“</a:t>
            </a:r>
            <a:r>
              <a:rPr lang="en-US" altLang="ja-JP" sz="2000" b="1">
                <a:ea typeface="ＭＳ Ｐゴシック" panose="020B0600070205080204" pitchFamily="34" charset="-128"/>
              </a:rPr>
              <a:t>message boundaries</a:t>
            </a:r>
            <a:r>
              <a:rPr lang="ja-JP" altLang="en-US" sz="2000" b="1">
                <a:ea typeface="ＭＳ Ｐゴシック" panose="020B0600070205080204" pitchFamily="34" charset="-128"/>
              </a:rPr>
              <a:t>”</a:t>
            </a:r>
            <a:endParaRPr lang="en-US" altLang="ja-JP" sz="2000" b="1">
              <a:ea typeface="ＭＳ Ｐゴシック" panose="020B0600070205080204" pitchFamily="34" charset="-128"/>
            </a:endParaRPr>
          </a:p>
          <a:p>
            <a:pPr eaLnBrk="1" hangingPunct="1"/>
            <a:r>
              <a:rPr lang="en-US" altLang="en-US" sz="2200">
                <a:solidFill>
                  <a:schemeClr val="hlink"/>
                </a:solidFill>
                <a:ea typeface="ＭＳ Ｐゴシック" panose="020B0600070205080204" pitchFamily="34" charset="-128"/>
                <a:cs typeface="ＭＳ Ｐゴシック" panose="020B0600070205080204" pitchFamily="34" charset="-128"/>
              </a:rPr>
              <a:t>Pipelined:</a:t>
            </a:r>
          </a:p>
          <a:p>
            <a:pPr lvl="1" eaLnBrk="1" hangingPunct="1"/>
            <a:r>
              <a:rPr lang="en-US" altLang="en-US" sz="2000">
                <a:ea typeface="ＭＳ Ｐゴシック" panose="020B0600070205080204" pitchFamily="34" charset="-128"/>
              </a:rPr>
              <a:t>TCP congestion and flow control set window size</a:t>
            </a:r>
          </a:p>
          <a:p>
            <a:pPr eaLnBrk="1" hangingPunct="1"/>
            <a:r>
              <a:rPr lang="en-US" altLang="en-US" sz="2200" i="1">
                <a:solidFill>
                  <a:schemeClr val="hlink"/>
                </a:solidFill>
                <a:ea typeface="ＭＳ Ｐゴシック" panose="020B0600070205080204" pitchFamily="34" charset="-128"/>
                <a:cs typeface="ＭＳ Ｐゴシック" panose="020B0600070205080204" pitchFamily="34" charset="-128"/>
              </a:rPr>
              <a:t>Send &amp; receive buffers</a:t>
            </a:r>
          </a:p>
          <a:p>
            <a:pPr eaLnBrk="1" hangingPunct="1"/>
            <a:endParaRPr lang="en-US" altLang="en-US" sz="2200">
              <a:solidFill>
                <a:schemeClr val="hlink"/>
              </a:solidFill>
              <a:ea typeface="ＭＳ Ｐゴシック" panose="020B0600070205080204" pitchFamily="34" charset="-128"/>
              <a:cs typeface="ＭＳ Ｐゴシック" panose="020B0600070205080204" pitchFamily="34" charset="-128"/>
            </a:endParaRPr>
          </a:p>
        </p:txBody>
      </p:sp>
      <p:sp>
        <p:nvSpPr>
          <p:cNvPr id="5128" name="Date Placeholder 1">
            <a:extLst>
              <a:ext uri="{FF2B5EF4-FFF2-40B4-BE49-F238E27FC236}">
                <a16:creationId xmlns:a16="http://schemas.microsoft.com/office/drawing/2014/main" id="{22137C50-2C2A-FB46-9FD9-2B1ED2EB123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fld id="{2FB39FF7-6400-5B4D-9F11-7C4AEACC04E7}" type="datetime1">
              <a:rPr lang="en-US" altLang="en-US" sz="1200" smtClean="0">
                <a:latin typeface="Garamond" panose="02020404030301010803" pitchFamily="18" charset="0"/>
                <a:cs typeface="Arial" panose="020B0604020202020204" pitchFamily="34" charset="0"/>
              </a:rPr>
              <a:t>5/10/23</a:t>
            </a:fld>
            <a:endParaRPr lang="en-US" altLang="en-US" sz="1200">
              <a:latin typeface="Garamond" panose="02020404030301010803" pitchFamily="18" charset="0"/>
              <a:cs typeface="Arial" panose="020B0604020202020204" pitchFamily="34" charset="0"/>
            </a:endParaRPr>
          </a:p>
        </p:txBody>
      </p:sp>
      <p:sp>
        <p:nvSpPr>
          <p:cNvPr id="5130" name="Slide Number Placeholder 3">
            <a:extLst>
              <a:ext uri="{FF2B5EF4-FFF2-40B4-BE49-F238E27FC236}">
                <a16:creationId xmlns:a16="http://schemas.microsoft.com/office/drawing/2014/main" id="{2D7BDB3D-CF05-9E40-A60D-6AE5F3DDE3A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r" eaLnBrk="1" hangingPunct="1">
              <a:spcBef>
                <a:spcPct val="0"/>
              </a:spcBef>
              <a:buClrTx/>
              <a:buSzTx/>
              <a:buFontTx/>
              <a:buNone/>
            </a:pPr>
            <a:fld id="{3B312307-EE48-924E-97CA-010163B9FD59}" type="slidenum">
              <a:rPr lang="en-US" altLang="en-US" sz="1200">
                <a:latin typeface="Garamond" panose="02020404030301010803" pitchFamily="18" charset="0"/>
                <a:cs typeface="Arial" panose="020B0604020202020204" pitchFamily="34" charset="0"/>
              </a:rPr>
              <a:pPr algn="r" eaLnBrk="1" hangingPunct="1">
                <a:spcBef>
                  <a:spcPct val="0"/>
                </a:spcBef>
                <a:buClrTx/>
                <a:buSzTx/>
                <a:buFontTx/>
                <a:buNone/>
              </a:pPr>
              <a:t>3</a:t>
            </a:fld>
            <a:endParaRPr lang="en-US" altLang="en-US" sz="1200">
              <a:latin typeface="Garamond" panose="02020404030301010803" pitchFamily="18" charset="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098" name="Rectangle 2">
            <a:extLst>
              <a:ext uri="{FF2B5EF4-FFF2-40B4-BE49-F238E27FC236}">
                <a16:creationId xmlns:a16="http://schemas.microsoft.com/office/drawing/2014/main" id="{998366B3-B6B1-0544-BC10-738BB3587EF9}"/>
              </a:ext>
            </a:extLst>
          </p:cNvPr>
          <p:cNvSpPr>
            <a:spLocks noGrp="1" noChangeArrowheads="1"/>
          </p:cNvSpPr>
          <p:nvPr>
            <p:ph type="title" idx="4294967295"/>
          </p:nvPr>
        </p:nvSpPr>
        <p:spPr/>
        <p:txBody>
          <a:bodyPr anchor="ctr"/>
          <a:lstStyle/>
          <a:p>
            <a:pPr eaLnBrk="1" hangingPunct="1">
              <a:defRPr/>
            </a:pPr>
            <a:r>
              <a:rPr lang="en-US" altLang="en-US">
                <a:effectLst>
                  <a:outerShdw blurRad="38100" dist="38100" dir="2700000" algn="tl">
                    <a:srgbClr val="C0C0C0"/>
                  </a:outerShdw>
                </a:effectLst>
                <a:ea typeface="ＭＳ Ｐゴシック" pitchFamily="34" charset="-128"/>
                <a:cs typeface="Arial" pitchFamily="34" charset="0"/>
              </a:rPr>
              <a:t>Congestion Control</a:t>
            </a:r>
          </a:p>
        </p:txBody>
      </p:sp>
      <p:sp>
        <p:nvSpPr>
          <p:cNvPr id="32774" name="Rectangle 3">
            <a:extLst>
              <a:ext uri="{FF2B5EF4-FFF2-40B4-BE49-F238E27FC236}">
                <a16:creationId xmlns:a16="http://schemas.microsoft.com/office/drawing/2014/main" id="{865BBCBB-7B06-B54D-80B3-3E723F4BF9E2}"/>
              </a:ext>
            </a:extLst>
          </p:cNvPr>
          <p:cNvSpPr>
            <a:spLocks noGrp="1" noChangeArrowheads="1"/>
          </p:cNvSpPr>
          <p:nvPr>
            <p:ph type="body" sz="half" idx="4294967295"/>
          </p:nvPr>
        </p:nvSpPr>
        <p:spPr>
          <a:xfrm>
            <a:off x="381000" y="1524000"/>
            <a:ext cx="4676775" cy="4745038"/>
          </a:xfrm>
        </p:spPr>
        <p:txBody>
          <a:bodyPr/>
          <a:lstStyle/>
          <a:p>
            <a:pPr eaLnBrk="1" hangingPunct="1"/>
            <a:r>
              <a:rPr lang="en-US" altLang="en-US" sz="2200">
                <a:solidFill>
                  <a:schemeClr val="hlink"/>
                </a:solidFill>
                <a:ea typeface="ＭＳ Ｐゴシック" panose="020B0600070205080204" pitchFamily="34" charset="-128"/>
                <a:cs typeface="ＭＳ Ｐゴシック" panose="020B0600070205080204" pitchFamily="34" charset="-128"/>
              </a:rPr>
              <a:t>After 3 duplicated ACKs:</a:t>
            </a:r>
          </a:p>
          <a:p>
            <a:pPr lvl="1" eaLnBrk="1" hangingPunct="1"/>
            <a:r>
              <a:rPr lang="en-US" altLang="en-US" sz="2200" b="1">
                <a:latin typeface="Courier New" panose="02070309020205020404" pitchFamily="49" charset="0"/>
                <a:ea typeface="ＭＳ Ｐゴシック" panose="020B0600070205080204" pitchFamily="34" charset="-128"/>
              </a:rPr>
              <a:t>cwnd</a:t>
            </a:r>
            <a:r>
              <a:rPr lang="en-US" altLang="en-US" sz="2200">
                <a:ea typeface="ＭＳ Ｐゴシック" panose="020B0600070205080204" pitchFamily="34" charset="-128"/>
              </a:rPr>
              <a:t> is cut in half</a:t>
            </a:r>
          </a:p>
          <a:p>
            <a:pPr lvl="1" eaLnBrk="1" hangingPunct="1"/>
            <a:r>
              <a:rPr lang="en-US" altLang="en-US" sz="2200">
                <a:ea typeface="ＭＳ Ｐゴシック" panose="020B0600070205080204" pitchFamily="34" charset="-128"/>
              </a:rPr>
              <a:t>window then grows linearly</a:t>
            </a:r>
          </a:p>
          <a:p>
            <a:pPr lvl="1" eaLnBrk="1" hangingPunct="1"/>
            <a:r>
              <a:rPr lang="en-US" altLang="en-US" sz="2000">
                <a:ea typeface="ＭＳ Ｐゴシック" panose="020B0600070205080204" pitchFamily="34" charset="-128"/>
              </a:rPr>
              <a:t>Of course, retransmit segment (i.e., fast recovery/retransmit)</a:t>
            </a:r>
          </a:p>
          <a:p>
            <a:pPr eaLnBrk="1" hangingPunct="1"/>
            <a:r>
              <a:rPr lang="en-US" altLang="en-US" sz="2200" u="sng">
                <a:ea typeface="ＭＳ Ｐゴシック" panose="020B0600070205080204" pitchFamily="34" charset="-128"/>
                <a:cs typeface="ＭＳ Ｐゴシック" panose="020B0600070205080204" pitchFamily="34" charset="-128"/>
              </a:rPr>
              <a:t>But</a:t>
            </a:r>
            <a:r>
              <a:rPr lang="en-US" altLang="en-US" sz="2200">
                <a:ea typeface="ＭＳ Ｐゴシック" panose="020B0600070205080204" pitchFamily="34" charset="-128"/>
                <a:cs typeface="ＭＳ Ｐゴシック" panose="020B0600070205080204" pitchFamily="34" charset="-128"/>
              </a:rPr>
              <a:t> after timeout event:</a:t>
            </a:r>
          </a:p>
          <a:p>
            <a:pPr lvl="1" eaLnBrk="1" hangingPunct="1"/>
            <a:r>
              <a:rPr lang="en-US" altLang="en-US" sz="2200" b="1">
                <a:latin typeface="Courier New" panose="02070309020205020404" pitchFamily="49" charset="0"/>
                <a:ea typeface="ＭＳ Ｐゴシック" panose="020B0600070205080204" pitchFamily="34" charset="-128"/>
              </a:rPr>
              <a:t>cwnd</a:t>
            </a:r>
            <a:r>
              <a:rPr lang="en-US" altLang="en-US" sz="2200">
                <a:ea typeface="ＭＳ Ｐゴシック" panose="020B0600070205080204" pitchFamily="34" charset="-128"/>
              </a:rPr>
              <a:t> instead set to 1 MSS</a:t>
            </a:r>
          </a:p>
          <a:p>
            <a:pPr lvl="1" eaLnBrk="1" hangingPunct="1"/>
            <a:r>
              <a:rPr lang="en-US" altLang="en-US" sz="2200">
                <a:ea typeface="ＭＳ Ｐゴシック" panose="020B0600070205080204" pitchFamily="34" charset="-128"/>
              </a:rPr>
              <a:t>window then grows exponentially</a:t>
            </a:r>
          </a:p>
          <a:p>
            <a:pPr lvl="1" eaLnBrk="1" hangingPunct="1"/>
            <a:r>
              <a:rPr lang="en-US" altLang="en-US" sz="2200">
                <a:ea typeface="ＭＳ Ｐゴシック" panose="020B0600070205080204" pitchFamily="34" charset="-128"/>
              </a:rPr>
              <a:t>to a threshold, then grows linearly</a:t>
            </a:r>
            <a:endParaRPr lang="en-US" altLang="en-US" sz="2000">
              <a:ea typeface="ＭＳ Ｐゴシック" panose="020B0600070205080204" pitchFamily="34" charset="-128"/>
            </a:endParaRPr>
          </a:p>
        </p:txBody>
      </p:sp>
      <p:sp>
        <p:nvSpPr>
          <p:cNvPr id="32775" name="Text Box 4">
            <a:extLst>
              <a:ext uri="{FF2B5EF4-FFF2-40B4-BE49-F238E27FC236}">
                <a16:creationId xmlns:a16="http://schemas.microsoft.com/office/drawing/2014/main" id="{D7B97A72-DC8C-2549-987F-FF4CE9C555F2}"/>
              </a:ext>
            </a:extLst>
          </p:cNvPr>
          <p:cNvSpPr txBox="1">
            <a:spLocks noChangeArrowheads="1"/>
          </p:cNvSpPr>
          <p:nvPr/>
        </p:nvSpPr>
        <p:spPr bwMode="auto">
          <a:xfrm>
            <a:off x="5111750" y="2352675"/>
            <a:ext cx="3803650" cy="26606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Char char="•"/>
            </a:pPr>
            <a:endParaRPr lang="en-US" altLang="en-US" sz="2400">
              <a:latin typeface="Times New Roman" panose="02020603050405020304" pitchFamily="18" charset="0"/>
              <a:cs typeface="Arial" panose="020B0604020202020204" pitchFamily="34" charset="0"/>
            </a:endParaRPr>
          </a:p>
          <a:p>
            <a:pPr>
              <a:spcBef>
                <a:spcPct val="0"/>
              </a:spcBef>
              <a:buClr>
                <a:schemeClr val="accent2"/>
              </a:buClr>
              <a:buSzPct val="85000"/>
              <a:buFont typeface="Wingdings" pitchFamily="2" charset="2"/>
              <a:buChar char="q"/>
            </a:pPr>
            <a:r>
              <a:rPr lang="en-US" altLang="en-US" sz="2400">
                <a:latin typeface="Times New Roman" panose="02020603050405020304" pitchFamily="18" charset="0"/>
                <a:cs typeface="Arial" panose="020B0604020202020204" pitchFamily="34" charset="0"/>
              </a:rPr>
              <a:t> </a:t>
            </a:r>
            <a:r>
              <a:rPr lang="en-US" altLang="en-US" sz="2400">
                <a:latin typeface="Comic Sans MS" panose="030F0902030302020204" pitchFamily="66" charset="0"/>
                <a:cs typeface="Arial" panose="020B0604020202020204" pitchFamily="34" charset="0"/>
              </a:rPr>
              <a:t>3 dup ACKs indicates </a:t>
            </a:r>
            <a:br>
              <a:rPr lang="en-US" altLang="en-US" sz="2400">
                <a:latin typeface="Comic Sans MS" panose="030F0902030302020204" pitchFamily="66" charset="0"/>
                <a:cs typeface="Arial" panose="020B0604020202020204" pitchFamily="34" charset="0"/>
              </a:rPr>
            </a:br>
            <a:r>
              <a:rPr lang="en-US" altLang="en-US" sz="2400">
                <a:latin typeface="Comic Sans MS" panose="030F0902030302020204" pitchFamily="66" charset="0"/>
                <a:cs typeface="Arial" panose="020B0604020202020204" pitchFamily="34" charset="0"/>
              </a:rPr>
              <a:t>network capable of </a:t>
            </a:r>
            <a:br>
              <a:rPr lang="en-US" altLang="en-US" sz="2400">
                <a:latin typeface="Comic Sans MS" panose="030F0902030302020204" pitchFamily="66" charset="0"/>
                <a:cs typeface="Arial" panose="020B0604020202020204" pitchFamily="34" charset="0"/>
              </a:rPr>
            </a:br>
            <a:r>
              <a:rPr lang="en-US" altLang="en-US" sz="2400">
                <a:latin typeface="Comic Sans MS" panose="030F0902030302020204" pitchFamily="66" charset="0"/>
                <a:cs typeface="Arial" panose="020B0604020202020204" pitchFamily="34" charset="0"/>
              </a:rPr>
              <a:t>delivering some segments</a:t>
            </a:r>
          </a:p>
          <a:p>
            <a:pPr>
              <a:spcBef>
                <a:spcPct val="0"/>
              </a:spcBef>
              <a:buClr>
                <a:schemeClr val="accent2"/>
              </a:buClr>
              <a:buSzPct val="85000"/>
              <a:buFont typeface="Wingdings" pitchFamily="2" charset="2"/>
              <a:buChar char="q"/>
            </a:pPr>
            <a:r>
              <a:rPr lang="en-US" altLang="en-US" sz="2400">
                <a:latin typeface="Comic Sans MS" panose="030F0902030302020204" pitchFamily="66" charset="0"/>
                <a:cs typeface="Arial" panose="020B0604020202020204" pitchFamily="34" charset="0"/>
              </a:rPr>
              <a:t> timeout indicates a </a:t>
            </a:r>
            <a:r>
              <a:rPr lang="ja-JP" altLang="en-US" sz="2400">
                <a:latin typeface="Comic Sans MS" panose="030F0902030302020204" pitchFamily="66" charset="0"/>
                <a:cs typeface="Arial" panose="020B0604020202020204" pitchFamily="34" charset="0"/>
              </a:rPr>
              <a:t>“</a:t>
            </a:r>
            <a:r>
              <a:rPr lang="en-US" altLang="ja-JP" sz="2400">
                <a:latin typeface="Comic Sans MS" panose="030F0902030302020204" pitchFamily="66" charset="0"/>
                <a:cs typeface="Arial" panose="020B0604020202020204" pitchFamily="34" charset="0"/>
              </a:rPr>
              <a:t>more alarming</a:t>
            </a:r>
            <a:r>
              <a:rPr lang="ja-JP" altLang="en-US" sz="2400">
                <a:latin typeface="Comic Sans MS" panose="030F0902030302020204" pitchFamily="66" charset="0"/>
                <a:cs typeface="Arial" panose="020B0604020202020204" pitchFamily="34" charset="0"/>
              </a:rPr>
              <a:t>”</a:t>
            </a:r>
            <a:r>
              <a:rPr lang="en-US" altLang="ja-JP" sz="2400">
                <a:latin typeface="Comic Sans MS" panose="030F0902030302020204" pitchFamily="66" charset="0"/>
                <a:cs typeface="Arial" panose="020B0604020202020204" pitchFamily="34" charset="0"/>
              </a:rPr>
              <a:t> congestion scenario</a:t>
            </a:r>
            <a:endParaRPr lang="en-US" altLang="en-US" sz="1600">
              <a:latin typeface="Comic Sans MS" panose="030F0902030302020204" pitchFamily="66" charset="0"/>
              <a:cs typeface="Arial" panose="020B0604020202020204" pitchFamily="34" charset="0"/>
            </a:endParaRPr>
          </a:p>
        </p:txBody>
      </p:sp>
      <p:sp>
        <p:nvSpPr>
          <p:cNvPr id="32776" name="Text Box 5">
            <a:extLst>
              <a:ext uri="{FF2B5EF4-FFF2-40B4-BE49-F238E27FC236}">
                <a16:creationId xmlns:a16="http://schemas.microsoft.com/office/drawing/2014/main" id="{5CFCC578-AEA0-794D-A647-E3D6618EF28B}"/>
              </a:ext>
            </a:extLst>
          </p:cNvPr>
          <p:cNvSpPr txBox="1">
            <a:spLocks noChangeArrowheads="1"/>
          </p:cNvSpPr>
          <p:nvPr/>
        </p:nvSpPr>
        <p:spPr bwMode="auto">
          <a:xfrm>
            <a:off x="5492750" y="2124075"/>
            <a:ext cx="1484313" cy="3968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solidFill>
                  <a:schemeClr val="bg1"/>
                </a:solidFill>
                <a:latin typeface="Comic Sans MS" panose="030F0902030302020204" pitchFamily="66" charset="0"/>
                <a:cs typeface="Arial" panose="020B0604020202020204" pitchFamily="34" charset="0"/>
              </a:rPr>
              <a:t>Philosophy:</a:t>
            </a:r>
            <a:endParaRPr lang="en-US" altLang="en-US" sz="1600">
              <a:solidFill>
                <a:schemeClr val="bg1"/>
              </a:solidFill>
              <a:latin typeface="Comic Sans MS" panose="030F0902030302020204" pitchFamily="66" charset="0"/>
              <a:cs typeface="Arial" panose="020B0604020202020204" pitchFamily="34" charset="0"/>
            </a:endParaRPr>
          </a:p>
        </p:txBody>
      </p:sp>
      <p:sp>
        <p:nvSpPr>
          <p:cNvPr id="2" name="Date Placeholder 1">
            <a:extLst>
              <a:ext uri="{FF2B5EF4-FFF2-40B4-BE49-F238E27FC236}">
                <a16:creationId xmlns:a16="http://schemas.microsoft.com/office/drawing/2014/main" id="{CF13550C-E830-8703-08B2-9FD4E141FCFC}"/>
              </a:ext>
            </a:extLst>
          </p:cNvPr>
          <p:cNvSpPr>
            <a:spLocks noGrp="1"/>
          </p:cNvSpPr>
          <p:nvPr>
            <p:ph type="dt" sz="half" idx="10"/>
          </p:nvPr>
        </p:nvSpPr>
        <p:spPr/>
        <p:txBody>
          <a:bodyPr/>
          <a:lstStyle/>
          <a:p>
            <a:pPr>
              <a:defRPr/>
            </a:pPr>
            <a:fld id="{4F6F398D-DD07-0646-BF02-709783D3E28E}"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A12147CA-3FA6-9864-AF96-6E5110B80679}"/>
              </a:ext>
            </a:extLst>
          </p:cNvPr>
          <p:cNvSpPr>
            <a:spLocks noGrp="1"/>
          </p:cNvSpPr>
          <p:nvPr>
            <p:ph type="sldNum" sz="quarter" idx="12"/>
          </p:nvPr>
        </p:nvSpPr>
        <p:spPr/>
        <p:txBody>
          <a:bodyPr/>
          <a:lstStyle/>
          <a:p>
            <a:fld id="{3CC7B9EF-08F4-9D4D-B91A-A67D281EE850}" type="slidenum">
              <a:rPr lang="en-US" altLang="en-US" smtClean="0"/>
              <a:pPr/>
              <a:t>30</a:t>
            </a:fld>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5122" name="Rectangle 2">
            <a:extLst>
              <a:ext uri="{FF2B5EF4-FFF2-40B4-BE49-F238E27FC236}">
                <a16:creationId xmlns:a16="http://schemas.microsoft.com/office/drawing/2014/main" id="{55AFB137-33BB-4E42-B0FB-326A701C8D18}"/>
              </a:ext>
            </a:extLst>
          </p:cNvPr>
          <p:cNvSpPr>
            <a:spLocks noGrp="1" noChangeArrowheads="1"/>
          </p:cNvSpPr>
          <p:nvPr>
            <p:ph type="title" idx="4294967295"/>
          </p:nvPr>
        </p:nvSpPr>
        <p:spPr>
          <a:xfrm>
            <a:off x="533400" y="277813"/>
            <a:ext cx="7772400" cy="1139825"/>
          </a:xfrm>
        </p:spPr>
        <p:txBody>
          <a:bodyPr anchor="ctr"/>
          <a:lstStyle/>
          <a:p>
            <a:pPr eaLnBrk="1" hangingPunct="1">
              <a:defRPr/>
            </a:pPr>
            <a:r>
              <a:rPr lang="en-US" altLang="en-US" sz="3400">
                <a:effectLst>
                  <a:outerShdw blurRad="38100" dist="38100" dir="2700000" algn="tl">
                    <a:srgbClr val="C0C0C0"/>
                  </a:outerShdw>
                </a:effectLst>
                <a:ea typeface="ＭＳ Ｐゴシック" pitchFamily="34" charset="-128"/>
                <a:cs typeface="Arial" pitchFamily="34" charset="0"/>
              </a:rPr>
              <a:t>Summary: TCP Congestion Control</a:t>
            </a:r>
          </a:p>
        </p:txBody>
      </p:sp>
      <p:sp>
        <p:nvSpPr>
          <p:cNvPr id="33798" name="Rectangle 3">
            <a:extLst>
              <a:ext uri="{FF2B5EF4-FFF2-40B4-BE49-F238E27FC236}">
                <a16:creationId xmlns:a16="http://schemas.microsoft.com/office/drawing/2014/main" id="{54158B78-9D05-5942-8F73-30412D9EAFA2}"/>
              </a:ext>
            </a:extLst>
          </p:cNvPr>
          <p:cNvSpPr>
            <a:spLocks noGrp="1" noChangeArrowheads="1"/>
          </p:cNvSpPr>
          <p:nvPr>
            <p:ph type="body" idx="4294967295"/>
          </p:nvPr>
        </p:nvSpPr>
        <p:spPr>
          <a:xfrm>
            <a:off x="619125" y="1635125"/>
            <a:ext cx="7772400" cy="4479925"/>
          </a:xfrm>
        </p:spPr>
        <p:txBody>
          <a:bodyPr/>
          <a:lstStyle/>
          <a:p>
            <a:pPr eaLnBrk="1" hangingPunct="1">
              <a:spcBef>
                <a:spcPct val="70000"/>
              </a:spcBef>
            </a:pPr>
            <a:r>
              <a:rPr lang="en-US" altLang="en-US" sz="2100">
                <a:ea typeface="ＭＳ Ｐゴシック" panose="020B0600070205080204" pitchFamily="34" charset="-128"/>
                <a:cs typeface="ＭＳ Ｐゴシック" panose="020B0600070205080204" pitchFamily="34" charset="-128"/>
              </a:rPr>
              <a:t>When </a:t>
            </a:r>
            <a:r>
              <a:rPr lang="en-US" altLang="en-US" sz="2100" b="1">
                <a:latin typeface="Courier New" panose="02070309020205020404" pitchFamily="49" charset="0"/>
                <a:ea typeface="ＭＳ Ｐゴシック" panose="020B0600070205080204" pitchFamily="34" charset="-128"/>
                <a:cs typeface="ＭＳ Ｐゴシック" panose="020B0600070205080204" pitchFamily="34" charset="-128"/>
              </a:rPr>
              <a:t>cwnd</a:t>
            </a:r>
            <a:r>
              <a:rPr lang="en-US" altLang="en-US" sz="2100">
                <a:ea typeface="ＭＳ Ｐゴシック" panose="020B0600070205080204" pitchFamily="34" charset="-128"/>
                <a:cs typeface="ＭＳ Ｐゴシック" panose="020B0600070205080204" pitchFamily="34" charset="-128"/>
              </a:rPr>
              <a:t> is below </a:t>
            </a:r>
            <a:r>
              <a:rPr lang="en-US" altLang="en-US" sz="2100" b="1">
                <a:latin typeface="Courier New" panose="02070309020205020404" pitchFamily="49" charset="0"/>
                <a:ea typeface="ＭＳ Ｐゴシック" panose="020B0600070205080204" pitchFamily="34" charset="-128"/>
                <a:cs typeface="ＭＳ Ｐゴシック" panose="020B0600070205080204" pitchFamily="34" charset="-128"/>
              </a:rPr>
              <a:t>Threshold</a:t>
            </a:r>
            <a:r>
              <a:rPr lang="en-US" altLang="en-US" sz="2100">
                <a:ea typeface="ＭＳ Ｐゴシック" panose="020B0600070205080204" pitchFamily="34" charset="-128"/>
                <a:cs typeface="ＭＳ Ｐゴシック" panose="020B0600070205080204" pitchFamily="34" charset="-128"/>
              </a:rPr>
              <a:t>, sender in </a:t>
            </a:r>
            <a:r>
              <a:rPr lang="en-US" altLang="en-US" sz="2100">
                <a:solidFill>
                  <a:schemeClr val="hlink"/>
                </a:solidFill>
                <a:ea typeface="ＭＳ Ｐゴシック" panose="020B0600070205080204" pitchFamily="34" charset="-128"/>
                <a:cs typeface="ＭＳ Ｐゴシック" panose="020B0600070205080204" pitchFamily="34" charset="-128"/>
              </a:rPr>
              <a:t>slow-start </a:t>
            </a:r>
            <a:r>
              <a:rPr lang="en-US" altLang="en-US" sz="2100">
                <a:ea typeface="ＭＳ Ｐゴシック" panose="020B0600070205080204" pitchFamily="34" charset="-128"/>
                <a:cs typeface="ＭＳ Ｐゴシック" panose="020B0600070205080204" pitchFamily="34" charset="-128"/>
              </a:rPr>
              <a:t>phase, window grows exponentially</a:t>
            </a:r>
          </a:p>
          <a:p>
            <a:pPr eaLnBrk="1" hangingPunct="1">
              <a:spcBef>
                <a:spcPct val="70000"/>
              </a:spcBef>
            </a:pPr>
            <a:r>
              <a:rPr lang="en-US" altLang="en-US" sz="2100">
                <a:ea typeface="ＭＳ Ｐゴシック" panose="020B0600070205080204" pitchFamily="34" charset="-128"/>
                <a:cs typeface="ＭＳ Ｐゴシック" panose="020B0600070205080204" pitchFamily="34" charset="-128"/>
              </a:rPr>
              <a:t>When </a:t>
            </a:r>
            <a:r>
              <a:rPr lang="en-US" altLang="en-US" sz="2100" b="1">
                <a:latin typeface="Courier New" panose="02070309020205020404" pitchFamily="49" charset="0"/>
                <a:ea typeface="ＭＳ Ｐゴシック" panose="020B0600070205080204" pitchFamily="34" charset="-128"/>
                <a:cs typeface="ＭＳ Ｐゴシック" panose="020B0600070205080204" pitchFamily="34" charset="-128"/>
              </a:rPr>
              <a:t>cwnd</a:t>
            </a:r>
            <a:r>
              <a:rPr lang="en-US" altLang="en-US" sz="2100">
                <a:ea typeface="ＭＳ Ｐゴシック" panose="020B0600070205080204" pitchFamily="34" charset="-128"/>
                <a:cs typeface="ＭＳ Ｐゴシック" panose="020B0600070205080204" pitchFamily="34" charset="-128"/>
              </a:rPr>
              <a:t> is above </a:t>
            </a:r>
            <a:r>
              <a:rPr lang="en-US" altLang="en-US" sz="2100" b="1">
                <a:latin typeface="Courier New" panose="02070309020205020404" pitchFamily="49" charset="0"/>
                <a:ea typeface="ＭＳ Ｐゴシック" panose="020B0600070205080204" pitchFamily="34" charset="-128"/>
                <a:cs typeface="ＭＳ Ｐゴシック" panose="020B0600070205080204" pitchFamily="34" charset="-128"/>
              </a:rPr>
              <a:t>Threshold</a:t>
            </a:r>
            <a:r>
              <a:rPr lang="en-US" altLang="en-US" sz="2100">
                <a:ea typeface="ＭＳ Ｐゴシック" panose="020B0600070205080204" pitchFamily="34" charset="-128"/>
                <a:cs typeface="ＭＳ Ｐゴシック" panose="020B0600070205080204" pitchFamily="34" charset="-128"/>
              </a:rPr>
              <a:t>, sender is in </a:t>
            </a:r>
            <a:r>
              <a:rPr lang="en-US" altLang="en-US" sz="2100">
                <a:solidFill>
                  <a:schemeClr val="hlink"/>
                </a:solidFill>
                <a:ea typeface="ＭＳ Ｐゴシック" panose="020B0600070205080204" pitchFamily="34" charset="-128"/>
                <a:cs typeface="ＭＳ Ｐゴシック" panose="020B0600070205080204" pitchFamily="34" charset="-128"/>
              </a:rPr>
              <a:t>congestion-avoidance</a:t>
            </a:r>
            <a:r>
              <a:rPr lang="en-US" altLang="en-US" sz="2100">
                <a:ea typeface="ＭＳ Ｐゴシック" panose="020B0600070205080204" pitchFamily="34" charset="-128"/>
                <a:cs typeface="ＭＳ Ｐゴシック" panose="020B0600070205080204" pitchFamily="34" charset="-128"/>
              </a:rPr>
              <a:t> phase, window grows linearly</a:t>
            </a:r>
          </a:p>
          <a:p>
            <a:pPr eaLnBrk="1" hangingPunct="1">
              <a:spcBef>
                <a:spcPct val="70000"/>
              </a:spcBef>
            </a:pPr>
            <a:r>
              <a:rPr lang="en-US" altLang="en-US" sz="2100">
                <a:ea typeface="ＭＳ Ｐゴシック" panose="020B0600070205080204" pitchFamily="34" charset="-128"/>
                <a:cs typeface="ＭＳ Ｐゴシック" panose="020B0600070205080204" pitchFamily="34" charset="-128"/>
              </a:rPr>
              <a:t>When a </a:t>
            </a:r>
            <a:r>
              <a:rPr lang="en-US" altLang="en-US" sz="2100">
                <a:solidFill>
                  <a:schemeClr val="hlink"/>
                </a:solidFill>
                <a:ea typeface="ＭＳ Ｐゴシック" panose="020B0600070205080204" pitchFamily="34" charset="-128"/>
                <a:cs typeface="ＭＳ Ｐゴシック" panose="020B0600070205080204" pitchFamily="34" charset="-128"/>
              </a:rPr>
              <a:t>triple duplicate ACK</a:t>
            </a:r>
            <a:r>
              <a:rPr lang="en-US" altLang="en-US" sz="2100">
                <a:ea typeface="ＭＳ Ｐゴシック" panose="020B0600070205080204" pitchFamily="34" charset="-128"/>
                <a:cs typeface="ＭＳ Ｐゴシック" panose="020B0600070205080204" pitchFamily="34" charset="-128"/>
              </a:rPr>
              <a:t> occurs, </a:t>
            </a:r>
            <a:r>
              <a:rPr lang="en-US" altLang="en-US" sz="2100" b="1">
                <a:latin typeface="Courier New" panose="02070309020205020404" pitchFamily="49" charset="0"/>
                <a:ea typeface="ＭＳ Ｐゴシック" panose="020B0600070205080204" pitchFamily="34" charset="-128"/>
                <a:cs typeface="ＭＳ Ｐゴシック" panose="020B0600070205080204" pitchFamily="34" charset="-128"/>
              </a:rPr>
              <a:t>Threshold</a:t>
            </a:r>
            <a:r>
              <a:rPr lang="en-US" altLang="en-US" sz="2100">
                <a:ea typeface="ＭＳ Ｐゴシック" panose="020B0600070205080204" pitchFamily="34" charset="-128"/>
                <a:cs typeface="ＭＳ Ｐゴシック" panose="020B0600070205080204" pitchFamily="34" charset="-128"/>
              </a:rPr>
              <a:t> set to </a:t>
            </a:r>
            <a:r>
              <a:rPr lang="en-US" altLang="en-US" sz="2100" b="1">
                <a:latin typeface="Courier New" panose="02070309020205020404" pitchFamily="49" charset="0"/>
                <a:ea typeface="ＭＳ Ｐゴシック" panose="020B0600070205080204" pitchFamily="34" charset="-128"/>
                <a:cs typeface="ＭＳ Ｐゴシック" panose="020B0600070205080204" pitchFamily="34" charset="-128"/>
              </a:rPr>
              <a:t>cwnd/2</a:t>
            </a:r>
            <a:r>
              <a:rPr lang="en-US" altLang="en-US" sz="2100">
                <a:ea typeface="ＭＳ Ｐゴシック" panose="020B0600070205080204" pitchFamily="34" charset="-128"/>
                <a:cs typeface="ＭＳ Ｐゴシック" panose="020B0600070205080204" pitchFamily="34" charset="-128"/>
              </a:rPr>
              <a:t> and </a:t>
            </a:r>
            <a:r>
              <a:rPr lang="en-US" altLang="en-US" sz="2100" b="1">
                <a:latin typeface="Courier New" panose="02070309020205020404" pitchFamily="49" charset="0"/>
                <a:ea typeface="ＭＳ Ｐゴシック" panose="020B0600070205080204" pitchFamily="34" charset="-128"/>
                <a:cs typeface="ＭＳ Ｐゴシック" panose="020B0600070205080204" pitchFamily="34" charset="-128"/>
              </a:rPr>
              <a:t>cwnd</a:t>
            </a:r>
            <a:r>
              <a:rPr lang="en-US" altLang="en-US" sz="2100">
                <a:ea typeface="ＭＳ Ｐゴシック" panose="020B0600070205080204" pitchFamily="34" charset="-128"/>
                <a:cs typeface="ＭＳ Ｐゴシック" panose="020B0600070205080204" pitchFamily="34" charset="-128"/>
              </a:rPr>
              <a:t> set to </a:t>
            </a:r>
            <a:r>
              <a:rPr lang="en-US" altLang="en-US" sz="2100" b="1">
                <a:latin typeface="Courier New" panose="02070309020205020404" pitchFamily="49" charset="0"/>
                <a:ea typeface="ＭＳ Ｐゴシック" panose="020B0600070205080204" pitchFamily="34" charset="-128"/>
                <a:cs typeface="ＭＳ Ｐゴシック" panose="020B0600070205080204" pitchFamily="34" charset="-128"/>
              </a:rPr>
              <a:t>Threshold</a:t>
            </a:r>
            <a:endParaRPr lang="en-US" altLang="en-US" sz="2100">
              <a:ea typeface="ＭＳ Ｐゴシック" panose="020B0600070205080204" pitchFamily="34" charset="-128"/>
              <a:cs typeface="ＭＳ Ｐゴシック" panose="020B0600070205080204" pitchFamily="34" charset="-128"/>
            </a:endParaRPr>
          </a:p>
          <a:p>
            <a:pPr eaLnBrk="1" hangingPunct="1">
              <a:spcBef>
                <a:spcPct val="70000"/>
              </a:spcBef>
            </a:pPr>
            <a:r>
              <a:rPr lang="en-US" altLang="en-US" sz="2100">
                <a:ea typeface="ＭＳ Ｐゴシック" panose="020B0600070205080204" pitchFamily="34" charset="-128"/>
                <a:cs typeface="ＭＳ Ｐゴシック" panose="020B0600070205080204" pitchFamily="34" charset="-128"/>
              </a:rPr>
              <a:t>When </a:t>
            </a:r>
            <a:r>
              <a:rPr lang="en-US" altLang="en-US" sz="2100">
                <a:solidFill>
                  <a:schemeClr val="hlink"/>
                </a:solidFill>
                <a:ea typeface="ＭＳ Ｐゴシック" panose="020B0600070205080204" pitchFamily="34" charset="-128"/>
                <a:cs typeface="ＭＳ Ｐゴシック" panose="020B0600070205080204" pitchFamily="34" charset="-128"/>
              </a:rPr>
              <a:t>timeout</a:t>
            </a:r>
            <a:r>
              <a:rPr lang="en-US" altLang="en-US" sz="2100">
                <a:ea typeface="ＭＳ Ｐゴシック" panose="020B0600070205080204" pitchFamily="34" charset="-128"/>
                <a:cs typeface="ＭＳ Ｐゴシック" panose="020B0600070205080204" pitchFamily="34" charset="-128"/>
              </a:rPr>
              <a:t> occurs, </a:t>
            </a:r>
            <a:r>
              <a:rPr lang="en-US" altLang="en-US" sz="2100" b="1">
                <a:latin typeface="Courier New" panose="02070309020205020404" pitchFamily="49" charset="0"/>
                <a:ea typeface="ＭＳ Ｐゴシック" panose="020B0600070205080204" pitchFamily="34" charset="-128"/>
                <a:cs typeface="ＭＳ Ｐゴシック" panose="020B0600070205080204" pitchFamily="34" charset="-128"/>
              </a:rPr>
              <a:t>Threshold</a:t>
            </a:r>
            <a:r>
              <a:rPr lang="en-US" altLang="en-US" sz="2100">
                <a:ea typeface="ＭＳ Ｐゴシック" panose="020B0600070205080204" pitchFamily="34" charset="-128"/>
                <a:cs typeface="ＭＳ Ｐゴシック" panose="020B0600070205080204" pitchFamily="34" charset="-128"/>
              </a:rPr>
              <a:t> set to cwnd</a:t>
            </a:r>
            <a:r>
              <a:rPr lang="en-US" altLang="en-US" sz="2100" b="1">
                <a:latin typeface="Courier New" panose="02070309020205020404" pitchFamily="49" charset="0"/>
                <a:ea typeface="ＭＳ Ｐゴシック" panose="020B0600070205080204" pitchFamily="34" charset="-128"/>
                <a:cs typeface="ＭＳ Ｐゴシック" panose="020B0600070205080204" pitchFamily="34" charset="-128"/>
              </a:rPr>
              <a:t>/2</a:t>
            </a:r>
            <a:r>
              <a:rPr lang="en-US" altLang="en-US" sz="2100">
                <a:ea typeface="ＭＳ Ｐゴシック" panose="020B0600070205080204" pitchFamily="34" charset="-128"/>
                <a:cs typeface="ＭＳ Ｐゴシック" panose="020B0600070205080204" pitchFamily="34" charset="-128"/>
              </a:rPr>
              <a:t> and </a:t>
            </a:r>
            <a:r>
              <a:rPr lang="en-US" altLang="en-US" sz="2100" b="1">
                <a:latin typeface="Courier New" panose="02070309020205020404" pitchFamily="49" charset="0"/>
                <a:ea typeface="ＭＳ Ｐゴシック" panose="020B0600070205080204" pitchFamily="34" charset="-128"/>
                <a:cs typeface="ＭＳ Ｐゴシック" panose="020B0600070205080204" pitchFamily="34" charset="-128"/>
              </a:rPr>
              <a:t>cwnd</a:t>
            </a:r>
            <a:r>
              <a:rPr lang="en-US" altLang="en-US" sz="2100">
                <a:ea typeface="ＭＳ Ｐゴシック" panose="020B0600070205080204" pitchFamily="34" charset="-128"/>
                <a:cs typeface="ＭＳ Ｐゴシック" panose="020B0600070205080204" pitchFamily="34" charset="-128"/>
              </a:rPr>
              <a:t> is set to 1 MSS</a:t>
            </a:r>
            <a:endParaRPr lang="en-US" altLang="en-US" sz="2600">
              <a:ea typeface="ＭＳ Ｐゴシック" panose="020B0600070205080204" pitchFamily="34" charset="-128"/>
              <a:cs typeface="ＭＳ Ｐゴシック" panose="020B0600070205080204" pitchFamily="34" charset="-128"/>
            </a:endParaRPr>
          </a:p>
        </p:txBody>
      </p:sp>
      <p:sp>
        <p:nvSpPr>
          <p:cNvPr id="2" name="Date Placeholder 1">
            <a:extLst>
              <a:ext uri="{FF2B5EF4-FFF2-40B4-BE49-F238E27FC236}">
                <a16:creationId xmlns:a16="http://schemas.microsoft.com/office/drawing/2014/main" id="{26946FD0-BAE2-04A6-1F23-42ABEFFE5DF1}"/>
              </a:ext>
            </a:extLst>
          </p:cNvPr>
          <p:cNvSpPr>
            <a:spLocks noGrp="1"/>
          </p:cNvSpPr>
          <p:nvPr>
            <p:ph type="dt" sz="half" idx="10"/>
          </p:nvPr>
        </p:nvSpPr>
        <p:spPr/>
        <p:txBody>
          <a:bodyPr/>
          <a:lstStyle/>
          <a:p>
            <a:pPr>
              <a:defRPr/>
            </a:pPr>
            <a:fld id="{D556A8E3-A9F9-334C-913A-00ED04F5B027}" type="datetime1">
              <a:rPr lang="en-US" altLang="en-US" smtClean="0"/>
              <a:t>5/10/23</a:t>
            </a:fld>
            <a:endParaRPr lang="en-US" altLang="en-US"/>
          </a:p>
        </p:txBody>
      </p:sp>
      <p:sp>
        <p:nvSpPr>
          <p:cNvPr id="7" name="Slide Number Placeholder 6">
            <a:extLst>
              <a:ext uri="{FF2B5EF4-FFF2-40B4-BE49-F238E27FC236}">
                <a16:creationId xmlns:a16="http://schemas.microsoft.com/office/drawing/2014/main" id="{CB9FB380-5A7E-3EA3-117B-BBC90AA480BF}"/>
              </a:ext>
            </a:extLst>
          </p:cNvPr>
          <p:cNvSpPr>
            <a:spLocks noGrp="1"/>
          </p:cNvSpPr>
          <p:nvPr>
            <p:ph type="sldNum" sz="quarter" idx="12"/>
          </p:nvPr>
        </p:nvSpPr>
        <p:spPr/>
        <p:txBody>
          <a:bodyPr/>
          <a:lstStyle/>
          <a:p>
            <a:fld id="{3CC7B9EF-08F4-9D4D-B91A-A67D281EE850}" type="slidenum">
              <a:rPr lang="en-US" altLang="en-US" smtClean="0"/>
              <a:pPr/>
              <a:t>31</a:t>
            </a:fld>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6146" name="Rectangle 2">
            <a:extLst>
              <a:ext uri="{FF2B5EF4-FFF2-40B4-BE49-F238E27FC236}">
                <a16:creationId xmlns:a16="http://schemas.microsoft.com/office/drawing/2014/main" id="{9EFDB5BD-9277-354E-9D89-03F78EE08D1B}"/>
              </a:ext>
            </a:extLst>
          </p:cNvPr>
          <p:cNvSpPr>
            <a:spLocks noGrp="1" noChangeArrowheads="1"/>
          </p:cNvSpPr>
          <p:nvPr>
            <p:ph type="title" idx="4294967295"/>
          </p:nvPr>
        </p:nvSpPr>
        <p:spPr>
          <a:xfrm>
            <a:off x="533400" y="0"/>
            <a:ext cx="8091488" cy="982663"/>
          </a:xfrm>
        </p:spPr>
        <p:txBody>
          <a:bodyPr anchor="ctr"/>
          <a:lstStyle/>
          <a:p>
            <a:pPr eaLnBrk="1" hangingPunct="1">
              <a:defRPr/>
            </a:pPr>
            <a:r>
              <a:rPr lang="en-US" altLang="en-US" sz="3800">
                <a:effectLst>
                  <a:outerShdw blurRad="38100" dist="38100" dir="2700000" algn="tl">
                    <a:srgbClr val="C0C0C0"/>
                  </a:outerShdw>
                </a:effectLst>
                <a:ea typeface="ＭＳ Ｐゴシック" pitchFamily="34" charset="-128"/>
                <a:cs typeface="Arial" pitchFamily="34" charset="0"/>
              </a:rPr>
              <a:t>TCP Sender Congestion Control</a:t>
            </a:r>
          </a:p>
        </p:txBody>
      </p:sp>
      <p:graphicFrame>
        <p:nvGraphicFramePr>
          <p:cNvPr id="1286147" name="Group 3">
            <a:extLst>
              <a:ext uri="{FF2B5EF4-FFF2-40B4-BE49-F238E27FC236}">
                <a16:creationId xmlns:a16="http://schemas.microsoft.com/office/drawing/2014/main" id="{B3E95E23-87E0-B742-A3BA-0AB198E5D8ED}"/>
              </a:ext>
            </a:extLst>
          </p:cNvPr>
          <p:cNvGraphicFramePr>
            <a:graphicFrameLocks noGrp="1"/>
          </p:cNvGraphicFramePr>
          <p:nvPr/>
        </p:nvGraphicFramePr>
        <p:xfrm>
          <a:off x="330200" y="1295400"/>
          <a:ext cx="8415338" cy="4408488"/>
        </p:xfrm>
        <a:graphic>
          <a:graphicData uri="http://schemas.openxmlformats.org/drawingml/2006/table">
            <a:tbl>
              <a:tblPr/>
              <a:tblGrid>
                <a:gridCol w="1266825">
                  <a:extLst>
                    <a:ext uri="{9D8B030D-6E8A-4147-A177-3AD203B41FA5}">
                      <a16:colId xmlns:a16="http://schemas.microsoft.com/office/drawing/2014/main" val="20000"/>
                    </a:ext>
                  </a:extLst>
                </a:gridCol>
                <a:gridCol w="1546225">
                  <a:extLst>
                    <a:ext uri="{9D8B030D-6E8A-4147-A177-3AD203B41FA5}">
                      <a16:colId xmlns:a16="http://schemas.microsoft.com/office/drawing/2014/main" val="20001"/>
                    </a:ext>
                  </a:extLst>
                </a:gridCol>
                <a:gridCol w="3097213">
                  <a:extLst>
                    <a:ext uri="{9D8B030D-6E8A-4147-A177-3AD203B41FA5}">
                      <a16:colId xmlns:a16="http://schemas.microsoft.com/office/drawing/2014/main" val="20002"/>
                    </a:ext>
                  </a:extLst>
                </a:gridCol>
                <a:gridCol w="2505075">
                  <a:extLst>
                    <a:ext uri="{9D8B030D-6E8A-4147-A177-3AD203B41FA5}">
                      <a16:colId xmlns:a16="http://schemas.microsoft.com/office/drawing/2014/main" val="20003"/>
                    </a:ext>
                  </a:extLst>
                </a:gridCol>
              </a:tblGrid>
              <a:tr h="419100">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altLang="en-US" sz="1700" b="1" i="0" u="none" strike="noStrike" cap="none" normalizeH="0" baseline="0">
                          <a:ln>
                            <a:noFill/>
                          </a:ln>
                          <a:solidFill>
                            <a:schemeClr val="accent2"/>
                          </a:solidFill>
                          <a:effectLst/>
                          <a:latin typeface="Arial" pitchFamily="34" charset="0"/>
                          <a:ea typeface="ＭＳ Ｐゴシック" pitchFamily="34" charset="-128"/>
                          <a:cs typeface="Times New Roman" pitchFamily="18" charset="0"/>
                        </a:rPr>
                        <a:t>State</a:t>
                      </a:r>
                      <a:endParaRPr kumimoji="0" lang="en-US" altLang="en-US" sz="1700" b="1" i="0" u="none" strike="noStrike" cap="none" normalizeH="0" baseline="0">
                        <a:ln>
                          <a:noFill/>
                        </a:ln>
                        <a:solidFill>
                          <a:schemeClr val="accent2"/>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altLang="en-US" sz="1700" b="1" i="0" u="none" strike="noStrike" cap="none" normalizeH="0" baseline="0">
                          <a:ln>
                            <a:noFill/>
                          </a:ln>
                          <a:solidFill>
                            <a:schemeClr val="accent2"/>
                          </a:solidFill>
                          <a:effectLst/>
                          <a:latin typeface="Arial" pitchFamily="34" charset="0"/>
                          <a:ea typeface="ＭＳ Ｐゴシック" pitchFamily="34" charset="-128"/>
                          <a:cs typeface="Times New Roman" pitchFamily="18" charset="0"/>
                        </a:rPr>
                        <a:t>Event </a:t>
                      </a:r>
                      <a:endParaRPr kumimoji="0" lang="en-US" altLang="en-US" sz="1700" b="1" i="0" u="none" strike="noStrike" cap="none" normalizeH="0" baseline="0">
                        <a:ln>
                          <a:noFill/>
                        </a:ln>
                        <a:solidFill>
                          <a:schemeClr val="accent2"/>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altLang="en-US" sz="1700" b="1" i="0" u="none" strike="noStrike" cap="none" normalizeH="0" baseline="0">
                          <a:ln>
                            <a:noFill/>
                          </a:ln>
                          <a:solidFill>
                            <a:schemeClr val="accent2"/>
                          </a:solidFill>
                          <a:effectLst/>
                          <a:latin typeface="Arial" pitchFamily="34" charset="0"/>
                          <a:ea typeface="ＭＳ Ｐゴシック" pitchFamily="34" charset="-128"/>
                          <a:cs typeface="Times New Roman" pitchFamily="18" charset="0"/>
                        </a:rPr>
                        <a:t>TCP Sender Action </a:t>
                      </a:r>
                      <a:endParaRPr kumimoji="0" lang="en-US" altLang="en-US" sz="1700" b="1" i="0" u="none" strike="noStrike" cap="none" normalizeH="0" baseline="0">
                        <a:ln>
                          <a:noFill/>
                        </a:ln>
                        <a:solidFill>
                          <a:schemeClr val="accent2"/>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altLang="en-US" sz="1700" b="1" i="0" u="none" strike="noStrike" cap="none" normalizeH="0" baseline="0">
                          <a:ln>
                            <a:noFill/>
                          </a:ln>
                          <a:solidFill>
                            <a:schemeClr val="accent2"/>
                          </a:solidFill>
                          <a:effectLst/>
                          <a:latin typeface="Arial" pitchFamily="34" charset="0"/>
                          <a:ea typeface="ＭＳ Ｐゴシック" pitchFamily="34" charset="-128"/>
                          <a:cs typeface="Times New Roman" pitchFamily="18" charset="0"/>
                        </a:rPr>
                        <a:t>Commentary</a:t>
                      </a:r>
                      <a:endParaRPr kumimoji="0" lang="en-US" altLang="en-US" sz="1700" b="1" i="0" u="none" strike="noStrike" cap="none" normalizeH="0" baseline="0">
                        <a:ln>
                          <a:noFill/>
                        </a:ln>
                        <a:solidFill>
                          <a:schemeClr val="accent2"/>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09813">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Slow Start (SS)</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ACK receipt for previously unacked data </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500" b="0" i="0" u="none" strike="noStrike" cap="none" normalizeH="0" baseline="0">
                          <a:ln>
                            <a:noFill/>
                          </a:ln>
                          <a:solidFill>
                            <a:srgbClr val="00FF00"/>
                          </a:solidFill>
                          <a:effectLst/>
                          <a:latin typeface="Arial" pitchFamily="34" charset="0"/>
                          <a:ea typeface="ＭＳ Ｐゴシック" pitchFamily="34" charset="-128"/>
                          <a:cs typeface="Times New Roman" pitchFamily="18" charset="0"/>
                        </a:rPr>
                        <a:t>cwnd = cwnd + MSS,</a:t>
                      </a:r>
                      <a:r>
                        <a:rPr kumimoji="0" lang="en-US" altLang="en-US" sz="15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 </a:t>
                      </a:r>
                      <a:endParaRPr kumimoji="0" lang="en-US" altLang="en-US" sz="15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endPar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hlink"/>
                          </a:solidFill>
                          <a:effectLst/>
                          <a:latin typeface="Arial" pitchFamily="34" charset="0"/>
                          <a:ea typeface="ＭＳ Ｐゴシック" pitchFamily="34" charset="-128"/>
                          <a:cs typeface="Times New Roman" pitchFamily="18" charset="0"/>
                        </a:rPr>
                        <a:t>If (cwnd &gt; Threshold)</a:t>
                      </a:r>
                      <a:endParaRPr kumimoji="0" lang="en-US" altLang="en-US" sz="1700" b="0" i="0" u="none" strike="noStrike" cap="none" normalizeH="0" baseline="0">
                        <a:ln>
                          <a:noFill/>
                        </a:ln>
                        <a:solidFill>
                          <a:schemeClr val="hlink"/>
                        </a:solidFill>
                        <a:effectLst/>
                        <a:latin typeface="Times New Roman" pitchFamily="18" charset="0"/>
                        <a:ea typeface="ＭＳ Ｐゴシック" pitchFamily="34"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hlink"/>
                          </a:solidFill>
                          <a:effectLst/>
                          <a:latin typeface="Arial" pitchFamily="34" charset="0"/>
                          <a:ea typeface="ＭＳ Ｐゴシック" pitchFamily="34" charset="-128"/>
                          <a:cs typeface="Times New Roman" pitchFamily="18" charset="0"/>
                        </a:rPr>
                        <a:t>      set state to </a:t>
                      </a:r>
                      <a:r>
                        <a:rPr kumimoji="0" lang="ja-JP" altLang="en-US" sz="1700" b="0" i="0" u="none" strike="noStrike" cap="none" normalizeH="0" baseline="0">
                          <a:ln>
                            <a:noFill/>
                          </a:ln>
                          <a:solidFill>
                            <a:schemeClr val="hlink"/>
                          </a:solidFill>
                          <a:effectLst/>
                          <a:latin typeface="CL Futura CondensedLight" charset="0"/>
                          <a:ea typeface="ＭＳ Ｐゴシック" pitchFamily="34" charset="-128"/>
                          <a:cs typeface="Times New Roman" pitchFamily="18" charset="0"/>
                        </a:rPr>
                        <a:t>“</a:t>
                      </a:r>
                      <a:r>
                        <a:rPr kumimoji="0" lang="en-US" altLang="ja-JP" sz="1700" b="0" i="0" u="none" strike="noStrike" cap="none" normalizeH="0" baseline="0">
                          <a:ln>
                            <a:noFill/>
                          </a:ln>
                          <a:solidFill>
                            <a:schemeClr val="hlink"/>
                          </a:solidFill>
                          <a:effectLst/>
                          <a:latin typeface="Arial" pitchFamily="34" charset="0"/>
                          <a:ea typeface="ＭＳ Ｐゴシック" pitchFamily="34" charset="-128"/>
                          <a:cs typeface="Times New Roman" pitchFamily="18" charset="0"/>
                        </a:rPr>
                        <a:t>Congestion             Avoidance</a:t>
                      </a:r>
                      <a:r>
                        <a:rPr kumimoji="0" lang="ja-JP" altLang="en-US" sz="1700" b="0" i="0" u="none" strike="noStrike" cap="none" normalizeH="0" baseline="0">
                          <a:ln>
                            <a:noFill/>
                          </a:ln>
                          <a:solidFill>
                            <a:schemeClr val="hlink"/>
                          </a:solidFill>
                          <a:effectLst/>
                          <a:latin typeface="CL Futura CondensedLight" charset="0"/>
                          <a:ea typeface="ＭＳ Ｐゴシック" pitchFamily="34" charset="-128"/>
                          <a:cs typeface="Times New Roman" pitchFamily="18" charset="0"/>
                        </a:rPr>
                        <a:t>”</a:t>
                      </a:r>
                      <a:endParaRPr kumimoji="0" lang="en-US" altLang="en-US" sz="1700" b="0" i="0" u="none" strike="noStrike" cap="none" normalizeH="0" baseline="0">
                        <a:ln>
                          <a:noFill/>
                        </a:ln>
                        <a:solidFill>
                          <a:schemeClr val="hlink"/>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Resulting in a doubling of CongWin every RTT</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79575">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5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Congestion</a:t>
                      </a:r>
                      <a:endParaRPr kumimoji="0" lang="en-US" altLang="en-US" sz="15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5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Avoidance</a:t>
                      </a: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 (CA) </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ACK receipt for previously unacked data</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rgbClr val="00FF00"/>
                          </a:solidFill>
                          <a:effectLst/>
                          <a:latin typeface="Arial" pitchFamily="34" charset="0"/>
                          <a:ea typeface="ＭＳ Ｐゴシック" pitchFamily="34" charset="-128"/>
                          <a:cs typeface="Times New Roman" pitchFamily="18" charset="0"/>
                        </a:rPr>
                        <a:t>cwnd = cwnd+</a:t>
                      </a:r>
                      <a:br>
                        <a:rPr kumimoji="0" lang="en-US" altLang="en-US" sz="1700" b="0" i="0" u="none" strike="noStrike" cap="none" normalizeH="0" baseline="0">
                          <a:ln>
                            <a:noFill/>
                          </a:ln>
                          <a:solidFill>
                            <a:srgbClr val="00FF00"/>
                          </a:solidFill>
                          <a:effectLst/>
                          <a:latin typeface="Arial" pitchFamily="34" charset="0"/>
                          <a:ea typeface="ＭＳ Ｐゴシック" pitchFamily="34" charset="-128"/>
                          <a:cs typeface="Times New Roman" pitchFamily="18" charset="0"/>
                        </a:rPr>
                      </a:br>
                      <a:r>
                        <a:rPr kumimoji="0" lang="en-US" altLang="en-US" sz="1700" b="0" i="0" u="none" strike="noStrike" cap="none" normalizeH="0" baseline="0">
                          <a:ln>
                            <a:noFill/>
                          </a:ln>
                          <a:solidFill>
                            <a:srgbClr val="00FF00"/>
                          </a:solidFill>
                          <a:effectLst/>
                          <a:latin typeface="Arial" pitchFamily="34" charset="0"/>
                          <a:ea typeface="ＭＳ Ｐゴシック" pitchFamily="34" charset="-128"/>
                          <a:cs typeface="Times New Roman" pitchFamily="18" charset="0"/>
                        </a:rPr>
                        <a:t>       MSS * (MSS/cwnd)</a:t>
                      </a:r>
                      <a:endParaRPr kumimoji="0" lang="en-US" altLang="en-US" sz="1700" b="0" i="0" u="none" strike="noStrike" cap="none" normalizeH="0" baseline="0">
                        <a:ln>
                          <a:noFill/>
                        </a:ln>
                        <a:solidFill>
                          <a:srgbClr val="00FF00"/>
                        </a:solidFill>
                        <a:effectLst/>
                        <a:latin typeface="Times New Roman" pitchFamily="18" charset="0"/>
                        <a:ea typeface="ＭＳ Ｐゴシック" pitchFamily="34"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rgbClr val="00FF00"/>
                          </a:solidFill>
                          <a:effectLst/>
                          <a:latin typeface="Arial" pitchFamily="34" charset="0"/>
                          <a:ea typeface="ＭＳ Ｐゴシック" pitchFamily="34" charset="-128"/>
                          <a:cs typeface="Times New Roman" pitchFamily="18" charset="0"/>
                        </a:rPr>
                        <a:t>     </a:t>
                      </a:r>
                      <a:endParaRPr kumimoji="0" lang="en-US" altLang="en-US" sz="1700" b="0" i="0" u="none" strike="noStrike" cap="none" normalizeH="0" baseline="0">
                        <a:ln>
                          <a:noFill/>
                        </a:ln>
                        <a:solidFill>
                          <a:srgbClr val="00FF00"/>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Additive increase, resulting in increase of CongWin  by 1 MSS every RTT</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 name="Date Placeholder 1">
            <a:extLst>
              <a:ext uri="{FF2B5EF4-FFF2-40B4-BE49-F238E27FC236}">
                <a16:creationId xmlns:a16="http://schemas.microsoft.com/office/drawing/2014/main" id="{6469215E-8A1B-B90D-849C-55F96AAC6925}"/>
              </a:ext>
            </a:extLst>
          </p:cNvPr>
          <p:cNvSpPr>
            <a:spLocks noGrp="1"/>
          </p:cNvSpPr>
          <p:nvPr>
            <p:ph type="dt" sz="half" idx="10"/>
          </p:nvPr>
        </p:nvSpPr>
        <p:spPr/>
        <p:txBody>
          <a:bodyPr/>
          <a:lstStyle/>
          <a:p>
            <a:pPr>
              <a:defRPr/>
            </a:pPr>
            <a:fld id="{A58D6B11-7912-794B-9221-36190938AEB7}"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C125F0E8-A16E-645A-510D-9C8385D6358F}"/>
              </a:ext>
            </a:extLst>
          </p:cNvPr>
          <p:cNvSpPr>
            <a:spLocks noGrp="1"/>
          </p:cNvSpPr>
          <p:nvPr>
            <p:ph type="sldNum" sz="quarter" idx="12"/>
          </p:nvPr>
        </p:nvSpPr>
        <p:spPr/>
        <p:txBody>
          <a:bodyPr/>
          <a:lstStyle/>
          <a:p>
            <a:fld id="{3CC7B9EF-08F4-9D4D-B91A-A67D281EE850}" type="slidenum">
              <a:rPr lang="en-US" altLang="en-US" smtClean="0"/>
              <a:pPr/>
              <a:t>32</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170" name="Rectangle 2">
            <a:extLst>
              <a:ext uri="{FF2B5EF4-FFF2-40B4-BE49-F238E27FC236}">
                <a16:creationId xmlns:a16="http://schemas.microsoft.com/office/drawing/2014/main" id="{D8657B84-1C4E-4149-B6D6-BD1B19865EFB}"/>
              </a:ext>
            </a:extLst>
          </p:cNvPr>
          <p:cNvSpPr>
            <a:spLocks noGrp="1" noChangeArrowheads="1"/>
          </p:cNvSpPr>
          <p:nvPr>
            <p:ph type="title" idx="4294967295"/>
          </p:nvPr>
        </p:nvSpPr>
        <p:spPr>
          <a:xfrm>
            <a:off x="533400" y="0"/>
            <a:ext cx="8091488" cy="982663"/>
          </a:xfrm>
        </p:spPr>
        <p:txBody>
          <a:bodyPr anchor="ctr"/>
          <a:lstStyle/>
          <a:p>
            <a:pPr eaLnBrk="1" hangingPunct="1">
              <a:defRPr/>
            </a:pPr>
            <a:r>
              <a:rPr lang="en-US" altLang="en-US" sz="3800">
                <a:effectLst>
                  <a:outerShdw blurRad="38100" dist="38100" dir="2700000" algn="tl">
                    <a:srgbClr val="C0C0C0"/>
                  </a:outerShdw>
                </a:effectLst>
                <a:ea typeface="ＭＳ Ｐゴシック" pitchFamily="34" charset="-128"/>
                <a:cs typeface="Arial" pitchFamily="34" charset="0"/>
              </a:rPr>
              <a:t>TCP Sender Congestion Control</a:t>
            </a:r>
          </a:p>
        </p:txBody>
      </p:sp>
      <p:graphicFrame>
        <p:nvGraphicFramePr>
          <p:cNvPr id="1287171" name="Group 3">
            <a:extLst>
              <a:ext uri="{FF2B5EF4-FFF2-40B4-BE49-F238E27FC236}">
                <a16:creationId xmlns:a16="http://schemas.microsoft.com/office/drawing/2014/main" id="{7FBAD092-0A06-184A-B340-EBBE531A39DD}"/>
              </a:ext>
            </a:extLst>
          </p:cNvPr>
          <p:cNvGraphicFramePr>
            <a:graphicFrameLocks noGrp="1"/>
          </p:cNvGraphicFramePr>
          <p:nvPr/>
        </p:nvGraphicFramePr>
        <p:xfrm>
          <a:off x="533400" y="1295400"/>
          <a:ext cx="7675563" cy="3734064"/>
        </p:xfrm>
        <a:graphic>
          <a:graphicData uri="http://schemas.openxmlformats.org/drawingml/2006/table">
            <a:tbl>
              <a:tblPr/>
              <a:tblGrid>
                <a:gridCol w="1320800">
                  <a:extLst>
                    <a:ext uri="{9D8B030D-6E8A-4147-A177-3AD203B41FA5}">
                      <a16:colId xmlns:a16="http://schemas.microsoft.com/office/drawing/2014/main" val="20000"/>
                    </a:ext>
                  </a:extLst>
                </a:gridCol>
                <a:gridCol w="1244600">
                  <a:extLst>
                    <a:ext uri="{9D8B030D-6E8A-4147-A177-3AD203B41FA5}">
                      <a16:colId xmlns:a16="http://schemas.microsoft.com/office/drawing/2014/main" val="20001"/>
                    </a:ext>
                  </a:extLst>
                </a:gridCol>
                <a:gridCol w="2714625">
                  <a:extLst>
                    <a:ext uri="{9D8B030D-6E8A-4147-A177-3AD203B41FA5}">
                      <a16:colId xmlns:a16="http://schemas.microsoft.com/office/drawing/2014/main" val="20002"/>
                    </a:ext>
                  </a:extLst>
                </a:gridCol>
                <a:gridCol w="2395538">
                  <a:extLst>
                    <a:ext uri="{9D8B030D-6E8A-4147-A177-3AD203B41FA5}">
                      <a16:colId xmlns:a16="http://schemas.microsoft.com/office/drawing/2014/main" val="20003"/>
                    </a:ext>
                  </a:extLst>
                </a:gridCol>
              </a:tblGrid>
              <a:tr h="350778">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altLang="en-US" sz="1700" b="1" i="0" u="none" strike="noStrike" cap="none" normalizeH="0" baseline="0">
                          <a:ln>
                            <a:noFill/>
                          </a:ln>
                          <a:solidFill>
                            <a:schemeClr val="accent2"/>
                          </a:solidFill>
                          <a:effectLst/>
                          <a:latin typeface="Arial" pitchFamily="34" charset="0"/>
                          <a:ea typeface="ＭＳ Ｐゴシック" pitchFamily="34" charset="-128"/>
                          <a:cs typeface="Times New Roman" pitchFamily="18" charset="0"/>
                        </a:rPr>
                        <a:t>State</a:t>
                      </a:r>
                      <a:endParaRPr kumimoji="0" lang="en-US" altLang="en-US" sz="1700" b="1" i="0" u="none" strike="noStrike" cap="none" normalizeH="0" baseline="0">
                        <a:ln>
                          <a:noFill/>
                        </a:ln>
                        <a:solidFill>
                          <a:schemeClr val="accent2"/>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altLang="en-US" sz="1700" b="1" i="0" u="none" strike="noStrike" cap="none" normalizeH="0" baseline="0">
                          <a:ln>
                            <a:noFill/>
                          </a:ln>
                          <a:solidFill>
                            <a:schemeClr val="accent2"/>
                          </a:solidFill>
                          <a:effectLst/>
                          <a:latin typeface="Arial" pitchFamily="34" charset="0"/>
                          <a:ea typeface="ＭＳ Ｐゴシック" pitchFamily="34" charset="-128"/>
                          <a:cs typeface="Times New Roman" pitchFamily="18" charset="0"/>
                        </a:rPr>
                        <a:t>Event </a:t>
                      </a:r>
                      <a:endParaRPr kumimoji="0" lang="en-US" altLang="en-US" sz="1700" b="1" i="0" u="none" strike="noStrike" cap="none" normalizeH="0" baseline="0">
                        <a:ln>
                          <a:noFill/>
                        </a:ln>
                        <a:solidFill>
                          <a:schemeClr val="accent2"/>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altLang="en-US" sz="1700" b="1" i="0" u="none" strike="noStrike" cap="none" normalizeH="0" baseline="0">
                          <a:ln>
                            <a:noFill/>
                          </a:ln>
                          <a:solidFill>
                            <a:schemeClr val="accent2"/>
                          </a:solidFill>
                          <a:effectLst/>
                          <a:latin typeface="Arial" pitchFamily="34" charset="0"/>
                          <a:ea typeface="ＭＳ Ｐゴシック" pitchFamily="34" charset="-128"/>
                          <a:cs typeface="Times New Roman" pitchFamily="18" charset="0"/>
                        </a:rPr>
                        <a:t>TCP Sender Action </a:t>
                      </a:r>
                      <a:endParaRPr kumimoji="0" lang="en-US" altLang="en-US" sz="1700" b="1" i="0" u="none" strike="noStrike" cap="none" normalizeH="0" baseline="0">
                        <a:ln>
                          <a:noFill/>
                        </a:ln>
                        <a:solidFill>
                          <a:schemeClr val="accent2"/>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altLang="en-US" sz="1700" b="1" i="0" u="none" strike="noStrike" cap="none" normalizeH="0" baseline="0">
                          <a:ln>
                            <a:noFill/>
                          </a:ln>
                          <a:solidFill>
                            <a:schemeClr val="accent2"/>
                          </a:solidFill>
                          <a:effectLst/>
                          <a:latin typeface="Arial" pitchFamily="34" charset="0"/>
                          <a:ea typeface="ＭＳ Ｐゴシック" pitchFamily="34" charset="-128"/>
                          <a:cs typeface="Times New Roman" pitchFamily="18" charset="0"/>
                        </a:rPr>
                        <a:t>Commentary</a:t>
                      </a:r>
                      <a:endParaRPr kumimoji="0" lang="en-US" altLang="en-US" sz="1700" b="1" i="0" u="none" strike="noStrike" cap="none" normalizeH="0" baseline="0">
                        <a:ln>
                          <a:noFill/>
                        </a:ln>
                        <a:solidFill>
                          <a:schemeClr val="accent2"/>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45958">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SS or CA</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Loss event detected by triple duplicate ACK</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rgbClr val="00FF00"/>
                          </a:solidFill>
                          <a:effectLst/>
                          <a:latin typeface="Arial" pitchFamily="34" charset="0"/>
                          <a:ea typeface="ＭＳ Ｐゴシック" pitchFamily="34" charset="-128"/>
                          <a:cs typeface="Times New Roman" pitchFamily="18" charset="0"/>
                        </a:rPr>
                        <a:t>Threshold = cwnd/2,      </a:t>
                      </a:r>
                      <a:endParaRPr kumimoji="0" lang="en-US" altLang="en-US" sz="1700" b="0" i="0" u="none" strike="noStrike" cap="none" normalizeH="0" baseline="0">
                        <a:ln>
                          <a:noFill/>
                        </a:ln>
                        <a:solidFill>
                          <a:srgbClr val="00FF00"/>
                        </a:solidFill>
                        <a:effectLst/>
                        <a:latin typeface="Times New Roman" pitchFamily="18" charset="0"/>
                        <a:ea typeface="ＭＳ Ｐゴシック" pitchFamily="34"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rgbClr val="00FF00"/>
                          </a:solidFill>
                          <a:effectLst/>
                          <a:latin typeface="Arial" pitchFamily="34" charset="0"/>
                          <a:ea typeface="ＭＳ Ｐゴシック" pitchFamily="34" charset="-128"/>
                          <a:cs typeface="Times New Roman" pitchFamily="18" charset="0"/>
                        </a:rPr>
                        <a:t>cwnd = Threshold,</a:t>
                      </a:r>
                      <a:endParaRPr kumimoji="0" lang="en-US" altLang="en-US" sz="1700" b="0" i="0" u="none" strike="noStrike" cap="none" normalizeH="0" baseline="0">
                        <a:ln>
                          <a:noFill/>
                        </a:ln>
                        <a:solidFill>
                          <a:srgbClr val="00FF00"/>
                        </a:solidFill>
                        <a:effectLst/>
                        <a:latin typeface="Times New Roman" pitchFamily="18" charset="0"/>
                        <a:ea typeface="ＭＳ Ｐゴシック" pitchFamily="34"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Set state to </a:t>
                      </a:r>
                      <a:r>
                        <a:rPr kumimoji="0" lang="ja-JP" altLang="en-US" sz="1700" b="0" i="0" u="none" strike="noStrike" cap="none" normalizeH="0" baseline="0">
                          <a:ln>
                            <a:noFill/>
                          </a:ln>
                          <a:solidFill>
                            <a:schemeClr val="tx1"/>
                          </a:solidFill>
                          <a:effectLst/>
                          <a:latin typeface="CL Futura CondensedLight" charset="0"/>
                          <a:ea typeface="ＭＳ Ｐゴシック" pitchFamily="34" charset="-128"/>
                          <a:cs typeface="Times New Roman" pitchFamily="18" charset="0"/>
                        </a:rPr>
                        <a:t>“</a:t>
                      </a:r>
                      <a:r>
                        <a:rPr kumimoji="0" lang="en-US" altLang="ja-JP"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Congestion Avoidance</a:t>
                      </a:r>
                      <a:r>
                        <a:rPr kumimoji="0" lang="ja-JP" altLang="en-US" sz="1700" b="0" i="0" u="none" strike="noStrike" cap="none" normalizeH="0" baseline="0">
                          <a:ln>
                            <a:noFill/>
                          </a:ln>
                          <a:solidFill>
                            <a:schemeClr val="tx1"/>
                          </a:solidFill>
                          <a:effectLst/>
                          <a:latin typeface="CL Futura CondensedLight" charset="0"/>
                          <a:ea typeface="ＭＳ Ｐゴシック" pitchFamily="34" charset="-128"/>
                          <a:cs typeface="Times New Roman" pitchFamily="18" charset="0"/>
                        </a:rPr>
                        <a:t>”</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Fast recovery, implementing multiplicative decrease. CongWin will not drop below 1 MSS.</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8532">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SS or CA</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Timeout</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rgbClr val="00FF00"/>
                          </a:solidFill>
                          <a:effectLst/>
                          <a:latin typeface="Arial" pitchFamily="34" charset="0"/>
                          <a:ea typeface="ＭＳ Ｐゴシック" pitchFamily="34" charset="-128"/>
                          <a:cs typeface="Times New Roman" pitchFamily="18" charset="0"/>
                        </a:rPr>
                        <a:t>Threshold = cwnd/2,      </a:t>
                      </a:r>
                      <a:endParaRPr kumimoji="0" lang="en-US" altLang="en-US" sz="1700" b="0" i="0" u="none" strike="noStrike" cap="none" normalizeH="0" baseline="0">
                        <a:ln>
                          <a:noFill/>
                        </a:ln>
                        <a:solidFill>
                          <a:srgbClr val="00FF00"/>
                        </a:solidFill>
                        <a:effectLst/>
                        <a:latin typeface="Times New Roman" pitchFamily="18" charset="0"/>
                        <a:ea typeface="ＭＳ Ｐゴシック" pitchFamily="34"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rgbClr val="00FF00"/>
                          </a:solidFill>
                          <a:effectLst/>
                          <a:latin typeface="Arial" pitchFamily="34" charset="0"/>
                          <a:ea typeface="ＭＳ Ｐゴシック" pitchFamily="34" charset="-128"/>
                          <a:cs typeface="Times New Roman" pitchFamily="18" charset="0"/>
                        </a:rPr>
                        <a:t>cwnd= 1 MSS,</a:t>
                      </a:r>
                      <a:endParaRPr kumimoji="0" lang="en-US" altLang="en-US" sz="1700" b="0" i="0" u="none" strike="noStrike" cap="none" normalizeH="0" baseline="0">
                        <a:ln>
                          <a:noFill/>
                        </a:ln>
                        <a:solidFill>
                          <a:srgbClr val="00FF00"/>
                        </a:solidFill>
                        <a:effectLst/>
                        <a:latin typeface="Times New Roman" pitchFamily="18" charset="0"/>
                        <a:ea typeface="ＭＳ Ｐゴシック" pitchFamily="34"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Set state to </a:t>
                      </a:r>
                      <a:r>
                        <a:rPr kumimoji="0" lang="ja-JP" altLang="en-US" sz="1700" b="0" i="0" u="none" strike="noStrike" cap="none" normalizeH="0" baseline="0">
                          <a:ln>
                            <a:noFill/>
                          </a:ln>
                          <a:solidFill>
                            <a:schemeClr val="tx1"/>
                          </a:solidFill>
                          <a:effectLst/>
                          <a:latin typeface="CL Futura CondensedLight" charset="0"/>
                          <a:ea typeface="ＭＳ Ｐゴシック" pitchFamily="34" charset="-128"/>
                          <a:cs typeface="Times New Roman" pitchFamily="18" charset="0"/>
                        </a:rPr>
                        <a:t>“</a:t>
                      </a:r>
                      <a:r>
                        <a:rPr kumimoji="0" lang="en-US" altLang="ja-JP"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Slow Start</a:t>
                      </a:r>
                      <a:r>
                        <a:rPr kumimoji="0" lang="ja-JP" altLang="en-US" sz="1700" b="0" i="0" u="none" strike="noStrike" cap="none" normalizeH="0" baseline="0">
                          <a:ln>
                            <a:noFill/>
                          </a:ln>
                          <a:solidFill>
                            <a:schemeClr val="tx1"/>
                          </a:solidFill>
                          <a:effectLst/>
                          <a:latin typeface="CL Futura CondensedLight" charset="0"/>
                          <a:ea typeface="ＭＳ Ｐゴシック" pitchFamily="34" charset="-128"/>
                          <a:cs typeface="Times New Roman" pitchFamily="18" charset="0"/>
                        </a:rPr>
                        <a:t>”</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Enter slow start</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68532">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SS or CA</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Duplicate ACK</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Increment duplicate ACK count for segment being acked</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600">
                          <a:solidFill>
                            <a:schemeClr val="tx1"/>
                          </a:solidFill>
                          <a:latin typeface="Arial" pitchFamily="34" charset="0"/>
                          <a:ea typeface="ＭＳ Ｐゴシック" pitchFamily="34" charset="-128"/>
                          <a:cs typeface="ＭＳ Ｐゴシック" pitchFamily="34" charset="-128"/>
                        </a:defRPr>
                      </a:lvl1pPr>
                      <a:lvl2pPr marL="742950" indent="-285750" algn="l" eaLnBrk="0" hangingPunct="0">
                        <a:spcBef>
                          <a:spcPct val="20000"/>
                        </a:spcBef>
                        <a:buClr>
                          <a:schemeClr val="accent2"/>
                        </a:buClr>
                        <a:buSzPct val="60000"/>
                        <a:buFont typeface="Wingdings" pitchFamily="2" charset="2"/>
                        <a:tabLst>
                          <a:tab pos="533400" algn="ctr"/>
                          <a:tab pos="1651000" algn="ctr"/>
                          <a:tab pos="2768600" algn="ctr"/>
                          <a:tab pos="3886200" algn="ctr"/>
                        </a:tabLst>
                        <a:defRPr sz="2200">
                          <a:solidFill>
                            <a:schemeClr val="tx1"/>
                          </a:solidFill>
                          <a:latin typeface="Arial" pitchFamily="34" charset="0"/>
                          <a:ea typeface="ＭＳ Ｐゴシック" pitchFamily="34" charset="-128"/>
                          <a:cs typeface="Arial" pitchFamily="34" charset="0"/>
                        </a:defRPr>
                      </a:lvl2pPr>
                      <a:lvl3pPr marL="1143000" indent="-228600" algn="l" eaLnBrk="0" hangingPunct="0">
                        <a:spcBef>
                          <a:spcPct val="20000"/>
                        </a:spcBef>
                        <a:buClr>
                          <a:schemeClr val="accent1"/>
                        </a:buClr>
                        <a:buSzPct val="65000"/>
                        <a:buFont typeface="Wingdings" pitchFamily="2" charset="2"/>
                        <a:tabLst>
                          <a:tab pos="533400" algn="ctr"/>
                          <a:tab pos="1651000" algn="ctr"/>
                          <a:tab pos="2768600" algn="ctr"/>
                          <a:tab pos="3886200" algn="ctr"/>
                        </a:tabLst>
                        <a:defRPr sz="2000">
                          <a:solidFill>
                            <a:schemeClr val="tx1"/>
                          </a:solidFill>
                          <a:latin typeface="Arial" pitchFamily="34" charset="0"/>
                          <a:ea typeface="Arial" pitchFamily="34" charset="0"/>
                          <a:cs typeface="Arial" pitchFamily="34" charset="0"/>
                        </a:defRPr>
                      </a:lvl3pPr>
                      <a:lvl4pPr marL="1600200" indent="-228600" algn="l" eaLnBrk="0" hangingPunct="0">
                        <a:spcBef>
                          <a:spcPct val="20000"/>
                        </a:spcBef>
                        <a:buClr>
                          <a:schemeClr val="accent2"/>
                        </a:buClr>
                        <a:buSzPct val="70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4pPr>
                      <a:lvl5pPr marL="2057400" indent="-228600" algn="l" eaLnBrk="0" hangingPunct="0">
                        <a:spcBef>
                          <a:spcPct val="20000"/>
                        </a:spcBef>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tabLst>
                          <a:tab pos="533400" algn="ctr"/>
                          <a:tab pos="1651000" algn="ctr"/>
                          <a:tab pos="2768600" algn="ctr"/>
                          <a:tab pos="3886200" algn="ctr"/>
                        </a:tabLst>
                        <a:defRPr>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tab pos="533400" algn="ctr"/>
                          <a:tab pos="1651000" algn="ctr"/>
                          <a:tab pos="2768600" algn="ctr"/>
                          <a:tab pos="3886200" algn="ctr"/>
                        </a:tabLst>
                      </a:pPr>
                      <a:r>
                        <a:rPr kumimoji="0" lang="en-US" altLang="en-US" sz="1700" b="0" i="0" u="none" strike="noStrike" cap="none" normalizeH="0" baseline="0">
                          <a:ln>
                            <a:noFill/>
                          </a:ln>
                          <a:solidFill>
                            <a:schemeClr val="tx1"/>
                          </a:solidFill>
                          <a:effectLst/>
                          <a:latin typeface="Arial" pitchFamily="34" charset="0"/>
                          <a:ea typeface="ＭＳ Ｐゴシック" pitchFamily="34" charset="-128"/>
                          <a:cs typeface="Times New Roman" pitchFamily="18" charset="0"/>
                        </a:rPr>
                        <a:t>CongWin and Threshold not changed</a:t>
                      </a:r>
                      <a:endParaRPr kumimoji="0" lang="en-US" altLang="en-US" sz="1700" b="0"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Date Placeholder 1">
            <a:extLst>
              <a:ext uri="{FF2B5EF4-FFF2-40B4-BE49-F238E27FC236}">
                <a16:creationId xmlns:a16="http://schemas.microsoft.com/office/drawing/2014/main" id="{1964B807-93BF-304A-2141-23432A39A476}"/>
              </a:ext>
            </a:extLst>
          </p:cNvPr>
          <p:cNvSpPr>
            <a:spLocks noGrp="1"/>
          </p:cNvSpPr>
          <p:nvPr>
            <p:ph type="dt" sz="half" idx="10"/>
          </p:nvPr>
        </p:nvSpPr>
        <p:spPr/>
        <p:txBody>
          <a:bodyPr/>
          <a:lstStyle/>
          <a:p>
            <a:pPr>
              <a:defRPr/>
            </a:pPr>
            <a:fld id="{9A9F634F-3D59-5540-9DBE-A72D7A25336E}"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D5EEDA7E-86A8-F44E-AC76-C13C5C22452D}"/>
              </a:ext>
            </a:extLst>
          </p:cNvPr>
          <p:cNvSpPr>
            <a:spLocks noGrp="1"/>
          </p:cNvSpPr>
          <p:nvPr>
            <p:ph type="sldNum" sz="quarter" idx="12"/>
          </p:nvPr>
        </p:nvSpPr>
        <p:spPr/>
        <p:txBody>
          <a:bodyPr/>
          <a:lstStyle/>
          <a:p>
            <a:fld id="{3CC7B9EF-08F4-9D4D-B91A-A67D281EE850}" type="slidenum">
              <a:rPr lang="en-US" altLang="en-US" smtClean="0"/>
              <a:pPr/>
              <a:t>33</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194" name="Rectangle 2">
            <a:extLst>
              <a:ext uri="{FF2B5EF4-FFF2-40B4-BE49-F238E27FC236}">
                <a16:creationId xmlns:a16="http://schemas.microsoft.com/office/drawing/2014/main" id="{1AB97A07-A006-0D45-AFFD-6D452D85C719}"/>
              </a:ext>
            </a:extLst>
          </p:cNvPr>
          <p:cNvSpPr>
            <a:spLocks noGrp="1" noChangeArrowheads="1"/>
          </p:cNvSpPr>
          <p:nvPr>
            <p:ph type="title" idx="4294967295"/>
          </p:nvPr>
        </p:nvSpPr>
        <p:spPr>
          <a:xfrm>
            <a:off x="457200" y="277813"/>
            <a:ext cx="8229600" cy="617537"/>
          </a:xfrm>
        </p:spPr>
        <p:txBody>
          <a:bodyPr anchor="ctr"/>
          <a:lstStyle/>
          <a:p>
            <a:pPr eaLnBrk="1" hangingPunct="1">
              <a:defRPr/>
            </a:pPr>
            <a:r>
              <a:rPr lang="en-US" altLang="en-US" sz="3800">
                <a:effectLst>
                  <a:outerShdw blurRad="38100" dist="38100" dir="2700000" algn="tl">
                    <a:srgbClr val="C0C0C0"/>
                  </a:outerShdw>
                </a:effectLst>
                <a:ea typeface="ＭＳ Ｐゴシック" pitchFamily="34" charset="-128"/>
                <a:cs typeface="Arial" pitchFamily="34" charset="0"/>
              </a:rPr>
              <a:t>TCP Congestion Control</a:t>
            </a:r>
          </a:p>
        </p:txBody>
      </p:sp>
      <p:pic>
        <p:nvPicPr>
          <p:cNvPr id="36870" name="Picture 3">
            <a:extLst>
              <a:ext uri="{FF2B5EF4-FFF2-40B4-BE49-F238E27FC236}">
                <a16:creationId xmlns:a16="http://schemas.microsoft.com/office/drawing/2014/main" id="{6CAFDF85-18C7-F543-BE0A-4C1D46FEF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884" t="3285" r="8197" b="5367"/>
          <a:stretch>
            <a:fillRect/>
          </a:stretch>
        </p:blipFill>
        <p:spPr bwMode="auto">
          <a:xfrm>
            <a:off x="641350" y="1046163"/>
            <a:ext cx="8037513" cy="518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Line 4">
            <a:extLst>
              <a:ext uri="{FF2B5EF4-FFF2-40B4-BE49-F238E27FC236}">
                <a16:creationId xmlns:a16="http://schemas.microsoft.com/office/drawing/2014/main" id="{46555229-F18E-044D-8D42-9D0E7202B3E5}"/>
              </a:ext>
            </a:extLst>
          </p:cNvPr>
          <p:cNvSpPr>
            <a:spLocks noChangeShapeType="1"/>
          </p:cNvSpPr>
          <p:nvPr/>
        </p:nvSpPr>
        <p:spPr bwMode="auto">
          <a:xfrm>
            <a:off x="2627313" y="4267200"/>
            <a:ext cx="361950" cy="363538"/>
          </a:xfrm>
          <a:prstGeom prst="line">
            <a:avLst/>
          </a:prstGeom>
          <a:noFill/>
          <a:ln w="952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2" name="Text Box 5">
            <a:extLst>
              <a:ext uri="{FF2B5EF4-FFF2-40B4-BE49-F238E27FC236}">
                <a16:creationId xmlns:a16="http://schemas.microsoft.com/office/drawing/2014/main" id="{2853E402-3BF6-2E46-8985-90EC471A56C0}"/>
              </a:ext>
            </a:extLst>
          </p:cNvPr>
          <p:cNvSpPr txBox="1">
            <a:spLocks noChangeArrowheads="1"/>
          </p:cNvSpPr>
          <p:nvPr/>
        </p:nvSpPr>
        <p:spPr bwMode="auto">
          <a:xfrm>
            <a:off x="1419225" y="3970338"/>
            <a:ext cx="151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1800">
                <a:solidFill>
                  <a:srgbClr val="CC0099"/>
                </a:solidFill>
                <a:cs typeface="Arial" panose="020B0604020202020204" pitchFamily="34" charset="0"/>
              </a:rPr>
              <a:t>Segment lost</a:t>
            </a:r>
          </a:p>
        </p:txBody>
      </p:sp>
      <p:sp>
        <p:nvSpPr>
          <p:cNvPr id="36873" name="Line 6">
            <a:extLst>
              <a:ext uri="{FF2B5EF4-FFF2-40B4-BE49-F238E27FC236}">
                <a16:creationId xmlns:a16="http://schemas.microsoft.com/office/drawing/2014/main" id="{D4DE75CB-A7C9-8A45-A463-A0CE55A40EDC}"/>
              </a:ext>
            </a:extLst>
          </p:cNvPr>
          <p:cNvSpPr>
            <a:spLocks noChangeShapeType="1"/>
          </p:cNvSpPr>
          <p:nvPr/>
        </p:nvSpPr>
        <p:spPr bwMode="auto">
          <a:xfrm flipH="1">
            <a:off x="3838575" y="4214813"/>
            <a:ext cx="581025" cy="407987"/>
          </a:xfrm>
          <a:prstGeom prst="line">
            <a:avLst/>
          </a:prstGeom>
          <a:noFill/>
          <a:ln w="952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4" name="Text Box 7">
            <a:extLst>
              <a:ext uri="{FF2B5EF4-FFF2-40B4-BE49-F238E27FC236}">
                <a16:creationId xmlns:a16="http://schemas.microsoft.com/office/drawing/2014/main" id="{61A354D8-E4AC-7243-95C4-49D11B45CF00}"/>
              </a:ext>
            </a:extLst>
          </p:cNvPr>
          <p:cNvSpPr txBox="1">
            <a:spLocks noChangeArrowheads="1"/>
          </p:cNvSpPr>
          <p:nvPr/>
        </p:nvSpPr>
        <p:spPr bwMode="auto">
          <a:xfrm>
            <a:off x="4321175" y="4005263"/>
            <a:ext cx="1708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1800">
                <a:solidFill>
                  <a:srgbClr val="CC0099"/>
                </a:solidFill>
                <a:cs typeface="Arial" panose="020B0604020202020204" pitchFamily="34" charset="0"/>
              </a:rPr>
              <a:t>Repeated acks</a:t>
            </a:r>
          </a:p>
        </p:txBody>
      </p:sp>
      <p:sp>
        <p:nvSpPr>
          <p:cNvPr id="36875" name="Line 8">
            <a:extLst>
              <a:ext uri="{FF2B5EF4-FFF2-40B4-BE49-F238E27FC236}">
                <a16:creationId xmlns:a16="http://schemas.microsoft.com/office/drawing/2014/main" id="{A30A9178-3BF5-344B-837B-E51E2FE5B113}"/>
              </a:ext>
            </a:extLst>
          </p:cNvPr>
          <p:cNvSpPr>
            <a:spLocks noChangeShapeType="1"/>
          </p:cNvSpPr>
          <p:nvPr/>
        </p:nvSpPr>
        <p:spPr bwMode="auto">
          <a:xfrm>
            <a:off x="3832225" y="3135313"/>
            <a:ext cx="188913" cy="638175"/>
          </a:xfrm>
          <a:prstGeom prst="line">
            <a:avLst/>
          </a:prstGeom>
          <a:noFill/>
          <a:ln w="952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6" name="Text Box 9">
            <a:extLst>
              <a:ext uri="{FF2B5EF4-FFF2-40B4-BE49-F238E27FC236}">
                <a16:creationId xmlns:a16="http://schemas.microsoft.com/office/drawing/2014/main" id="{B8A3B763-FCB9-DB46-A8E4-A1A6E9F04194}"/>
              </a:ext>
            </a:extLst>
          </p:cNvPr>
          <p:cNvSpPr txBox="1">
            <a:spLocks noChangeArrowheads="1"/>
          </p:cNvSpPr>
          <p:nvPr/>
        </p:nvSpPr>
        <p:spPr bwMode="auto">
          <a:xfrm>
            <a:off x="3303588" y="2771775"/>
            <a:ext cx="1187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1800">
                <a:solidFill>
                  <a:srgbClr val="CC0099"/>
                </a:solidFill>
                <a:cs typeface="Arial" panose="020B0604020202020204" pitchFamily="34" charset="0"/>
              </a:rPr>
              <a:t>Slow start</a:t>
            </a:r>
          </a:p>
        </p:txBody>
      </p:sp>
      <p:sp>
        <p:nvSpPr>
          <p:cNvPr id="2" name="Date Placeholder 1">
            <a:extLst>
              <a:ext uri="{FF2B5EF4-FFF2-40B4-BE49-F238E27FC236}">
                <a16:creationId xmlns:a16="http://schemas.microsoft.com/office/drawing/2014/main" id="{96F96A80-EC0E-6868-072E-6F0E7617A10D}"/>
              </a:ext>
            </a:extLst>
          </p:cNvPr>
          <p:cNvSpPr>
            <a:spLocks noGrp="1"/>
          </p:cNvSpPr>
          <p:nvPr>
            <p:ph type="dt" sz="half" idx="10"/>
          </p:nvPr>
        </p:nvSpPr>
        <p:spPr/>
        <p:txBody>
          <a:bodyPr/>
          <a:lstStyle/>
          <a:p>
            <a:pPr>
              <a:defRPr/>
            </a:pPr>
            <a:fld id="{B9C281B4-676A-944F-ABD3-5FD20475F9D8}"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2AA09393-AB33-0B41-767A-4A7322955665}"/>
              </a:ext>
            </a:extLst>
          </p:cNvPr>
          <p:cNvSpPr>
            <a:spLocks noGrp="1"/>
          </p:cNvSpPr>
          <p:nvPr>
            <p:ph type="sldNum" sz="quarter" idx="12"/>
          </p:nvPr>
        </p:nvSpPr>
        <p:spPr/>
        <p:txBody>
          <a:bodyPr/>
          <a:lstStyle/>
          <a:p>
            <a:fld id="{3CC7B9EF-08F4-9D4D-B91A-A67D281EE850}" type="slidenum">
              <a:rPr lang="en-US" altLang="en-US" smtClean="0"/>
              <a:pPr/>
              <a:t>34</a:t>
            </a:fld>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Title 1">
            <a:extLst>
              <a:ext uri="{FF2B5EF4-FFF2-40B4-BE49-F238E27FC236}">
                <a16:creationId xmlns:a16="http://schemas.microsoft.com/office/drawing/2014/main" id="{707B3361-A69D-4048-8B3D-7B925D135556}"/>
              </a:ext>
            </a:extLst>
          </p:cNvPr>
          <p:cNvSpPr>
            <a:spLocks noGrp="1"/>
          </p:cNvSpPr>
          <p:nvPr>
            <p:ph type="title" idx="4294967295"/>
          </p:nvPr>
        </p:nvSpPr>
        <p:spPr>
          <a:xfrm>
            <a:off x="457200" y="277813"/>
            <a:ext cx="8229600" cy="820737"/>
          </a:xfrm>
        </p:spPr>
        <p:txBody>
          <a:bodyPr/>
          <a:lstStyle/>
          <a:p>
            <a:r>
              <a:rPr lang="en-US" altLang="en-US" dirty="0"/>
              <a:t>Homework 2.1</a:t>
            </a:r>
          </a:p>
        </p:txBody>
      </p:sp>
      <p:sp>
        <p:nvSpPr>
          <p:cNvPr id="6" name="Text Box 1">
            <a:extLst>
              <a:ext uri="{FF2B5EF4-FFF2-40B4-BE49-F238E27FC236}">
                <a16:creationId xmlns:a16="http://schemas.microsoft.com/office/drawing/2014/main" id="{E8C74667-116E-9D4E-951B-0ED976E5341D}"/>
              </a:ext>
            </a:extLst>
          </p:cNvPr>
          <p:cNvSpPr txBox="1">
            <a:spLocks noChangeArrowheads="1"/>
          </p:cNvSpPr>
          <p:nvPr/>
        </p:nvSpPr>
        <p:spPr bwMode="auto">
          <a:xfrm>
            <a:off x="325821" y="1098550"/>
            <a:ext cx="8403842"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1pPr>
            <a:lvl2pPr marL="742950" indent="-28575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2pPr>
            <a:lvl3pPr marL="1143000" indent="-22860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3pPr>
            <a:lvl4pPr marL="1600200" indent="-22860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4pPr>
            <a:lvl5pPr marL="2057400" indent="-22860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9pPr>
          </a:lstStyle>
          <a:p>
            <a:pPr algn="l" eaLnBrk="1" hangingPunct="1">
              <a:spcBef>
                <a:spcPts val="600"/>
              </a:spcBef>
              <a:buClr>
                <a:srgbClr val="E2D532"/>
              </a:buClr>
              <a:buSzPct val="100000"/>
              <a:buFont typeface="Arial" panose="020B0604020202020204" pitchFamily="34" charset="0"/>
              <a:buChar char="•"/>
            </a:pPr>
            <a:r>
              <a:rPr lang="en-US" altLang="en-US" sz="1600" dirty="0"/>
              <a:t>Objective 1: Able to understand the RDT3.0 reliable data transfer protocol</a:t>
            </a:r>
          </a:p>
          <a:p>
            <a:pPr algn="l" eaLnBrk="1" hangingPunct="1">
              <a:spcBef>
                <a:spcPts val="600"/>
              </a:spcBef>
              <a:buClr>
                <a:srgbClr val="E2D532"/>
              </a:buClr>
              <a:buSzPct val="100000"/>
              <a:buFont typeface="Arial" panose="020B0604020202020204" pitchFamily="34" charset="0"/>
              <a:buChar char="•"/>
            </a:pPr>
            <a:r>
              <a:rPr lang="en-US" altLang="en-US" sz="1600" dirty="0"/>
              <a:t>Key points:</a:t>
            </a:r>
          </a:p>
          <a:p>
            <a:pPr lvl="1" algn="l">
              <a:spcBef>
                <a:spcPts val="600"/>
              </a:spcBef>
              <a:buClr>
                <a:srgbClr val="E2D532"/>
              </a:buClr>
              <a:buSzPct val="100000"/>
              <a:buFont typeface="Arial" panose="020B0604020202020204" pitchFamily="34" charset="0"/>
              <a:buChar char="•"/>
            </a:pPr>
            <a:r>
              <a:rPr lang="en-US" altLang="en-US" sz="1400" dirty="0"/>
              <a:t>The protocol consists of two finite state machines (FSM), </a:t>
            </a:r>
            <a:br>
              <a:rPr lang="en-US" altLang="en-US" sz="1400" dirty="0"/>
            </a:br>
            <a:r>
              <a:rPr lang="en-US" altLang="en-US" sz="1400" dirty="0"/>
              <a:t>one for the sender, the other for the receiver</a:t>
            </a:r>
          </a:p>
          <a:p>
            <a:pPr lvl="1" algn="l">
              <a:spcBef>
                <a:spcPts val="600"/>
              </a:spcBef>
              <a:buClr>
                <a:srgbClr val="E2D532"/>
              </a:buClr>
              <a:buSzPct val="100000"/>
              <a:buFont typeface="Arial" panose="020B0604020202020204" pitchFamily="34" charset="0"/>
              <a:buChar char="•"/>
            </a:pPr>
            <a:r>
              <a:rPr lang="en-US" altLang="en-US" sz="1400" dirty="0"/>
              <a:t>The basic mechanisms that make reliable data transfer </a:t>
            </a:r>
            <a:br>
              <a:rPr lang="en-US" altLang="en-US" sz="1400" dirty="0"/>
            </a:br>
            <a:r>
              <a:rPr lang="en-US" altLang="en-US" sz="1400" dirty="0"/>
              <a:t>include checksum, receiver feedback, sender </a:t>
            </a:r>
            <a:br>
              <a:rPr lang="en-US" altLang="en-US" sz="1400" dirty="0"/>
            </a:br>
            <a:r>
              <a:rPr lang="en-US" altLang="en-US" sz="1400" dirty="0"/>
              <a:t>retransmission, duplicate detection (both for data packet </a:t>
            </a:r>
            <a:br>
              <a:rPr lang="en-US" altLang="en-US" sz="1400" dirty="0"/>
            </a:br>
            <a:r>
              <a:rPr lang="en-US" altLang="en-US" sz="1400" dirty="0"/>
              <a:t>at the receiver and for the ACK at the sender), countdown timer</a:t>
            </a:r>
          </a:p>
          <a:p>
            <a:pPr lvl="1" algn="l">
              <a:spcBef>
                <a:spcPts val="600"/>
              </a:spcBef>
              <a:buClr>
                <a:srgbClr val="E2D532"/>
              </a:buClr>
              <a:buSzPct val="100000"/>
              <a:buFont typeface="Arial" panose="020B0604020202020204" pitchFamily="34" charset="0"/>
              <a:buChar char="•"/>
            </a:pPr>
            <a:r>
              <a:rPr lang="en-US" altLang="en-US" sz="1400" dirty="0"/>
              <a:t>The protocol specification is described in terms of the </a:t>
            </a:r>
            <a:br>
              <a:rPr lang="en-US" altLang="en-US" sz="1400" dirty="0"/>
            </a:br>
            <a:r>
              <a:rPr lang="en-US" altLang="en-US" sz="1400" dirty="0"/>
              <a:t>FSM, which consists of the states at the sender </a:t>
            </a:r>
            <a:br>
              <a:rPr lang="en-US" altLang="en-US" sz="1400" dirty="0"/>
            </a:br>
            <a:r>
              <a:rPr lang="en-US" altLang="en-US" sz="1400" dirty="0"/>
              <a:t>and the receiver, and for each FSM, all possible events, </a:t>
            </a:r>
            <a:br>
              <a:rPr lang="en-US" altLang="en-US" sz="1400" dirty="0"/>
            </a:br>
            <a:r>
              <a:rPr lang="en-US" altLang="en-US" sz="1400" dirty="0"/>
              <a:t>and the corresponding actions, as well as the state transitions.</a:t>
            </a:r>
          </a:p>
          <a:p>
            <a:pPr algn="l">
              <a:spcBef>
                <a:spcPts val="600"/>
              </a:spcBef>
              <a:buClr>
                <a:srgbClr val="E2D532"/>
              </a:buClr>
              <a:buSzPct val="100000"/>
              <a:buFont typeface="Arial" panose="020B0604020202020204" pitchFamily="34" charset="0"/>
              <a:buChar char="•"/>
            </a:pPr>
            <a:r>
              <a:rPr lang="en-US" altLang="en-US" sz="1400" dirty="0"/>
              <a:t>Problem. Consider the rdt3.0 protocol we have studied. The partial finite state machine for the receiver is shown (it is in fact identical to that of the rdt2.2 protocol):</a:t>
            </a:r>
          </a:p>
          <a:p>
            <a:pPr algn="l">
              <a:spcBef>
                <a:spcPts val="600"/>
              </a:spcBef>
              <a:buClr>
                <a:srgbClr val="E2D532"/>
              </a:buClr>
              <a:buSzPct val="100000"/>
              <a:buFont typeface="Arial" panose="020B0604020202020204" pitchFamily="34" charset="0"/>
              <a:buChar char="•"/>
            </a:pPr>
            <a:r>
              <a:rPr lang="en-US" altLang="en-US" sz="1400" dirty="0"/>
              <a:t>Let’s say a student in the class studied the protocol and decided to change the protocol such that on receiving a duplicate or corrupt packet, no action is taken. What do you think about this modification of the rdt3.0 protocol? Is the new protocol going to be functioning correctly (i.e., can it ensure reliable data transfer under the same assumption of the original RDT3.0 protocol)? Please elaborate, that is, if you think the modified protocol still works, explain why omitting sending the ack when receiving a duplicate or corrupt packet does not matter, and on the other hand, if you think the protocol would stop working, describe a specific scenario that would violate the reliable data transfer guarantee.</a:t>
            </a:r>
          </a:p>
        </p:txBody>
      </p:sp>
      <p:sp>
        <p:nvSpPr>
          <p:cNvPr id="2" name="Date Placeholder 1">
            <a:extLst>
              <a:ext uri="{FF2B5EF4-FFF2-40B4-BE49-F238E27FC236}">
                <a16:creationId xmlns:a16="http://schemas.microsoft.com/office/drawing/2014/main" id="{CD7EE99E-CB5F-42B4-74DC-C97FA660F8A4}"/>
              </a:ext>
            </a:extLst>
          </p:cNvPr>
          <p:cNvSpPr>
            <a:spLocks noGrp="1"/>
          </p:cNvSpPr>
          <p:nvPr>
            <p:ph type="dt" sz="half" idx="10"/>
          </p:nvPr>
        </p:nvSpPr>
        <p:spPr/>
        <p:txBody>
          <a:bodyPr/>
          <a:lstStyle/>
          <a:p>
            <a:pPr>
              <a:defRPr/>
            </a:pPr>
            <a:fld id="{DBB0E079-433F-9048-9691-5B90DB39C0A2}" type="datetime1">
              <a:rPr lang="en-US" altLang="en-US" smtClean="0"/>
              <a:t>5/10/23</a:t>
            </a:fld>
            <a:endParaRPr lang="en-US" altLang="en-US"/>
          </a:p>
        </p:txBody>
      </p:sp>
      <p:sp>
        <p:nvSpPr>
          <p:cNvPr id="3" name="Slide Number Placeholder 2">
            <a:extLst>
              <a:ext uri="{FF2B5EF4-FFF2-40B4-BE49-F238E27FC236}">
                <a16:creationId xmlns:a16="http://schemas.microsoft.com/office/drawing/2014/main" id="{B61C9DE9-12EC-740C-3037-62A73D6D42A2}"/>
              </a:ext>
            </a:extLst>
          </p:cNvPr>
          <p:cNvSpPr>
            <a:spLocks noGrp="1"/>
          </p:cNvSpPr>
          <p:nvPr>
            <p:ph type="sldNum" sz="quarter" idx="12"/>
          </p:nvPr>
        </p:nvSpPr>
        <p:spPr/>
        <p:txBody>
          <a:bodyPr/>
          <a:lstStyle/>
          <a:p>
            <a:fld id="{3CC7B9EF-08F4-9D4D-B91A-A67D281EE850}" type="slidenum">
              <a:rPr lang="en-US" altLang="en-US" smtClean="0"/>
              <a:pPr/>
              <a:t>35</a:t>
            </a:fld>
            <a:endParaRPr lang="en-US" altLang="en-US"/>
          </a:p>
        </p:txBody>
      </p:sp>
      <p:pic>
        <p:nvPicPr>
          <p:cNvPr id="5" name="Picture 4" descr="Graphical user interface, application&#10;&#10;Description automatically generated">
            <a:extLst>
              <a:ext uri="{FF2B5EF4-FFF2-40B4-BE49-F238E27FC236}">
                <a16:creationId xmlns:a16="http://schemas.microsoft.com/office/drawing/2014/main" id="{A8ADF9E3-9ADA-6E3D-9420-ADA68C29B361}"/>
              </a:ext>
            </a:extLst>
          </p:cNvPr>
          <p:cNvPicPr>
            <a:picLocks/>
          </p:cNvPicPr>
          <p:nvPr/>
        </p:nvPicPr>
        <p:blipFill>
          <a:blip r:embed="rId3">
            <a:extLst>
              <a:ext uri="{28A0092B-C50C-407E-A947-70E740481C1C}">
                <a14:useLocalDpi xmlns:a14="http://schemas.microsoft.com/office/drawing/2010/main" val="0"/>
              </a:ext>
            </a:extLst>
          </a:blip>
          <a:srcRect r="12654"/>
          <a:stretch>
            <a:fillRect/>
          </a:stretch>
        </p:blipFill>
        <p:spPr bwMode="auto">
          <a:xfrm>
            <a:off x="5896302" y="1650124"/>
            <a:ext cx="3077385" cy="1626936"/>
          </a:xfrm>
          <a:prstGeom prst="rect">
            <a:avLst/>
          </a:prstGeom>
          <a:noFill/>
        </p:spPr>
      </p:pic>
    </p:spTree>
    <p:extLst>
      <p:ext uri="{BB962C8B-B14F-4D97-AF65-F5344CB8AC3E}">
        <p14:creationId xmlns:p14="http://schemas.microsoft.com/office/powerpoint/2010/main" val="25203670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Title 1">
            <a:extLst>
              <a:ext uri="{FF2B5EF4-FFF2-40B4-BE49-F238E27FC236}">
                <a16:creationId xmlns:a16="http://schemas.microsoft.com/office/drawing/2014/main" id="{707B3361-A69D-4048-8B3D-7B925D135556}"/>
              </a:ext>
            </a:extLst>
          </p:cNvPr>
          <p:cNvSpPr>
            <a:spLocks noGrp="1"/>
          </p:cNvSpPr>
          <p:nvPr>
            <p:ph type="title" idx="4294967295"/>
          </p:nvPr>
        </p:nvSpPr>
        <p:spPr>
          <a:xfrm>
            <a:off x="457200" y="277813"/>
            <a:ext cx="8229600" cy="820737"/>
          </a:xfrm>
        </p:spPr>
        <p:txBody>
          <a:bodyPr/>
          <a:lstStyle/>
          <a:p>
            <a:r>
              <a:rPr lang="en-US" altLang="en-US" dirty="0"/>
              <a:t>Homework 2.2</a:t>
            </a:r>
          </a:p>
        </p:txBody>
      </p:sp>
      <p:sp>
        <p:nvSpPr>
          <p:cNvPr id="6" name="Text Box 1">
            <a:extLst>
              <a:ext uri="{FF2B5EF4-FFF2-40B4-BE49-F238E27FC236}">
                <a16:creationId xmlns:a16="http://schemas.microsoft.com/office/drawing/2014/main" id="{E8C74667-116E-9D4E-951B-0ED976E5341D}"/>
              </a:ext>
            </a:extLst>
          </p:cNvPr>
          <p:cNvSpPr txBox="1">
            <a:spLocks noChangeArrowheads="1"/>
          </p:cNvSpPr>
          <p:nvPr/>
        </p:nvSpPr>
        <p:spPr bwMode="auto">
          <a:xfrm>
            <a:off x="325821" y="1098550"/>
            <a:ext cx="8403842"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1pPr>
            <a:lvl2pPr marL="742950" indent="-28575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2pPr>
            <a:lvl3pPr marL="1143000" indent="-22860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3pPr>
            <a:lvl4pPr marL="1600200" indent="-22860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4pPr>
            <a:lvl5pPr marL="2057400" indent="-22860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9pPr>
          </a:lstStyle>
          <a:p>
            <a:pPr algn="l" eaLnBrk="1" hangingPunct="1">
              <a:spcBef>
                <a:spcPts val="600"/>
              </a:spcBef>
              <a:buClr>
                <a:srgbClr val="E2D532"/>
              </a:buClr>
              <a:buSzPct val="100000"/>
              <a:buFont typeface="Arial" panose="020B0604020202020204" pitchFamily="34" charset="0"/>
              <a:buChar char="•"/>
            </a:pPr>
            <a:r>
              <a:rPr lang="en-US" altLang="en-US" sz="1800" dirty="0"/>
              <a:t>Objective 2: Able to understand the three-way handshake TCP connection mechanism</a:t>
            </a:r>
          </a:p>
          <a:p>
            <a:pPr algn="l" eaLnBrk="1" hangingPunct="1">
              <a:spcBef>
                <a:spcPts val="600"/>
              </a:spcBef>
              <a:buClr>
                <a:srgbClr val="E2D532"/>
              </a:buClr>
              <a:buSzPct val="100000"/>
              <a:buFont typeface="Arial" panose="020B0604020202020204" pitchFamily="34" charset="0"/>
              <a:buChar char="•"/>
            </a:pPr>
            <a:r>
              <a:rPr lang="en-US" altLang="en-US" sz="1800" dirty="0"/>
              <a:t>Key points:</a:t>
            </a:r>
          </a:p>
          <a:p>
            <a:pPr lvl="1" algn="l" eaLnBrk="1" hangingPunct="1">
              <a:spcBef>
                <a:spcPts val="600"/>
              </a:spcBef>
              <a:buClr>
                <a:srgbClr val="E2D532"/>
              </a:buClr>
              <a:buSzPct val="100000"/>
              <a:buFont typeface="Arial" panose="020B0604020202020204" pitchFamily="34" charset="0"/>
              <a:buChar char="•"/>
            </a:pPr>
            <a:r>
              <a:rPr lang="en-US" altLang="en-US" sz="1800" dirty="0"/>
              <a:t>TCP connection establishment mechanism relies on the use of two flags SYN and ACK, and an initial sequence number, one from each direction</a:t>
            </a:r>
          </a:p>
          <a:p>
            <a:pPr lvl="1" algn="l" eaLnBrk="1" hangingPunct="1">
              <a:spcBef>
                <a:spcPts val="600"/>
              </a:spcBef>
              <a:buClr>
                <a:srgbClr val="E2D532"/>
              </a:buClr>
              <a:buSzPct val="100000"/>
              <a:buFont typeface="Arial" panose="020B0604020202020204" pitchFamily="34" charset="0"/>
              <a:buChar char="•"/>
            </a:pPr>
            <a:r>
              <a:rPr lang="en-US" altLang="en-US" sz="1800" dirty="0"/>
              <a:t>SYN flag is turned on only for the very first message (i.e., connection request), while ACK is off</a:t>
            </a:r>
          </a:p>
          <a:p>
            <a:pPr lvl="1" algn="l" eaLnBrk="1" hangingPunct="1">
              <a:spcBef>
                <a:spcPts val="600"/>
              </a:spcBef>
              <a:buClr>
                <a:srgbClr val="E2D532"/>
              </a:buClr>
              <a:buSzPct val="100000"/>
              <a:buFont typeface="Arial" panose="020B0604020202020204" pitchFamily="34" charset="0"/>
              <a:buChar char="•"/>
            </a:pPr>
            <a:r>
              <a:rPr lang="en-US" altLang="en-US" sz="1800" dirty="0"/>
              <a:t>The second message (connection confirmation) has SYN off and ACK flag on. All remaining messages has ACK on (and SYN off)</a:t>
            </a:r>
          </a:p>
          <a:p>
            <a:pPr algn="l" eaLnBrk="1" hangingPunct="1">
              <a:spcBef>
                <a:spcPts val="600"/>
              </a:spcBef>
              <a:buClr>
                <a:srgbClr val="E2D532"/>
              </a:buClr>
              <a:buSzPct val="100000"/>
              <a:buFont typeface="Arial" panose="020B0604020202020204" pitchFamily="34" charset="0"/>
              <a:buChar char="•"/>
            </a:pPr>
            <a:r>
              <a:rPr lang="en-US" altLang="en-US" sz="1800" dirty="0"/>
              <a:t>Problem. A process at host A wants to establish a TCP connection with another process at host B. Assuming that host A chooses to use 1628 as the initial sequence number, and host B chooses to use 3217 as the initial sequence number for this connection, show the segments involved with the connection establishment process. </a:t>
            </a:r>
            <a:r>
              <a:rPr lang="en-US" altLang="en-US" sz="1800" i="1" dirty="0"/>
              <a:t>You must include the following information for each such segment:</a:t>
            </a:r>
            <a:r>
              <a:rPr lang="en-US" altLang="en-US" sz="1800" dirty="0"/>
              <a:t> (1) sequence number, (2) acknowledgement number (if applicable), (3) the SYN flag bit status, and (4) the ACK flag bit status.</a:t>
            </a:r>
          </a:p>
        </p:txBody>
      </p:sp>
      <p:sp>
        <p:nvSpPr>
          <p:cNvPr id="2" name="Date Placeholder 1">
            <a:extLst>
              <a:ext uri="{FF2B5EF4-FFF2-40B4-BE49-F238E27FC236}">
                <a16:creationId xmlns:a16="http://schemas.microsoft.com/office/drawing/2014/main" id="{CD7EE99E-CB5F-42B4-74DC-C97FA660F8A4}"/>
              </a:ext>
            </a:extLst>
          </p:cNvPr>
          <p:cNvSpPr>
            <a:spLocks noGrp="1"/>
          </p:cNvSpPr>
          <p:nvPr>
            <p:ph type="dt" sz="half" idx="10"/>
          </p:nvPr>
        </p:nvSpPr>
        <p:spPr/>
        <p:txBody>
          <a:bodyPr/>
          <a:lstStyle/>
          <a:p>
            <a:pPr>
              <a:defRPr/>
            </a:pPr>
            <a:fld id="{79952933-CF59-474F-A943-3F5BA4766B91}" type="datetime1">
              <a:rPr lang="en-US" altLang="en-US" smtClean="0"/>
              <a:t>5/10/23</a:t>
            </a:fld>
            <a:endParaRPr lang="en-US" altLang="en-US"/>
          </a:p>
        </p:txBody>
      </p:sp>
      <p:sp>
        <p:nvSpPr>
          <p:cNvPr id="3" name="Slide Number Placeholder 2">
            <a:extLst>
              <a:ext uri="{FF2B5EF4-FFF2-40B4-BE49-F238E27FC236}">
                <a16:creationId xmlns:a16="http://schemas.microsoft.com/office/drawing/2014/main" id="{B61C9DE9-12EC-740C-3037-62A73D6D42A2}"/>
              </a:ext>
            </a:extLst>
          </p:cNvPr>
          <p:cNvSpPr>
            <a:spLocks noGrp="1"/>
          </p:cNvSpPr>
          <p:nvPr>
            <p:ph type="sldNum" sz="quarter" idx="12"/>
          </p:nvPr>
        </p:nvSpPr>
        <p:spPr/>
        <p:txBody>
          <a:bodyPr/>
          <a:lstStyle/>
          <a:p>
            <a:fld id="{3CC7B9EF-08F4-9D4D-B91A-A67D281EE850}" type="slidenum">
              <a:rPr lang="en-US" altLang="en-US" smtClean="0"/>
              <a:pPr/>
              <a:t>36</a:t>
            </a:fld>
            <a:endParaRPr lang="en-US" altLang="en-US"/>
          </a:p>
        </p:txBody>
      </p:sp>
    </p:spTree>
    <p:extLst>
      <p:ext uri="{BB962C8B-B14F-4D97-AF65-F5344CB8AC3E}">
        <p14:creationId xmlns:p14="http://schemas.microsoft.com/office/powerpoint/2010/main" val="21266038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73454-9E88-D04D-A0EF-9CE4AD7099DB}"/>
              </a:ext>
            </a:extLst>
          </p:cNvPr>
          <p:cNvSpPr>
            <a:spLocks noGrp="1"/>
          </p:cNvSpPr>
          <p:nvPr>
            <p:ph type="title" idx="4294967295"/>
          </p:nvPr>
        </p:nvSpPr>
        <p:spPr>
          <a:xfrm>
            <a:off x="457200" y="277813"/>
            <a:ext cx="8229600" cy="623887"/>
          </a:xfrm>
        </p:spPr>
        <p:txBody>
          <a:bodyPr anchor="ctr"/>
          <a:lstStyle/>
          <a:p>
            <a:pPr eaLnBrk="1" hangingPunct="1">
              <a:defRPr/>
            </a:pPr>
            <a:r>
              <a:rPr lang="en-US" altLang="en-US" dirty="0">
                <a:effectLst>
                  <a:outerShdw blurRad="38100" dist="38100" dir="2700000" algn="tl">
                    <a:srgbClr val="C0C0C0"/>
                  </a:outerShdw>
                </a:effectLst>
                <a:ea typeface="ＭＳ Ｐゴシック" pitchFamily="34" charset="-128"/>
                <a:cs typeface="Arial" pitchFamily="34" charset="0"/>
              </a:rPr>
              <a:t>Homework 2.3</a:t>
            </a:r>
          </a:p>
        </p:txBody>
      </p:sp>
      <p:sp>
        <p:nvSpPr>
          <p:cNvPr id="38915" name="Content Placeholder 2">
            <a:extLst>
              <a:ext uri="{FF2B5EF4-FFF2-40B4-BE49-F238E27FC236}">
                <a16:creationId xmlns:a16="http://schemas.microsoft.com/office/drawing/2014/main" id="{AC1B7414-4E1C-DA45-88FC-04980C32A302}"/>
              </a:ext>
            </a:extLst>
          </p:cNvPr>
          <p:cNvSpPr>
            <a:spLocks noGrp="1"/>
          </p:cNvSpPr>
          <p:nvPr>
            <p:ph idx="4294967295"/>
          </p:nvPr>
        </p:nvSpPr>
        <p:spPr>
          <a:xfrm>
            <a:off x="114300" y="1028700"/>
            <a:ext cx="8890000" cy="5156200"/>
          </a:xfrm>
        </p:spPr>
        <p:txBody>
          <a:bodyPr/>
          <a:lstStyle/>
          <a:p>
            <a:r>
              <a:rPr lang="en-US" altLang="en-US" sz="1600" dirty="0">
                <a:ea typeface="ＭＳ Ｐゴシック" panose="020B0600070205080204" pitchFamily="34" charset="-128"/>
                <a:cs typeface="ＭＳ Ｐゴシック" panose="020B0600070205080204" pitchFamily="34" charset="-128"/>
              </a:rPr>
              <a:t>Objective 3: Able to understand the TCP reliable data transfer mechanism</a:t>
            </a:r>
          </a:p>
          <a:p>
            <a:r>
              <a:rPr lang="en-US" altLang="en-US" sz="1600" dirty="0">
                <a:ea typeface="ＭＳ Ｐゴシック" panose="020B0600070205080204" pitchFamily="34" charset="-128"/>
                <a:cs typeface="ＭＳ Ｐゴシック" panose="020B0600070205080204" pitchFamily="34" charset="-128"/>
              </a:rPr>
              <a:t>Key points:</a:t>
            </a:r>
          </a:p>
          <a:p>
            <a:pPr lvl="1"/>
            <a:r>
              <a:rPr lang="en-US" altLang="en-US" sz="1200" dirty="0">
                <a:ea typeface="ＭＳ Ｐゴシック" panose="020B0600070205080204" pitchFamily="34" charset="-128"/>
                <a:cs typeface="ＭＳ Ｐゴシック" panose="020B0600070205080204" pitchFamily="34" charset="-128"/>
              </a:rPr>
              <a:t>TCP operates on top of IP’s unreliable service</a:t>
            </a:r>
          </a:p>
          <a:p>
            <a:pPr lvl="1"/>
            <a:r>
              <a:rPr lang="en-US" altLang="en-US" sz="1200" dirty="0">
                <a:ea typeface="ＭＳ Ｐゴシック" panose="020B0600070205080204" pitchFamily="34" charset="-128"/>
                <a:cs typeface="ＭＳ Ｐゴシック" panose="020B0600070205080204" pitchFamily="34" charset="-128"/>
              </a:rPr>
              <a:t>TCP connection can be imaged to be streaming a sequence of bytes of payload, where each byte has a consecutive sequence number </a:t>
            </a:r>
            <a:endParaRPr lang="en-US" altLang="en-US" sz="1600" dirty="0">
              <a:ea typeface="ＭＳ Ｐゴシック" panose="020B0600070205080204" pitchFamily="34" charset="-128"/>
              <a:cs typeface="ＭＳ Ｐゴシック" panose="020B0600070205080204" pitchFamily="34" charset="-128"/>
            </a:endParaRPr>
          </a:p>
          <a:p>
            <a:pPr lvl="1"/>
            <a:r>
              <a:rPr lang="en-US" altLang="en-US" sz="1200" dirty="0">
                <a:ea typeface="ＭＳ Ｐゴシック" panose="020B0600070205080204" pitchFamily="34" charset="-128"/>
                <a:cs typeface="ＭＳ Ｐゴシック" panose="020B0600070205080204" pitchFamily="34" charset="-128"/>
              </a:rPr>
              <a:t>TCP uses pipelined segments, that is, sent multiple segments before stops for acknowledgment</a:t>
            </a:r>
          </a:p>
          <a:p>
            <a:pPr lvl="1"/>
            <a:r>
              <a:rPr lang="en-US" altLang="en-US" sz="1200" dirty="0">
                <a:ea typeface="ＭＳ Ｐゴシック" panose="020B0600070205080204" pitchFamily="34" charset="-128"/>
                <a:cs typeface="ＭＳ Ｐゴシック" panose="020B0600070205080204" pitchFamily="34" charset="-128"/>
              </a:rPr>
              <a:t>TCP uses cumulative acks, that is, the ack for # would mean that all bytes that have sequence number #-1 have been received</a:t>
            </a:r>
          </a:p>
          <a:p>
            <a:pPr lvl="1"/>
            <a:r>
              <a:rPr lang="en-US" altLang="en-US" sz="1200" dirty="0">
                <a:ea typeface="ＭＳ Ｐゴシック" panose="020B0600070205080204" pitchFamily="34" charset="-128"/>
                <a:cs typeface="ＭＳ Ｐゴシック" panose="020B0600070205080204" pitchFamily="34" charset="-128"/>
              </a:rPr>
              <a:t>TCP uses single retransmission timer</a:t>
            </a:r>
          </a:p>
          <a:p>
            <a:r>
              <a:rPr lang="en-US" altLang="en-US" sz="1400" dirty="0">
                <a:ea typeface="ＭＳ Ｐゴシック" panose="020B0600070205080204" pitchFamily="34" charset="-128"/>
                <a:cs typeface="ＭＳ Ｐゴシック" panose="020B0600070205080204" pitchFamily="34" charset="-128"/>
              </a:rPr>
              <a:t>Problem: Host A and B are communicating over a TCP connection, and host B has already received from A all bytes up through byte 126. Suppose Host A then sends two segments to Host B back-to-back. The first and second segments contain 70 and 50 bytes of data, respectively. In the first segment, the sequence number is 127, the source port number is 302, and the destination port number is 80. Host B sends an ack whenever it receives a segment from Host A.</a:t>
            </a:r>
          </a:p>
          <a:p>
            <a:pPr marL="685800" lvl="1" indent="-342900">
              <a:buFont typeface="Garamond" panose="02020404030301010803" pitchFamily="18" charset="0"/>
              <a:buAutoNum type="alphaLcParenR"/>
            </a:pPr>
            <a:r>
              <a:rPr lang="en-US" altLang="en-US" sz="1200" dirty="0">
                <a:ea typeface="ＭＳ Ｐゴシック" panose="020B0600070205080204" pitchFamily="34" charset="-128"/>
              </a:rPr>
              <a:t>In the second segment sent from A to B, what are the sequence number, source port number, and destination port number?</a:t>
            </a:r>
          </a:p>
          <a:p>
            <a:pPr marL="685800" lvl="1" indent="-342900">
              <a:buFont typeface="Garamond" panose="02020404030301010803" pitchFamily="18" charset="0"/>
              <a:buAutoNum type="alphaLcParenR"/>
            </a:pPr>
            <a:r>
              <a:rPr lang="en-US" altLang="en-US" sz="1200" dirty="0">
                <a:ea typeface="ＭＳ Ｐゴシック" panose="020B0600070205080204" pitchFamily="34" charset="-128"/>
              </a:rPr>
              <a:t>If the first segment arrives before the second segment, in the ack of the first arriving segment, what is the ack number, the source port number, and the destination port number?</a:t>
            </a:r>
          </a:p>
          <a:p>
            <a:pPr marL="685800" lvl="1" indent="-342900">
              <a:buFont typeface="Garamond" panose="02020404030301010803" pitchFamily="18" charset="0"/>
              <a:buAutoNum type="alphaLcParenR"/>
            </a:pPr>
            <a:r>
              <a:rPr lang="en-US" altLang="en-US" sz="1200" dirty="0">
                <a:ea typeface="ＭＳ Ｐゴシック" panose="020B0600070205080204" pitchFamily="34" charset="-128"/>
              </a:rPr>
              <a:t>If the second segment arrives before the first segment, in the ack of the first arriving segment, what is the ack number?</a:t>
            </a:r>
          </a:p>
          <a:p>
            <a:pPr marL="685800" lvl="1" indent="-342900">
              <a:buFont typeface="Garamond" panose="02020404030301010803" pitchFamily="18" charset="0"/>
              <a:buAutoNum type="alphaLcParenR"/>
            </a:pPr>
            <a:r>
              <a:rPr lang="en-US" altLang="en-US" sz="1200" dirty="0">
                <a:ea typeface="ＭＳ Ｐゴシック" panose="020B0600070205080204" pitchFamily="34" charset="-128"/>
              </a:rPr>
              <a:t>Suppose the two segments sent by A arrive in order at B. The 1</a:t>
            </a:r>
            <a:r>
              <a:rPr lang="en-US" altLang="en-US" sz="1200" baseline="30000" dirty="0">
                <a:ea typeface="ＭＳ Ｐゴシック" panose="020B0600070205080204" pitchFamily="34" charset="-128"/>
              </a:rPr>
              <a:t>st</a:t>
            </a:r>
            <a:r>
              <a:rPr lang="en-US" altLang="en-US" sz="1200" dirty="0">
                <a:ea typeface="ＭＳ Ｐゴシック" panose="020B0600070205080204" pitchFamily="34" charset="-128"/>
              </a:rPr>
              <a:t> ack is lost and the 2</a:t>
            </a:r>
            <a:r>
              <a:rPr lang="en-US" altLang="en-US" sz="1200" baseline="30000" dirty="0">
                <a:ea typeface="ＭＳ Ｐゴシック" panose="020B0600070205080204" pitchFamily="34" charset="-128"/>
              </a:rPr>
              <a:t>nd</a:t>
            </a:r>
            <a:r>
              <a:rPr lang="en-US" altLang="en-US" sz="1200" dirty="0">
                <a:ea typeface="ＭＳ Ｐゴシック" panose="020B0600070205080204" pitchFamily="34" charset="-128"/>
              </a:rPr>
              <a:t> ack arrives after the 1</a:t>
            </a:r>
            <a:r>
              <a:rPr lang="en-US" altLang="en-US" sz="1200" baseline="30000" dirty="0">
                <a:ea typeface="ＭＳ Ｐゴシック" panose="020B0600070205080204" pitchFamily="34" charset="-128"/>
              </a:rPr>
              <a:t>st</a:t>
            </a:r>
            <a:r>
              <a:rPr lang="en-US" altLang="en-US" sz="1200" dirty="0">
                <a:ea typeface="ＭＳ Ｐゴシック" panose="020B0600070205080204" pitchFamily="34" charset="-128"/>
              </a:rPr>
              <a:t> timeout interval. Draw a timing diagram showing these segments and all other segments and acks sent. (Assume there is no additional packet loss.) For each segment in your figure, provide the sequence number and the number of bytes of data; for each ack that you add, provide the ack number</a:t>
            </a:r>
          </a:p>
        </p:txBody>
      </p:sp>
      <p:sp>
        <p:nvSpPr>
          <p:cNvPr id="3" name="Date Placeholder 2">
            <a:extLst>
              <a:ext uri="{FF2B5EF4-FFF2-40B4-BE49-F238E27FC236}">
                <a16:creationId xmlns:a16="http://schemas.microsoft.com/office/drawing/2014/main" id="{CCD5683E-F54F-D00C-CF6B-1349A36CE23B}"/>
              </a:ext>
            </a:extLst>
          </p:cNvPr>
          <p:cNvSpPr>
            <a:spLocks noGrp="1"/>
          </p:cNvSpPr>
          <p:nvPr>
            <p:ph type="dt" sz="half" idx="10"/>
          </p:nvPr>
        </p:nvSpPr>
        <p:spPr/>
        <p:txBody>
          <a:bodyPr/>
          <a:lstStyle/>
          <a:p>
            <a:pPr>
              <a:defRPr/>
            </a:pPr>
            <a:fld id="{7C6B7F3F-5FBB-FA44-8746-1E2D23C8C340}" type="datetime1">
              <a:rPr lang="en-US" altLang="en-US" smtClean="0"/>
              <a:t>5/10/23</a:t>
            </a:fld>
            <a:endParaRPr lang="en-US" altLang="en-US"/>
          </a:p>
        </p:txBody>
      </p:sp>
      <p:sp>
        <p:nvSpPr>
          <p:cNvPr id="8" name="Slide Number Placeholder 7">
            <a:extLst>
              <a:ext uri="{FF2B5EF4-FFF2-40B4-BE49-F238E27FC236}">
                <a16:creationId xmlns:a16="http://schemas.microsoft.com/office/drawing/2014/main" id="{00EBE619-DF71-C2D6-6B4D-6B728E0EF75D}"/>
              </a:ext>
            </a:extLst>
          </p:cNvPr>
          <p:cNvSpPr>
            <a:spLocks noGrp="1"/>
          </p:cNvSpPr>
          <p:nvPr>
            <p:ph type="sldNum" sz="quarter" idx="12"/>
          </p:nvPr>
        </p:nvSpPr>
        <p:spPr/>
        <p:txBody>
          <a:bodyPr/>
          <a:lstStyle/>
          <a:p>
            <a:fld id="{3CC7B9EF-08F4-9D4D-B91A-A67D281EE850}" type="slidenum">
              <a:rPr lang="en-US" altLang="en-US" smtClean="0"/>
              <a:pPr/>
              <a:t>37</a:t>
            </a:fld>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4064C-4753-7741-BA90-97CA10EC875D}"/>
              </a:ext>
            </a:extLst>
          </p:cNvPr>
          <p:cNvSpPr>
            <a:spLocks noGrp="1"/>
          </p:cNvSpPr>
          <p:nvPr>
            <p:ph type="title" idx="4294967295"/>
          </p:nvPr>
        </p:nvSpPr>
        <p:spPr>
          <a:xfrm>
            <a:off x="457200" y="277813"/>
            <a:ext cx="5128054" cy="763587"/>
          </a:xfrm>
        </p:spPr>
        <p:txBody>
          <a:bodyPr anchor="ctr"/>
          <a:lstStyle/>
          <a:p>
            <a:pPr eaLnBrk="1" hangingPunct="1">
              <a:defRPr/>
            </a:pPr>
            <a:r>
              <a:rPr lang="en-US" altLang="en-US" dirty="0">
                <a:effectLst>
                  <a:outerShdw blurRad="38100" dist="38100" dir="2700000" algn="tl">
                    <a:srgbClr val="C0C0C0"/>
                  </a:outerShdw>
                </a:effectLst>
                <a:ea typeface="ＭＳ Ｐゴシック" pitchFamily="34" charset="-128"/>
                <a:cs typeface="Arial" pitchFamily="34" charset="0"/>
              </a:rPr>
              <a:t>Homework 2.4</a:t>
            </a:r>
          </a:p>
        </p:txBody>
      </p:sp>
      <p:sp>
        <p:nvSpPr>
          <p:cNvPr id="39939" name="Content Placeholder 2">
            <a:extLst>
              <a:ext uri="{FF2B5EF4-FFF2-40B4-BE49-F238E27FC236}">
                <a16:creationId xmlns:a16="http://schemas.microsoft.com/office/drawing/2014/main" id="{ACD66ACC-6FD5-784C-8993-05C6D335B625}"/>
              </a:ext>
            </a:extLst>
          </p:cNvPr>
          <p:cNvSpPr>
            <a:spLocks noGrp="1"/>
          </p:cNvSpPr>
          <p:nvPr>
            <p:ph idx="4294967295"/>
          </p:nvPr>
        </p:nvSpPr>
        <p:spPr>
          <a:xfrm>
            <a:off x="127000" y="1104900"/>
            <a:ext cx="8819292" cy="5026025"/>
          </a:xfrm>
        </p:spPr>
        <p:txBody>
          <a:bodyPr/>
          <a:lstStyle/>
          <a:p>
            <a:pPr marL="0" indent="0">
              <a:buFont typeface="Wingdings" pitchFamily="2" charset="2"/>
              <a:buNone/>
            </a:pPr>
            <a:r>
              <a:rPr lang="en-US" altLang="en-US" sz="1400" dirty="0">
                <a:ea typeface="ＭＳ Ｐゴシック" panose="020B0600070205080204" pitchFamily="34" charset="-128"/>
                <a:cs typeface="ＭＳ Ｐゴシック" panose="020B0600070205080204" pitchFamily="34" charset="-128"/>
              </a:rPr>
              <a:t>Objective 4: Able to understand TCP congestion control</a:t>
            </a:r>
          </a:p>
          <a:p>
            <a:pPr marL="0" indent="0">
              <a:buFont typeface="Wingdings" pitchFamily="2" charset="2"/>
              <a:buNone/>
            </a:pPr>
            <a:r>
              <a:rPr lang="en-US" altLang="en-US" sz="1400" dirty="0">
                <a:ea typeface="ＭＳ Ｐゴシック" panose="020B0600070205080204" pitchFamily="34" charset="-128"/>
                <a:cs typeface="ＭＳ Ｐゴシック" panose="020B0600070205080204" pitchFamily="34" charset="-128"/>
              </a:rPr>
              <a:t>Key points:</a:t>
            </a:r>
          </a:p>
          <a:p>
            <a:r>
              <a:rPr lang="en-US" altLang="en-US" sz="1400" dirty="0">
                <a:ea typeface="ＭＳ Ｐゴシック" panose="020B0600070205080204" pitchFamily="34" charset="-128"/>
                <a:cs typeface="ＭＳ Ｐゴシック" panose="020B0600070205080204" pitchFamily="34" charset="-128"/>
              </a:rPr>
              <a:t>Initially, explore the network capacity aggressively from 1 segment (exponentially, double the window for every roundtrip time)</a:t>
            </a:r>
          </a:p>
          <a:p>
            <a:r>
              <a:rPr lang="en-US" altLang="en-US" sz="1400" dirty="0">
                <a:ea typeface="ＭＳ Ｐゴシック" panose="020B0600070205080204" pitchFamily="34" charset="-128"/>
                <a:cs typeface="ＭＳ Ｐゴシック" panose="020B0600070205080204" pitchFamily="34" charset="-128"/>
              </a:rPr>
              <a:t>It uses a threshold parameter </a:t>
            </a:r>
            <a:r>
              <a:rPr lang="en-US" altLang="en-US" sz="1400" dirty="0" err="1">
                <a:ea typeface="ＭＳ Ｐゴシック" panose="020B0600070205080204" pitchFamily="34" charset="-128"/>
                <a:cs typeface="ＭＳ Ｐゴシック" panose="020B0600070205080204" pitchFamily="34" charset="-128"/>
              </a:rPr>
              <a:t>sshred</a:t>
            </a:r>
            <a:r>
              <a:rPr lang="en-US" altLang="en-US" sz="1400" dirty="0">
                <a:ea typeface="ＭＳ Ｐゴシック" panose="020B0600070205080204" pitchFamily="34" charset="-128"/>
                <a:cs typeface="ＭＳ Ｐゴシック" panose="020B0600070205080204" pitchFamily="34" charset="-128"/>
              </a:rPr>
              <a:t> to cap the exponential growth on transmission window (i.e., throughput)</a:t>
            </a:r>
          </a:p>
          <a:p>
            <a:r>
              <a:rPr lang="en-US" altLang="en-US" sz="1400" dirty="0">
                <a:ea typeface="ＭＳ Ｐゴシック" panose="020B0600070205080204" pitchFamily="34" charset="-128"/>
                <a:cs typeface="ＭＳ Ｐゴシック" panose="020B0600070205080204" pitchFamily="34" charset="-128"/>
              </a:rPr>
              <a:t>The mechanism considers two different events as an indication for congestion: timeout (more serious) and triple duplicate ACK (less serious). On either event, cut </a:t>
            </a:r>
            <a:r>
              <a:rPr lang="en-US" altLang="en-US" sz="1400" dirty="0" err="1">
                <a:ea typeface="ＭＳ Ｐゴシック" panose="020B0600070205080204" pitchFamily="34" charset="-128"/>
                <a:cs typeface="ＭＳ Ｐゴシック" panose="020B0600070205080204" pitchFamily="34" charset="-128"/>
              </a:rPr>
              <a:t>ssthred</a:t>
            </a:r>
            <a:r>
              <a:rPr lang="en-US" altLang="en-US" sz="1400" dirty="0">
                <a:ea typeface="ＭＳ Ｐゴシック" panose="020B0600070205080204" pitchFamily="34" charset="-128"/>
                <a:cs typeface="ＭＳ Ｐゴシック" panose="020B0600070205080204" pitchFamily="34" charset="-128"/>
              </a:rPr>
              <a:t> to half of the previous value</a:t>
            </a:r>
          </a:p>
          <a:p>
            <a:pPr lvl="1"/>
            <a:r>
              <a:rPr lang="en-US" altLang="en-US" sz="1000" dirty="0">
                <a:ea typeface="ＭＳ Ｐゴシック" panose="020B0600070205080204" pitchFamily="34" charset="-128"/>
                <a:cs typeface="ＭＳ Ｐゴシック" panose="020B0600070205080204" pitchFamily="34" charset="-128"/>
              </a:rPr>
              <a:t>On timeout: start from 1 segment</a:t>
            </a:r>
          </a:p>
          <a:p>
            <a:pPr lvl="1"/>
            <a:r>
              <a:rPr lang="en-US" altLang="en-US" sz="1000" dirty="0">
                <a:ea typeface="ＭＳ Ｐゴシック" panose="020B0600070205080204" pitchFamily="34" charset="-128"/>
                <a:cs typeface="ＭＳ Ｐゴシック" panose="020B0600070205080204" pitchFamily="34" charset="-128"/>
              </a:rPr>
              <a:t>On 3 ACKs: start from new </a:t>
            </a:r>
            <a:r>
              <a:rPr lang="en-US" altLang="en-US" sz="1000" dirty="0" err="1">
                <a:ea typeface="ＭＳ Ｐゴシック" panose="020B0600070205080204" pitchFamily="34" charset="-128"/>
                <a:cs typeface="ＭＳ Ｐゴシック" panose="020B0600070205080204" pitchFamily="34" charset="-128"/>
              </a:rPr>
              <a:t>ssthred</a:t>
            </a:r>
            <a:endParaRPr lang="en-US" altLang="en-US" sz="1000" dirty="0">
              <a:ea typeface="ＭＳ Ｐゴシック" panose="020B0600070205080204" pitchFamily="34" charset="-128"/>
              <a:cs typeface="ＭＳ Ｐゴシック" panose="020B0600070205080204" pitchFamily="34" charset="-128"/>
            </a:endParaRPr>
          </a:p>
          <a:p>
            <a:pPr marL="0" indent="0">
              <a:buFont typeface="Wingdings" pitchFamily="2" charset="2"/>
              <a:buNone/>
            </a:pPr>
            <a:r>
              <a:rPr lang="en-US" altLang="en-US" sz="1400" dirty="0">
                <a:ea typeface="ＭＳ Ｐゴシック" panose="020B0600070205080204" pitchFamily="34" charset="-128"/>
                <a:cs typeface="ＭＳ Ｐゴシック" panose="020B0600070205080204" pitchFamily="34" charset="-128"/>
              </a:rPr>
              <a:t>Problem: Consider the figure here and answer the following questions.</a:t>
            </a:r>
          </a:p>
          <a:p>
            <a:pPr marL="685800" lvl="1" indent="-342900">
              <a:buFont typeface="Garamond" panose="02020404030301010803" pitchFamily="18" charset="0"/>
              <a:buAutoNum type="alphaLcParenR"/>
            </a:pPr>
            <a:r>
              <a:rPr lang="en-US" altLang="en-US" sz="1200" dirty="0">
                <a:ea typeface="ＭＳ Ｐゴシック" panose="020B0600070205080204" pitchFamily="34" charset="-128"/>
              </a:rPr>
              <a:t>Identify the intervals of time when TCP slow </a:t>
            </a:r>
            <a:br>
              <a:rPr lang="en-US" altLang="en-US" sz="1200" dirty="0">
                <a:ea typeface="ＭＳ Ｐゴシック" panose="020B0600070205080204" pitchFamily="34" charset="-128"/>
              </a:rPr>
            </a:br>
            <a:r>
              <a:rPr lang="en-US" altLang="en-US" sz="1200" dirty="0">
                <a:ea typeface="ＭＳ Ｐゴシック" panose="020B0600070205080204" pitchFamily="34" charset="-128"/>
              </a:rPr>
              <a:t>start is operating</a:t>
            </a:r>
          </a:p>
          <a:p>
            <a:pPr marL="685800" lvl="1" indent="-342900">
              <a:buFont typeface="Garamond" panose="02020404030301010803" pitchFamily="18" charset="0"/>
              <a:buAutoNum type="alphaLcParenR"/>
            </a:pPr>
            <a:r>
              <a:rPr lang="en-US" altLang="en-US" sz="1200" dirty="0">
                <a:ea typeface="ＭＳ Ｐゴシック" panose="020B0600070205080204" pitchFamily="34" charset="-128"/>
              </a:rPr>
              <a:t>Identify the intervals of time when TCP congestion avoidance is operating</a:t>
            </a:r>
          </a:p>
          <a:p>
            <a:pPr marL="685800" lvl="1" indent="-342900">
              <a:buFont typeface="Garamond" panose="02020404030301010803" pitchFamily="18" charset="0"/>
              <a:buAutoNum type="alphaLcParenR"/>
            </a:pPr>
            <a:r>
              <a:rPr lang="en-US" altLang="en-US" sz="1200" dirty="0">
                <a:ea typeface="ＭＳ Ｐゴシック" panose="020B0600070205080204" pitchFamily="34" charset="-128"/>
              </a:rPr>
              <a:t>After the 16</a:t>
            </a:r>
            <a:r>
              <a:rPr lang="en-US" altLang="en-US" sz="1200" baseline="30000" dirty="0">
                <a:ea typeface="ＭＳ Ｐゴシック" panose="020B0600070205080204" pitchFamily="34" charset="-128"/>
              </a:rPr>
              <a:t>th</a:t>
            </a:r>
            <a:r>
              <a:rPr lang="en-US" altLang="en-US" sz="1200" dirty="0">
                <a:ea typeface="ＭＳ Ｐゴシック" panose="020B0600070205080204" pitchFamily="34" charset="-128"/>
              </a:rPr>
              <a:t> transmission round, is segment loss detected by a triple duplicate ACK or by a timeout?</a:t>
            </a:r>
          </a:p>
          <a:p>
            <a:pPr marL="685800" lvl="1" indent="-342900">
              <a:buFont typeface="Garamond" panose="02020404030301010803" pitchFamily="18" charset="0"/>
              <a:buAutoNum type="alphaLcParenR"/>
            </a:pPr>
            <a:r>
              <a:rPr lang="en-US" altLang="en-US" sz="1200" dirty="0">
                <a:ea typeface="ＭＳ Ｐゴシック" panose="020B0600070205080204" pitchFamily="34" charset="-128"/>
              </a:rPr>
              <a:t>After the 22</a:t>
            </a:r>
            <a:r>
              <a:rPr lang="en-US" altLang="en-US" sz="1200" baseline="30000" dirty="0">
                <a:ea typeface="ＭＳ Ｐゴシック" panose="020B0600070205080204" pitchFamily="34" charset="-128"/>
              </a:rPr>
              <a:t>nd</a:t>
            </a:r>
            <a:r>
              <a:rPr lang="en-US" altLang="en-US" sz="1200" dirty="0">
                <a:ea typeface="ＭＳ Ｐゴシック" panose="020B0600070205080204" pitchFamily="34" charset="-128"/>
              </a:rPr>
              <a:t> transmission round, is segment loss detected by a triple duplicate ACK or by a timeout?</a:t>
            </a:r>
          </a:p>
          <a:p>
            <a:pPr marL="685800" lvl="1" indent="-342900">
              <a:buFont typeface="Garamond" panose="02020404030301010803" pitchFamily="18" charset="0"/>
              <a:buAutoNum type="alphaLcParenR"/>
            </a:pPr>
            <a:r>
              <a:rPr lang="en-US" altLang="en-US" sz="1200" dirty="0">
                <a:ea typeface="ＭＳ Ｐゴシック" panose="020B0600070205080204" pitchFamily="34" charset="-128"/>
              </a:rPr>
              <a:t>What is the initial value of </a:t>
            </a:r>
            <a:r>
              <a:rPr lang="en-US" altLang="en-US" sz="1200" dirty="0" err="1">
                <a:ea typeface="ＭＳ Ｐゴシック" panose="020B0600070205080204" pitchFamily="34" charset="-128"/>
              </a:rPr>
              <a:t>ssthresh</a:t>
            </a:r>
            <a:r>
              <a:rPr lang="en-US" altLang="en-US" sz="1200" dirty="0">
                <a:ea typeface="ＭＳ Ｐゴシック" panose="020B0600070205080204" pitchFamily="34" charset="-128"/>
              </a:rPr>
              <a:t> at the 1</a:t>
            </a:r>
            <a:r>
              <a:rPr lang="en-US" altLang="en-US" sz="1200" baseline="30000" dirty="0">
                <a:ea typeface="ＭＳ Ｐゴシック" panose="020B0600070205080204" pitchFamily="34" charset="-128"/>
              </a:rPr>
              <a:t>st</a:t>
            </a:r>
            <a:r>
              <a:rPr lang="en-US" altLang="en-US" sz="1200" dirty="0">
                <a:ea typeface="ＭＳ Ｐゴシック" panose="020B0600070205080204" pitchFamily="34" charset="-128"/>
              </a:rPr>
              <a:t> transmission round?</a:t>
            </a:r>
          </a:p>
          <a:p>
            <a:pPr marL="685800" lvl="1" indent="-342900">
              <a:buFont typeface="Garamond" panose="02020404030301010803" pitchFamily="18" charset="0"/>
              <a:buAutoNum type="alphaLcParenR"/>
            </a:pPr>
            <a:r>
              <a:rPr lang="en-US" altLang="en-US" sz="1200" dirty="0">
                <a:ea typeface="ＭＳ Ｐゴシック" panose="020B0600070205080204" pitchFamily="34" charset="-128"/>
              </a:rPr>
              <a:t>What is the value of </a:t>
            </a:r>
            <a:r>
              <a:rPr lang="en-US" altLang="en-US" sz="1200" dirty="0" err="1">
                <a:ea typeface="ＭＳ Ｐゴシック" panose="020B0600070205080204" pitchFamily="34" charset="-128"/>
              </a:rPr>
              <a:t>ssthresh</a:t>
            </a:r>
            <a:r>
              <a:rPr lang="en-US" altLang="en-US" sz="1200" dirty="0">
                <a:ea typeface="ＭＳ Ｐゴシック" panose="020B0600070205080204" pitchFamily="34" charset="-128"/>
              </a:rPr>
              <a:t> at the 18</a:t>
            </a:r>
            <a:r>
              <a:rPr lang="en-US" altLang="en-US" sz="1200" baseline="30000" dirty="0">
                <a:ea typeface="ＭＳ Ｐゴシック" panose="020B0600070205080204" pitchFamily="34" charset="-128"/>
              </a:rPr>
              <a:t>th</a:t>
            </a:r>
            <a:r>
              <a:rPr lang="en-US" altLang="en-US" sz="1200" dirty="0">
                <a:ea typeface="ＭＳ Ｐゴシック" panose="020B0600070205080204" pitchFamily="34" charset="-128"/>
              </a:rPr>
              <a:t> transmission round?</a:t>
            </a:r>
          </a:p>
          <a:p>
            <a:pPr marL="685800" lvl="1" indent="-342900">
              <a:buFont typeface="Garamond" panose="02020404030301010803" pitchFamily="18" charset="0"/>
              <a:buAutoNum type="alphaLcParenR"/>
            </a:pPr>
            <a:r>
              <a:rPr lang="en-US" altLang="en-US" sz="1200" dirty="0">
                <a:ea typeface="ＭＳ Ｐゴシック" panose="020B0600070205080204" pitchFamily="34" charset="-128"/>
              </a:rPr>
              <a:t>What is the value of </a:t>
            </a:r>
            <a:r>
              <a:rPr lang="en-US" altLang="en-US" sz="1200" dirty="0" err="1">
                <a:ea typeface="ＭＳ Ｐゴシック" panose="020B0600070205080204" pitchFamily="34" charset="-128"/>
              </a:rPr>
              <a:t>ssthresh</a:t>
            </a:r>
            <a:r>
              <a:rPr lang="en-US" altLang="en-US" sz="1200" dirty="0">
                <a:ea typeface="ＭＳ Ｐゴシック" panose="020B0600070205080204" pitchFamily="34" charset="-128"/>
              </a:rPr>
              <a:t> at the 24</a:t>
            </a:r>
            <a:r>
              <a:rPr lang="en-US" altLang="en-US" sz="1200" baseline="30000" dirty="0">
                <a:ea typeface="ＭＳ Ｐゴシック" panose="020B0600070205080204" pitchFamily="34" charset="-128"/>
              </a:rPr>
              <a:t>th</a:t>
            </a:r>
            <a:r>
              <a:rPr lang="en-US" altLang="en-US" sz="1200" dirty="0">
                <a:ea typeface="ＭＳ Ｐゴシック" panose="020B0600070205080204" pitchFamily="34" charset="-128"/>
              </a:rPr>
              <a:t> transmission round?</a:t>
            </a:r>
          </a:p>
          <a:p>
            <a:pPr marL="685800" lvl="1" indent="-342900">
              <a:buFont typeface="Garamond" panose="02020404030301010803" pitchFamily="18" charset="0"/>
              <a:buAutoNum type="alphaLcParenR"/>
            </a:pPr>
            <a:r>
              <a:rPr lang="en-US" altLang="en-US" sz="1200" dirty="0">
                <a:ea typeface="ＭＳ Ｐゴシック" panose="020B0600070205080204" pitchFamily="34" charset="-128"/>
              </a:rPr>
              <a:t>During what transmission round is the 70</a:t>
            </a:r>
            <a:r>
              <a:rPr lang="en-US" altLang="en-US" sz="1200" baseline="30000" dirty="0">
                <a:ea typeface="ＭＳ Ｐゴシック" panose="020B0600070205080204" pitchFamily="34" charset="-128"/>
              </a:rPr>
              <a:t>th</a:t>
            </a:r>
            <a:r>
              <a:rPr lang="en-US" altLang="en-US" sz="1200" dirty="0">
                <a:ea typeface="ＭＳ Ｐゴシック" panose="020B0600070205080204" pitchFamily="34" charset="-128"/>
              </a:rPr>
              <a:t> segment sent?</a:t>
            </a:r>
          </a:p>
          <a:p>
            <a:pPr marL="685800" lvl="1" indent="-342900">
              <a:buFont typeface="Garamond" panose="02020404030301010803" pitchFamily="18" charset="0"/>
              <a:buAutoNum type="alphaLcParenR"/>
            </a:pPr>
            <a:r>
              <a:rPr lang="en-US" altLang="en-US" sz="1200" dirty="0">
                <a:ea typeface="ＭＳ Ｐゴシック" panose="020B0600070205080204" pitchFamily="34" charset="-128"/>
              </a:rPr>
              <a:t>Assuming a packet loss is detected after the 26</a:t>
            </a:r>
            <a:r>
              <a:rPr lang="en-US" altLang="en-US" sz="1200" baseline="30000" dirty="0">
                <a:ea typeface="ＭＳ Ｐゴシック" panose="020B0600070205080204" pitchFamily="34" charset="-128"/>
              </a:rPr>
              <a:t>th</a:t>
            </a:r>
            <a:r>
              <a:rPr lang="en-US" altLang="en-US" sz="1200" dirty="0">
                <a:ea typeface="ＭＳ Ｐゴシック" panose="020B0600070205080204" pitchFamily="34" charset="-128"/>
              </a:rPr>
              <a:t> round by the receipt of a triple duplicate ACK, what will be the values of the congestion window size and of </a:t>
            </a:r>
            <a:r>
              <a:rPr lang="en-US" altLang="en-US" sz="1200" dirty="0" err="1">
                <a:ea typeface="ＭＳ Ｐゴシック" panose="020B0600070205080204" pitchFamily="34" charset="-128"/>
              </a:rPr>
              <a:t>ssthresh</a:t>
            </a:r>
            <a:r>
              <a:rPr lang="en-US" altLang="en-US" sz="1200" dirty="0">
                <a:ea typeface="ＭＳ Ｐゴシック" panose="020B0600070205080204" pitchFamily="34" charset="-128"/>
              </a:rPr>
              <a:t>?</a:t>
            </a:r>
          </a:p>
        </p:txBody>
      </p:sp>
      <p:pic>
        <p:nvPicPr>
          <p:cNvPr id="39943" name="Picture 1">
            <a:extLst>
              <a:ext uri="{FF2B5EF4-FFF2-40B4-BE49-F238E27FC236}">
                <a16:creationId xmlns:a16="http://schemas.microsoft.com/office/drawing/2014/main" id="{FB18A9F6-B1B7-A44A-8C07-AE7F933D95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3302" t="34035" r="25847" b="22997"/>
          <a:stretch>
            <a:fillRect/>
          </a:stretch>
        </p:blipFill>
        <p:spPr bwMode="auto">
          <a:xfrm>
            <a:off x="6553200" y="108572"/>
            <a:ext cx="2235801" cy="175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a:extLst>
              <a:ext uri="{FF2B5EF4-FFF2-40B4-BE49-F238E27FC236}">
                <a16:creationId xmlns:a16="http://schemas.microsoft.com/office/drawing/2014/main" id="{68EBFC67-E463-B409-839B-DE8715D1F9DF}"/>
              </a:ext>
            </a:extLst>
          </p:cNvPr>
          <p:cNvSpPr>
            <a:spLocks noGrp="1"/>
          </p:cNvSpPr>
          <p:nvPr>
            <p:ph type="dt" sz="half" idx="10"/>
          </p:nvPr>
        </p:nvSpPr>
        <p:spPr/>
        <p:txBody>
          <a:bodyPr/>
          <a:lstStyle/>
          <a:p>
            <a:pPr>
              <a:defRPr/>
            </a:pPr>
            <a:fld id="{6BF73B8C-35A8-F44C-BCFD-C6B971EB9FCE}" type="datetime1">
              <a:rPr lang="en-US" altLang="en-US" smtClean="0"/>
              <a:t>5/10/23</a:t>
            </a:fld>
            <a:endParaRPr lang="en-US" altLang="en-US"/>
          </a:p>
        </p:txBody>
      </p:sp>
      <p:sp>
        <p:nvSpPr>
          <p:cNvPr id="8" name="Slide Number Placeholder 7">
            <a:extLst>
              <a:ext uri="{FF2B5EF4-FFF2-40B4-BE49-F238E27FC236}">
                <a16:creationId xmlns:a16="http://schemas.microsoft.com/office/drawing/2014/main" id="{DB3DCB56-7A38-2D6F-DEA0-29A963805469}"/>
              </a:ext>
            </a:extLst>
          </p:cNvPr>
          <p:cNvSpPr>
            <a:spLocks noGrp="1"/>
          </p:cNvSpPr>
          <p:nvPr>
            <p:ph type="sldNum" sz="quarter" idx="12"/>
          </p:nvPr>
        </p:nvSpPr>
        <p:spPr/>
        <p:txBody>
          <a:bodyPr/>
          <a:lstStyle/>
          <a:p>
            <a:fld id="{3CC7B9EF-08F4-9D4D-B91A-A67D281EE850}" type="slidenum">
              <a:rPr lang="en-US" altLang="en-US" smtClean="0"/>
              <a:pPr/>
              <a:t>38</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4162" name="Rectangle 2">
            <a:extLst>
              <a:ext uri="{FF2B5EF4-FFF2-40B4-BE49-F238E27FC236}">
                <a16:creationId xmlns:a16="http://schemas.microsoft.com/office/drawing/2014/main" id="{ADCAFE60-6C0A-084B-9B4E-41F7BD95FCBD}"/>
              </a:ext>
            </a:extLst>
          </p:cNvPr>
          <p:cNvSpPr>
            <a:spLocks noGrp="1" noChangeArrowheads="1"/>
          </p:cNvSpPr>
          <p:nvPr>
            <p:ph type="title" idx="4294967295"/>
          </p:nvPr>
        </p:nvSpPr>
        <p:spPr>
          <a:xfrm>
            <a:off x="457200" y="277813"/>
            <a:ext cx="8229600" cy="822325"/>
          </a:xfrm>
        </p:spPr>
        <p:txBody>
          <a:bodyPr anchor="ctr"/>
          <a:lstStyle/>
          <a:p>
            <a:pPr eaLnBrk="1" hangingPunct="1">
              <a:defRPr/>
            </a:pPr>
            <a:r>
              <a:rPr lang="en-US" altLang="en-US" sz="4600">
                <a:effectLst>
                  <a:outerShdw blurRad="38100" dist="38100" dir="2700000" algn="tl">
                    <a:srgbClr val="C0C0C0"/>
                  </a:outerShdw>
                </a:effectLst>
                <a:ea typeface="ＭＳ Ｐゴシック" pitchFamily="34" charset="-128"/>
              </a:rPr>
              <a:t>TCP: Overview</a:t>
            </a:r>
          </a:p>
        </p:txBody>
      </p:sp>
      <p:graphicFrame>
        <p:nvGraphicFramePr>
          <p:cNvPr id="6149" name="Object 3">
            <a:extLst>
              <a:ext uri="{FF2B5EF4-FFF2-40B4-BE49-F238E27FC236}">
                <a16:creationId xmlns:a16="http://schemas.microsoft.com/office/drawing/2014/main" id="{52DCE5E8-A680-7142-85CC-0E5A3CBF1B7E}"/>
              </a:ext>
            </a:extLst>
          </p:cNvPr>
          <p:cNvGraphicFramePr>
            <a:graphicFrameLocks noChangeAspect="1"/>
          </p:cNvGraphicFramePr>
          <p:nvPr/>
        </p:nvGraphicFramePr>
        <p:xfrm>
          <a:off x="0" y="1155700"/>
          <a:ext cx="9069388" cy="1903413"/>
        </p:xfrm>
        <a:graphic>
          <a:graphicData uri="http://schemas.openxmlformats.org/presentationml/2006/ole">
            <mc:AlternateContent xmlns:mc="http://schemas.openxmlformats.org/markup-compatibility/2006">
              <mc:Choice xmlns:v="urn:schemas-microsoft-com:vml" Requires="v">
                <p:oleObj name="Image" r:id="rId3" imgW="15697200" imgH="3295650" progId="Photoshop.Image.7">
                  <p:embed/>
                </p:oleObj>
              </mc:Choice>
              <mc:Fallback>
                <p:oleObj name="Image" r:id="rId3" imgW="15697200" imgH="3295650" progId="Photoshop.Image.7">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55700"/>
                        <a:ext cx="9069388" cy="1903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150" name="Rectangle 4">
            <a:extLst>
              <a:ext uri="{FF2B5EF4-FFF2-40B4-BE49-F238E27FC236}">
                <a16:creationId xmlns:a16="http://schemas.microsoft.com/office/drawing/2014/main" id="{60E506ED-73D7-1945-9CD2-63B51667317D}"/>
              </a:ext>
            </a:extLst>
          </p:cNvPr>
          <p:cNvSpPr>
            <a:spLocks noGrp="1" noChangeArrowheads="1"/>
          </p:cNvSpPr>
          <p:nvPr>
            <p:ph type="body" idx="4294967295"/>
          </p:nvPr>
        </p:nvSpPr>
        <p:spPr>
          <a:xfrm>
            <a:off x="457200" y="3213100"/>
            <a:ext cx="8229600" cy="2687638"/>
          </a:xfrm>
        </p:spPr>
        <p:txBody>
          <a:bodyPr/>
          <a:lstStyle/>
          <a:p>
            <a:pPr eaLnBrk="1" hangingPunct="1"/>
            <a:r>
              <a:rPr lang="en-US" altLang="zh-CN" sz="2100">
                <a:ea typeface="SimSun" panose="02010600030101010101" pitchFamily="2" charset="-122"/>
                <a:cs typeface="ＭＳ Ｐゴシック" panose="020B0600070205080204" pitchFamily="34" charset="-128"/>
              </a:rPr>
              <a:t>TCP connection is byte stream, not message stream, no message boundaries</a:t>
            </a:r>
          </a:p>
          <a:p>
            <a:pPr eaLnBrk="1" hangingPunct="1"/>
            <a:r>
              <a:rPr lang="en-US" altLang="zh-CN" sz="2100">
                <a:ea typeface="SimSun" panose="02010600030101010101" pitchFamily="2" charset="-122"/>
                <a:cs typeface="ＭＳ Ｐゴシック" panose="020B0600070205080204" pitchFamily="34" charset="-128"/>
              </a:rPr>
              <a:t>TCP may send immediately or buffer before sending</a:t>
            </a:r>
          </a:p>
          <a:p>
            <a:pPr eaLnBrk="1" hangingPunct="1"/>
            <a:r>
              <a:rPr lang="en-US" altLang="zh-CN" sz="2100">
                <a:ea typeface="SimSun" panose="02010600030101010101" pitchFamily="2" charset="-122"/>
                <a:cs typeface="ＭＳ Ｐゴシック" panose="020B0600070205080204" pitchFamily="34" charset="-128"/>
              </a:rPr>
              <a:t>Receiver stores the received bytes in a buffer</a:t>
            </a:r>
            <a:endParaRPr lang="en-US" altLang="en-US" sz="2100">
              <a:ea typeface="SimSun" panose="02010600030101010101" pitchFamily="2" charset="-122"/>
              <a:cs typeface="ＭＳ Ｐゴシック" panose="020B0600070205080204" pitchFamily="34" charset="-128"/>
            </a:endParaRPr>
          </a:p>
        </p:txBody>
      </p:sp>
      <p:pic>
        <p:nvPicPr>
          <p:cNvPr id="6151" name="Picture 5" descr="6-28">
            <a:extLst>
              <a:ext uri="{FF2B5EF4-FFF2-40B4-BE49-F238E27FC236}">
                <a16:creationId xmlns:a16="http://schemas.microsoft.com/office/drawing/2014/main" id="{D75A0366-1A6B-F946-9457-B5AF748F51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b="20493"/>
          <a:stretch>
            <a:fillRect/>
          </a:stretch>
        </p:blipFill>
        <p:spPr bwMode="auto">
          <a:xfrm>
            <a:off x="492125" y="4899025"/>
            <a:ext cx="8434388"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Date Placeholder 1">
            <a:extLst>
              <a:ext uri="{FF2B5EF4-FFF2-40B4-BE49-F238E27FC236}">
                <a16:creationId xmlns:a16="http://schemas.microsoft.com/office/drawing/2014/main" id="{ED4AE4F6-F1F0-6546-947C-E6C87CFCC55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fld id="{07A3E983-2126-7A4C-846C-8D278E6C78A1}" type="datetime1">
              <a:rPr lang="en-US" altLang="en-US" sz="1200" smtClean="0">
                <a:latin typeface="Garamond" panose="02020404030301010803" pitchFamily="18" charset="0"/>
                <a:cs typeface="Arial" panose="020B0604020202020204" pitchFamily="34" charset="0"/>
              </a:rPr>
              <a:t>5/10/23</a:t>
            </a:fld>
            <a:endParaRPr lang="en-US" altLang="en-US" sz="1200">
              <a:latin typeface="Garamond" panose="02020404030301010803" pitchFamily="18" charset="0"/>
              <a:cs typeface="Arial" panose="020B0604020202020204" pitchFamily="34" charset="0"/>
            </a:endParaRPr>
          </a:p>
        </p:txBody>
      </p:sp>
      <p:sp>
        <p:nvSpPr>
          <p:cNvPr id="6155" name="Slide Number Placeholder 3">
            <a:extLst>
              <a:ext uri="{FF2B5EF4-FFF2-40B4-BE49-F238E27FC236}">
                <a16:creationId xmlns:a16="http://schemas.microsoft.com/office/drawing/2014/main" id="{A1A64973-1206-A54F-9831-595AD3B6872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r" eaLnBrk="1" hangingPunct="1">
              <a:spcBef>
                <a:spcPct val="0"/>
              </a:spcBef>
              <a:buClrTx/>
              <a:buSzTx/>
              <a:buFontTx/>
              <a:buNone/>
            </a:pPr>
            <a:fld id="{ED9A0362-526E-2D43-9970-0D4BE9330F1D}" type="slidenum">
              <a:rPr lang="en-US" altLang="en-US" sz="1200">
                <a:latin typeface="Garamond" panose="02020404030301010803" pitchFamily="18" charset="0"/>
                <a:cs typeface="Arial" panose="020B0604020202020204" pitchFamily="34" charset="0"/>
              </a:rPr>
              <a:pPr algn="r" eaLnBrk="1" hangingPunct="1">
                <a:spcBef>
                  <a:spcPct val="0"/>
                </a:spcBef>
                <a:buClrTx/>
                <a:buSzTx/>
                <a:buFontTx/>
                <a:buNone/>
              </a:pPr>
              <a:t>4</a:t>
            </a:fld>
            <a:endParaRPr lang="en-US" altLang="en-US" sz="1200" dirty="0">
              <a:latin typeface="Garamond" panose="02020404030301010803" pitchFamily="18"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5186" name="Rectangle 2">
            <a:extLst>
              <a:ext uri="{FF2B5EF4-FFF2-40B4-BE49-F238E27FC236}">
                <a16:creationId xmlns:a16="http://schemas.microsoft.com/office/drawing/2014/main" id="{A0152D05-3192-9C48-89B7-73B31E67B290}"/>
              </a:ext>
            </a:extLst>
          </p:cNvPr>
          <p:cNvSpPr>
            <a:spLocks noGrp="1" noChangeArrowheads="1"/>
          </p:cNvSpPr>
          <p:nvPr>
            <p:ph type="title" idx="4294967295"/>
          </p:nvPr>
        </p:nvSpPr>
        <p:spPr>
          <a:xfrm>
            <a:off x="457200" y="277813"/>
            <a:ext cx="8229600" cy="760412"/>
          </a:xfrm>
        </p:spPr>
        <p:txBody>
          <a:bodyPr anchor="ctr"/>
          <a:lstStyle/>
          <a:p>
            <a:pPr eaLnBrk="1" hangingPunct="1">
              <a:defRPr/>
            </a:pPr>
            <a:r>
              <a:rPr lang="en-US">
                <a:effectLst>
                  <a:outerShdw blurRad="38100" dist="38100" dir="2700000" algn="tl">
                    <a:srgbClr val="DDDDDD"/>
                  </a:outerShdw>
                </a:effectLst>
                <a:cs typeface="Arial" charset="0"/>
              </a:rPr>
              <a:t>TCP Segment Structure</a:t>
            </a:r>
            <a:endParaRPr lang="en-US" sz="4600">
              <a:effectLst>
                <a:outerShdw blurRad="38100" dist="38100" dir="2700000" algn="tl">
                  <a:srgbClr val="DDDDDD"/>
                </a:outerShdw>
              </a:effectLst>
              <a:cs typeface="Arial" charset="0"/>
            </a:endParaRPr>
          </a:p>
        </p:txBody>
      </p:sp>
      <p:grpSp>
        <p:nvGrpSpPr>
          <p:cNvPr id="7174" name="Group 3">
            <a:extLst>
              <a:ext uri="{FF2B5EF4-FFF2-40B4-BE49-F238E27FC236}">
                <a16:creationId xmlns:a16="http://schemas.microsoft.com/office/drawing/2014/main" id="{60980148-5D4C-134C-B4E5-9A8ECDBA0904}"/>
              </a:ext>
            </a:extLst>
          </p:cNvPr>
          <p:cNvGrpSpPr>
            <a:grpSpLocks/>
          </p:cNvGrpSpPr>
          <p:nvPr/>
        </p:nvGrpSpPr>
        <p:grpSpPr bwMode="auto">
          <a:xfrm>
            <a:off x="2759075" y="1103313"/>
            <a:ext cx="4089400" cy="5330825"/>
            <a:chOff x="2818" y="659"/>
            <a:chExt cx="2576" cy="3358"/>
          </a:xfrm>
        </p:grpSpPr>
        <p:sp>
          <p:nvSpPr>
            <p:cNvPr id="7191" name="Rectangle 4">
              <a:extLst>
                <a:ext uri="{FF2B5EF4-FFF2-40B4-BE49-F238E27FC236}">
                  <a16:creationId xmlns:a16="http://schemas.microsoft.com/office/drawing/2014/main" id="{DA416D38-1B41-CC4A-9F18-F1E5B3A68391}"/>
                </a:ext>
              </a:extLst>
            </p:cNvPr>
            <p:cNvSpPr>
              <a:spLocks noChangeArrowheads="1"/>
            </p:cNvSpPr>
            <p:nvPr/>
          </p:nvSpPr>
          <p:spPr bwMode="auto">
            <a:xfrm>
              <a:off x="2905" y="917"/>
              <a:ext cx="2489" cy="3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endParaRPr lang="en-US" altLang="en-US" sz="1800">
                <a:cs typeface="Arial" panose="020B0604020202020204" pitchFamily="34" charset="0"/>
              </a:endParaRPr>
            </a:p>
          </p:txBody>
        </p:sp>
        <p:sp>
          <p:nvSpPr>
            <p:cNvPr id="7192" name="Rectangle 5">
              <a:extLst>
                <a:ext uri="{FF2B5EF4-FFF2-40B4-BE49-F238E27FC236}">
                  <a16:creationId xmlns:a16="http://schemas.microsoft.com/office/drawing/2014/main" id="{90D69712-3560-AD41-9AEE-4E7DFE851C4F}"/>
                </a:ext>
              </a:extLst>
            </p:cNvPr>
            <p:cNvSpPr>
              <a:spLocks noChangeArrowheads="1"/>
            </p:cNvSpPr>
            <p:nvPr/>
          </p:nvSpPr>
          <p:spPr bwMode="auto">
            <a:xfrm>
              <a:off x="2851" y="990"/>
              <a:ext cx="2489" cy="3027"/>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endParaRPr lang="en-US" altLang="en-US" sz="2400">
                <a:latin typeface="Times New Roman" panose="02020603050405020304" pitchFamily="18" charset="0"/>
                <a:cs typeface="Arial" panose="020B0604020202020204" pitchFamily="34" charset="0"/>
              </a:endParaRPr>
            </a:p>
          </p:txBody>
        </p:sp>
        <p:sp>
          <p:nvSpPr>
            <p:cNvPr id="7193" name="Text Box 6">
              <a:extLst>
                <a:ext uri="{FF2B5EF4-FFF2-40B4-BE49-F238E27FC236}">
                  <a16:creationId xmlns:a16="http://schemas.microsoft.com/office/drawing/2014/main" id="{ADCBDE9D-4162-A645-9BF1-C66128618B91}"/>
                </a:ext>
              </a:extLst>
            </p:cNvPr>
            <p:cNvSpPr txBox="1">
              <a:spLocks noChangeArrowheads="1"/>
            </p:cNvSpPr>
            <p:nvPr/>
          </p:nvSpPr>
          <p:spPr bwMode="auto">
            <a:xfrm>
              <a:off x="2886" y="968"/>
              <a:ext cx="116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latin typeface="Comic Sans MS" panose="030F0902030302020204" pitchFamily="66" charset="0"/>
                  <a:cs typeface="Arial" panose="020B0604020202020204" pitchFamily="34" charset="0"/>
                </a:rPr>
                <a:t>source port #</a:t>
              </a:r>
              <a:endParaRPr lang="en-US" altLang="en-US" sz="2400">
                <a:latin typeface="Times New Roman" panose="02020603050405020304" pitchFamily="18" charset="0"/>
                <a:cs typeface="Arial" panose="020B0604020202020204" pitchFamily="34" charset="0"/>
              </a:endParaRPr>
            </a:p>
          </p:txBody>
        </p:sp>
        <p:sp>
          <p:nvSpPr>
            <p:cNvPr id="7194" name="Text Box 7">
              <a:extLst>
                <a:ext uri="{FF2B5EF4-FFF2-40B4-BE49-F238E27FC236}">
                  <a16:creationId xmlns:a16="http://schemas.microsoft.com/office/drawing/2014/main" id="{B00657DE-FB61-4F4E-9F38-79DF4E0ED7E1}"/>
                </a:ext>
              </a:extLst>
            </p:cNvPr>
            <p:cNvSpPr txBox="1">
              <a:spLocks noChangeArrowheads="1"/>
            </p:cNvSpPr>
            <p:nvPr/>
          </p:nvSpPr>
          <p:spPr bwMode="auto">
            <a:xfrm>
              <a:off x="4198" y="971"/>
              <a:ext cx="100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latin typeface="Comic Sans MS" panose="030F0902030302020204" pitchFamily="66" charset="0"/>
                  <a:cs typeface="Arial" panose="020B0604020202020204" pitchFamily="34" charset="0"/>
                </a:rPr>
                <a:t>dest port #</a:t>
              </a:r>
              <a:endParaRPr lang="en-US" altLang="en-US" sz="1800">
                <a:latin typeface="Times New Roman" panose="02020603050405020304" pitchFamily="18" charset="0"/>
                <a:cs typeface="Arial" panose="020B0604020202020204" pitchFamily="34" charset="0"/>
              </a:endParaRPr>
            </a:p>
          </p:txBody>
        </p:sp>
        <p:sp>
          <p:nvSpPr>
            <p:cNvPr id="7195" name="Line 8">
              <a:extLst>
                <a:ext uri="{FF2B5EF4-FFF2-40B4-BE49-F238E27FC236}">
                  <a16:creationId xmlns:a16="http://schemas.microsoft.com/office/drawing/2014/main" id="{E9D56D5D-6174-A64C-BC01-6D5C75632D0F}"/>
                </a:ext>
              </a:extLst>
            </p:cNvPr>
            <p:cNvSpPr>
              <a:spLocks noChangeShapeType="1"/>
            </p:cNvSpPr>
            <p:nvPr/>
          </p:nvSpPr>
          <p:spPr bwMode="auto">
            <a:xfrm>
              <a:off x="2853" y="1226"/>
              <a:ext cx="2486" cy="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96" name="Line 9">
              <a:extLst>
                <a:ext uri="{FF2B5EF4-FFF2-40B4-BE49-F238E27FC236}">
                  <a16:creationId xmlns:a16="http://schemas.microsoft.com/office/drawing/2014/main" id="{007873CF-5E0D-8542-BB1D-2AC1AEB58F1D}"/>
                </a:ext>
              </a:extLst>
            </p:cNvPr>
            <p:cNvSpPr>
              <a:spLocks noChangeShapeType="1"/>
            </p:cNvSpPr>
            <p:nvPr/>
          </p:nvSpPr>
          <p:spPr bwMode="auto">
            <a:xfrm flipV="1">
              <a:off x="2849" y="1465"/>
              <a:ext cx="2489"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97" name="Line 10">
              <a:extLst>
                <a:ext uri="{FF2B5EF4-FFF2-40B4-BE49-F238E27FC236}">
                  <a16:creationId xmlns:a16="http://schemas.microsoft.com/office/drawing/2014/main" id="{5372A62D-C5A2-874B-A935-64C0BDEFAF98}"/>
                </a:ext>
              </a:extLst>
            </p:cNvPr>
            <p:cNvSpPr>
              <a:spLocks noChangeShapeType="1"/>
            </p:cNvSpPr>
            <p:nvPr/>
          </p:nvSpPr>
          <p:spPr bwMode="auto">
            <a:xfrm flipV="1">
              <a:off x="4075" y="990"/>
              <a:ext cx="0" cy="24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98" name="Text Box 11">
              <a:extLst>
                <a:ext uri="{FF2B5EF4-FFF2-40B4-BE49-F238E27FC236}">
                  <a16:creationId xmlns:a16="http://schemas.microsoft.com/office/drawing/2014/main" id="{1BBBC16D-F24C-4042-A92B-F99D39C8D13C}"/>
                </a:ext>
              </a:extLst>
            </p:cNvPr>
            <p:cNvSpPr txBox="1">
              <a:spLocks noChangeArrowheads="1"/>
            </p:cNvSpPr>
            <p:nvPr/>
          </p:nvSpPr>
          <p:spPr bwMode="auto">
            <a:xfrm>
              <a:off x="3758" y="659"/>
              <a:ext cx="5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32 bits</a:t>
              </a:r>
              <a:endParaRPr lang="en-US" altLang="en-US" sz="2400">
                <a:latin typeface="Times New Roman" panose="02020603050405020304" pitchFamily="18" charset="0"/>
                <a:cs typeface="Arial" panose="020B0604020202020204" pitchFamily="34" charset="0"/>
              </a:endParaRPr>
            </a:p>
          </p:txBody>
        </p:sp>
        <p:sp>
          <p:nvSpPr>
            <p:cNvPr id="7199" name="Line 12">
              <a:extLst>
                <a:ext uri="{FF2B5EF4-FFF2-40B4-BE49-F238E27FC236}">
                  <a16:creationId xmlns:a16="http://schemas.microsoft.com/office/drawing/2014/main" id="{63B08BE6-6020-0A4B-8BF9-C3FA7CD283A1}"/>
                </a:ext>
              </a:extLst>
            </p:cNvPr>
            <p:cNvSpPr>
              <a:spLocks noChangeShapeType="1"/>
            </p:cNvSpPr>
            <p:nvPr/>
          </p:nvSpPr>
          <p:spPr bwMode="auto">
            <a:xfrm>
              <a:off x="4417" y="811"/>
              <a:ext cx="899" cy="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200" name="Line 13">
              <a:extLst>
                <a:ext uri="{FF2B5EF4-FFF2-40B4-BE49-F238E27FC236}">
                  <a16:creationId xmlns:a16="http://schemas.microsoft.com/office/drawing/2014/main" id="{A6D741F2-4836-674B-84FE-CC43DE7C167C}"/>
                </a:ext>
              </a:extLst>
            </p:cNvPr>
            <p:cNvSpPr>
              <a:spLocks noChangeShapeType="1"/>
            </p:cNvSpPr>
            <p:nvPr/>
          </p:nvSpPr>
          <p:spPr bwMode="auto">
            <a:xfrm rot="10800000">
              <a:off x="2837" y="818"/>
              <a:ext cx="84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201" name="Text Box 14">
              <a:extLst>
                <a:ext uri="{FF2B5EF4-FFF2-40B4-BE49-F238E27FC236}">
                  <a16:creationId xmlns:a16="http://schemas.microsoft.com/office/drawing/2014/main" id="{874B612E-5578-6543-93AA-86B753F717C8}"/>
                </a:ext>
              </a:extLst>
            </p:cNvPr>
            <p:cNvSpPr txBox="1">
              <a:spLocks noChangeArrowheads="1"/>
            </p:cNvSpPr>
            <p:nvPr/>
          </p:nvSpPr>
          <p:spPr bwMode="auto">
            <a:xfrm>
              <a:off x="3475" y="2845"/>
              <a:ext cx="1341"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latin typeface="Comic Sans MS" panose="030F0902030302020204" pitchFamily="66" charset="0"/>
                  <a:cs typeface="Arial" panose="020B0604020202020204" pitchFamily="34" charset="0"/>
                </a:rPr>
                <a:t>application</a:t>
              </a:r>
            </a:p>
            <a:p>
              <a:pPr algn="ctr">
                <a:spcBef>
                  <a:spcPct val="0"/>
                </a:spcBef>
                <a:buClrTx/>
                <a:buSzTx/>
                <a:buFontTx/>
                <a:buNone/>
              </a:pPr>
              <a:r>
                <a:rPr lang="en-US" altLang="en-US" sz="2000">
                  <a:latin typeface="Comic Sans MS" panose="030F0902030302020204" pitchFamily="66" charset="0"/>
                  <a:cs typeface="Arial" panose="020B0604020202020204" pitchFamily="34" charset="0"/>
                </a:rPr>
                <a:t>data </a:t>
              </a:r>
            </a:p>
            <a:p>
              <a:pPr algn="ctr">
                <a:spcBef>
                  <a:spcPct val="0"/>
                </a:spcBef>
                <a:buClrTx/>
                <a:buSzTx/>
                <a:buFontTx/>
                <a:buNone/>
              </a:pPr>
              <a:r>
                <a:rPr lang="en-US" altLang="en-US" sz="2000">
                  <a:latin typeface="Comic Sans MS" panose="030F0902030302020204" pitchFamily="66" charset="0"/>
                  <a:cs typeface="Arial" panose="020B0604020202020204" pitchFamily="34" charset="0"/>
                </a:rPr>
                <a:t>(variable length)</a:t>
              </a:r>
              <a:endParaRPr lang="en-US" altLang="en-US" sz="2400">
                <a:latin typeface="Times New Roman" panose="02020603050405020304" pitchFamily="18" charset="0"/>
                <a:cs typeface="Arial" panose="020B0604020202020204" pitchFamily="34" charset="0"/>
              </a:endParaRPr>
            </a:p>
          </p:txBody>
        </p:sp>
        <p:sp>
          <p:nvSpPr>
            <p:cNvPr id="7202" name="Text Box 15">
              <a:extLst>
                <a:ext uri="{FF2B5EF4-FFF2-40B4-BE49-F238E27FC236}">
                  <a16:creationId xmlns:a16="http://schemas.microsoft.com/office/drawing/2014/main" id="{74CEC979-FD47-5E4D-89A3-322D66FCDE0E}"/>
                </a:ext>
              </a:extLst>
            </p:cNvPr>
            <p:cNvSpPr txBox="1">
              <a:spLocks noChangeArrowheads="1"/>
            </p:cNvSpPr>
            <p:nvPr/>
          </p:nvSpPr>
          <p:spPr bwMode="auto">
            <a:xfrm>
              <a:off x="3250" y="1213"/>
              <a:ext cx="156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latin typeface="Comic Sans MS" panose="030F0902030302020204" pitchFamily="66" charset="0"/>
                  <a:cs typeface="Arial" panose="020B0604020202020204" pitchFamily="34" charset="0"/>
                </a:rPr>
                <a:t>sequence number</a:t>
              </a:r>
              <a:endParaRPr lang="en-US" altLang="en-US" sz="2400">
                <a:latin typeface="Times New Roman" panose="02020603050405020304" pitchFamily="18" charset="0"/>
                <a:cs typeface="Arial" panose="020B0604020202020204" pitchFamily="34" charset="0"/>
              </a:endParaRPr>
            </a:p>
          </p:txBody>
        </p:sp>
        <p:sp>
          <p:nvSpPr>
            <p:cNvPr id="7203" name="Line 16">
              <a:extLst>
                <a:ext uri="{FF2B5EF4-FFF2-40B4-BE49-F238E27FC236}">
                  <a16:creationId xmlns:a16="http://schemas.microsoft.com/office/drawing/2014/main" id="{5EFD637A-EB84-0245-908D-9A0BF770B2DC}"/>
                </a:ext>
              </a:extLst>
            </p:cNvPr>
            <p:cNvSpPr>
              <a:spLocks noChangeShapeType="1"/>
            </p:cNvSpPr>
            <p:nvPr/>
          </p:nvSpPr>
          <p:spPr bwMode="auto">
            <a:xfrm flipV="1">
              <a:off x="2855" y="1705"/>
              <a:ext cx="2489"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4" name="Text Box 17">
              <a:extLst>
                <a:ext uri="{FF2B5EF4-FFF2-40B4-BE49-F238E27FC236}">
                  <a16:creationId xmlns:a16="http://schemas.microsoft.com/office/drawing/2014/main" id="{3227653F-08D3-D14C-9A34-90C9D5C76DE9}"/>
                </a:ext>
              </a:extLst>
            </p:cNvPr>
            <p:cNvSpPr txBox="1">
              <a:spLocks noChangeArrowheads="1"/>
            </p:cNvSpPr>
            <p:nvPr/>
          </p:nvSpPr>
          <p:spPr bwMode="auto">
            <a:xfrm>
              <a:off x="2998" y="1465"/>
              <a:ext cx="214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latin typeface="Comic Sans MS" panose="030F0902030302020204" pitchFamily="66" charset="0"/>
                  <a:cs typeface="Arial" panose="020B0604020202020204" pitchFamily="34" charset="0"/>
                </a:rPr>
                <a:t>acknowledgement number</a:t>
              </a:r>
              <a:endParaRPr lang="en-US" altLang="en-US" sz="2000">
                <a:latin typeface="Times New Roman" panose="02020603050405020304" pitchFamily="18" charset="0"/>
                <a:cs typeface="Arial" panose="020B0604020202020204" pitchFamily="34" charset="0"/>
              </a:endParaRPr>
            </a:p>
          </p:txBody>
        </p:sp>
        <p:sp>
          <p:nvSpPr>
            <p:cNvPr id="7205" name="Line 18">
              <a:extLst>
                <a:ext uri="{FF2B5EF4-FFF2-40B4-BE49-F238E27FC236}">
                  <a16:creationId xmlns:a16="http://schemas.microsoft.com/office/drawing/2014/main" id="{F79396B9-AA98-0F46-A8F6-63E694E01490}"/>
                </a:ext>
              </a:extLst>
            </p:cNvPr>
            <p:cNvSpPr>
              <a:spLocks noChangeShapeType="1"/>
            </p:cNvSpPr>
            <p:nvPr/>
          </p:nvSpPr>
          <p:spPr bwMode="auto">
            <a:xfrm flipV="1">
              <a:off x="2852" y="1954"/>
              <a:ext cx="2489"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6" name="Line 19">
              <a:extLst>
                <a:ext uri="{FF2B5EF4-FFF2-40B4-BE49-F238E27FC236}">
                  <a16:creationId xmlns:a16="http://schemas.microsoft.com/office/drawing/2014/main" id="{C47045E8-947D-9042-9726-0433A9CDBCA7}"/>
                </a:ext>
              </a:extLst>
            </p:cNvPr>
            <p:cNvSpPr>
              <a:spLocks noChangeShapeType="1"/>
            </p:cNvSpPr>
            <p:nvPr/>
          </p:nvSpPr>
          <p:spPr bwMode="auto">
            <a:xfrm flipV="1">
              <a:off x="2849" y="2200"/>
              <a:ext cx="2489"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7" name="Line 20">
              <a:extLst>
                <a:ext uri="{FF2B5EF4-FFF2-40B4-BE49-F238E27FC236}">
                  <a16:creationId xmlns:a16="http://schemas.microsoft.com/office/drawing/2014/main" id="{4568D19A-D8EB-904A-BDE9-1F1833C71160}"/>
                </a:ext>
              </a:extLst>
            </p:cNvPr>
            <p:cNvSpPr>
              <a:spLocks noChangeShapeType="1"/>
            </p:cNvSpPr>
            <p:nvPr/>
          </p:nvSpPr>
          <p:spPr bwMode="auto">
            <a:xfrm flipV="1">
              <a:off x="2849" y="2554"/>
              <a:ext cx="2489"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8" name="Line 21">
              <a:extLst>
                <a:ext uri="{FF2B5EF4-FFF2-40B4-BE49-F238E27FC236}">
                  <a16:creationId xmlns:a16="http://schemas.microsoft.com/office/drawing/2014/main" id="{63A505BA-2EBD-164C-8E63-776E1310E28C}"/>
                </a:ext>
              </a:extLst>
            </p:cNvPr>
            <p:cNvSpPr>
              <a:spLocks noChangeShapeType="1"/>
            </p:cNvSpPr>
            <p:nvPr/>
          </p:nvSpPr>
          <p:spPr bwMode="auto">
            <a:xfrm flipH="1" flipV="1">
              <a:off x="4084" y="1707"/>
              <a:ext cx="3" cy="49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9" name="Text Box 22">
              <a:extLst>
                <a:ext uri="{FF2B5EF4-FFF2-40B4-BE49-F238E27FC236}">
                  <a16:creationId xmlns:a16="http://schemas.microsoft.com/office/drawing/2014/main" id="{AEB54FEB-E198-9B4F-908A-AE80DED2CDEE}"/>
                </a:ext>
              </a:extLst>
            </p:cNvPr>
            <p:cNvSpPr txBox="1">
              <a:spLocks noChangeArrowheads="1"/>
            </p:cNvSpPr>
            <p:nvPr/>
          </p:nvSpPr>
          <p:spPr bwMode="auto">
            <a:xfrm>
              <a:off x="4126" y="1712"/>
              <a:ext cx="11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Receive window</a:t>
              </a:r>
              <a:endParaRPr lang="en-US" altLang="en-US" sz="1800">
                <a:latin typeface="Times New Roman" panose="02020603050405020304" pitchFamily="18" charset="0"/>
                <a:cs typeface="Arial" panose="020B0604020202020204" pitchFamily="34" charset="0"/>
              </a:endParaRPr>
            </a:p>
          </p:txBody>
        </p:sp>
        <p:sp>
          <p:nvSpPr>
            <p:cNvPr id="7210" name="Text Box 23">
              <a:extLst>
                <a:ext uri="{FF2B5EF4-FFF2-40B4-BE49-F238E27FC236}">
                  <a16:creationId xmlns:a16="http://schemas.microsoft.com/office/drawing/2014/main" id="{3EAB2CAB-E986-B34C-90CF-7ABF2A635054}"/>
                </a:ext>
              </a:extLst>
            </p:cNvPr>
            <p:cNvSpPr txBox="1">
              <a:spLocks noChangeArrowheads="1"/>
            </p:cNvSpPr>
            <p:nvPr/>
          </p:nvSpPr>
          <p:spPr bwMode="auto">
            <a:xfrm>
              <a:off x="4177" y="1961"/>
              <a:ext cx="112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Urg data pnter</a:t>
              </a:r>
              <a:endParaRPr lang="en-US" altLang="en-US" sz="1800">
                <a:latin typeface="Times New Roman" panose="02020603050405020304" pitchFamily="18" charset="0"/>
                <a:cs typeface="Arial" panose="020B0604020202020204" pitchFamily="34" charset="0"/>
              </a:endParaRPr>
            </a:p>
          </p:txBody>
        </p:sp>
        <p:sp>
          <p:nvSpPr>
            <p:cNvPr id="7211" name="Text Box 24">
              <a:extLst>
                <a:ext uri="{FF2B5EF4-FFF2-40B4-BE49-F238E27FC236}">
                  <a16:creationId xmlns:a16="http://schemas.microsoft.com/office/drawing/2014/main" id="{A0150ADD-1800-4E47-B153-604927C90173}"/>
                </a:ext>
              </a:extLst>
            </p:cNvPr>
            <p:cNvSpPr txBox="1">
              <a:spLocks noChangeArrowheads="1"/>
            </p:cNvSpPr>
            <p:nvPr/>
          </p:nvSpPr>
          <p:spPr bwMode="auto">
            <a:xfrm>
              <a:off x="3084" y="1949"/>
              <a:ext cx="7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checksum</a:t>
              </a:r>
              <a:endParaRPr lang="en-US" altLang="en-US" sz="1800">
                <a:latin typeface="Times New Roman" panose="02020603050405020304" pitchFamily="18" charset="0"/>
                <a:cs typeface="Arial" panose="020B0604020202020204" pitchFamily="34" charset="0"/>
              </a:endParaRPr>
            </a:p>
          </p:txBody>
        </p:sp>
        <p:sp>
          <p:nvSpPr>
            <p:cNvPr id="7212" name="Text Box 25">
              <a:extLst>
                <a:ext uri="{FF2B5EF4-FFF2-40B4-BE49-F238E27FC236}">
                  <a16:creationId xmlns:a16="http://schemas.microsoft.com/office/drawing/2014/main" id="{F11056CE-643F-354B-B784-07CEC38820AB}"/>
                </a:ext>
              </a:extLst>
            </p:cNvPr>
            <p:cNvSpPr txBox="1">
              <a:spLocks noChangeArrowheads="1"/>
            </p:cNvSpPr>
            <p:nvPr/>
          </p:nvSpPr>
          <p:spPr bwMode="auto">
            <a:xfrm>
              <a:off x="3935" y="1730"/>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F</a:t>
              </a:r>
              <a:endParaRPr lang="en-US" altLang="en-US" sz="2400">
                <a:latin typeface="Times New Roman" panose="02020603050405020304" pitchFamily="18" charset="0"/>
                <a:cs typeface="Arial" panose="020B0604020202020204" pitchFamily="34" charset="0"/>
              </a:endParaRPr>
            </a:p>
          </p:txBody>
        </p:sp>
        <p:sp>
          <p:nvSpPr>
            <p:cNvPr id="7213" name="Line 26">
              <a:extLst>
                <a:ext uri="{FF2B5EF4-FFF2-40B4-BE49-F238E27FC236}">
                  <a16:creationId xmlns:a16="http://schemas.microsoft.com/office/drawing/2014/main" id="{08052C73-7B31-114B-8793-4D4349DDEBD9}"/>
                </a:ext>
              </a:extLst>
            </p:cNvPr>
            <p:cNvSpPr>
              <a:spLocks noChangeShapeType="1"/>
            </p:cNvSpPr>
            <p:nvPr/>
          </p:nvSpPr>
          <p:spPr bwMode="auto">
            <a:xfrm flipV="1">
              <a:off x="3985" y="1701"/>
              <a:ext cx="0" cy="24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4" name="Line 27">
              <a:extLst>
                <a:ext uri="{FF2B5EF4-FFF2-40B4-BE49-F238E27FC236}">
                  <a16:creationId xmlns:a16="http://schemas.microsoft.com/office/drawing/2014/main" id="{340F8AE4-DC88-5D4D-8BD3-BF091A8CF05D}"/>
                </a:ext>
              </a:extLst>
            </p:cNvPr>
            <p:cNvSpPr>
              <a:spLocks noChangeShapeType="1"/>
            </p:cNvSpPr>
            <p:nvPr/>
          </p:nvSpPr>
          <p:spPr bwMode="auto">
            <a:xfrm flipV="1">
              <a:off x="3883" y="1704"/>
              <a:ext cx="0" cy="24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5" name="Line 28">
              <a:extLst>
                <a:ext uri="{FF2B5EF4-FFF2-40B4-BE49-F238E27FC236}">
                  <a16:creationId xmlns:a16="http://schemas.microsoft.com/office/drawing/2014/main" id="{A1F74A2B-E17D-714C-B3E4-58F58BE644F9}"/>
                </a:ext>
              </a:extLst>
            </p:cNvPr>
            <p:cNvSpPr>
              <a:spLocks noChangeShapeType="1"/>
            </p:cNvSpPr>
            <p:nvPr/>
          </p:nvSpPr>
          <p:spPr bwMode="auto">
            <a:xfrm flipV="1">
              <a:off x="3778" y="1704"/>
              <a:ext cx="0" cy="24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6" name="Line 29">
              <a:extLst>
                <a:ext uri="{FF2B5EF4-FFF2-40B4-BE49-F238E27FC236}">
                  <a16:creationId xmlns:a16="http://schemas.microsoft.com/office/drawing/2014/main" id="{0CB82011-9772-8D48-8361-C4D5F61F0667}"/>
                </a:ext>
              </a:extLst>
            </p:cNvPr>
            <p:cNvSpPr>
              <a:spLocks noChangeShapeType="1"/>
            </p:cNvSpPr>
            <p:nvPr/>
          </p:nvSpPr>
          <p:spPr bwMode="auto">
            <a:xfrm flipV="1">
              <a:off x="3676" y="1707"/>
              <a:ext cx="0" cy="24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7" name="Line 30">
              <a:extLst>
                <a:ext uri="{FF2B5EF4-FFF2-40B4-BE49-F238E27FC236}">
                  <a16:creationId xmlns:a16="http://schemas.microsoft.com/office/drawing/2014/main" id="{F36A01B9-90F1-5744-8CE4-073984644414}"/>
                </a:ext>
              </a:extLst>
            </p:cNvPr>
            <p:cNvSpPr>
              <a:spLocks noChangeShapeType="1"/>
            </p:cNvSpPr>
            <p:nvPr/>
          </p:nvSpPr>
          <p:spPr bwMode="auto">
            <a:xfrm flipV="1">
              <a:off x="3577" y="1704"/>
              <a:ext cx="0" cy="24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8" name="Line 31">
              <a:extLst>
                <a:ext uri="{FF2B5EF4-FFF2-40B4-BE49-F238E27FC236}">
                  <a16:creationId xmlns:a16="http://schemas.microsoft.com/office/drawing/2014/main" id="{E227816D-19D8-A448-8F86-530E09C7AD5B}"/>
                </a:ext>
              </a:extLst>
            </p:cNvPr>
            <p:cNvSpPr>
              <a:spLocks noChangeShapeType="1"/>
            </p:cNvSpPr>
            <p:nvPr/>
          </p:nvSpPr>
          <p:spPr bwMode="auto">
            <a:xfrm flipV="1">
              <a:off x="3469" y="1710"/>
              <a:ext cx="0" cy="24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9" name="Text Box 32">
              <a:extLst>
                <a:ext uri="{FF2B5EF4-FFF2-40B4-BE49-F238E27FC236}">
                  <a16:creationId xmlns:a16="http://schemas.microsoft.com/office/drawing/2014/main" id="{5C92706D-FAF5-3A41-AA1A-C6B477021559}"/>
                </a:ext>
              </a:extLst>
            </p:cNvPr>
            <p:cNvSpPr txBox="1">
              <a:spLocks noChangeArrowheads="1"/>
            </p:cNvSpPr>
            <p:nvPr/>
          </p:nvSpPr>
          <p:spPr bwMode="auto">
            <a:xfrm>
              <a:off x="3828" y="1727"/>
              <a:ext cx="20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S</a:t>
              </a:r>
              <a:endParaRPr lang="en-US" altLang="en-US" sz="2400">
                <a:latin typeface="Times New Roman" panose="02020603050405020304" pitchFamily="18" charset="0"/>
                <a:cs typeface="Arial" panose="020B0604020202020204" pitchFamily="34" charset="0"/>
              </a:endParaRPr>
            </a:p>
          </p:txBody>
        </p:sp>
        <p:sp>
          <p:nvSpPr>
            <p:cNvPr id="7220" name="Text Box 33">
              <a:extLst>
                <a:ext uri="{FF2B5EF4-FFF2-40B4-BE49-F238E27FC236}">
                  <a16:creationId xmlns:a16="http://schemas.microsoft.com/office/drawing/2014/main" id="{F76D7B46-6ADA-A642-A9B8-E300B5734170}"/>
                </a:ext>
              </a:extLst>
            </p:cNvPr>
            <p:cNvSpPr txBox="1">
              <a:spLocks noChangeArrowheads="1"/>
            </p:cNvSpPr>
            <p:nvPr/>
          </p:nvSpPr>
          <p:spPr bwMode="auto">
            <a:xfrm>
              <a:off x="3727" y="1727"/>
              <a:ext cx="19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R</a:t>
              </a:r>
              <a:endParaRPr lang="en-US" altLang="en-US" sz="2400">
                <a:latin typeface="Times New Roman" panose="02020603050405020304" pitchFamily="18" charset="0"/>
                <a:cs typeface="Arial" panose="020B0604020202020204" pitchFamily="34" charset="0"/>
              </a:endParaRPr>
            </a:p>
          </p:txBody>
        </p:sp>
        <p:sp>
          <p:nvSpPr>
            <p:cNvPr id="7221" name="Text Box 34">
              <a:extLst>
                <a:ext uri="{FF2B5EF4-FFF2-40B4-BE49-F238E27FC236}">
                  <a16:creationId xmlns:a16="http://schemas.microsoft.com/office/drawing/2014/main" id="{06FCFBA3-14DA-4443-AF9F-40A5BFDDA0E0}"/>
                </a:ext>
              </a:extLst>
            </p:cNvPr>
            <p:cNvSpPr txBox="1">
              <a:spLocks noChangeArrowheads="1"/>
            </p:cNvSpPr>
            <p:nvPr/>
          </p:nvSpPr>
          <p:spPr bwMode="auto">
            <a:xfrm>
              <a:off x="3628" y="1724"/>
              <a:ext cx="18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P</a:t>
              </a:r>
              <a:endParaRPr lang="en-US" altLang="en-US" sz="2400">
                <a:latin typeface="Times New Roman" panose="02020603050405020304" pitchFamily="18" charset="0"/>
                <a:cs typeface="Arial" panose="020B0604020202020204" pitchFamily="34" charset="0"/>
              </a:endParaRPr>
            </a:p>
          </p:txBody>
        </p:sp>
        <p:sp>
          <p:nvSpPr>
            <p:cNvPr id="7222" name="Text Box 35">
              <a:extLst>
                <a:ext uri="{FF2B5EF4-FFF2-40B4-BE49-F238E27FC236}">
                  <a16:creationId xmlns:a16="http://schemas.microsoft.com/office/drawing/2014/main" id="{39F9ABD2-AA30-6C45-A384-227237C9A6B5}"/>
                </a:ext>
              </a:extLst>
            </p:cNvPr>
            <p:cNvSpPr txBox="1">
              <a:spLocks noChangeArrowheads="1"/>
            </p:cNvSpPr>
            <p:nvPr/>
          </p:nvSpPr>
          <p:spPr bwMode="auto">
            <a:xfrm>
              <a:off x="3519" y="1724"/>
              <a:ext cx="21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A</a:t>
              </a:r>
              <a:endParaRPr lang="en-US" altLang="en-US" sz="2400">
                <a:latin typeface="Times New Roman" panose="02020603050405020304" pitchFamily="18" charset="0"/>
                <a:cs typeface="Arial" panose="020B0604020202020204" pitchFamily="34" charset="0"/>
              </a:endParaRPr>
            </a:p>
          </p:txBody>
        </p:sp>
        <p:sp>
          <p:nvSpPr>
            <p:cNvPr id="7223" name="Text Box 36">
              <a:extLst>
                <a:ext uri="{FF2B5EF4-FFF2-40B4-BE49-F238E27FC236}">
                  <a16:creationId xmlns:a16="http://schemas.microsoft.com/office/drawing/2014/main" id="{39BB28F3-ADDF-C44A-88E0-88ECBE24A753}"/>
                </a:ext>
              </a:extLst>
            </p:cNvPr>
            <p:cNvSpPr txBox="1">
              <a:spLocks noChangeArrowheads="1"/>
            </p:cNvSpPr>
            <p:nvPr/>
          </p:nvSpPr>
          <p:spPr bwMode="auto">
            <a:xfrm>
              <a:off x="3417" y="1724"/>
              <a:ext cx="21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U</a:t>
              </a:r>
              <a:endParaRPr lang="en-US" altLang="en-US" sz="2400">
                <a:latin typeface="Times New Roman" panose="02020603050405020304" pitchFamily="18" charset="0"/>
                <a:cs typeface="Arial" panose="020B0604020202020204" pitchFamily="34" charset="0"/>
              </a:endParaRPr>
            </a:p>
          </p:txBody>
        </p:sp>
        <p:sp>
          <p:nvSpPr>
            <p:cNvPr id="7224" name="Text Box 37">
              <a:extLst>
                <a:ext uri="{FF2B5EF4-FFF2-40B4-BE49-F238E27FC236}">
                  <a16:creationId xmlns:a16="http://schemas.microsoft.com/office/drawing/2014/main" id="{CCE26B8F-274E-5A42-891E-B60D6A98CE38}"/>
                </a:ext>
              </a:extLst>
            </p:cNvPr>
            <p:cNvSpPr txBox="1">
              <a:spLocks noChangeArrowheads="1"/>
            </p:cNvSpPr>
            <p:nvPr/>
          </p:nvSpPr>
          <p:spPr bwMode="auto">
            <a:xfrm>
              <a:off x="2818" y="1665"/>
              <a:ext cx="365"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latin typeface="Comic Sans MS" panose="030F0902030302020204" pitchFamily="66" charset="0"/>
                  <a:cs typeface="Arial" panose="020B0604020202020204" pitchFamily="34" charset="0"/>
                </a:rPr>
                <a:t>head</a:t>
              </a:r>
            </a:p>
            <a:p>
              <a:pPr algn="ctr">
                <a:spcBef>
                  <a:spcPct val="0"/>
                </a:spcBef>
                <a:buClrTx/>
                <a:buSzTx/>
                <a:buFontTx/>
                <a:buNone/>
              </a:pPr>
              <a:r>
                <a:rPr lang="en-US" altLang="en-US" sz="1400">
                  <a:latin typeface="Comic Sans MS" panose="030F0902030302020204" pitchFamily="66" charset="0"/>
                  <a:cs typeface="Arial" panose="020B0604020202020204" pitchFamily="34" charset="0"/>
                </a:rPr>
                <a:t>len</a:t>
              </a:r>
              <a:endParaRPr lang="en-US" altLang="en-US" sz="1800">
                <a:latin typeface="Times New Roman" panose="02020603050405020304" pitchFamily="18" charset="0"/>
                <a:cs typeface="Arial" panose="020B0604020202020204" pitchFamily="34" charset="0"/>
              </a:endParaRPr>
            </a:p>
          </p:txBody>
        </p:sp>
        <p:sp>
          <p:nvSpPr>
            <p:cNvPr id="7225" name="Text Box 38">
              <a:extLst>
                <a:ext uri="{FF2B5EF4-FFF2-40B4-BE49-F238E27FC236}">
                  <a16:creationId xmlns:a16="http://schemas.microsoft.com/office/drawing/2014/main" id="{07A1C2C0-3A4A-3844-B68B-E1AE16903A4F}"/>
                </a:ext>
              </a:extLst>
            </p:cNvPr>
            <p:cNvSpPr txBox="1">
              <a:spLocks noChangeArrowheads="1"/>
            </p:cNvSpPr>
            <p:nvPr/>
          </p:nvSpPr>
          <p:spPr bwMode="auto">
            <a:xfrm>
              <a:off x="3121" y="1665"/>
              <a:ext cx="356"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latin typeface="Comic Sans MS" panose="030F0902030302020204" pitchFamily="66" charset="0"/>
                  <a:cs typeface="Arial" panose="020B0604020202020204" pitchFamily="34" charset="0"/>
                </a:rPr>
                <a:t>not</a:t>
              </a:r>
            </a:p>
            <a:p>
              <a:pPr algn="ctr">
                <a:spcBef>
                  <a:spcPct val="0"/>
                </a:spcBef>
                <a:buClrTx/>
                <a:buSzTx/>
                <a:buFontTx/>
                <a:buNone/>
              </a:pPr>
              <a:r>
                <a:rPr lang="en-US" altLang="en-US" sz="1400">
                  <a:latin typeface="Comic Sans MS" panose="030F0902030302020204" pitchFamily="66" charset="0"/>
                  <a:cs typeface="Arial" panose="020B0604020202020204" pitchFamily="34" charset="0"/>
                </a:rPr>
                <a:t>used</a:t>
              </a:r>
              <a:endParaRPr lang="en-US" altLang="en-US" sz="1800">
                <a:latin typeface="Times New Roman" panose="02020603050405020304" pitchFamily="18" charset="0"/>
                <a:cs typeface="Arial" panose="020B0604020202020204" pitchFamily="34" charset="0"/>
              </a:endParaRPr>
            </a:p>
          </p:txBody>
        </p:sp>
        <p:sp>
          <p:nvSpPr>
            <p:cNvPr id="7226" name="Line 39">
              <a:extLst>
                <a:ext uri="{FF2B5EF4-FFF2-40B4-BE49-F238E27FC236}">
                  <a16:creationId xmlns:a16="http://schemas.microsoft.com/office/drawing/2014/main" id="{96A9F6B5-CD3B-1541-8C0C-4B7720409AAB}"/>
                </a:ext>
              </a:extLst>
            </p:cNvPr>
            <p:cNvSpPr>
              <a:spLocks noChangeShapeType="1"/>
            </p:cNvSpPr>
            <p:nvPr/>
          </p:nvSpPr>
          <p:spPr bwMode="auto">
            <a:xfrm flipV="1">
              <a:off x="3151" y="1704"/>
              <a:ext cx="0" cy="24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27" name="Text Box 40">
              <a:extLst>
                <a:ext uri="{FF2B5EF4-FFF2-40B4-BE49-F238E27FC236}">
                  <a16:creationId xmlns:a16="http://schemas.microsoft.com/office/drawing/2014/main" id="{3D818207-8BE4-8346-B5E6-861D5DFC1D3B}"/>
                </a:ext>
              </a:extLst>
            </p:cNvPr>
            <p:cNvSpPr txBox="1">
              <a:spLocks noChangeArrowheads="1"/>
            </p:cNvSpPr>
            <p:nvPr/>
          </p:nvSpPr>
          <p:spPr bwMode="auto">
            <a:xfrm>
              <a:off x="3098" y="2266"/>
              <a:ext cx="196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latin typeface="Comic Sans MS" panose="030F0902030302020204" pitchFamily="66" charset="0"/>
                  <a:cs typeface="Arial" panose="020B0604020202020204" pitchFamily="34" charset="0"/>
                </a:rPr>
                <a:t>Options (variable length)</a:t>
              </a:r>
              <a:endParaRPr lang="en-US" altLang="en-US" sz="2400">
                <a:latin typeface="Times New Roman" panose="02020603050405020304" pitchFamily="18" charset="0"/>
                <a:cs typeface="Arial" panose="020B0604020202020204" pitchFamily="34" charset="0"/>
              </a:endParaRPr>
            </a:p>
          </p:txBody>
        </p:sp>
      </p:grpSp>
      <p:sp>
        <p:nvSpPr>
          <p:cNvPr id="7175" name="Text Box 41">
            <a:extLst>
              <a:ext uri="{FF2B5EF4-FFF2-40B4-BE49-F238E27FC236}">
                <a16:creationId xmlns:a16="http://schemas.microsoft.com/office/drawing/2014/main" id="{330D356B-D5EA-0E4B-9796-3A76565067AE}"/>
              </a:ext>
            </a:extLst>
          </p:cNvPr>
          <p:cNvSpPr txBox="1">
            <a:spLocks noChangeArrowheads="1"/>
          </p:cNvSpPr>
          <p:nvPr/>
        </p:nvSpPr>
        <p:spPr bwMode="auto">
          <a:xfrm>
            <a:off x="177800" y="1431925"/>
            <a:ext cx="22875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ClrTx/>
              <a:buSzTx/>
              <a:buFontTx/>
              <a:buNone/>
            </a:pPr>
            <a:r>
              <a:rPr lang="en-US" altLang="en-US" sz="1800">
                <a:latin typeface="Comic Sans MS" panose="030F0902030302020204" pitchFamily="66" charset="0"/>
                <a:cs typeface="Arial" panose="020B0604020202020204" pitchFamily="34" charset="0"/>
              </a:rPr>
              <a:t>URG: urgent data </a:t>
            </a:r>
          </a:p>
          <a:p>
            <a:pPr algn="r">
              <a:spcBef>
                <a:spcPct val="0"/>
              </a:spcBef>
              <a:buClrTx/>
              <a:buSzTx/>
              <a:buFontTx/>
              <a:buNone/>
            </a:pPr>
            <a:r>
              <a:rPr lang="en-US" altLang="en-US" sz="1800">
                <a:latin typeface="Comic Sans MS" panose="030F0902030302020204" pitchFamily="66" charset="0"/>
                <a:cs typeface="Arial" panose="020B0604020202020204" pitchFamily="34" charset="0"/>
              </a:rPr>
              <a:t>(generally not used)</a:t>
            </a:r>
            <a:endParaRPr lang="en-US" altLang="en-US" sz="1000">
              <a:latin typeface="Times New Roman" panose="02020603050405020304" pitchFamily="18" charset="0"/>
              <a:cs typeface="Arial" panose="020B0604020202020204" pitchFamily="34" charset="0"/>
            </a:endParaRPr>
          </a:p>
        </p:txBody>
      </p:sp>
      <p:sp>
        <p:nvSpPr>
          <p:cNvPr id="7176" name="Text Box 42">
            <a:extLst>
              <a:ext uri="{FF2B5EF4-FFF2-40B4-BE49-F238E27FC236}">
                <a16:creationId xmlns:a16="http://schemas.microsoft.com/office/drawing/2014/main" id="{06A54E5F-3836-B042-8CC1-37802684E66C}"/>
              </a:ext>
            </a:extLst>
          </p:cNvPr>
          <p:cNvSpPr txBox="1">
            <a:spLocks noChangeArrowheads="1"/>
          </p:cNvSpPr>
          <p:nvPr/>
        </p:nvSpPr>
        <p:spPr bwMode="auto">
          <a:xfrm>
            <a:off x="947738" y="2155825"/>
            <a:ext cx="14700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ClrTx/>
              <a:buSzTx/>
              <a:buFontTx/>
              <a:buNone/>
            </a:pPr>
            <a:r>
              <a:rPr lang="en-US" altLang="en-US" sz="1800">
                <a:latin typeface="Comic Sans MS" panose="030F0902030302020204" pitchFamily="66" charset="0"/>
                <a:cs typeface="Arial" panose="020B0604020202020204" pitchFamily="34" charset="0"/>
              </a:rPr>
              <a:t>ACK: ACK #</a:t>
            </a:r>
          </a:p>
          <a:p>
            <a:pPr algn="r">
              <a:spcBef>
                <a:spcPct val="0"/>
              </a:spcBef>
              <a:buClrTx/>
              <a:buSzTx/>
              <a:buFontTx/>
              <a:buNone/>
            </a:pPr>
            <a:r>
              <a:rPr lang="en-US" altLang="en-US" sz="1800">
                <a:latin typeface="Comic Sans MS" panose="030F0902030302020204" pitchFamily="66" charset="0"/>
                <a:cs typeface="Arial" panose="020B0604020202020204" pitchFamily="34" charset="0"/>
              </a:rPr>
              <a:t>valid</a:t>
            </a:r>
            <a:endParaRPr lang="en-US" altLang="en-US" sz="1000">
              <a:latin typeface="Times New Roman" panose="02020603050405020304" pitchFamily="18" charset="0"/>
              <a:cs typeface="Arial" panose="020B0604020202020204" pitchFamily="34" charset="0"/>
            </a:endParaRPr>
          </a:p>
        </p:txBody>
      </p:sp>
      <p:sp>
        <p:nvSpPr>
          <p:cNvPr id="7177" name="Text Box 43">
            <a:extLst>
              <a:ext uri="{FF2B5EF4-FFF2-40B4-BE49-F238E27FC236}">
                <a16:creationId xmlns:a16="http://schemas.microsoft.com/office/drawing/2014/main" id="{7DAD37DE-76D8-D347-B43E-F267FCE1C4D5}"/>
              </a:ext>
            </a:extLst>
          </p:cNvPr>
          <p:cNvSpPr txBox="1">
            <a:spLocks noChangeArrowheads="1"/>
          </p:cNvSpPr>
          <p:nvPr/>
        </p:nvSpPr>
        <p:spPr bwMode="auto">
          <a:xfrm>
            <a:off x="149225" y="2832100"/>
            <a:ext cx="22875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ClrTx/>
              <a:buSzTx/>
              <a:buFontTx/>
              <a:buNone/>
            </a:pPr>
            <a:r>
              <a:rPr lang="en-US" altLang="en-US" sz="1800">
                <a:latin typeface="Comic Sans MS" panose="030F0902030302020204" pitchFamily="66" charset="0"/>
                <a:cs typeface="Arial" panose="020B0604020202020204" pitchFamily="34" charset="0"/>
              </a:rPr>
              <a:t>PSH: push data now</a:t>
            </a:r>
          </a:p>
          <a:p>
            <a:pPr algn="r">
              <a:spcBef>
                <a:spcPct val="0"/>
              </a:spcBef>
              <a:buClrTx/>
              <a:buSzTx/>
              <a:buFontTx/>
              <a:buNone/>
            </a:pPr>
            <a:r>
              <a:rPr lang="en-US" altLang="en-US" sz="1800">
                <a:latin typeface="Comic Sans MS" panose="030F0902030302020204" pitchFamily="66" charset="0"/>
                <a:cs typeface="Arial" panose="020B0604020202020204" pitchFamily="34" charset="0"/>
              </a:rPr>
              <a:t>(generally not used)</a:t>
            </a:r>
          </a:p>
        </p:txBody>
      </p:sp>
      <p:sp>
        <p:nvSpPr>
          <p:cNvPr id="7178" name="Text Box 44">
            <a:extLst>
              <a:ext uri="{FF2B5EF4-FFF2-40B4-BE49-F238E27FC236}">
                <a16:creationId xmlns:a16="http://schemas.microsoft.com/office/drawing/2014/main" id="{F1A5DF52-FE09-734F-8232-594CA7C1338C}"/>
              </a:ext>
            </a:extLst>
          </p:cNvPr>
          <p:cNvSpPr txBox="1">
            <a:spLocks noChangeArrowheads="1"/>
          </p:cNvSpPr>
          <p:nvPr/>
        </p:nvSpPr>
        <p:spPr bwMode="auto">
          <a:xfrm>
            <a:off x="476250" y="3632200"/>
            <a:ext cx="197961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ClrTx/>
              <a:buSzTx/>
              <a:buFontTx/>
              <a:buNone/>
            </a:pPr>
            <a:r>
              <a:rPr lang="en-US" altLang="en-US" sz="1800">
                <a:latin typeface="Comic Sans MS" panose="030F0902030302020204" pitchFamily="66" charset="0"/>
                <a:cs typeface="Arial" panose="020B0604020202020204" pitchFamily="34" charset="0"/>
              </a:rPr>
              <a:t>RST, SYN, FIN:</a:t>
            </a:r>
          </a:p>
          <a:p>
            <a:pPr algn="r">
              <a:spcBef>
                <a:spcPct val="0"/>
              </a:spcBef>
              <a:buClrTx/>
              <a:buSzTx/>
              <a:buFontTx/>
              <a:buNone/>
            </a:pPr>
            <a:r>
              <a:rPr lang="en-US" altLang="en-US" sz="1800">
                <a:latin typeface="Comic Sans MS" panose="030F0902030302020204" pitchFamily="66" charset="0"/>
                <a:cs typeface="Arial" panose="020B0604020202020204" pitchFamily="34" charset="0"/>
              </a:rPr>
              <a:t>connection estab</a:t>
            </a:r>
          </a:p>
          <a:p>
            <a:pPr algn="r">
              <a:spcBef>
                <a:spcPct val="0"/>
              </a:spcBef>
              <a:buClrTx/>
              <a:buSzTx/>
              <a:buFontTx/>
              <a:buNone/>
            </a:pPr>
            <a:r>
              <a:rPr lang="en-US" altLang="en-US" sz="1800">
                <a:latin typeface="Comic Sans MS" panose="030F0902030302020204" pitchFamily="66" charset="0"/>
                <a:cs typeface="Arial" panose="020B0604020202020204" pitchFamily="34" charset="0"/>
              </a:rPr>
              <a:t>(setup, teardown</a:t>
            </a:r>
          </a:p>
          <a:p>
            <a:pPr algn="r">
              <a:spcBef>
                <a:spcPct val="0"/>
              </a:spcBef>
              <a:buClrTx/>
              <a:buSzTx/>
              <a:buFontTx/>
              <a:buNone/>
            </a:pPr>
            <a:r>
              <a:rPr lang="en-US" altLang="en-US" sz="1800">
                <a:latin typeface="Comic Sans MS" panose="030F0902030302020204" pitchFamily="66" charset="0"/>
                <a:cs typeface="Arial" panose="020B0604020202020204" pitchFamily="34" charset="0"/>
              </a:rPr>
              <a:t>commands)</a:t>
            </a:r>
          </a:p>
        </p:txBody>
      </p:sp>
      <p:sp>
        <p:nvSpPr>
          <p:cNvPr id="7179" name="Line 45">
            <a:extLst>
              <a:ext uri="{FF2B5EF4-FFF2-40B4-BE49-F238E27FC236}">
                <a16:creationId xmlns:a16="http://schemas.microsoft.com/office/drawing/2014/main" id="{F5B9F859-34B7-A94E-A563-B35989A7494B}"/>
              </a:ext>
            </a:extLst>
          </p:cNvPr>
          <p:cNvSpPr>
            <a:spLocks noChangeShapeType="1"/>
          </p:cNvSpPr>
          <p:nvPr/>
        </p:nvSpPr>
        <p:spPr bwMode="auto">
          <a:xfrm>
            <a:off x="2371725" y="1800225"/>
            <a:ext cx="1495425" cy="962025"/>
          </a:xfrm>
          <a:prstGeom prst="line">
            <a:avLst/>
          </a:prstGeom>
          <a:noFill/>
          <a:ln w="19050">
            <a:solidFill>
              <a:srgbClr val="00FF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0" name="Line 46">
            <a:extLst>
              <a:ext uri="{FF2B5EF4-FFF2-40B4-BE49-F238E27FC236}">
                <a16:creationId xmlns:a16="http://schemas.microsoft.com/office/drawing/2014/main" id="{8B4E7ADA-9B3F-FA44-8096-D6139D4EC5EE}"/>
              </a:ext>
            </a:extLst>
          </p:cNvPr>
          <p:cNvSpPr>
            <a:spLocks noChangeShapeType="1"/>
          </p:cNvSpPr>
          <p:nvPr/>
        </p:nvSpPr>
        <p:spPr bwMode="auto">
          <a:xfrm>
            <a:off x="2343150" y="2476500"/>
            <a:ext cx="1647825" cy="352425"/>
          </a:xfrm>
          <a:prstGeom prst="line">
            <a:avLst/>
          </a:prstGeom>
          <a:noFill/>
          <a:ln w="19050">
            <a:solidFill>
              <a:srgbClr val="00FF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1" name="Line 47">
            <a:extLst>
              <a:ext uri="{FF2B5EF4-FFF2-40B4-BE49-F238E27FC236}">
                <a16:creationId xmlns:a16="http://schemas.microsoft.com/office/drawing/2014/main" id="{A406AB45-BC9A-4E45-8A8B-6BE571881989}"/>
              </a:ext>
            </a:extLst>
          </p:cNvPr>
          <p:cNvSpPr>
            <a:spLocks noChangeShapeType="1"/>
          </p:cNvSpPr>
          <p:nvPr/>
        </p:nvSpPr>
        <p:spPr bwMode="auto">
          <a:xfrm flipV="1">
            <a:off x="2352675" y="2828925"/>
            <a:ext cx="1838325" cy="457200"/>
          </a:xfrm>
          <a:prstGeom prst="line">
            <a:avLst/>
          </a:prstGeom>
          <a:noFill/>
          <a:ln w="19050">
            <a:solidFill>
              <a:srgbClr val="00FF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2" name="Freeform 48">
            <a:extLst>
              <a:ext uri="{FF2B5EF4-FFF2-40B4-BE49-F238E27FC236}">
                <a16:creationId xmlns:a16="http://schemas.microsoft.com/office/drawing/2014/main" id="{D626D003-B8F8-9941-8852-2FD19793B6A1}"/>
              </a:ext>
            </a:extLst>
          </p:cNvPr>
          <p:cNvSpPr>
            <a:spLocks/>
          </p:cNvSpPr>
          <p:nvPr/>
        </p:nvSpPr>
        <p:spPr bwMode="auto">
          <a:xfrm>
            <a:off x="2390775" y="3105150"/>
            <a:ext cx="2314575" cy="704850"/>
          </a:xfrm>
          <a:custGeom>
            <a:avLst/>
            <a:gdLst>
              <a:gd name="T0" fmla="*/ 0 w 1458"/>
              <a:gd name="T1" fmla="*/ 2147483647 h 444"/>
              <a:gd name="T2" fmla="*/ 2147483647 w 1458"/>
              <a:gd name="T3" fmla="*/ 0 h 444"/>
              <a:gd name="T4" fmla="*/ 2147483647 w 1458"/>
              <a:gd name="T5" fmla="*/ 2147483647 h 444"/>
              <a:gd name="T6" fmla="*/ 0 60000 65536"/>
              <a:gd name="T7" fmla="*/ 0 60000 65536"/>
              <a:gd name="T8" fmla="*/ 0 60000 65536"/>
              <a:gd name="T9" fmla="*/ 0 w 1458"/>
              <a:gd name="T10" fmla="*/ 0 h 444"/>
              <a:gd name="T11" fmla="*/ 1458 w 1458"/>
              <a:gd name="T12" fmla="*/ 444 h 444"/>
            </a:gdLst>
            <a:ahLst/>
            <a:cxnLst>
              <a:cxn ang="T6">
                <a:pos x="T0" y="T1"/>
              </a:cxn>
              <a:cxn ang="T7">
                <a:pos x="T2" y="T3"/>
              </a:cxn>
              <a:cxn ang="T8">
                <a:pos x="T4" y="T5"/>
              </a:cxn>
            </a:cxnLst>
            <a:rect l="T9" t="T10" r="T11" b="T12"/>
            <a:pathLst>
              <a:path w="1458" h="444">
                <a:moveTo>
                  <a:pt x="0" y="444"/>
                </a:moveTo>
                <a:lnTo>
                  <a:pt x="1248" y="0"/>
                </a:lnTo>
                <a:lnTo>
                  <a:pt x="1458" y="6"/>
                </a:lnTo>
              </a:path>
            </a:pathLst>
          </a:custGeom>
          <a:noFill/>
          <a:ln w="1905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83" name="Text Box 49">
            <a:extLst>
              <a:ext uri="{FF2B5EF4-FFF2-40B4-BE49-F238E27FC236}">
                <a16:creationId xmlns:a16="http://schemas.microsoft.com/office/drawing/2014/main" id="{64A3DF49-EDA7-7949-A6BD-AF81F3B62DE2}"/>
              </a:ext>
            </a:extLst>
          </p:cNvPr>
          <p:cNvSpPr txBox="1">
            <a:spLocks noChangeArrowheads="1"/>
          </p:cNvSpPr>
          <p:nvPr/>
        </p:nvSpPr>
        <p:spPr bwMode="auto">
          <a:xfrm>
            <a:off x="7439025" y="3013075"/>
            <a:ext cx="134778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800">
                <a:latin typeface="Comic Sans MS" panose="030F0902030302020204" pitchFamily="66" charset="0"/>
                <a:cs typeface="Arial" panose="020B0604020202020204" pitchFamily="34" charset="0"/>
              </a:rPr>
              <a:t># bytes </a:t>
            </a:r>
          </a:p>
          <a:p>
            <a:pPr>
              <a:spcBef>
                <a:spcPct val="0"/>
              </a:spcBef>
              <a:buClrTx/>
              <a:buSzTx/>
              <a:buFontTx/>
              <a:buNone/>
            </a:pPr>
            <a:r>
              <a:rPr lang="en-US" altLang="en-US" sz="1800">
                <a:latin typeface="Comic Sans MS" panose="030F0902030302020204" pitchFamily="66" charset="0"/>
                <a:cs typeface="Arial" panose="020B0604020202020204" pitchFamily="34" charset="0"/>
              </a:rPr>
              <a:t>rcvr willing</a:t>
            </a:r>
          </a:p>
          <a:p>
            <a:pPr>
              <a:spcBef>
                <a:spcPct val="0"/>
              </a:spcBef>
              <a:buClrTx/>
              <a:buSzTx/>
              <a:buFontTx/>
              <a:buNone/>
            </a:pPr>
            <a:r>
              <a:rPr lang="en-US" altLang="en-US" sz="1800">
                <a:latin typeface="Comic Sans MS" panose="030F0902030302020204" pitchFamily="66" charset="0"/>
                <a:cs typeface="Arial" panose="020B0604020202020204" pitchFamily="34" charset="0"/>
              </a:rPr>
              <a:t>to accept</a:t>
            </a:r>
          </a:p>
        </p:txBody>
      </p:sp>
      <p:sp>
        <p:nvSpPr>
          <p:cNvPr id="7184" name="Text Box 50">
            <a:extLst>
              <a:ext uri="{FF2B5EF4-FFF2-40B4-BE49-F238E27FC236}">
                <a16:creationId xmlns:a16="http://schemas.microsoft.com/office/drawing/2014/main" id="{E8899076-E58A-BD41-9CF6-357929A9D599}"/>
              </a:ext>
            </a:extLst>
          </p:cNvPr>
          <p:cNvSpPr txBox="1">
            <a:spLocks noChangeArrowheads="1"/>
          </p:cNvSpPr>
          <p:nvPr/>
        </p:nvSpPr>
        <p:spPr bwMode="auto">
          <a:xfrm>
            <a:off x="7132638" y="1527175"/>
            <a:ext cx="1820862"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800">
                <a:latin typeface="Comic Sans MS" panose="030F0902030302020204" pitchFamily="66" charset="0"/>
                <a:cs typeface="Arial" panose="020B0604020202020204" pitchFamily="34" charset="0"/>
              </a:rPr>
              <a:t>counting</a:t>
            </a:r>
          </a:p>
          <a:p>
            <a:pPr>
              <a:spcBef>
                <a:spcPct val="0"/>
              </a:spcBef>
              <a:buClrTx/>
              <a:buSzTx/>
              <a:buFontTx/>
              <a:buNone/>
            </a:pPr>
            <a:r>
              <a:rPr lang="en-US" altLang="en-US" sz="1800">
                <a:latin typeface="Comic Sans MS" panose="030F0902030302020204" pitchFamily="66" charset="0"/>
                <a:cs typeface="Arial" panose="020B0604020202020204" pitchFamily="34" charset="0"/>
              </a:rPr>
              <a:t>by bytes </a:t>
            </a:r>
          </a:p>
          <a:p>
            <a:pPr>
              <a:spcBef>
                <a:spcPct val="0"/>
              </a:spcBef>
              <a:buClrTx/>
              <a:buSzTx/>
              <a:buFontTx/>
              <a:buNone/>
            </a:pPr>
            <a:r>
              <a:rPr lang="en-US" altLang="en-US" sz="1800">
                <a:latin typeface="Comic Sans MS" panose="030F0902030302020204" pitchFamily="66" charset="0"/>
                <a:cs typeface="Arial" panose="020B0604020202020204" pitchFamily="34" charset="0"/>
              </a:rPr>
              <a:t>of data</a:t>
            </a:r>
          </a:p>
          <a:p>
            <a:pPr>
              <a:spcBef>
                <a:spcPct val="0"/>
              </a:spcBef>
              <a:buClrTx/>
              <a:buSzTx/>
              <a:buFontTx/>
              <a:buNone/>
            </a:pPr>
            <a:r>
              <a:rPr lang="en-US" altLang="en-US" sz="1800">
                <a:latin typeface="Comic Sans MS" panose="030F0902030302020204" pitchFamily="66" charset="0"/>
                <a:cs typeface="Arial" panose="020B0604020202020204" pitchFamily="34" charset="0"/>
              </a:rPr>
              <a:t>(not segments!)</a:t>
            </a:r>
          </a:p>
        </p:txBody>
      </p:sp>
      <p:sp>
        <p:nvSpPr>
          <p:cNvPr id="7185" name="Text Box 51">
            <a:extLst>
              <a:ext uri="{FF2B5EF4-FFF2-40B4-BE49-F238E27FC236}">
                <a16:creationId xmlns:a16="http://schemas.microsoft.com/office/drawing/2014/main" id="{9181BB8F-3717-F440-8892-0026BD5AEEA8}"/>
              </a:ext>
            </a:extLst>
          </p:cNvPr>
          <p:cNvSpPr txBox="1">
            <a:spLocks noChangeArrowheads="1"/>
          </p:cNvSpPr>
          <p:nvPr/>
        </p:nvSpPr>
        <p:spPr bwMode="auto">
          <a:xfrm>
            <a:off x="995363" y="4965700"/>
            <a:ext cx="13525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ClrTx/>
              <a:buSzTx/>
              <a:buFontTx/>
              <a:buNone/>
            </a:pPr>
            <a:r>
              <a:rPr lang="en-US" altLang="en-US" sz="1800">
                <a:latin typeface="Comic Sans MS" panose="030F0902030302020204" pitchFamily="66" charset="0"/>
                <a:cs typeface="Arial" panose="020B0604020202020204" pitchFamily="34" charset="0"/>
              </a:rPr>
              <a:t>Internet</a:t>
            </a:r>
          </a:p>
          <a:p>
            <a:pPr algn="r">
              <a:spcBef>
                <a:spcPct val="0"/>
              </a:spcBef>
              <a:buClrTx/>
              <a:buSzTx/>
              <a:buFontTx/>
              <a:buNone/>
            </a:pPr>
            <a:r>
              <a:rPr lang="en-US" altLang="en-US" sz="1800">
                <a:latin typeface="Comic Sans MS" panose="030F0902030302020204" pitchFamily="66" charset="0"/>
                <a:cs typeface="Arial" panose="020B0604020202020204" pitchFamily="34" charset="0"/>
              </a:rPr>
              <a:t>checksum</a:t>
            </a:r>
          </a:p>
          <a:p>
            <a:pPr algn="r">
              <a:spcBef>
                <a:spcPct val="0"/>
              </a:spcBef>
              <a:buClrTx/>
              <a:buSzTx/>
              <a:buFontTx/>
              <a:buNone/>
            </a:pPr>
            <a:r>
              <a:rPr lang="en-US" altLang="en-US" sz="1800">
                <a:latin typeface="Comic Sans MS" panose="030F0902030302020204" pitchFamily="66" charset="0"/>
                <a:cs typeface="Arial" panose="020B0604020202020204" pitchFamily="34" charset="0"/>
              </a:rPr>
              <a:t>(as in UDP)</a:t>
            </a:r>
          </a:p>
        </p:txBody>
      </p:sp>
      <p:sp>
        <p:nvSpPr>
          <p:cNvPr id="7186" name="Line 52">
            <a:extLst>
              <a:ext uri="{FF2B5EF4-FFF2-40B4-BE49-F238E27FC236}">
                <a16:creationId xmlns:a16="http://schemas.microsoft.com/office/drawing/2014/main" id="{F400B1BC-0282-5143-BADB-0F5BE84CF829}"/>
              </a:ext>
            </a:extLst>
          </p:cNvPr>
          <p:cNvSpPr>
            <a:spLocks noChangeShapeType="1"/>
          </p:cNvSpPr>
          <p:nvPr/>
        </p:nvSpPr>
        <p:spPr bwMode="auto">
          <a:xfrm flipV="1">
            <a:off x="2266950" y="3429000"/>
            <a:ext cx="2105025" cy="1981200"/>
          </a:xfrm>
          <a:prstGeom prst="line">
            <a:avLst/>
          </a:prstGeom>
          <a:noFill/>
          <a:ln w="19050">
            <a:solidFill>
              <a:srgbClr val="00FF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7" name="Line 53">
            <a:extLst>
              <a:ext uri="{FF2B5EF4-FFF2-40B4-BE49-F238E27FC236}">
                <a16:creationId xmlns:a16="http://schemas.microsoft.com/office/drawing/2014/main" id="{F5BF7A61-98F4-AC49-8BE3-72F9F603A61B}"/>
              </a:ext>
            </a:extLst>
          </p:cNvPr>
          <p:cNvSpPr>
            <a:spLocks noChangeShapeType="1"/>
          </p:cNvSpPr>
          <p:nvPr/>
        </p:nvSpPr>
        <p:spPr bwMode="auto">
          <a:xfrm flipH="1" flipV="1">
            <a:off x="6686550" y="3019425"/>
            <a:ext cx="809625" cy="466725"/>
          </a:xfrm>
          <a:prstGeom prst="line">
            <a:avLst/>
          </a:prstGeom>
          <a:noFill/>
          <a:ln w="19050">
            <a:solidFill>
              <a:srgbClr val="00FF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8" name="Line 54">
            <a:extLst>
              <a:ext uri="{FF2B5EF4-FFF2-40B4-BE49-F238E27FC236}">
                <a16:creationId xmlns:a16="http://schemas.microsoft.com/office/drawing/2014/main" id="{0444A7E3-F27D-6A45-8EB2-2F433AF1FAEB}"/>
              </a:ext>
            </a:extLst>
          </p:cNvPr>
          <p:cNvSpPr>
            <a:spLocks noChangeShapeType="1"/>
          </p:cNvSpPr>
          <p:nvPr/>
        </p:nvSpPr>
        <p:spPr bwMode="auto">
          <a:xfrm flipH="1">
            <a:off x="6619875" y="1724025"/>
            <a:ext cx="552450" cy="885825"/>
          </a:xfrm>
          <a:prstGeom prst="line">
            <a:avLst/>
          </a:prstGeom>
          <a:noFill/>
          <a:ln w="19050">
            <a:solidFill>
              <a:srgbClr val="00FF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9" name="Line 55">
            <a:extLst>
              <a:ext uri="{FF2B5EF4-FFF2-40B4-BE49-F238E27FC236}">
                <a16:creationId xmlns:a16="http://schemas.microsoft.com/office/drawing/2014/main" id="{2AE778B0-805E-DB48-BE22-FF35E7A007E5}"/>
              </a:ext>
            </a:extLst>
          </p:cNvPr>
          <p:cNvSpPr>
            <a:spLocks noChangeShapeType="1"/>
          </p:cNvSpPr>
          <p:nvPr/>
        </p:nvSpPr>
        <p:spPr bwMode="auto">
          <a:xfrm flipH="1">
            <a:off x="6581775" y="1714500"/>
            <a:ext cx="571500" cy="523875"/>
          </a:xfrm>
          <a:prstGeom prst="line">
            <a:avLst/>
          </a:prstGeom>
          <a:noFill/>
          <a:ln w="19050">
            <a:solidFill>
              <a:srgbClr val="00FF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90" name="Text Box 56">
            <a:extLst>
              <a:ext uri="{FF2B5EF4-FFF2-40B4-BE49-F238E27FC236}">
                <a16:creationId xmlns:a16="http://schemas.microsoft.com/office/drawing/2014/main" id="{D0BD4D28-0866-3F44-A1AF-9E3409E386F6}"/>
              </a:ext>
            </a:extLst>
          </p:cNvPr>
          <p:cNvSpPr txBox="1">
            <a:spLocks noChangeArrowheads="1"/>
          </p:cNvSpPr>
          <p:nvPr/>
        </p:nvSpPr>
        <p:spPr bwMode="auto">
          <a:xfrm>
            <a:off x="7000875" y="4259263"/>
            <a:ext cx="19653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b="1">
                <a:solidFill>
                  <a:srgbClr val="00FF00"/>
                </a:solidFill>
                <a:cs typeface="Arial" panose="020B0604020202020204" pitchFamily="34" charset="0"/>
              </a:rPr>
              <a:t>A TCP segment must fit into an IP datagram! </a:t>
            </a:r>
          </a:p>
        </p:txBody>
      </p:sp>
      <p:sp>
        <p:nvSpPr>
          <p:cNvPr id="2" name="Date Placeholder 1">
            <a:extLst>
              <a:ext uri="{FF2B5EF4-FFF2-40B4-BE49-F238E27FC236}">
                <a16:creationId xmlns:a16="http://schemas.microsoft.com/office/drawing/2014/main" id="{87EB12E0-A36B-77D1-07EA-947B68615A9D}"/>
              </a:ext>
            </a:extLst>
          </p:cNvPr>
          <p:cNvSpPr>
            <a:spLocks noGrp="1"/>
          </p:cNvSpPr>
          <p:nvPr>
            <p:ph type="dt" sz="half" idx="10"/>
          </p:nvPr>
        </p:nvSpPr>
        <p:spPr/>
        <p:txBody>
          <a:bodyPr/>
          <a:lstStyle/>
          <a:p>
            <a:pPr>
              <a:defRPr/>
            </a:pPr>
            <a:fld id="{B912AC5E-7367-3B4C-99FA-40E2B56CD285}"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5D7F44D3-4D47-9C7E-510C-D154E13AFDC8}"/>
              </a:ext>
            </a:extLst>
          </p:cNvPr>
          <p:cNvSpPr>
            <a:spLocks noGrp="1"/>
          </p:cNvSpPr>
          <p:nvPr>
            <p:ph type="sldNum" sz="quarter" idx="12"/>
          </p:nvPr>
        </p:nvSpPr>
        <p:spPr/>
        <p:txBody>
          <a:bodyPr/>
          <a:lstStyle/>
          <a:p>
            <a:fld id="{3CC7B9EF-08F4-9D4D-B91A-A67D281EE850}"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7234" name="Rectangle 2">
            <a:extLst>
              <a:ext uri="{FF2B5EF4-FFF2-40B4-BE49-F238E27FC236}">
                <a16:creationId xmlns:a16="http://schemas.microsoft.com/office/drawing/2014/main" id="{8A1943FC-5CCD-3344-B85E-4A31C1731464}"/>
              </a:ext>
            </a:extLst>
          </p:cNvPr>
          <p:cNvSpPr>
            <a:spLocks noGrp="1" noChangeArrowheads="1"/>
          </p:cNvSpPr>
          <p:nvPr>
            <p:ph type="title" idx="4294967295"/>
          </p:nvPr>
        </p:nvSpPr>
        <p:spPr>
          <a:xfrm>
            <a:off x="457200" y="277813"/>
            <a:ext cx="8229600" cy="950912"/>
          </a:xfrm>
        </p:spPr>
        <p:txBody>
          <a:bodyPr anchor="ctr"/>
          <a:lstStyle/>
          <a:p>
            <a:pPr eaLnBrk="1" hangingPunct="1">
              <a:defRPr/>
            </a:pPr>
            <a:r>
              <a:rPr lang="en-US" altLang="zh-CN">
                <a:effectLst>
                  <a:outerShdw blurRad="38100" dist="38100" dir="2700000" algn="tl">
                    <a:srgbClr val="DDDDDD"/>
                  </a:outerShdw>
                </a:effectLst>
                <a:ea typeface="宋体" charset="0"/>
                <a:cs typeface="宋体" charset="0"/>
              </a:rPr>
              <a:t>The TCP Segment Header</a:t>
            </a:r>
            <a:endParaRPr lang="en-US">
              <a:effectLst>
                <a:outerShdw blurRad="38100" dist="38100" dir="2700000" algn="tl">
                  <a:srgbClr val="DDDDDD"/>
                </a:outerShdw>
              </a:effectLst>
              <a:ea typeface="宋体" charset="0"/>
              <a:cs typeface="宋体" charset="0"/>
            </a:endParaRPr>
          </a:p>
        </p:txBody>
      </p:sp>
      <p:sp>
        <p:nvSpPr>
          <p:cNvPr id="8198" name="Rectangle 3">
            <a:extLst>
              <a:ext uri="{FF2B5EF4-FFF2-40B4-BE49-F238E27FC236}">
                <a16:creationId xmlns:a16="http://schemas.microsoft.com/office/drawing/2014/main" id="{31C2EBB7-3835-174E-AAA1-D31F0789E0EF}"/>
              </a:ext>
            </a:extLst>
          </p:cNvPr>
          <p:cNvSpPr>
            <a:spLocks noGrp="1" noChangeArrowheads="1"/>
          </p:cNvSpPr>
          <p:nvPr>
            <p:ph type="body" idx="4294967295"/>
          </p:nvPr>
        </p:nvSpPr>
        <p:spPr>
          <a:xfrm>
            <a:off x="419100" y="1382713"/>
            <a:ext cx="8470900" cy="4470400"/>
          </a:xfrm>
        </p:spPr>
        <p:txBody>
          <a:bodyPr/>
          <a:lstStyle/>
          <a:p>
            <a:pPr eaLnBrk="1" hangingPunct="1"/>
            <a:r>
              <a:rPr lang="en-US" altLang="en-US" sz="2100">
                <a:ea typeface="ＭＳ Ｐゴシック" panose="020B0600070205080204" pitchFamily="34" charset="-128"/>
                <a:cs typeface="ＭＳ Ｐゴシック" panose="020B0600070205080204" pitchFamily="34" charset="-128"/>
              </a:rPr>
              <a:t>Source port and destination port: identify local end points of the connection</a:t>
            </a:r>
          </a:p>
          <a:p>
            <a:pPr lvl="1" eaLnBrk="1" hangingPunct="1"/>
            <a:r>
              <a:rPr lang="en-US" altLang="en-US" sz="2000">
                <a:ea typeface="ＭＳ Ｐゴシック" panose="020B0600070205080204" pitchFamily="34" charset="-128"/>
              </a:rPr>
              <a:t>Source and destination end points together identify the connection</a:t>
            </a:r>
          </a:p>
          <a:p>
            <a:pPr eaLnBrk="1" hangingPunct="1"/>
            <a:r>
              <a:rPr lang="en-US" altLang="en-US" sz="2100">
                <a:ea typeface="ＭＳ Ｐゴシック" panose="020B0600070205080204" pitchFamily="34" charset="-128"/>
                <a:cs typeface="ＭＳ Ｐゴシック" panose="020B0600070205080204" pitchFamily="34" charset="-128"/>
              </a:rPr>
              <a:t>Sequence number: identify the byte in the stream of data that the </a:t>
            </a:r>
            <a:r>
              <a:rPr lang="en-US" altLang="en-US" sz="2100" i="1">
                <a:ea typeface="ＭＳ Ｐゴシック" panose="020B0600070205080204" pitchFamily="34" charset="-128"/>
                <a:cs typeface="ＭＳ Ｐゴシック" panose="020B0600070205080204" pitchFamily="34" charset="-128"/>
              </a:rPr>
              <a:t>first</a:t>
            </a:r>
            <a:r>
              <a:rPr lang="en-US" altLang="en-US" sz="2100">
                <a:ea typeface="ＭＳ Ｐゴシック" panose="020B0600070205080204" pitchFamily="34" charset="-128"/>
                <a:cs typeface="ＭＳ Ｐゴシック" panose="020B0600070205080204" pitchFamily="34" charset="-128"/>
              </a:rPr>
              <a:t> byte of data in this segment represents</a:t>
            </a:r>
          </a:p>
          <a:p>
            <a:pPr eaLnBrk="1" hangingPunct="1"/>
            <a:r>
              <a:rPr lang="en-US" altLang="en-US" sz="2100">
                <a:ea typeface="ＭＳ Ｐゴシック" panose="020B0600070205080204" pitchFamily="34" charset="-128"/>
                <a:cs typeface="ＭＳ Ｐゴシック" panose="020B0600070205080204" pitchFamily="34" charset="-128"/>
              </a:rPr>
              <a:t>Acknowledgement number: the next sequence number that the sender of the ack expects to receive</a:t>
            </a:r>
          </a:p>
          <a:p>
            <a:pPr lvl="1" eaLnBrk="1" hangingPunct="1"/>
            <a:r>
              <a:rPr lang="en-US" altLang="en-US" sz="2000" b="1">
                <a:solidFill>
                  <a:schemeClr val="hlink"/>
                </a:solidFill>
                <a:ea typeface="ＭＳ Ｐゴシック" panose="020B0600070205080204" pitchFamily="34" charset="-128"/>
              </a:rPr>
              <a:t>Ack # = Last received seq num + 1</a:t>
            </a:r>
          </a:p>
          <a:p>
            <a:pPr lvl="1" eaLnBrk="1" hangingPunct="1"/>
            <a:r>
              <a:rPr lang="en-US" altLang="en-US" sz="2000" b="1">
                <a:solidFill>
                  <a:srgbClr val="00FF00"/>
                </a:solidFill>
                <a:ea typeface="ＭＳ Ｐゴシック" panose="020B0600070205080204" pitchFamily="34" charset="-128"/>
              </a:rPr>
              <a:t>Ack is cumulative</a:t>
            </a:r>
            <a:r>
              <a:rPr lang="en-US" altLang="en-US" sz="2000" b="1">
                <a:ea typeface="ＭＳ Ｐゴシック" panose="020B0600070205080204" pitchFamily="34" charset="-128"/>
              </a:rPr>
              <a:t>: an ack of 5 means 0-4 bytes have been received</a:t>
            </a:r>
          </a:p>
          <a:p>
            <a:pPr eaLnBrk="1" hangingPunct="1"/>
            <a:r>
              <a:rPr lang="en-US" altLang="zh-CN" sz="2100">
                <a:ea typeface="SimSun" panose="02010600030101010101" pitchFamily="2" charset="-122"/>
                <a:cs typeface="ＭＳ Ｐゴシック" panose="020B0600070205080204" pitchFamily="34" charset="-128"/>
              </a:rPr>
              <a:t>TCP header length </a:t>
            </a:r>
            <a:r>
              <a:rPr lang="en-US" altLang="zh-CN" sz="2100">
                <a:latin typeface="Comic Sans MS" panose="030F0902030302020204" pitchFamily="66" charset="0"/>
                <a:ea typeface="SimSun" panose="02010600030101010101" pitchFamily="2" charset="-122"/>
                <a:cs typeface="ＭＳ Ｐゴシック" panose="020B0600070205080204" pitchFamily="34" charset="-128"/>
              </a:rPr>
              <a:t>–</a:t>
            </a:r>
            <a:r>
              <a:rPr lang="en-US" altLang="zh-CN" sz="2100">
                <a:ea typeface="SimSun" panose="02010600030101010101" pitchFamily="2" charset="-122"/>
                <a:cs typeface="ＭＳ Ｐゴシック" panose="020B0600070205080204" pitchFamily="34" charset="-128"/>
              </a:rPr>
              <a:t> number of 32-bit words in header</a:t>
            </a:r>
            <a:endParaRPr lang="en-US" altLang="en-US" sz="2100">
              <a:ea typeface="ＭＳ Ｐゴシック" panose="020B0600070205080204" pitchFamily="34" charset="-128"/>
              <a:cs typeface="ＭＳ Ｐゴシック" panose="020B0600070205080204" pitchFamily="34" charset="-128"/>
            </a:endParaRPr>
          </a:p>
        </p:txBody>
      </p:sp>
      <p:sp>
        <p:nvSpPr>
          <p:cNvPr id="2" name="Date Placeholder 1">
            <a:extLst>
              <a:ext uri="{FF2B5EF4-FFF2-40B4-BE49-F238E27FC236}">
                <a16:creationId xmlns:a16="http://schemas.microsoft.com/office/drawing/2014/main" id="{CF2613CC-0C50-7DDC-A459-F4CCDC11DA8B}"/>
              </a:ext>
            </a:extLst>
          </p:cNvPr>
          <p:cNvSpPr>
            <a:spLocks noGrp="1"/>
          </p:cNvSpPr>
          <p:nvPr>
            <p:ph type="dt" sz="half" idx="10"/>
          </p:nvPr>
        </p:nvSpPr>
        <p:spPr/>
        <p:txBody>
          <a:bodyPr/>
          <a:lstStyle/>
          <a:p>
            <a:pPr>
              <a:defRPr/>
            </a:pPr>
            <a:fld id="{A8287C15-560E-5F46-AF23-74638AA54649}" type="datetime1">
              <a:rPr lang="en-US" altLang="en-US" smtClean="0"/>
              <a:t>5/10/23</a:t>
            </a:fld>
            <a:endParaRPr lang="en-US" altLang="en-US"/>
          </a:p>
        </p:txBody>
      </p:sp>
      <p:sp>
        <p:nvSpPr>
          <p:cNvPr id="7" name="Slide Number Placeholder 6">
            <a:extLst>
              <a:ext uri="{FF2B5EF4-FFF2-40B4-BE49-F238E27FC236}">
                <a16:creationId xmlns:a16="http://schemas.microsoft.com/office/drawing/2014/main" id="{5227734D-F559-9593-FC4E-32678CB5417C}"/>
              </a:ext>
            </a:extLst>
          </p:cNvPr>
          <p:cNvSpPr>
            <a:spLocks noGrp="1"/>
          </p:cNvSpPr>
          <p:nvPr>
            <p:ph type="sldNum" sz="quarter" idx="12"/>
          </p:nvPr>
        </p:nvSpPr>
        <p:spPr/>
        <p:txBody>
          <a:bodyPr/>
          <a:lstStyle/>
          <a:p>
            <a:fld id="{3CC7B9EF-08F4-9D4D-B91A-A67D281EE850}" type="slidenum">
              <a:rPr lang="en-US" altLang="en-US" smtClean="0"/>
              <a:pPr/>
              <a:t>6</a:t>
            </a:fld>
            <a:endParaRPr lang="en-US"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8258" name="Rectangle 2">
            <a:extLst>
              <a:ext uri="{FF2B5EF4-FFF2-40B4-BE49-F238E27FC236}">
                <a16:creationId xmlns:a16="http://schemas.microsoft.com/office/drawing/2014/main" id="{63E7C5D2-BB72-8E4B-86AA-711068E18C3C}"/>
              </a:ext>
            </a:extLst>
          </p:cNvPr>
          <p:cNvSpPr>
            <a:spLocks noGrp="1" noChangeArrowheads="1"/>
          </p:cNvSpPr>
          <p:nvPr>
            <p:ph type="title" idx="4294967295"/>
          </p:nvPr>
        </p:nvSpPr>
        <p:spPr>
          <a:xfrm>
            <a:off x="457200" y="277813"/>
            <a:ext cx="8229600" cy="922337"/>
          </a:xfrm>
        </p:spPr>
        <p:txBody>
          <a:bodyPr anchor="ctr"/>
          <a:lstStyle/>
          <a:p>
            <a:pPr eaLnBrk="1" hangingPunct="1">
              <a:defRPr/>
            </a:pPr>
            <a:r>
              <a:rPr lang="en-US" altLang="zh-CN">
                <a:effectLst>
                  <a:outerShdw blurRad="38100" dist="38100" dir="2700000" algn="tl">
                    <a:srgbClr val="C0C0C0"/>
                  </a:outerShdw>
                </a:effectLst>
                <a:ea typeface="SimSun" pitchFamily="2" charset="-122"/>
              </a:rPr>
              <a:t>The TCP Segment Header</a:t>
            </a:r>
          </a:p>
        </p:txBody>
      </p:sp>
      <p:sp>
        <p:nvSpPr>
          <p:cNvPr id="9222" name="Rectangle 3">
            <a:extLst>
              <a:ext uri="{FF2B5EF4-FFF2-40B4-BE49-F238E27FC236}">
                <a16:creationId xmlns:a16="http://schemas.microsoft.com/office/drawing/2014/main" id="{4379E612-683E-8D47-AB3C-4BFE678486EB}"/>
              </a:ext>
            </a:extLst>
          </p:cNvPr>
          <p:cNvSpPr>
            <a:spLocks noGrp="1" noChangeArrowheads="1"/>
          </p:cNvSpPr>
          <p:nvPr>
            <p:ph type="body" idx="4294967295"/>
          </p:nvPr>
        </p:nvSpPr>
        <p:spPr>
          <a:xfrm>
            <a:off x="433388" y="1457325"/>
            <a:ext cx="8470900" cy="4368800"/>
          </a:xfrm>
        </p:spPr>
        <p:txBody>
          <a:bodyPr/>
          <a:lstStyle/>
          <a:p>
            <a:pPr eaLnBrk="1" hangingPunct="1">
              <a:lnSpc>
                <a:spcPct val="90000"/>
              </a:lnSpc>
            </a:pPr>
            <a:r>
              <a:rPr lang="en-US" altLang="zh-CN" sz="2100">
                <a:ea typeface="SimSun" panose="02010600030101010101" pitchFamily="2" charset="-122"/>
                <a:cs typeface="ＭＳ Ｐゴシック" panose="020B0600070205080204" pitchFamily="34" charset="-128"/>
              </a:rPr>
              <a:t>URG </a:t>
            </a:r>
            <a:r>
              <a:rPr lang="en-US" altLang="zh-CN" sz="2100">
                <a:latin typeface="Comic Sans MS" panose="030F0902030302020204" pitchFamily="66" charset="0"/>
                <a:ea typeface="SimSun" panose="02010600030101010101" pitchFamily="2" charset="-122"/>
                <a:cs typeface="ＭＳ Ｐゴシック" panose="020B0600070205080204" pitchFamily="34" charset="-128"/>
              </a:rPr>
              <a:t>–</a:t>
            </a:r>
            <a:r>
              <a:rPr lang="en-US" altLang="zh-CN" sz="2100">
                <a:ea typeface="SimSun" panose="02010600030101010101" pitchFamily="2" charset="-122"/>
                <a:cs typeface="ＭＳ Ｐゴシック" panose="020B0600070205080204" pitchFamily="34" charset="-128"/>
              </a:rPr>
              <a:t> indicates urgent pointer field is set</a:t>
            </a:r>
          </a:p>
          <a:p>
            <a:pPr eaLnBrk="1" hangingPunct="1">
              <a:lnSpc>
                <a:spcPct val="90000"/>
              </a:lnSpc>
            </a:pPr>
            <a:r>
              <a:rPr lang="en-US" altLang="zh-CN" sz="2100">
                <a:ea typeface="SimSun" panose="02010600030101010101" pitchFamily="2" charset="-122"/>
                <a:cs typeface="ＭＳ Ｐゴシック" panose="020B0600070205080204" pitchFamily="34" charset="-128"/>
              </a:rPr>
              <a:t>Urgent pointer </a:t>
            </a:r>
            <a:r>
              <a:rPr lang="en-US" altLang="zh-CN" sz="2100">
                <a:latin typeface="Comic Sans MS" panose="030F0902030302020204" pitchFamily="66" charset="0"/>
                <a:ea typeface="SimSun" panose="02010600030101010101" pitchFamily="2" charset="-122"/>
                <a:cs typeface="ＭＳ Ｐゴシック" panose="020B0600070205080204" pitchFamily="34" charset="-128"/>
              </a:rPr>
              <a:t>–</a:t>
            </a:r>
            <a:r>
              <a:rPr lang="en-US" altLang="zh-CN" sz="2100">
                <a:ea typeface="SimSun" panose="02010600030101010101" pitchFamily="2" charset="-122"/>
                <a:cs typeface="ＭＳ Ｐゴシック" panose="020B0600070205080204" pitchFamily="34" charset="-128"/>
              </a:rPr>
              <a:t> points to the seq num of the last byte in a sequence of urgent data</a:t>
            </a:r>
          </a:p>
          <a:p>
            <a:pPr eaLnBrk="1" hangingPunct="1">
              <a:lnSpc>
                <a:spcPct val="90000"/>
              </a:lnSpc>
            </a:pPr>
            <a:r>
              <a:rPr lang="en-US" altLang="zh-CN" sz="2100">
                <a:ea typeface="SimSun" panose="02010600030101010101" pitchFamily="2" charset="-122"/>
                <a:cs typeface="ＭＳ Ｐゴシック" panose="020B0600070205080204" pitchFamily="34" charset="-128"/>
              </a:rPr>
              <a:t>ACK </a:t>
            </a:r>
            <a:r>
              <a:rPr lang="en-US" altLang="zh-CN" sz="2100">
                <a:latin typeface="Comic Sans MS" panose="030F0902030302020204" pitchFamily="66" charset="0"/>
                <a:ea typeface="SimSun" panose="02010600030101010101" pitchFamily="2" charset="-122"/>
                <a:cs typeface="ＭＳ Ｐゴシック" panose="020B0600070205080204" pitchFamily="34" charset="-128"/>
              </a:rPr>
              <a:t>–</a:t>
            </a:r>
            <a:r>
              <a:rPr lang="en-US" altLang="zh-CN" sz="2100">
                <a:ea typeface="SimSun" panose="02010600030101010101" pitchFamily="2" charset="-122"/>
                <a:cs typeface="ＭＳ Ｐゴシック" panose="020B0600070205080204" pitchFamily="34" charset="-128"/>
              </a:rPr>
              <a:t> acknowledgement number is valid</a:t>
            </a:r>
          </a:p>
          <a:p>
            <a:pPr eaLnBrk="1" hangingPunct="1">
              <a:lnSpc>
                <a:spcPct val="90000"/>
              </a:lnSpc>
            </a:pPr>
            <a:r>
              <a:rPr lang="en-US" altLang="zh-CN" sz="2100">
                <a:ea typeface="SimSun" panose="02010600030101010101" pitchFamily="2" charset="-122"/>
                <a:cs typeface="ＭＳ Ｐゴシック" panose="020B0600070205080204" pitchFamily="34" charset="-128"/>
              </a:rPr>
              <a:t>SYN </a:t>
            </a:r>
            <a:r>
              <a:rPr lang="en-US" altLang="zh-CN" sz="2100">
                <a:latin typeface="Comic Sans MS" panose="030F0902030302020204" pitchFamily="66" charset="0"/>
                <a:ea typeface="SimSun" panose="02010600030101010101" pitchFamily="2" charset="-122"/>
                <a:cs typeface="ＭＳ Ｐゴシック" panose="020B0600070205080204" pitchFamily="34" charset="-128"/>
              </a:rPr>
              <a:t>–</a:t>
            </a:r>
            <a:r>
              <a:rPr lang="en-US" altLang="zh-CN" sz="2100">
                <a:ea typeface="SimSun" panose="02010600030101010101" pitchFamily="2" charset="-122"/>
                <a:cs typeface="ＭＳ Ｐゴシック" panose="020B0600070205080204" pitchFamily="34" charset="-128"/>
              </a:rPr>
              <a:t> used to establish a connection</a:t>
            </a:r>
          </a:p>
          <a:p>
            <a:pPr lvl="1" eaLnBrk="1" hangingPunct="1">
              <a:lnSpc>
                <a:spcPct val="90000"/>
              </a:lnSpc>
            </a:pPr>
            <a:r>
              <a:rPr lang="en-US" altLang="zh-CN" sz="2000">
                <a:solidFill>
                  <a:schemeClr val="hlink"/>
                </a:solidFill>
                <a:ea typeface="SimSun" panose="02010600030101010101" pitchFamily="2" charset="-122"/>
              </a:rPr>
              <a:t>Connection request: ACK = 0, SYN = 1</a:t>
            </a:r>
          </a:p>
          <a:p>
            <a:pPr lvl="1" eaLnBrk="1" hangingPunct="1">
              <a:lnSpc>
                <a:spcPct val="90000"/>
              </a:lnSpc>
            </a:pPr>
            <a:r>
              <a:rPr lang="en-US" altLang="zh-CN" sz="2000">
                <a:solidFill>
                  <a:schemeClr val="hlink"/>
                </a:solidFill>
                <a:ea typeface="SimSun" panose="02010600030101010101" pitchFamily="2" charset="-122"/>
              </a:rPr>
              <a:t>Connection confirm: ACK=1, SYN = 1</a:t>
            </a:r>
          </a:p>
          <a:p>
            <a:pPr eaLnBrk="1" hangingPunct="1">
              <a:lnSpc>
                <a:spcPct val="90000"/>
              </a:lnSpc>
            </a:pPr>
            <a:r>
              <a:rPr lang="en-US" altLang="zh-CN" sz="2100">
                <a:ea typeface="SimSun" panose="02010600030101010101" pitchFamily="2" charset="-122"/>
                <a:cs typeface="ＭＳ Ｐゴシック" panose="020B0600070205080204" pitchFamily="34" charset="-128"/>
              </a:rPr>
              <a:t>FIN </a:t>
            </a:r>
            <a:r>
              <a:rPr lang="en-US" altLang="zh-CN" sz="2100">
                <a:latin typeface="Comic Sans MS" panose="030F0902030302020204" pitchFamily="66" charset="0"/>
                <a:ea typeface="SimSun" panose="02010600030101010101" pitchFamily="2" charset="-122"/>
                <a:cs typeface="ＭＳ Ｐゴシック" panose="020B0600070205080204" pitchFamily="34" charset="-128"/>
              </a:rPr>
              <a:t>–</a:t>
            </a:r>
            <a:r>
              <a:rPr lang="en-US" altLang="zh-CN" sz="2100">
                <a:ea typeface="SimSun" panose="02010600030101010101" pitchFamily="2" charset="-122"/>
                <a:cs typeface="ＭＳ Ｐゴシック" panose="020B0600070205080204" pitchFamily="34" charset="-128"/>
              </a:rPr>
              <a:t> release a connection, sender has no more data</a:t>
            </a:r>
          </a:p>
          <a:p>
            <a:pPr eaLnBrk="1" hangingPunct="1">
              <a:lnSpc>
                <a:spcPct val="90000"/>
              </a:lnSpc>
            </a:pPr>
            <a:r>
              <a:rPr lang="en-US" altLang="zh-CN" sz="2100">
                <a:ea typeface="SimSun" panose="02010600030101010101" pitchFamily="2" charset="-122"/>
                <a:cs typeface="ＭＳ Ｐゴシック" panose="020B0600070205080204" pitchFamily="34" charset="-128"/>
              </a:rPr>
              <a:t>RST </a:t>
            </a:r>
            <a:r>
              <a:rPr lang="en-US" altLang="zh-CN" sz="2100">
                <a:latin typeface="Comic Sans MS" panose="030F0902030302020204" pitchFamily="66" charset="0"/>
                <a:ea typeface="SimSun" panose="02010600030101010101" pitchFamily="2" charset="-122"/>
                <a:cs typeface="ＭＳ Ｐゴシック" panose="020B0600070205080204" pitchFamily="34" charset="-128"/>
              </a:rPr>
              <a:t>–</a:t>
            </a:r>
            <a:r>
              <a:rPr lang="en-US" altLang="zh-CN" sz="2100">
                <a:ea typeface="SimSun" panose="02010600030101010101" pitchFamily="2" charset="-122"/>
                <a:cs typeface="ＭＳ Ｐゴシック" panose="020B0600070205080204" pitchFamily="34" charset="-128"/>
              </a:rPr>
              <a:t> reset a connection that is confused</a:t>
            </a:r>
          </a:p>
          <a:p>
            <a:pPr eaLnBrk="1" hangingPunct="1">
              <a:lnSpc>
                <a:spcPct val="90000"/>
              </a:lnSpc>
            </a:pPr>
            <a:r>
              <a:rPr lang="en-US" altLang="zh-CN" sz="2100">
                <a:ea typeface="SimSun" panose="02010600030101010101" pitchFamily="2" charset="-122"/>
                <a:cs typeface="ＭＳ Ｐゴシック" panose="020B0600070205080204" pitchFamily="34" charset="-128"/>
              </a:rPr>
              <a:t>PSH </a:t>
            </a:r>
            <a:r>
              <a:rPr lang="en-US" altLang="zh-CN" sz="2100">
                <a:latin typeface="Comic Sans MS" panose="030F0902030302020204" pitchFamily="66" charset="0"/>
                <a:ea typeface="SimSun" panose="02010600030101010101" pitchFamily="2" charset="-122"/>
                <a:cs typeface="ＭＳ Ｐゴシック" panose="020B0600070205080204" pitchFamily="34" charset="-128"/>
              </a:rPr>
              <a:t>–</a:t>
            </a:r>
            <a:r>
              <a:rPr lang="en-US" altLang="zh-CN" sz="2100">
                <a:ea typeface="SimSun" panose="02010600030101010101" pitchFamily="2" charset="-122"/>
                <a:cs typeface="ＭＳ Ｐゴシック" panose="020B0600070205080204" pitchFamily="34" charset="-128"/>
              </a:rPr>
              <a:t> sender asked to send data immediately</a:t>
            </a:r>
          </a:p>
        </p:txBody>
      </p:sp>
      <p:sp>
        <p:nvSpPr>
          <p:cNvPr id="2" name="Date Placeholder 1">
            <a:extLst>
              <a:ext uri="{FF2B5EF4-FFF2-40B4-BE49-F238E27FC236}">
                <a16:creationId xmlns:a16="http://schemas.microsoft.com/office/drawing/2014/main" id="{ABF53933-BA7D-57CA-667A-806069FCFCB9}"/>
              </a:ext>
            </a:extLst>
          </p:cNvPr>
          <p:cNvSpPr>
            <a:spLocks noGrp="1"/>
          </p:cNvSpPr>
          <p:nvPr>
            <p:ph type="dt" sz="half" idx="10"/>
          </p:nvPr>
        </p:nvSpPr>
        <p:spPr/>
        <p:txBody>
          <a:bodyPr/>
          <a:lstStyle/>
          <a:p>
            <a:pPr>
              <a:defRPr/>
            </a:pPr>
            <a:fld id="{DA118C4A-DBC3-C147-8B8C-EFEACF2E6936}" type="datetime1">
              <a:rPr lang="en-US" altLang="en-US" smtClean="0"/>
              <a:t>5/10/23</a:t>
            </a:fld>
            <a:endParaRPr lang="en-US" altLang="en-US"/>
          </a:p>
        </p:txBody>
      </p:sp>
      <p:sp>
        <p:nvSpPr>
          <p:cNvPr id="7" name="Slide Number Placeholder 6">
            <a:extLst>
              <a:ext uri="{FF2B5EF4-FFF2-40B4-BE49-F238E27FC236}">
                <a16:creationId xmlns:a16="http://schemas.microsoft.com/office/drawing/2014/main" id="{A8AAE471-EA4E-72AE-8574-FCD94CAB3989}"/>
              </a:ext>
            </a:extLst>
          </p:cNvPr>
          <p:cNvSpPr>
            <a:spLocks noGrp="1"/>
          </p:cNvSpPr>
          <p:nvPr>
            <p:ph type="sldNum" sz="quarter" idx="12"/>
          </p:nvPr>
        </p:nvSpPr>
        <p:spPr/>
        <p:txBody>
          <a:bodyPr/>
          <a:lstStyle/>
          <a:p>
            <a:fld id="{3CC7B9EF-08F4-9D4D-B91A-A67D281EE850}" type="slidenum">
              <a:rPr lang="en-US" altLang="en-US" smtClean="0"/>
              <a:pPr/>
              <a:t>7</a:t>
            </a:fld>
            <a:endParaRPr lang="en-US" alt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82" name="Rectangle 2">
            <a:extLst>
              <a:ext uri="{FF2B5EF4-FFF2-40B4-BE49-F238E27FC236}">
                <a16:creationId xmlns:a16="http://schemas.microsoft.com/office/drawing/2014/main" id="{BCF54AEA-C079-E04C-A867-C387BAB22E21}"/>
              </a:ext>
            </a:extLst>
          </p:cNvPr>
          <p:cNvSpPr>
            <a:spLocks noGrp="1" noChangeArrowheads="1"/>
          </p:cNvSpPr>
          <p:nvPr>
            <p:ph type="title" idx="4294967295"/>
          </p:nvPr>
        </p:nvSpPr>
        <p:spPr>
          <a:xfrm>
            <a:off x="457200" y="277813"/>
            <a:ext cx="8229600" cy="877887"/>
          </a:xfrm>
        </p:spPr>
        <p:txBody>
          <a:bodyPr anchor="ctr"/>
          <a:lstStyle/>
          <a:p>
            <a:pPr eaLnBrk="1" hangingPunct="1">
              <a:defRPr/>
            </a:pPr>
            <a:r>
              <a:rPr lang="en-US" altLang="zh-CN">
                <a:effectLst>
                  <a:outerShdw blurRad="38100" dist="38100" dir="2700000" algn="tl">
                    <a:srgbClr val="C0C0C0"/>
                  </a:outerShdw>
                </a:effectLst>
                <a:ea typeface="SimSun" pitchFamily="2" charset="-122"/>
              </a:rPr>
              <a:t>The TCP Segment Header</a:t>
            </a:r>
          </a:p>
        </p:txBody>
      </p:sp>
      <p:sp>
        <p:nvSpPr>
          <p:cNvPr id="10246" name="Rectangle 3">
            <a:extLst>
              <a:ext uri="{FF2B5EF4-FFF2-40B4-BE49-F238E27FC236}">
                <a16:creationId xmlns:a16="http://schemas.microsoft.com/office/drawing/2014/main" id="{AE85391E-094F-5247-AA01-290685A7A118}"/>
              </a:ext>
            </a:extLst>
          </p:cNvPr>
          <p:cNvSpPr>
            <a:spLocks noGrp="1" noChangeArrowheads="1"/>
          </p:cNvSpPr>
          <p:nvPr>
            <p:ph type="body" idx="4294967295"/>
          </p:nvPr>
        </p:nvSpPr>
        <p:spPr>
          <a:xfrm>
            <a:off x="446088" y="1322388"/>
            <a:ext cx="8470900" cy="4470400"/>
          </a:xfrm>
        </p:spPr>
        <p:txBody>
          <a:bodyPr/>
          <a:lstStyle/>
          <a:p>
            <a:pPr eaLnBrk="1" hangingPunct="1"/>
            <a:r>
              <a:rPr lang="en-US" altLang="zh-CN" sz="2600">
                <a:ea typeface="SimSun" panose="02010600030101010101" pitchFamily="2" charset="-122"/>
                <a:cs typeface="ＭＳ Ｐゴシック" panose="020B0600070205080204" pitchFamily="34" charset="-128"/>
              </a:rPr>
              <a:t>Receiver window size </a:t>
            </a:r>
            <a:r>
              <a:rPr lang="en-US" altLang="zh-CN" sz="2600">
                <a:latin typeface="Comic Sans MS" panose="030F0902030302020204" pitchFamily="66" charset="0"/>
                <a:ea typeface="SimSun" panose="02010600030101010101" pitchFamily="2" charset="-122"/>
                <a:cs typeface="ＭＳ Ｐゴシック" panose="020B0600070205080204" pitchFamily="34" charset="-128"/>
              </a:rPr>
              <a:t>–</a:t>
            </a:r>
            <a:r>
              <a:rPr lang="en-US" altLang="zh-CN" sz="2600">
                <a:ea typeface="SimSun" panose="02010600030101010101" pitchFamily="2" charset="-122"/>
                <a:cs typeface="ＭＳ Ｐゴシック" panose="020B0600070205080204" pitchFamily="34" charset="-128"/>
              </a:rPr>
              <a:t>number of bytes that may be sent beyond the byte acked</a:t>
            </a:r>
          </a:p>
          <a:p>
            <a:pPr eaLnBrk="1" hangingPunct="1"/>
            <a:r>
              <a:rPr lang="en-US" altLang="zh-CN" sz="2600">
                <a:ea typeface="SimSun" panose="02010600030101010101" pitchFamily="2" charset="-122"/>
                <a:cs typeface="ＭＳ Ｐゴシック" panose="020B0600070205080204" pitchFamily="34" charset="-128"/>
              </a:rPr>
              <a:t>Checksum </a:t>
            </a:r>
            <a:r>
              <a:rPr lang="en-US" altLang="zh-CN" sz="2600">
                <a:latin typeface="Comic Sans MS" panose="030F0902030302020204" pitchFamily="66" charset="0"/>
                <a:ea typeface="SimSun" panose="02010600030101010101" pitchFamily="2" charset="-122"/>
                <a:cs typeface="ＭＳ Ｐゴシック" panose="020B0600070205080204" pitchFamily="34" charset="-128"/>
              </a:rPr>
              <a:t>–</a:t>
            </a:r>
            <a:r>
              <a:rPr lang="en-US" altLang="zh-CN" sz="2600">
                <a:ea typeface="SimSun" panose="02010600030101010101" pitchFamily="2" charset="-122"/>
                <a:cs typeface="ＭＳ Ｐゴシック" panose="020B0600070205080204" pitchFamily="34" charset="-128"/>
              </a:rPr>
              <a:t> </a:t>
            </a:r>
            <a:r>
              <a:rPr lang="en-US" altLang="zh-CN" sz="2100">
                <a:ea typeface="SimSun" panose="02010600030101010101" pitchFamily="2" charset="-122"/>
                <a:cs typeface="ＭＳ Ｐゴシック" panose="020B0600070205080204" pitchFamily="34" charset="-128"/>
              </a:rPr>
              <a:t>add the header, the data, and the conceptual pseudoheader as 16-bit words, take 1</a:t>
            </a:r>
            <a:r>
              <a:rPr lang="en-US" altLang="zh-CN" sz="2100">
                <a:latin typeface="Comic Sans MS" panose="030F0902030302020204" pitchFamily="66" charset="0"/>
                <a:ea typeface="SimSun" panose="02010600030101010101" pitchFamily="2" charset="-122"/>
                <a:cs typeface="ＭＳ Ｐゴシック" panose="020B0600070205080204" pitchFamily="34" charset="-128"/>
              </a:rPr>
              <a:t>’</a:t>
            </a:r>
            <a:r>
              <a:rPr lang="en-US" altLang="zh-CN" sz="2100">
                <a:ea typeface="SimSun" panose="02010600030101010101" pitchFamily="2" charset="-122"/>
                <a:cs typeface="ＭＳ Ｐゴシック" panose="020B0600070205080204" pitchFamily="34" charset="-128"/>
              </a:rPr>
              <a:t>s complement of sum</a:t>
            </a:r>
          </a:p>
          <a:p>
            <a:pPr lvl="1" eaLnBrk="1" hangingPunct="1"/>
            <a:r>
              <a:rPr lang="en-US" altLang="zh-CN" sz="2200">
                <a:ea typeface="SimSun" panose="02010600030101010101" pitchFamily="2" charset="-122"/>
              </a:rPr>
              <a:t>For more info: </a:t>
            </a:r>
            <a:r>
              <a:rPr lang="en-US" altLang="zh-CN" sz="2200">
                <a:ea typeface="SimSun" panose="02010600030101010101" pitchFamily="2" charset="-122"/>
                <a:hlinkClick r:id="rId2"/>
              </a:rPr>
              <a:t>http://www.netfor2.com/tcpsum.htm</a:t>
            </a:r>
            <a:r>
              <a:rPr lang="en-US" altLang="zh-CN" sz="2200">
                <a:ea typeface="SimSun" panose="02010600030101010101" pitchFamily="2" charset="-122"/>
              </a:rPr>
              <a:t> </a:t>
            </a:r>
            <a:r>
              <a:rPr lang="en-US" altLang="zh-CN" sz="2200">
                <a:ea typeface="SimSun" panose="02010600030101010101" pitchFamily="2" charset="-122"/>
                <a:hlinkClick r:id="rId3"/>
              </a:rPr>
              <a:t>http://www.netfor2.com/checksum.html</a:t>
            </a:r>
            <a:endParaRPr lang="en-US" altLang="zh-CN" sz="2000">
              <a:ea typeface="SimSun" panose="02010600030101010101" pitchFamily="2" charset="-122"/>
            </a:endParaRPr>
          </a:p>
          <a:p>
            <a:pPr eaLnBrk="1" hangingPunct="1"/>
            <a:r>
              <a:rPr lang="en-US" altLang="zh-CN" sz="2600">
                <a:ea typeface="SimSun" panose="02010600030101010101" pitchFamily="2" charset="-122"/>
                <a:cs typeface="ＭＳ Ｐゴシック" panose="020B0600070205080204" pitchFamily="34" charset="-128"/>
              </a:rPr>
              <a:t>Options </a:t>
            </a:r>
            <a:r>
              <a:rPr lang="en-US" altLang="zh-CN" sz="2600">
                <a:latin typeface="Comic Sans MS" panose="030F0902030302020204" pitchFamily="66" charset="0"/>
                <a:ea typeface="SimSun" panose="02010600030101010101" pitchFamily="2" charset="-122"/>
                <a:cs typeface="ＭＳ Ｐゴシック" panose="020B0600070205080204" pitchFamily="34" charset="-128"/>
              </a:rPr>
              <a:t>–</a:t>
            </a:r>
            <a:r>
              <a:rPr lang="en-US" altLang="zh-CN" sz="2600">
                <a:ea typeface="SimSun" panose="02010600030101010101" pitchFamily="2" charset="-122"/>
                <a:cs typeface="ＭＳ Ｐゴシック" panose="020B0600070205080204" pitchFamily="34" charset="-128"/>
              </a:rPr>
              <a:t> provides a way to add extra facilities not covered by the regular header</a:t>
            </a:r>
          </a:p>
          <a:p>
            <a:pPr lvl="1" eaLnBrk="1" hangingPunct="1"/>
            <a:r>
              <a:rPr lang="en-US" altLang="zh-CN" sz="2200">
                <a:ea typeface="SimSun" panose="02010600030101010101" pitchFamily="2" charset="-122"/>
              </a:rPr>
              <a:t>E.g., communicate buffer sizes during set up</a:t>
            </a:r>
          </a:p>
        </p:txBody>
      </p:sp>
      <p:sp>
        <p:nvSpPr>
          <p:cNvPr id="2" name="Date Placeholder 1">
            <a:extLst>
              <a:ext uri="{FF2B5EF4-FFF2-40B4-BE49-F238E27FC236}">
                <a16:creationId xmlns:a16="http://schemas.microsoft.com/office/drawing/2014/main" id="{53776081-8B21-C362-2BB3-A32F6950D7FE}"/>
              </a:ext>
            </a:extLst>
          </p:cNvPr>
          <p:cNvSpPr>
            <a:spLocks noGrp="1"/>
          </p:cNvSpPr>
          <p:nvPr>
            <p:ph type="dt" sz="half" idx="10"/>
          </p:nvPr>
        </p:nvSpPr>
        <p:spPr/>
        <p:txBody>
          <a:bodyPr/>
          <a:lstStyle/>
          <a:p>
            <a:pPr>
              <a:defRPr/>
            </a:pPr>
            <a:fld id="{B4B93ED4-DD85-3E40-913B-CA586D408472}" type="datetime1">
              <a:rPr lang="en-US" altLang="en-US" smtClean="0"/>
              <a:t>5/10/23</a:t>
            </a:fld>
            <a:endParaRPr lang="en-US" altLang="en-US"/>
          </a:p>
        </p:txBody>
      </p:sp>
      <p:sp>
        <p:nvSpPr>
          <p:cNvPr id="7" name="Slide Number Placeholder 6">
            <a:extLst>
              <a:ext uri="{FF2B5EF4-FFF2-40B4-BE49-F238E27FC236}">
                <a16:creationId xmlns:a16="http://schemas.microsoft.com/office/drawing/2014/main" id="{615C230A-6F9E-0787-D095-1190CB492774}"/>
              </a:ext>
            </a:extLst>
          </p:cNvPr>
          <p:cNvSpPr>
            <a:spLocks noGrp="1"/>
          </p:cNvSpPr>
          <p:nvPr>
            <p:ph type="sldNum" sz="quarter" idx="12"/>
          </p:nvPr>
        </p:nvSpPr>
        <p:spPr/>
        <p:txBody>
          <a:bodyPr/>
          <a:lstStyle/>
          <a:p>
            <a:fld id="{3CC7B9EF-08F4-9D4D-B91A-A67D281EE850}" type="slidenum">
              <a:rPr lang="en-US" altLang="en-US" smtClean="0"/>
              <a:pPr/>
              <a:t>8</a:t>
            </a:fld>
            <a:endParaRPr lang="en-US" alt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Line 2">
            <a:extLst>
              <a:ext uri="{FF2B5EF4-FFF2-40B4-BE49-F238E27FC236}">
                <a16:creationId xmlns:a16="http://schemas.microsoft.com/office/drawing/2014/main" id="{CAEFBA26-8E3F-DE47-AD64-CD9BD6501ED9}"/>
              </a:ext>
            </a:extLst>
          </p:cNvPr>
          <p:cNvSpPr>
            <a:spLocks noChangeShapeType="1"/>
          </p:cNvSpPr>
          <p:nvPr/>
        </p:nvSpPr>
        <p:spPr bwMode="auto">
          <a:xfrm>
            <a:off x="4972050" y="4686300"/>
            <a:ext cx="2790825" cy="56197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70" name="Line 3">
            <a:extLst>
              <a:ext uri="{FF2B5EF4-FFF2-40B4-BE49-F238E27FC236}">
                <a16:creationId xmlns:a16="http://schemas.microsoft.com/office/drawing/2014/main" id="{514F13C1-CF76-6142-A147-74A5ADDD048F}"/>
              </a:ext>
            </a:extLst>
          </p:cNvPr>
          <p:cNvSpPr>
            <a:spLocks noChangeShapeType="1"/>
          </p:cNvSpPr>
          <p:nvPr/>
        </p:nvSpPr>
        <p:spPr bwMode="auto">
          <a:xfrm>
            <a:off x="4895850" y="2238375"/>
            <a:ext cx="2619375" cy="57150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50308" name="Rectangle 4">
            <a:extLst>
              <a:ext uri="{FF2B5EF4-FFF2-40B4-BE49-F238E27FC236}">
                <a16:creationId xmlns:a16="http://schemas.microsoft.com/office/drawing/2014/main" id="{D14A268D-FC59-2B47-B720-CD26A31E9E40}"/>
              </a:ext>
            </a:extLst>
          </p:cNvPr>
          <p:cNvSpPr>
            <a:spLocks noGrp="1" noChangeArrowheads="1"/>
          </p:cNvSpPr>
          <p:nvPr>
            <p:ph type="title" idx="4294967295"/>
          </p:nvPr>
        </p:nvSpPr>
        <p:spPr>
          <a:xfrm>
            <a:off x="457200" y="277813"/>
            <a:ext cx="8229600" cy="722312"/>
          </a:xfrm>
        </p:spPr>
        <p:txBody>
          <a:bodyPr anchor="ctr"/>
          <a:lstStyle/>
          <a:p>
            <a:pPr eaLnBrk="1" hangingPunct="1">
              <a:defRPr/>
            </a:pPr>
            <a:r>
              <a:rPr lang="en-US" altLang="en-US" sz="3400">
                <a:effectLst>
                  <a:outerShdw blurRad="38100" dist="38100" dir="2700000" algn="tl">
                    <a:srgbClr val="C0C0C0"/>
                  </a:outerShdw>
                </a:effectLst>
                <a:ea typeface="ＭＳ Ｐゴシック" pitchFamily="34" charset="-128"/>
                <a:cs typeface="Arial" pitchFamily="34" charset="0"/>
              </a:rPr>
              <a:t>TCP Sequence Numbers and ACKs</a:t>
            </a:r>
          </a:p>
        </p:txBody>
      </p:sp>
      <p:sp>
        <p:nvSpPr>
          <p:cNvPr id="11272" name="Rectangle 5">
            <a:extLst>
              <a:ext uri="{FF2B5EF4-FFF2-40B4-BE49-F238E27FC236}">
                <a16:creationId xmlns:a16="http://schemas.microsoft.com/office/drawing/2014/main" id="{CE010D6F-D1ED-C647-999C-DD5193E8A202}"/>
              </a:ext>
            </a:extLst>
          </p:cNvPr>
          <p:cNvSpPr>
            <a:spLocks noGrp="1" noChangeArrowheads="1"/>
          </p:cNvSpPr>
          <p:nvPr>
            <p:ph type="body" sz="half" idx="4294967295"/>
          </p:nvPr>
        </p:nvSpPr>
        <p:spPr>
          <a:xfrm>
            <a:off x="206375" y="1717675"/>
            <a:ext cx="3663950" cy="4154488"/>
          </a:xfrm>
        </p:spPr>
        <p:txBody>
          <a:bodyPr/>
          <a:lstStyle/>
          <a:p>
            <a:pPr eaLnBrk="1" hangingPunct="1">
              <a:buFont typeface="Wingdings" pitchFamily="2" charset="2"/>
              <a:buNone/>
            </a:pPr>
            <a:r>
              <a:rPr lang="en-US" altLang="en-US" sz="2200" u="sng">
                <a:ea typeface="ＭＳ Ｐゴシック" panose="020B0600070205080204" pitchFamily="34" charset="-128"/>
                <a:cs typeface="ＭＳ Ｐゴシック" panose="020B0600070205080204" pitchFamily="34" charset="-128"/>
              </a:rPr>
              <a:t>Sequence numbers:</a:t>
            </a:r>
            <a:endParaRPr lang="en-US" altLang="en-US" sz="2200">
              <a:ea typeface="ＭＳ Ｐゴシック" panose="020B0600070205080204" pitchFamily="34" charset="-128"/>
              <a:cs typeface="ＭＳ Ｐゴシック" panose="020B0600070205080204" pitchFamily="34" charset="-128"/>
            </a:endParaRPr>
          </a:p>
          <a:p>
            <a:pPr lvl="1" eaLnBrk="1" hangingPunct="1"/>
            <a:r>
              <a:rPr lang="en-US" altLang="en-US" sz="2000">
                <a:ea typeface="ＭＳ Ｐゴシック" panose="020B0600070205080204" pitchFamily="34" charset="-128"/>
              </a:rPr>
              <a:t>byte stream </a:t>
            </a:r>
            <a:r>
              <a:rPr lang="ja-JP" altLang="en-US" sz="2000">
                <a:ea typeface="ＭＳ Ｐゴシック" panose="020B0600070205080204" pitchFamily="34" charset="-128"/>
              </a:rPr>
              <a:t>“</a:t>
            </a:r>
            <a:r>
              <a:rPr lang="en-US" altLang="ja-JP" sz="2000">
                <a:ea typeface="ＭＳ Ｐゴシック" panose="020B0600070205080204" pitchFamily="34" charset="-128"/>
              </a:rPr>
              <a:t>number</a:t>
            </a:r>
            <a:r>
              <a:rPr lang="ja-JP" altLang="en-US" sz="2000">
                <a:ea typeface="ＭＳ Ｐゴシック" panose="020B0600070205080204" pitchFamily="34" charset="-128"/>
              </a:rPr>
              <a:t>”</a:t>
            </a:r>
            <a:r>
              <a:rPr lang="en-US" altLang="ja-JP" sz="2000">
                <a:ea typeface="ＭＳ Ｐゴシック" panose="020B0600070205080204" pitchFamily="34" charset="-128"/>
              </a:rPr>
              <a:t> of first byte in segment</a:t>
            </a:r>
            <a:r>
              <a:rPr lang="ja-JP" altLang="en-US" sz="2000">
                <a:ea typeface="ＭＳ Ｐゴシック" panose="020B0600070205080204" pitchFamily="34" charset="-128"/>
              </a:rPr>
              <a:t>’</a:t>
            </a:r>
            <a:r>
              <a:rPr lang="en-US" altLang="ja-JP" sz="2000">
                <a:ea typeface="ＭＳ Ｐゴシック" panose="020B0600070205080204" pitchFamily="34" charset="-128"/>
              </a:rPr>
              <a:t>s data</a:t>
            </a:r>
            <a:endParaRPr lang="en-US" altLang="ja-JP" sz="1800">
              <a:ea typeface="ＭＳ Ｐゴシック" panose="020B0600070205080204" pitchFamily="34" charset="-128"/>
            </a:endParaRPr>
          </a:p>
          <a:p>
            <a:pPr eaLnBrk="1" hangingPunct="1">
              <a:buFont typeface="Wingdings" pitchFamily="2" charset="2"/>
              <a:buNone/>
            </a:pPr>
            <a:r>
              <a:rPr lang="en-US" altLang="en-US" sz="2200" u="sng">
                <a:ea typeface="ＭＳ Ｐゴシック" panose="020B0600070205080204" pitchFamily="34" charset="-128"/>
                <a:cs typeface="ＭＳ Ｐゴシック" panose="020B0600070205080204" pitchFamily="34" charset="-128"/>
              </a:rPr>
              <a:t>ACKs:</a:t>
            </a:r>
            <a:endParaRPr lang="en-US" altLang="en-US" sz="2200">
              <a:ea typeface="ＭＳ Ｐゴシック" panose="020B0600070205080204" pitchFamily="34" charset="-128"/>
              <a:cs typeface="ＭＳ Ｐゴシック" panose="020B0600070205080204" pitchFamily="34" charset="-128"/>
            </a:endParaRPr>
          </a:p>
          <a:p>
            <a:pPr lvl="1" eaLnBrk="1" hangingPunct="1"/>
            <a:r>
              <a:rPr lang="en-US" altLang="en-US" sz="2000">
                <a:solidFill>
                  <a:schemeClr val="hlink"/>
                </a:solidFill>
                <a:ea typeface="ＭＳ Ｐゴシック" panose="020B0600070205080204" pitchFamily="34" charset="-128"/>
              </a:rPr>
              <a:t>seq # of next byte expected from other side</a:t>
            </a:r>
          </a:p>
          <a:p>
            <a:pPr lvl="1" eaLnBrk="1" hangingPunct="1"/>
            <a:r>
              <a:rPr lang="en-US" altLang="en-US" sz="2000" b="1">
                <a:ea typeface="ＭＳ Ｐゴシック" panose="020B0600070205080204" pitchFamily="34" charset="-128"/>
              </a:rPr>
              <a:t>cumulative ACK</a:t>
            </a:r>
          </a:p>
        </p:txBody>
      </p:sp>
      <p:graphicFrame>
        <p:nvGraphicFramePr>
          <p:cNvPr id="11273" name="Object 6">
            <a:extLst>
              <a:ext uri="{FF2B5EF4-FFF2-40B4-BE49-F238E27FC236}">
                <a16:creationId xmlns:a16="http://schemas.microsoft.com/office/drawing/2014/main" id="{2553075F-364D-8F49-ADB4-C24EE32FCBB6}"/>
              </a:ext>
            </a:extLst>
          </p:cNvPr>
          <p:cNvGraphicFramePr>
            <a:graphicFrameLocks noChangeAspect="1"/>
          </p:cNvGraphicFramePr>
          <p:nvPr/>
        </p:nvGraphicFramePr>
        <p:xfrm>
          <a:off x="4133850" y="1408113"/>
          <a:ext cx="606425" cy="481012"/>
        </p:xfrm>
        <a:graphic>
          <a:graphicData uri="http://schemas.openxmlformats.org/presentationml/2006/ole">
            <mc:AlternateContent xmlns:mc="http://schemas.openxmlformats.org/markup-compatibility/2006">
              <mc:Choice xmlns:v="urn:schemas-microsoft-com:vml" Requires="v">
                <p:oleObj name="Clip" r:id="rId3" imgW="17462500" imgH="14478000" progId="MS_ClipArt_Gallery.2">
                  <p:embed/>
                </p:oleObj>
              </mc:Choice>
              <mc:Fallback>
                <p:oleObj name="Clip" r:id="rId3" imgW="17462500" imgH="14478000" progId="MS_ClipArt_Gallery.2">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3850" y="1408113"/>
                        <a:ext cx="606425"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1274" name="Object 7">
            <a:extLst>
              <a:ext uri="{FF2B5EF4-FFF2-40B4-BE49-F238E27FC236}">
                <a16:creationId xmlns:a16="http://schemas.microsoft.com/office/drawing/2014/main" id="{89045024-5300-7846-B4DD-07D3BF91B41A}"/>
              </a:ext>
            </a:extLst>
          </p:cNvPr>
          <p:cNvGraphicFramePr>
            <a:graphicFrameLocks noChangeAspect="1"/>
          </p:cNvGraphicFramePr>
          <p:nvPr/>
        </p:nvGraphicFramePr>
        <p:xfrm>
          <a:off x="7658100" y="1322388"/>
          <a:ext cx="606425" cy="481012"/>
        </p:xfrm>
        <a:graphic>
          <a:graphicData uri="http://schemas.openxmlformats.org/presentationml/2006/ole">
            <mc:AlternateContent xmlns:mc="http://schemas.openxmlformats.org/markup-compatibility/2006">
              <mc:Choice xmlns:v="urn:schemas-microsoft-com:vml" Requires="v">
                <p:oleObj name="Clip" r:id="rId5" imgW="17462500" imgH="14478000" progId="MS_ClipArt_Gallery.2">
                  <p:embed/>
                </p:oleObj>
              </mc:Choice>
              <mc:Fallback>
                <p:oleObj name="Clip" r:id="rId5" imgW="17462500" imgH="14478000" progId="MS_ClipArt_Gallery.2">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8100" y="1322388"/>
                        <a:ext cx="606425"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1275" name="Text Box 8">
            <a:extLst>
              <a:ext uri="{FF2B5EF4-FFF2-40B4-BE49-F238E27FC236}">
                <a16:creationId xmlns:a16="http://schemas.microsoft.com/office/drawing/2014/main" id="{3203EF8A-7D59-D648-8F10-C7CAE11DD6AC}"/>
              </a:ext>
            </a:extLst>
          </p:cNvPr>
          <p:cNvSpPr txBox="1">
            <a:spLocks noChangeArrowheads="1"/>
          </p:cNvSpPr>
          <p:nvPr/>
        </p:nvSpPr>
        <p:spPr bwMode="auto">
          <a:xfrm>
            <a:off x="4783138" y="1460500"/>
            <a:ext cx="9350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Host A</a:t>
            </a:r>
            <a:endParaRPr lang="en-US" altLang="en-US" sz="1000">
              <a:latin typeface="Times New Roman" panose="02020603050405020304" pitchFamily="18" charset="0"/>
              <a:cs typeface="Arial" panose="020B0604020202020204" pitchFamily="34" charset="0"/>
            </a:endParaRPr>
          </a:p>
        </p:txBody>
      </p:sp>
      <p:sp>
        <p:nvSpPr>
          <p:cNvPr id="11276" name="Text Box 9">
            <a:extLst>
              <a:ext uri="{FF2B5EF4-FFF2-40B4-BE49-F238E27FC236}">
                <a16:creationId xmlns:a16="http://schemas.microsoft.com/office/drawing/2014/main" id="{1EBEA4B9-3C7E-5E4B-874A-6CE09627D640}"/>
              </a:ext>
            </a:extLst>
          </p:cNvPr>
          <p:cNvSpPr txBox="1">
            <a:spLocks noChangeArrowheads="1"/>
          </p:cNvSpPr>
          <p:nvPr/>
        </p:nvSpPr>
        <p:spPr bwMode="auto">
          <a:xfrm>
            <a:off x="6775450" y="1450975"/>
            <a:ext cx="912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Host B</a:t>
            </a:r>
            <a:endParaRPr lang="en-US" altLang="en-US" sz="1000">
              <a:latin typeface="Times New Roman" panose="02020603050405020304" pitchFamily="18" charset="0"/>
              <a:cs typeface="Arial" panose="020B0604020202020204" pitchFamily="34" charset="0"/>
            </a:endParaRPr>
          </a:p>
        </p:txBody>
      </p:sp>
      <p:sp>
        <p:nvSpPr>
          <p:cNvPr id="11277" name="Text Box 10">
            <a:extLst>
              <a:ext uri="{FF2B5EF4-FFF2-40B4-BE49-F238E27FC236}">
                <a16:creationId xmlns:a16="http://schemas.microsoft.com/office/drawing/2014/main" id="{C515B9B5-D155-7545-9E9C-AF2463C1ABA8}"/>
              </a:ext>
            </a:extLst>
          </p:cNvPr>
          <p:cNvSpPr txBox="1">
            <a:spLocks noChangeArrowheads="1"/>
          </p:cNvSpPr>
          <p:nvPr/>
        </p:nvSpPr>
        <p:spPr bwMode="auto">
          <a:xfrm rot="706751">
            <a:off x="4981575" y="2220913"/>
            <a:ext cx="24177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Seq=42, ACK=79, data = </a:t>
            </a:r>
            <a:r>
              <a:rPr lang="ja-JP" altLang="en-US" sz="1400">
                <a:cs typeface="Arial" panose="020B0604020202020204" pitchFamily="34" charset="0"/>
              </a:rPr>
              <a:t>‘</a:t>
            </a:r>
            <a:r>
              <a:rPr lang="en-US" altLang="ja-JP" sz="1400">
                <a:cs typeface="Arial" panose="020B0604020202020204" pitchFamily="34" charset="0"/>
              </a:rPr>
              <a:t>C</a:t>
            </a:r>
            <a:r>
              <a:rPr lang="ja-JP" altLang="en-US" sz="1400">
                <a:cs typeface="Arial" panose="020B0604020202020204" pitchFamily="34" charset="0"/>
              </a:rPr>
              <a:t>’</a:t>
            </a:r>
            <a:endParaRPr lang="en-US" altLang="en-US" sz="1000">
              <a:latin typeface="Times New Roman" panose="02020603050405020304" pitchFamily="18" charset="0"/>
              <a:cs typeface="Arial" panose="020B0604020202020204" pitchFamily="34" charset="0"/>
            </a:endParaRPr>
          </a:p>
        </p:txBody>
      </p:sp>
      <p:sp>
        <p:nvSpPr>
          <p:cNvPr id="11278" name="Text Box 11">
            <a:extLst>
              <a:ext uri="{FF2B5EF4-FFF2-40B4-BE49-F238E27FC236}">
                <a16:creationId xmlns:a16="http://schemas.microsoft.com/office/drawing/2014/main" id="{181599DD-172E-2A40-97E7-93B5306ECB6B}"/>
              </a:ext>
            </a:extLst>
          </p:cNvPr>
          <p:cNvSpPr txBox="1">
            <a:spLocks noChangeArrowheads="1"/>
          </p:cNvSpPr>
          <p:nvPr/>
        </p:nvSpPr>
        <p:spPr bwMode="auto">
          <a:xfrm rot="-844223">
            <a:off x="5037138" y="3278188"/>
            <a:ext cx="24177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400">
                <a:cs typeface="Arial" panose="020B0604020202020204" pitchFamily="34" charset="0"/>
              </a:rPr>
              <a:t>Seq=79, ACK=43, data = </a:t>
            </a:r>
            <a:r>
              <a:rPr lang="ja-JP" altLang="en-US" sz="1400">
                <a:cs typeface="Arial" panose="020B0604020202020204" pitchFamily="34" charset="0"/>
              </a:rPr>
              <a:t>‘</a:t>
            </a:r>
            <a:r>
              <a:rPr lang="en-US" altLang="ja-JP" sz="1400">
                <a:cs typeface="Arial" panose="020B0604020202020204" pitchFamily="34" charset="0"/>
              </a:rPr>
              <a:t>C</a:t>
            </a:r>
            <a:r>
              <a:rPr lang="ja-JP" altLang="en-US" sz="1400">
                <a:cs typeface="Arial" panose="020B0604020202020204" pitchFamily="34" charset="0"/>
              </a:rPr>
              <a:t>’</a:t>
            </a:r>
            <a:endParaRPr lang="en-US" altLang="en-US" sz="1000">
              <a:latin typeface="Times New Roman" panose="02020603050405020304" pitchFamily="18" charset="0"/>
              <a:cs typeface="Arial" panose="020B0604020202020204" pitchFamily="34" charset="0"/>
            </a:endParaRPr>
          </a:p>
        </p:txBody>
      </p:sp>
      <p:sp>
        <p:nvSpPr>
          <p:cNvPr id="11279" name="Text Box 12">
            <a:extLst>
              <a:ext uri="{FF2B5EF4-FFF2-40B4-BE49-F238E27FC236}">
                <a16:creationId xmlns:a16="http://schemas.microsoft.com/office/drawing/2014/main" id="{9229D700-9E20-5345-9BB6-2ECBB1D50822}"/>
              </a:ext>
            </a:extLst>
          </p:cNvPr>
          <p:cNvSpPr txBox="1">
            <a:spLocks noChangeArrowheads="1"/>
          </p:cNvSpPr>
          <p:nvPr/>
        </p:nvSpPr>
        <p:spPr bwMode="auto">
          <a:xfrm rot="683987">
            <a:off x="5099050" y="4519613"/>
            <a:ext cx="156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cs typeface="Arial" panose="020B0604020202020204" pitchFamily="34" charset="0"/>
              </a:rPr>
              <a:t>Seq=43, ACK=80</a:t>
            </a:r>
            <a:endParaRPr lang="en-US" altLang="en-US" sz="1000">
              <a:latin typeface="Times New Roman" panose="02020603050405020304" pitchFamily="18" charset="0"/>
              <a:cs typeface="Arial" panose="020B0604020202020204" pitchFamily="34" charset="0"/>
            </a:endParaRPr>
          </a:p>
        </p:txBody>
      </p:sp>
      <p:sp>
        <p:nvSpPr>
          <p:cNvPr id="11280" name="Text Box 13">
            <a:extLst>
              <a:ext uri="{FF2B5EF4-FFF2-40B4-BE49-F238E27FC236}">
                <a16:creationId xmlns:a16="http://schemas.microsoft.com/office/drawing/2014/main" id="{C5BDA7FC-1A94-444D-8E58-9330AD935188}"/>
              </a:ext>
            </a:extLst>
          </p:cNvPr>
          <p:cNvSpPr txBox="1">
            <a:spLocks noChangeArrowheads="1"/>
          </p:cNvSpPr>
          <p:nvPr/>
        </p:nvSpPr>
        <p:spPr bwMode="auto">
          <a:xfrm>
            <a:off x="4022725" y="1931988"/>
            <a:ext cx="7032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User</a:t>
            </a:r>
          </a:p>
          <a:p>
            <a:pPr algn="ctr">
              <a:spcBef>
                <a:spcPct val="0"/>
              </a:spcBef>
              <a:buClrTx/>
              <a:buSzTx/>
              <a:buFontTx/>
              <a:buNone/>
            </a:pPr>
            <a:r>
              <a:rPr lang="en-US" altLang="en-US" sz="1600">
                <a:latin typeface="Comic Sans MS" panose="030F0902030302020204" pitchFamily="66" charset="0"/>
                <a:cs typeface="Arial" panose="020B0604020202020204" pitchFamily="34" charset="0"/>
              </a:rPr>
              <a:t>types</a:t>
            </a:r>
          </a:p>
          <a:p>
            <a:pPr algn="ctr">
              <a:spcBef>
                <a:spcPct val="0"/>
              </a:spcBef>
              <a:buClrTx/>
              <a:buSzTx/>
              <a:buFontTx/>
              <a:buNone/>
            </a:pPr>
            <a:r>
              <a:rPr lang="ja-JP" altLang="en-US" sz="1600">
                <a:latin typeface="Comic Sans MS" panose="030F0902030302020204" pitchFamily="66" charset="0"/>
                <a:cs typeface="Arial" panose="020B0604020202020204" pitchFamily="34" charset="0"/>
              </a:rPr>
              <a:t>‘</a:t>
            </a:r>
            <a:r>
              <a:rPr lang="en-US" altLang="ja-JP" sz="1600">
                <a:latin typeface="Comic Sans MS" panose="030F0902030302020204" pitchFamily="66" charset="0"/>
                <a:cs typeface="Arial" panose="020B0604020202020204" pitchFamily="34" charset="0"/>
              </a:rPr>
              <a:t>C</a:t>
            </a:r>
            <a:r>
              <a:rPr lang="ja-JP" altLang="en-US" sz="1600">
                <a:latin typeface="Comic Sans MS" panose="030F0902030302020204" pitchFamily="66" charset="0"/>
                <a:cs typeface="Arial" panose="020B0604020202020204" pitchFamily="34" charset="0"/>
              </a:rPr>
              <a:t>’</a:t>
            </a:r>
            <a:endParaRPr lang="en-US" altLang="en-US" sz="1000">
              <a:latin typeface="Times New Roman" panose="02020603050405020304" pitchFamily="18" charset="0"/>
              <a:cs typeface="Arial" panose="020B0604020202020204" pitchFamily="34" charset="0"/>
            </a:endParaRPr>
          </a:p>
        </p:txBody>
      </p:sp>
      <p:sp>
        <p:nvSpPr>
          <p:cNvPr id="11281" name="Text Box 14">
            <a:extLst>
              <a:ext uri="{FF2B5EF4-FFF2-40B4-BE49-F238E27FC236}">
                <a16:creationId xmlns:a16="http://schemas.microsoft.com/office/drawing/2014/main" id="{26586EE4-A70A-9941-97F7-E7EE8519530A}"/>
              </a:ext>
            </a:extLst>
          </p:cNvPr>
          <p:cNvSpPr txBox="1">
            <a:spLocks noChangeArrowheads="1"/>
          </p:cNvSpPr>
          <p:nvPr/>
        </p:nvSpPr>
        <p:spPr bwMode="auto">
          <a:xfrm>
            <a:off x="3800475" y="4046538"/>
            <a:ext cx="11557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host ACKs</a:t>
            </a:r>
          </a:p>
          <a:p>
            <a:pPr algn="ctr">
              <a:spcBef>
                <a:spcPct val="0"/>
              </a:spcBef>
              <a:buClrTx/>
              <a:buSzTx/>
              <a:buFontTx/>
              <a:buNone/>
            </a:pPr>
            <a:r>
              <a:rPr lang="en-US" altLang="en-US" sz="1600">
                <a:latin typeface="Comic Sans MS" panose="030F0902030302020204" pitchFamily="66" charset="0"/>
                <a:cs typeface="Arial" panose="020B0604020202020204" pitchFamily="34" charset="0"/>
              </a:rPr>
              <a:t>receipt </a:t>
            </a:r>
          </a:p>
          <a:p>
            <a:pPr algn="ctr">
              <a:spcBef>
                <a:spcPct val="0"/>
              </a:spcBef>
              <a:buClrTx/>
              <a:buSzTx/>
              <a:buFontTx/>
              <a:buNone/>
            </a:pPr>
            <a:r>
              <a:rPr lang="en-US" altLang="en-US" sz="1600">
                <a:latin typeface="Comic Sans MS" panose="030F0902030302020204" pitchFamily="66" charset="0"/>
                <a:cs typeface="Arial" panose="020B0604020202020204" pitchFamily="34" charset="0"/>
              </a:rPr>
              <a:t>of echoed</a:t>
            </a:r>
          </a:p>
          <a:p>
            <a:pPr algn="ctr">
              <a:spcBef>
                <a:spcPct val="0"/>
              </a:spcBef>
              <a:buClrTx/>
              <a:buSzTx/>
              <a:buFontTx/>
              <a:buNone/>
            </a:pPr>
            <a:r>
              <a:rPr lang="ja-JP" altLang="en-US" sz="1600">
                <a:latin typeface="Comic Sans MS" panose="030F0902030302020204" pitchFamily="66" charset="0"/>
                <a:cs typeface="Arial" panose="020B0604020202020204" pitchFamily="34" charset="0"/>
              </a:rPr>
              <a:t>‘</a:t>
            </a:r>
            <a:r>
              <a:rPr lang="en-US" altLang="ja-JP" sz="1600">
                <a:latin typeface="Comic Sans MS" panose="030F0902030302020204" pitchFamily="66" charset="0"/>
                <a:cs typeface="Arial" panose="020B0604020202020204" pitchFamily="34" charset="0"/>
              </a:rPr>
              <a:t>C</a:t>
            </a:r>
            <a:r>
              <a:rPr lang="ja-JP" altLang="en-US" sz="1600">
                <a:latin typeface="Comic Sans MS" panose="030F0902030302020204" pitchFamily="66" charset="0"/>
                <a:cs typeface="Arial" panose="020B0604020202020204" pitchFamily="34" charset="0"/>
              </a:rPr>
              <a:t>’</a:t>
            </a:r>
            <a:endParaRPr lang="en-US" altLang="en-US" sz="1000">
              <a:latin typeface="Times New Roman" panose="02020603050405020304" pitchFamily="18" charset="0"/>
              <a:cs typeface="Arial" panose="020B0604020202020204" pitchFamily="34" charset="0"/>
            </a:endParaRPr>
          </a:p>
        </p:txBody>
      </p:sp>
      <p:sp>
        <p:nvSpPr>
          <p:cNvPr id="11282" name="Text Box 15">
            <a:extLst>
              <a:ext uri="{FF2B5EF4-FFF2-40B4-BE49-F238E27FC236}">
                <a16:creationId xmlns:a16="http://schemas.microsoft.com/office/drawing/2014/main" id="{A97061FB-F5DA-AB47-ADEB-9C2B1A12BE93}"/>
              </a:ext>
            </a:extLst>
          </p:cNvPr>
          <p:cNvSpPr txBox="1">
            <a:spLocks noChangeArrowheads="1"/>
          </p:cNvSpPr>
          <p:nvPr/>
        </p:nvSpPr>
        <p:spPr bwMode="auto">
          <a:xfrm>
            <a:off x="7496175" y="2589213"/>
            <a:ext cx="11557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600">
                <a:latin typeface="Comic Sans MS" panose="030F0902030302020204" pitchFamily="66" charset="0"/>
                <a:cs typeface="Arial" panose="020B0604020202020204" pitchFamily="34" charset="0"/>
              </a:rPr>
              <a:t>host ACKs</a:t>
            </a:r>
          </a:p>
          <a:p>
            <a:pPr algn="ctr">
              <a:spcBef>
                <a:spcPct val="0"/>
              </a:spcBef>
              <a:buClrTx/>
              <a:buSzTx/>
              <a:buFontTx/>
              <a:buNone/>
            </a:pPr>
            <a:r>
              <a:rPr lang="en-US" altLang="en-US" sz="1600">
                <a:latin typeface="Comic Sans MS" panose="030F0902030302020204" pitchFamily="66" charset="0"/>
                <a:cs typeface="Arial" panose="020B0604020202020204" pitchFamily="34" charset="0"/>
              </a:rPr>
              <a:t>receipt of</a:t>
            </a:r>
          </a:p>
          <a:p>
            <a:pPr algn="ctr">
              <a:spcBef>
                <a:spcPct val="0"/>
              </a:spcBef>
              <a:buClrTx/>
              <a:buSzTx/>
              <a:buFontTx/>
              <a:buNone/>
            </a:pPr>
            <a:r>
              <a:rPr lang="ja-JP" altLang="en-US" sz="1600">
                <a:latin typeface="Comic Sans MS" panose="030F0902030302020204" pitchFamily="66" charset="0"/>
                <a:cs typeface="Arial" panose="020B0604020202020204" pitchFamily="34" charset="0"/>
              </a:rPr>
              <a:t>‘</a:t>
            </a:r>
            <a:r>
              <a:rPr lang="en-US" altLang="ja-JP" sz="1600">
                <a:latin typeface="Comic Sans MS" panose="030F0902030302020204" pitchFamily="66" charset="0"/>
                <a:cs typeface="Arial" panose="020B0604020202020204" pitchFamily="34" charset="0"/>
              </a:rPr>
              <a:t>C</a:t>
            </a:r>
            <a:r>
              <a:rPr lang="ja-JP" altLang="en-US" sz="1600">
                <a:latin typeface="Comic Sans MS" panose="030F0902030302020204" pitchFamily="66" charset="0"/>
                <a:cs typeface="Arial" panose="020B0604020202020204" pitchFamily="34" charset="0"/>
              </a:rPr>
              <a:t>’</a:t>
            </a:r>
            <a:r>
              <a:rPr lang="en-US" altLang="ja-JP" sz="1600">
                <a:latin typeface="Comic Sans MS" panose="030F0902030302020204" pitchFamily="66" charset="0"/>
                <a:cs typeface="Arial" panose="020B0604020202020204" pitchFamily="34" charset="0"/>
              </a:rPr>
              <a:t>, echoes</a:t>
            </a:r>
          </a:p>
          <a:p>
            <a:pPr algn="ctr">
              <a:spcBef>
                <a:spcPct val="0"/>
              </a:spcBef>
              <a:buClrTx/>
              <a:buSzTx/>
              <a:buFontTx/>
              <a:buNone/>
            </a:pPr>
            <a:r>
              <a:rPr lang="en-US" altLang="en-US" sz="1600">
                <a:latin typeface="Comic Sans MS" panose="030F0902030302020204" pitchFamily="66" charset="0"/>
                <a:cs typeface="Arial" panose="020B0604020202020204" pitchFamily="34" charset="0"/>
              </a:rPr>
              <a:t>back </a:t>
            </a:r>
            <a:r>
              <a:rPr lang="ja-JP" altLang="en-US" sz="1600">
                <a:latin typeface="Comic Sans MS" panose="030F0902030302020204" pitchFamily="66" charset="0"/>
                <a:cs typeface="Arial" panose="020B0604020202020204" pitchFamily="34" charset="0"/>
              </a:rPr>
              <a:t>‘</a:t>
            </a:r>
            <a:r>
              <a:rPr lang="en-US" altLang="ja-JP" sz="1600">
                <a:latin typeface="Comic Sans MS" panose="030F0902030302020204" pitchFamily="66" charset="0"/>
                <a:cs typeface="Arial" panose="020B0604020202020204" pitchFamily="34" charset="0"/>
              </a:rPr>
              <a:t>C</a:t>
            </a:r>
            <a:r>
              <a:rPr lang="ja-JP" altLang="en-US" sz="1600">
                <a:latin typeface="Comic Sans MS" panose="030F0902030302020204" pitchFamily="66" charset="0"/>
                <a:cs typeface="Arial" panose="020B0604020202020204" pitchFamily="34" charset="0"/>
              </a:rPr>
              <a:t>’</a:t>
            </a:r>
            <a:endParaRPr lang="en-US" altLang="en-US" sz="1000">
              <a:latin typeface="Times New Roman" panose="02020603050405020304" pitchFamily="18" charset="0"/>
              <a:cs typeface="Arial" panose="020B0604020202020204" pitchFamily="34" charset="0"/>
            </a:endParaRPr>
          </a:p>
        </p:txBody>
      </p:sp>
      <p:sp>
        <p:nvSpPr>
          <p:cNvPr id="11283" name="Line 16">
            <a:extLst>
              <a:ext uri="{FF2B5EF4-FFF2-40B4-BE49-F238E27FC236}">
                <a16:creationId xmlns:a16="http://schemas.microsoft.com/office/drawing/2014/main" id="{B622E7F7-A0D2-8346-848E-95D00CAFD8DA}"/>
              </a:ext>
            </a:extLst>
          </p:cNvPr>
          <p:cNvSpPr>
            <a:spLocks noChangeShapeType="1"/>
          </p:cNvSpPr>
          <p:nvPr/>
        </p:nvSpPr>
        <p:spPr bwMode="auto">
          <a:xfrm flipH="1">
            <a:off x="4886325" y="3200400"/>
            <a:ext cx="2609850" cy="80010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84" name="Line 17">
            <a:extLst>
              <a:ext uri="{FF2B5EF4-FFF2-40B4-BE49-F238E27FC236}">
                <a16:creationId xmlns:a16="http://schemas.microsoft.com/office/drawing/2014/main" id="{6A4910A9-E034-B14D-BFA0-B622E7B515F9}"/>
              </a:ext>
            </a:extLst>
          </p:cNvPr>
          <p:cNvSpPr>
            <a:spLocks noChangeShapeType="1"/>
          </p:cNvSpPr>
          <p:nvPr/>
        </p:nvSpPr>
        <p:spPr bwMode="auto">
          <a:xfrm flipH="1">
            <a:off x="8620125" y="1714500"/>
            <a:ext cx="0" cy="4514850"/>
          </a:xfrm>
          <a:prstGeom prst="line">
            <a:avLst/>
          </a:prstGeom>
          <a:noFill/>
          <a:ln w="28575">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11285" name="Group 18">
            <a:extLst>
              <a:ext uri="{FF2B5EF4-FFF2-40B4-BE49-F238E27FC236}">
                <a16:creationId xmlns:a16="http://schemas.microsoft.com/office/drawing/2014/main" id="{82E9A90E-F945-7E47-94CC-5F9A7AFDA880}"/>
              </a:ext>
            </a:extLst>
          </p:cNvPr>
          <p:cNvGrpSpPr>
            <a:grpSpLocks/>
          </p:cNvGrpSpPr>
          <p:nvPr/>
        </p:nvGrpSpPr>
        <p:grpSpPr bwMode="auto">
          <a:xfrm>
            <a:off x="8293100" y="5527675"/>
            <a:ext cx="658813" cy="366713"/>
            <a:chOff x="3304" y="3530"/>
            <a:chExt cx="415" cy="231"/>
          </a:xfrm>
        </p:grpSpPr>
        <p:sp>
          <p:nvSpPr>
            <p:cNvPr id="11287" name="Rectangle 19">
              <a:extLst>
                <a:ext uri="{FF2B5EF4-FFF2-40B4-BE49-F238E27FC236}">
                  <a16:creationId xmlns:a16="http://schemas.microsoft.com/office/drawing/2014/main" id="{8E68F774-03E1-7A4E-ACB7-B1E8C52C8E2F}"/>
                </a:ext>
              </a:extLst>
            </p:cNvPr>
            <p:cNvSpPr>
              <a:spLocks noChangeArrowheads="1"/>
            </p:cNvSpPr>
            <p:nvPr/>
          </p:nvSpPr>
          <p:spPr bwMode="auto">
            <a:xfrm>
              <a:off x="3342" y="3576"/>
              <a:ext cx="324" cy="1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endParaRPr lang="en-US" altLang="en-US" sz="1800">
                <a:cs typeface="Arial" panose="020B0604020202020204" pitchFamily="34" charset="0"/>
              </a:endParaRPr>
            </a:p>
          </p:txBody>
        </p:sp>
        <p:sp>
          <p:nvSpPr>
            <p:cNvPr id="11288" name="Text Box 20">
              <a:extLst>
                <a:ext uri="{FF2B5EF4-FFF2-40B4-BE49-F238E27FC236}">
                  <a16:creationId xmlns:a16="http://schemas.microsoft.com/office/drawing/2014/main" id="{E50450A2-3F4C-544B-B5E4-6CF5D2EC63F8}"/>
                </a:ext>
              </a:extLst>
            </p:cNvPr>
            <p:cNvSpPr txBox="1">
              <a:spLocks noChangeArrowheads="1"/>
            </p:cNvSpPr>
            <p:nvPr/>
          </p:nvSpPr>
          <p:spPr bwMode="auto">
            <a:xfrm>
              <a:off x="3304" y="3530"/>
              <a:ext cx="4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solidFill>
                    <a:srgbClr val="00FF00"/>
                  </a:solidFill>
                  <a:latin typeface="Comic Sans MS" panose="030F0902030302020204" pitchFamily="66" charset="0"/>
                  <a:cs typeface="Arial" panose="020B0604020202020204" pitchFamily="34" charset="0"/>
                </a:rPr>
                <a:t>time</a:t>
              </a:r>
              <a:endParaRPr lang="en-US" altLang="en-US" sz="1000">
                <a:solidFill>
                  <a:srgbClr val="00FF00"/>
                </a:solidFill>
                <a:latin typeface="Times New Roman" panose="02020603050405020304" pitchFamily="18" charset="0"/>
                <a:cs typeface="Arial" panose="020B0604020202020204" pitchFamily="34" charset="0"/>
              </a:endParaRPr>
            </a:p>
          </p:txBody>
        </p:sp>
      </p:grpSp>
      <p:sp>
        <p:nvSpPr>
          <p:cNvPr id="11286" name="Text Box 21">
            <a:extLst>
              <a:ext uri="{FF2B5EF4-FFF2-40B4-BE49-F238E27FC236}">
                <a16:creationId xmlns:a16="http://schemas.microsoft.com/office/drawing/2014/main" id="{C9967A8F-F57D-8246-9C78-8307840DF9E9}"/>
              </a:ext>
            </a:extLst>
          </p:cNvPr>
          <p:cNvSpPr txBox="1">
            <a:spLocks noChangeArrowheads="1"/>
          </p:cNvSpPr>
          <p:nvPr/>
        </p:nvSpPr>
        <p:spPr bwMode="auto">
          <a:xfrm>
            <a:off x="5175250" y="5708650"/>
            <a:ext cx="3013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65000"/>
              <a:buFont typeface="Wingdings" pitchFamily="2" charset="2"/>
              <a:buChar char="n"/>
              <a:defRPr sz="30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buChar char="q"/>
              <a:defRPr sz="2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buChar char="n"/>
              <a:defRPr sz="2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buChar char="q"/>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a:latin typeface="Comic Sans MS" panose="030F0902030302020204" pitchFamily="66" charset="0"/>
                <a:cs typeface="Arial" panose="020B0604020202020204" pitchFamily="34" charset="0"/>
              </a:rPr>
              <a:t>simple telnet/ssh scenario</a:t>
            </a:r>
            <a:endParaRPr lang="en-US" altLang="en-US" sz="1000">
              <a:latin typeface="Times New Roman" panose="02020603050405020304" pitchFamily="18" charset="0"/>
              <a:cs typeface="Arial" panose="020B0604020202020204" pitchFamily="34" charset="0"/>
            </a:endParaRPr>
          </a:p>
        </p:txBody>
      </p:sp>
      <p:sp>
        <p:nvSpPr>
          <p:cNvPr id="2" name="Date Placeholder 1">
            <a:extLst>
              <a:ext uri="{FF2B5EF4-FFF2-40B4-BE49-F238E27FC236}">
                <a16:creationId xmlns:a16="http://schemas.microsoft.com/office/drawing/2014/main" id="{2FF8E44A-AC25-42C2-6B2B-3474E3F95C78}"/>
              </a:ext>
            </a:extLst>
          </p:cNvPr>
          <p:cNvSpPr>
            <a:spLocks noGrp="1"/>
          </p:cNvSpPr>
          <p:nvPr>
            <p:ph type="dt" sz="half" idx="10"/>
          </p:nvPr>
        </p:nvSpPr>
        <p:spPr/>
        <p:txBody>
          <a:bodyPr/>
          <a:lstStyle/>
          <a:p>
            <a:pPr>
              <a:defRPr/>
            </a:pPr>
            <a:fld id="{86700EA7-76A1-E641-8ABF-1BF6AC42FDFD}" type="datetime1">
              <a:rPr lang="en-US" altLang="en-US" smtClean="0"/>
              <a:t>5/10/23</a:t>
            </a:fld>
            <a:endParaRPr lang="en-US" altLang="en-US"/>
          </a:p>
        </p:txBody>
      </p:sp>
      <p:sp>
        <p:nvSpPr>
          <p:cNvPr id="4" name="Slide Number Placeholder 3">
            <a:extLst>
              <a:ext uri="{FF2B5EF4-FFF2-40B4-BE49-F238E27FC236}">
                <a16:creationId xmlns:a16="http://schemas.microsoft.com/office/drawing/2014/main" id="{5AF2C8A9-477E-C854-C140-106111D8159C}"/>
              </a:ext>
            </a:extLst>
          </p:cNvPr>
          <p:cNvSpPr>
            <a:spLocks noGrp="1"/>
          </p:cNvSpPr>
          <p:nvPr>
            <p:ph type="sldNum" sz="quarter" idx="12"/>
          </p:nvPr>
        </p:nvSpPr>
        <p:spPr/>
        <p:txBody>
          <a:bodyPr/>
          <a:lstStyle/>
          <a:p>
            <a:fld id="{3CC7B9EF-08F4-9D4D-B91A-A67D281EE850}" type="slidenum">
              <a:rPr lang="en-US" altLang="en-US" smtClean="0"/>
              <a:pPr/>
              <a:t>9</a:t>
            </a:fld>
            <a:endParaRPr lang="en-US" altLang="en-US"/>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Arial" charset="0"/>
            <a:cs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13869</TotalTime>
  <Words>3645</Words>
  <Application>Microsoft Macintosh PowerPoint</Application>
  <PresentationFormat>On-screen Show (4:3)</PresentationFormat>
  <Paragraphs>584</Paragraphs>
  <Slides>38</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9" baseType="lpstr">
      <vt:lpstr>CL Futura CondensedLight</vt:lpstr>
      <vt:lpstr>Arial</vt:lpstr>
      <vt:lpstr>Comic Sans MS</vt:lpstr>
      <vt:lpstr>Courier New</vt:lpstr>
      <vt:lpstr>Garamond</vt:lpstr>
      <vt:lpstr>Tahoma</vt:lpstr>
      <vt:lpstr>Times New Roman</vt:lpstr>
      <vt:lpstr>Wingdings</vt:lpstr>
      <vt:lpstr>Edge</vt:lpstr>
      <vt:lpstr>Image</vt:lpstr>
      <vt:lpstr>Clip</vt:lpstr>
      <vt:lpstr>CIS454/554 Data Comm. Networks</vt:lpstr>
      <vt:lpstr>Outline</vt:lpstr>
      <vt:lpstr>TCP: Overview</vt:lpstr>
      <vt:lpstr>TCP: Overview</vt:lpstr>
      <vt:lpstr>TCP Segment Structure</vt:lpstr>
      <vt:lpstr>The TCP Segment Header</vt:lpstr>
      <vt:lpstr>The TCP Segment Header</vt:lpstr>
      <vt:lpstr>The TCP Segment Header</vt:lpstr>
      <vt:lpstr>TCP Sequence Numbers and ACKs</vt:lpstr>
      <vt:lpstr>TCP Connection Management</vt:lpstr>
      <vt:lpstr>TCP Connection Management</vt:lpstr>
      <vt:lpstr>TCP Connection Management</vt:lpstr>
      <vt:lpstr>TCP Connection Management</vt:lpstr>
      <vt:lpstr>TCP Connection Management</vt:lpstr>
      <vt:lpstr>TCP Reliable Data Transfer</vt:lpstr>
      <vt:lpstr>TCP Sender Events:</vt:lpstr>
      <vt:lpstr>TCP: Retransmission Scenarios</vt:lpstr>
      <vt:lpstr>TCP: Retransmission Scenarios</vt:lpstr>
      <vt:lpstr>TCP Retransmission Scenarios</vt:lpstr>
      <vt:lpstr>TCP ACK Generation</vt:lpstr>
      <vt:lpstr>TCP Flow Control</vt:lpstr>
      <vt:lpstr>TCP Flow Control</vt:lpstr>
      <vt:lpstr>Principles of Congestion Control</vt:lpstr>
      <vt:lpstr>Approaches towards Congestion Control</vt:lpstr>
      <vt:lpstr>TCP Congestion Control:  Additive Increase, Multiplicative Decrease</vt:lpstr>
      <vt:lpstr>TCP Congestion Control</vt:lpstr>
      <vt:lpstr>TCP Slow Start</vt:lpstr>
      <vt:lpstr>TCP Slow Start</vt:lpstr>
      <vt:lpstr>Congestion Avoidance</vt:lpstr>
      <vt:lpstr>Congestion Control</vt:lpstr>
      <vt:lpstr>Summary: TCP Congestion Control</vt:lpstr>
      <vt:lpstr>TCP Sender Congestion Control</vt:lpstr>
      <vt:lpstr>TCP Sender Congestion Control</vt:lpstr>
      <vt:lpstr>TCP Congestion Control</vt:lpstr>
      <vt:lpstr>Homework 2.1</vt:lpstr>
      <vt:lpstr>Homework 2.2</vt:lpstr>
      <vt:lpstr>Homework 2.3</vt:lpstr>
      <vt:lpstr>Homework 2.4</vt:lpstr>
    </vt:vector>
  </TitlesOfParts>
  <Company>Cleveland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 682/782</dc:title>
  <dc:creator>Wenbing Zhao</dc:creator>
  <cp:lastModifiedBy>Wenbing Zhao</cp:lastModifiedBy>
  <cp:revision>1150</cp:revision>
  <cp:lastPrinted>1601-01-01T00:00:00Z</cp:lastPrinted>
  <dcterms:created xsi:type="dcterms:W3CDTF">2011-10-17T20:01:29Z</dcterms:created>
  <dcterms:modified xsi:type="dcterms:W3CDTF">2023-05-11T01:42:40Z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3</vt:i4>
  </property>
  <property fmtid="{D5CDD505-2E9C-101B-9397-08002B2CF9AE}" pid="7" name="MailAddress">
    <vt:lpwstr>maraz@csd.uoc.gr</vt:lpwstr>
  </property>
  <property fmtid="{D5CDD505-2E9C-101B-9397-08002B2CF9AE}" pid="8" name="HomePage">
    <vt:lpwstr>http://www.csd.uoc.gr/~maraz</vt:lpwstr>
  </property>
  <property fmtid="{D5CDD505-2E9C-101B-9397-08002B2CF9AE}" pid="9" name="Other">
    <vt:lpwstr>Manolis Marazakis_x000d_
Department of Computer Science, University of Crete, Heraklion, Greece._x000d_
_x000d_
CS556: Distributed Systems_x000d_
Fall Semester 2001_x000d_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E:\UserSpace\maraz\misc\edu\scratch</vt:lpwstr>
  </property>
</Properties>
</file>