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04" r:id="rId1"/>
  </p:sldMasterIdLst>
  <p:notesMasterIdLst>
    <p:notesMasterId r:id="rId26"/>
  </p:notesMasterIdLst>
  <p:handoutMasterIdLst>
    <p:handoutMasterId r:id="rId27"/>
  </p:handoutMasterIdLst>
  <p:sldIdLst>
    <p:sldId id="256" r:id="rId2"/>
    <p:sldId id="302" r:id="rId3"/>
    <p:sldId id="386" r:id="rId4"/>
    <p:sldId id="431" r:id="rId5"/>
    <p:sldId id="432" r:id="rId6"/>
    <p:sldId id="366" r:id="rId7"/>
    <p:sldId id="367" r:id="rId8"/>
    <p:sldId id="368" r:id="rId9"/>
    <p:sldId id="370" r:id="rId10"/>
    <p:sldId id="371" r:id="rId11"/>
    <p:sldId id="372" r:id="rId12"/>
    <p:sldId id="373" r:id="rId13"/>
    <p:sldId id="374" r:id="rId14"/>
    <p:sldId id="375" r:id="rId15"/>
    <p:sldId id="376" r:id="rId16"/>
    <p:sldId id="377" r:id="rId17"/>
    <p:sldId id="378" r:id="rId18"/>
    <p:sldId id="379" r:id="rId19"/>
    <p:sldId id="380" r:id="rId20"/>
    <p:sldId id="303" r:id="rId21"/>
    <p:sldId id="304" r:id="rId22"/>
    <p:sldId id="305" r:id="rId23"/>
    <p:sldId id="306" r:id="rId24"/>
    <p:sldId id="430" r:id="rId25"/>
  </p:sldIdLst>
  <p:sldSz cx="9144000" cy="6858000" type="screen4x3"/>
  <p:notesSz cx="9240838" cy="6954838"/>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91">
          <p15:clr>
            <a:srgbClr val="A4A3A4"/>
          </p15:clr>
        </p15:guide>
        <p15:guide id="2" pos="29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1" d="100"/>
          <a:sy n="81" d="100"/>
        </p:scale>
        <p:origin x="918" y="78"/>
      </p:cViewPr>
      <p:guideLst>
        <p:guide orient="horz" pos="2160"/>
        <p:guide pos="2880"/>
      </p:guideLst>
    </p:cSldViewPr>
  </p:slideViewPr>
  <p:outlineViewPr>
    <p:cViewPr>
      <p:scale>
        <a:sx n="33" d="100"/>
        <a:sy n="33" d="100"/>
      </p:scale>
      <p:origin x="0" y="28704"/>
    </p:cViewPr>
  </p:outlineViewPr>
  <p:notesTextViewPr>
    <p:cViewPr>
      <p:scale>
        <a:sx n="100" d="100"/>
        <a:sy n="100" d="100"/>
      </p:scale>
      <p:origin x="0" y="0"/>
    </p:cViewPr>
  </p:notesTextViewPr>
  <p:sorterViewPr>
    <p:cViewPr>
      <p:scale>
        <a:sx n="75" d="100"/>
        <a:sy n="75" d="100"/>
      </p:scale>
      <p:origin x="0" y="750"/>
    </p:cViewPr>
  </p:sorterViewPr>
  <p:notesViewPr>
    <p:cSldViewPr snapToGrid="0">
      <p:cViewPr varScale="1">
        <p:scale>
          <a:sx n="64" d="100"/>
          <a:sy n="64" d="100"/>
        </p:scale>
        <p:origin x="-2466" y="-96"/>
      </p:cViewPr>
      <p:guideLst>
        <p:guide orient="horz" pos="2191"/>
        <p:guide pos="29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0E892F45-991E-374A-9F0A-BC601B465772}"/>
              </a:ext>
            </a:extLst>
          </p:cNvPr>
          <p:cNvSpPr>
            <a:spLocks noGrp="1" noChangeArrowheads="1"/>
          </p:cNvSpPr>
          <p:nvPr>
            <p:ph type="hdr" sz="quarter"/>
          </p:nvPr>
        </p:nvSpPr>
        <p:spPr bwMode="auto">
          <a:xfrm>
            <a:off x="0" y="0"/>
            <a:ext cx="4005263" cy="347663"/>
          </a:xfrm>
          <a:prstGeom prst="rect">
            <a:avLst/>
          </a:prstGeom>
          <a:noFill/>
          <a:ln w="9525">
            <a:noFill/>
            <a:miter lim="800000"/>
            <a:headEnd/>
            <a:tailEnd/>
          </a:ln>
          <a:effectLst/>
        </p:spPr>
        <p:txBody>
          <a:bodyPr vert="horz" wrap="square" lIns="92297" tIns="46149" rIns="92297" bIns="46149" numCol="1" anchor="t" anchorCtr="0" compatLnSpc="1">
            <a:prstTxWarp prst="textNoShape">
              <a:avLst/>
            </a:prstTxWarp>
          </a:bodyPr>
          <a:lstStyle>
            <a:lvl1pPr algn="l" defTabSz="922338" eaLnBrk="1" hangingPunct="1">
              <a:defRPr sz="1200">
                <a:latin typeface="Comic Sans MS" pitchFamily="66" charset="0"/>
                <a:ea typeface="+mn-ea"/>
                <a:cs typeface="Arial" charset="0"/>
              </a:defRPr>
            </a:lvl1pPr>
          </a:lstStyle>
          <a:p>
            <a:pPr>
              <a:defRPr/>
            </a:pPr>
            <a:endParaRPr lang="en-US" altLang="zh-CN"/>
          </a:p>
        </p:txBody>
      </p:sp>
      <p:sp>
        <p:nvSpPr>
          <p:cNvPr id="215043" name="Rectangle 3">
            <a:extLst>
              <a:ext uri="{FF2B5EF4-FFF2-40B4-BE49-F238E27FC236}">
                <a16:creationId xmlns:a16="http://schemas.microsoft.com/office/drawing/2014/main" id="{ADF89C2B-C27A-7041-97F6-E082EA72887D}"/>
              </a:ext>
            </a:extLst>
          </p:cNvPr>
          <p:cNvSpPr>
            <a:spLocks noGrp="1" noChangeArrowheads="1"/>
          </p:cNvSpPr>
          <p:nvPr>
            <p:ph type="dt" sz="quarter" idx="1"/>
          </p:nvPr>
        </p:nvSpPr>
        <p:spPr bwMode="auto">
          <a:xfrm>
            <a:off x="5235575" y="0"/>
            <a:ext cx="4005263" cy="347663"/>
          </a:xfrm>
          <a:prstGeom prst="rect">
            <a:avLst/>
          </a:prstGeom>
          <a:noFill/>
          <a:ln w="9525">
            <a:noFill/>
            <a:miter lim="800000"/>
            <a:headEnd/>
            <a:tailEnd/>
          </a:ln>
          <a:effectLst/>
        </p:spPr>
        <p:txBody>
          <a:bodyPr vert="horz" wrap="square" lIns="92297" tIns="46149" rIns="92297" bIns="46149" numCol="1" anchor="t" anchorCtr="0" compatLnSpc="1">
            <a:prstTxWarp prst="textNoShape">
              <a:avLst/>
            </a:prstTxWarp>
          </a:bodyPr>
          <a:lstStyle>
            <a:lvl1pPr algn="r" defTabSz="922338" eaLnBrk="1" hangingPunct="1">
              <a:defRPr sz="1200">
                <a:latin typeface="Comic Sans MS" pitchFamily="66" charset="0"/>
                <a:ea typeface="+mn-ea"/>
                <a:cs typeface="Arial" charset="0"/>
              </a:defRPr>
            </a:lvl1pPr>
          </a:lstStyle>
          <a:p>
            <a:pPr>
              <a:defRPr/>
            </a:pPr>
            <a:endParaRPr lang="en-US" altLang="zh-CN"/>
          </a:p>
        </p:txBody>
      </p:sp>
      <p:sp>
        <p:nvSpPr>
          <p:cNvPr id="215044" name="Rectangle 4">
            <a:extLst>
              <a:ext uri="{FF2B5EF4-FFF2-40B4-BE49-F238E27FC236}">
                <a16:creationId xmlns:a16="http://schemas.microsoft.com/office/drawing/2014/main" id="{8C37B4E3-FC87-2F4C-8F10-6F2B1CCCC92E}"/>
              </a:ext>
            </a:extLst>
          </p:cNvPr>
          <p:cNvSpPr>
            <a:spLocks noGrp="1" noChangeArrowheads="1"/>
          </p:cNvSpPr>
          <p:nvPr>
            <p:ph type="ftr" sz="quarter" idx="2"/>
          </p:nvPr>
        </p:nvSpPr>
        <p:spPr bwMode="auto">
          <a:xfrm>
            <a:off x="0" y="6607175"/>
            <a:ext cx="4005263" cy="347663"/>
          </a:xfrm>
          <a:prstGeom prst="rect">
            <a:avLst/>
          </a:prstGeom>
          <a:noFill/>
          <a:ln w="9525">
            <a:noFill/>
            <a:miter lim="800000"/>
            <a:headEnd/>
            <a:tailEnd/>
          </a:ln>
          <a:effectLst/>
        </p:spPr>
        <p:txBody>
          <a:bodyPr vert="horz" wrap="square" lIns="92297" tIns="46149" rIns="92297" bIns="46149" numCol="1" anchor="b" anchorCtr="0" compatLnSpc="1">
            <a:prstTxWarp prst="textNoShape">
              <a:avLst/>
            </a:prstTxWarp>
          </a:bodyPr>
          <a:lstStyle>
            <a:lvl1pPr algn="l" defTabSz="922338" eaLnBrk="1" hangingPunct="1">
              <a:defRPr sz="1200">
                <a:latin typeface="Comic Sans MS" pitchFamily="66" charset="0"/>
                <a:ea typeface="+mn-ea"/>
                <a:cs typeface="Arial" charset="0"/>
              </a:defRPr>
            </a:lvl1pPr>
          </a:lstStyle>
          <a:p>
            <a:pPr>
              <a:defRPr/>
            </a:pPr>
            <a:endParaRPr lang="en-US" altLang="zh-CN"/>
          </a:p>
        </p:txBody>
      </p:sp>
      <p:sp>
        <p:nvSpPr>
          <p:cNvPr id="215045" name="Rectangle 5">
            <a:extLst>
              <a:ext uri="{FF2B5EF4-FFF2-40B4-BE49-F238E27FC236}">
                <a16:creationId xmlns:a16="http://schemas.microsoft.com/office/drawing/2014/main" id="{13723D68-C7BE-7443-833F-E488E78F8204}"/>
              </a:ext>
            </a:extLst>
          </p:cNvPr>
          <p:cNvSpPr>
            <a:spLocks noGrp="1" noChangeArrowheads="1"/>
          </p:cNvSpPr>
          <p:nvPr>
            <p:ph type="sldNum" sz="quarter" idx="3"/>
          </p:nvPr>
        </p:nvSpPr>
        <p:spPr bwMode="auto">
          <a:xfrm>
            <a:off x="5235575" y="6607175"/>
            <a:ext cx="4005263" cy="347663"/>
          </a:xfrm>
          <a:prstGeom prst="rect">
            <a:avLst/>
          </a:prstGeom>
          <a:noFill/>
          <a:ln w="9525">
            <a:noFill/>
            <a:miter lim="800000"/>
            <a:headEnd/>
            <a:tailEnd/>
          </a:ln>
          <a:effectLst/>
        </p:spPr>
        <p:txBody>
          <a:bodyPr vert="horz" wrap="square" lIns="92297" tIns="46149" rIns="92297" bIns="46149" numCol="1" anchor="b" anchorCtr="0" compatLnSpc="1">
            <a:prstTxWarp prst="textNoShape">
              <a:avLst/>
            </a:prstTxWarp>
          </a:bodyPr>
          <a:lstStyle>
            <a:lvl1pPr algn="r" defTabSz="922338" eaLnBrk="1" hangingPunct="1">
              <a:defRPr sz="1200">
                <a:latin typeface="Comic Sans MS" panose="030F0902030302020204" pitchFamily="66" charset="0"/>
                <a:ea typeface="SimSun" panose="02010600030101010101" pitchFamily="2" charset="-122"/>
              </a:defRPr>
            </a:lvl1pPr>
          </a:lstStyle>
          <a:p>
            <a:fld id="{50EA3D1B-0A91-AC47-AC96-2925A56C33C4}" type="slidenum">
              <a:rPr lang="zh-CN" altLang="en-US"/>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B4EA520-F95A-544E-838B-E08C9ADA4711}"/>
              </a:ext>
            </a:extLst>
          </p:cNvPr>
          <p:cNvSpPr>
            <a:spLocks noGrp="1" noChangeArrowheads="1"/>
          </p:cNvSpPr>
          <p:nvPr>
            <p:ph type="hdr" sz="quarter"/>
          </p:nvPr>
        </p:nvSpPr>
        <p:spPr bwMode="auto">
          <a:xfrm>
            <a:off x="0" y="0"/>
            <a:ext cx="4005263" cy="347663"/>
          </a:xfrm>
          <a:prstGeom prst="rect">
            <a:avLst/>
          </a:prstGeom>
          <a:noFill/>
          <a:ln w="38100">
            <a:noFill/>
            <a:miter lim="800000"/>
            <a:headEnd/>
            <a:tailEnd/>
          </a:ln>
          <a:effectLst/>
        </p:spPr>
        <p:txBody>
          <a:bodyPr vert="horz" wrap="none" lIns="92297" tIns="46149" rIns="92297" bIns="46149" numCol="1" anchor="t" anchorCtr="0" compatLnSpc="1">
            <a:prstTxWarp prst="textNoShape">
              <a:avLst/>
            </a:prstTxWarp>
          </a:bodyPr>
          <a:lstStyle>
            <a:lvl1pPr algn="l" defTabSz="922338" eaLnBrk="1" hangingPunct="1">
              <a:defRPr sz="1200">
                <a:latin typeface="Tahoma" pitchFamily="34" charset="0"/>
                <a:ea typeface="+mn-ea"/>
                <a:cs typeface="Arial" charset="0"/>
              </a:defRPr>
            </a:lvl1pPr>
          </a:lstStyle>
          <a:p>
            <a:pPr>
              <a:defRPr/>
            </a:pPr>
            <a:endParaRPr lang="en-US" altLang="zh-CN"/>
          </a:p>
        </p:txBody>
      </p:sp>
      <p:sp>
        <p:nvSpPr>
          <p:cNvPr id="63491" name="Rectangle 3">
            <a:extLst>
              <a:ext uri="{FF2B5EF4-FFF2-40B4-BE49-F238E27FC236}">
                <a16:creationId xmlns:a16="http://schemas.microsoft.com/office/drawing/2014/main" id="{C1B6863F-83CA-1A40-9A1D-34D9FD011F31}"/>
              </a:ext>
            </a:extLst>
          </p:cNvPr>
          <p:cNvSpPr>
            <a:spLocks noGrp="1" noChangeArrowheads="1"/>
          </p:cNvSpPr>
          <p:nvPr>
            <p:ph type="dt" idx="1"/>
          </p:nvPr>
        </p:nvSpPr>
        <p:spPr bwMode="auto">
          <a:xfrm>
            <a:off x="5235575" y="0"/>
            <a:ext cx="4005263" cy="347663"/>
          </a:xfrm>
          <a:prstGeom prst="rect">
            <a:avLst/>
          </a:prstGeom>
          <a:noFill/>
          <a:ln w="38100">
            <a:noFill/>
            <a:miter lim="800000"/>
            <a:headEnd/>
            <a:tailEnd/>
          </a:ln>
          <a:effectLst/>
        </p:spPr>
        <p:txBody>
          <a:bodyPr vert="horz" wrap="none" lIns="92297" tIns="46149" rIns="92297" bIns="46149" numCol="1" anchor="t" anchorCtr="0" compatLnSpc="1">
            <a:prstTxWarp prst="textNoShape">
              <a:avLst/>
            </a:prstTxWarp>
          </a:bodyPr>
          <a:lstStyle>
            <a:lvl1pPr algn="r" defTabSz="922338" eaLnBrk="1" hangingPunct="1">
              <a:defRPr sz="1200">
                <a:latin typeface="Tahoma" pitchFamily="34" charset="0"/>
                <a:ea typeface="+mn-ea"/>
                <a:cs typeface="Arial" charset="0"/>
              </a:defRPr>
            </a:lvl1pPr>
          </a:lstStyle>
          <a:p>
            <a:pPr>
              <a:defRPr/>
            </a:pPr>
            <a:endParaRPr lang="en-US" altLang="zh-CN"/>
          </a:p>
        </p:txBody>
      </p:sp>
      <p:sp>
        <p:nvSpPr>
          <p:cNvPr id="43012" name="Rectangle 4">
            <a:extLst>
              <a:ext uri="{FF2B5EF4-FFF2-40B4-BE49-F238E27FC236}">
                <a16:creationId xmlns:a16="http://schemas.microsoft.com/office/drawing/2014/main" id="{F2ADAE29-EDB4-D747-AC43-4571D4A3645D}"/>
              </a:ext>
            </a:extLst>
          </p:cNvPr>
          <p:cNvSpPr>
            <a:spLocks noGrp="1" noRot="1" noChangeAspect="1" noChangeArrowheads="1" noTextEdit="1"/>
          </p:cNvSpPr>
          <p:nvPr>
            <p:ph type="sldImg" idx="2"/>
          </p:nvPr>
        </p:nvSpPr>
        <p:spPr bwMode="auto">
          <a:xfrm>
            <a:off x="2882900" y="522288"/>
            <a:ext cx="3475038" cy="2606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a:extLst>
              <a:ext uri="{FF2B5EF4-FFF2-40B4-BE49-F238E27FC236}">
                <a16:creationId xmlns:a16="http://schemas.microsoft.com/office/drawing/2014/main" id="{E55CD694-80BD-124B-AEDB-31AEE09B2AE4}"/>
              </a:ext>
            </a:extLst>
          </p:cNvPr>
          <p:cNvSpPr>
            <a:spLocks noGrp="1" noChangeArrowheads="1"/>
          </p:cNvSpPr>
          <p:nvPr>
            <p:ph type="body" sz="quarter" idx="3"/>
          </p:nvPr>
        </p:nvSpPr>
        <p:spPr bwMode="auto">
          <a:xfrm>
            <a:off x="1233488" y="3302000"/>
            <a:ext cx="6773862" cy="3130550"/>
          </a:xfrm>
          <a:prstGeom prst="rect">
            <a:avLst/>
          </a:prstGeom>
          <a:noFill/>
          <a:ln w="38100">
            <a:noFill/>
            <a:miter lim="800000"/>
            <a:headEnd/>
            <a:tailEnd/>
          </a:ln>
          <a:effectLst/>
        </p:spPr>
        <p:txBody>
          <a:bodyPr vert="horz" wrap="none" lIns="92297" tIns="46149" rIns="92297" bIns="4614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63494" name="Rectangle 6">
            <a:extLst>
              <a:ext uri="{FF2B5EF4-FFF2-40B4-BE49-F238E27FC236}">
                <a16:creationId xmlns:a16="http://schemas.microsoft.com/office/drawing/2014/main" id="{AB09D82F-7CDB-B444-817C-FD55438B1BFB}"/>
              </a:ext>
            </a:extLst>
          </p:cNvPr>
          <p:cNvSpPr>
            <a:spLocks noGrp="1" noChangeArrowheads="1"/>
          </p:cNvSpPr>
          <p:nvPr>
            <p:ph type="ftr" sz="quarter" idx="4"/>
          </p:nvPr>
        </p:nvSpPr>
        <p:spPr bwMode="auto">
          <a:xfrm>
            <a:off x="0" y="6607175"/>
            <a:ext cx="4005263" cy="347663"/>
          </a:xfrm>
          <a:prstGeom prst="rect">
            <a:avLst/>
          </a:prstGeom>
          <a:noFill/>
          <a:ln w="38100">
            <a:noFill/>
            <a:miter lim="800000"/>
            <a:headEnd/>
            <a:tailEnd/>
          </a:ln>
          <a:effectLst/>
        </p:spPr>
        <p:txBody>
          <a:bodyPr vert="horz" wrap="none" lIns="92297" tIns="46149" rIns="92297" bIns="46149" numCol="1" anchor="b" anchorCtr="0" compatLnSpc="1">
            <a:prstTxWarp prst="textNoShape">
              <a:avLst/>
            </a:prstTxWarp>
          </a:bodyPr>
          <a:lstStyle>
            <a:lvl1pPr algn="l" defTabSz="922338" eaLnBrk="1" hangingPunct="1">
              <a:defRPr sz="1200">
                <a:latin typeface="Tahoma" pitchFamily="34" charset="0"/>
                <a:ea typeface="+mn-ea"/>
                <a:cs typeface="Arial" charset="0"/>
              </a:defRPr>
            </a:lvl1pPr>
          </a:lstStyle>
          <a:p>
            <a:pPr>
              <a:defRPr/>
            </a:pPr>
            <a:endParaRPr lang="en-US" altLang="zh-CN"/>
          </a:p>
        </p:txBody>
      </p:sp>
      <p:sp>
        <p:nvSpPr>
          <p:cNvPr id="63495" name="Rectangle 7">
            <a:extLst>
              <a:ext uri="{FF2B5EF4-FFF2-40B4-BE49-F238E27FC236}">
                <a16:creationId xmlns:a16="http://schemas.microsoft.com/office/drawing/2014/main" id="{0415ECE0-CDF5-484A-A0D8-ED111C30D6F3}"/>
              </a:ext>
            </a:extLst>
          </p:cNvPr>
          <p:cNvSpPr>
            <a:spLocks noGrp="1" noChangeArrowheads="1"/>
          </p:cNvSpPr>
          <p:nvPr>
            <p:ph type="sldNum" sz="quarter" idx="5"/>
          </p:nvPr>
        </p:nvSpPr>
        <p:spPr bwMode="auto">
          <a:xfrm>
            <a:off x="5235575" y="6607175"/>
            <a:ext cx="4005263" cy="347663"/>
          </a:xfrm>
          <a:prstGeom prst="rect">
            <a:avLst/>
          </a:prstGeom>
          <a:noFill/>
          <a:ln w="38100">
            <a:noFill/>
            <a:miter lim="800000"/>
            <a:headEnd/>
            <a:tailEnd/>
          </a:ln>
          <a:effectLst/>
        </p:spPr>
        <p:txBody>
          <a:bodyPr vert="horz" wrap="none" lIns="92297" tIns="46149" rIns="92297" bIns="46149" numCol="1" anchor="b" anchorCtr="0" compatLnSpc="1">
            <a:prstTxWarp prst="textNoShape">
              <a:avLst/>
            </a:prstTxWarp>
          </a:bodyPr>
          <a:lstStyle>
            <a:lvl1pPr algn="r" defTabSz="922338" eaLnBrk="1" hangingPunct="1">
              <a:defRPr sz="1200">
                <a:latin typeface="Tahoma" panose="020B0604030504040204" pitchFamily="34" charset="0"/>
                <a:ea typeface="SimSun" panose="02010600030101010101" pitchFamily="2" charset="-122"/>
              </a:defRPr>
            </a:lvl1pPr>
          </a:lstStyle>
          <a:p>
            <a:fld id="{CB18D238-2BC8-DB45-A12B-08FE84414042}" type="slidenum">
              <a:rPr lang="zh-CN" altLang="en-US"/>
              <a:pPr/>
              <a:t>‹#›</a:t>
            </a:fld>
            <a:endParaRPr lang="en-US" altLang="zh-CN"/>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panose="020B0600070205080204" pitchFamily="34" charset="-128"/>
        <a:cs typeface="ＭＳ Ｐゴシック" panose="020B0600070205080204" pitchFamily="34"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panose="020B0600070205080204" pitchFamily="34" charset="-128"/>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416C9CC-D66B-BD43-9972-E68AA5EDA700}"/>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0F8A0FAB-3232-1E4F-8A08-B7445656FD55}" type="slidenum">
              <a:rPr lang="zh-CN" altLang="en-US" sz="1200">
                <a:latin typeface="Tahoma" panose="020B0604030504040204" pitchFamily="34" charset="0"/>
                <a:ea typeface="SimSun" panose="02010600030101010101" pitchFamily="2" charset="-122"/>
              </a:rPr>
              <a:pPr/>
              <a:t>1</a:t>
            </a:fld>
            <a:endParaRPr lang="en-US" altLang="zh-CN" sz="1200">
              <a:latin typeface="Tahoma" panose="020B0604030504040204" pitchFamily="34" charset="0"/>
            </a:endParaRPr>
          </a:p>
        </p:txBody>
      </p:sp>
      <p:sp>
        <p:nvSpPr>
          <p:cNvPr id="44035" name="Rectangle 2">
            <a:extLst>
              <a:ext uri="{FF2B5EF4-FFF2-40B4-BE49-F238E27FC236}">
                <a16:creationId xmlns:a16="http://schemas.microsoft.com/office/drawing/2014/main" id="{31393D4A-6C93-6C47-921F-A486295777DC}"/>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1DE02D8D-EBB5-1A4A-8216-66F28A49C14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E8DC7EB-4B58-6940-831D-01D2621CFBD1}"/>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F2B2C0E6-89C2-A640-9539-DD717C881DA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black bars as not usable sequence numbers are due to the windows size limit, NOT due to non-sequential receive concern!</a:t>
            </a:r>
          </a:p>
        </p:txBody>
      </p:sp>
      <p:sp>
        <p:nvSpPr>
          <p:cNvPr id="48132" name="Slide Number Placeholder 3">
            <a:extLst>
              <a:ext uri="{FF2B5EF4-FFF2-40B4-BE49-F238E27FC236}">
                <a16:creationId xmlns:a16="http://schemas.microsoft.com/office/drawing/2014/main" id="{B6F336C4-D179-ED40-9478-D7B15E6CE52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9F0D84A8-9E5A-CA40-9A7E-77A66D6F584C}" type="slidenum">
              <a:rPr lang="zh-CN" altLang="en-US" sz="1200">
                <a:latin typeface="Tahoma" panose="020B0604030504040204" pitchFamily="34" charset="0"/>
                <a:ea typeface="SimSun" panose="02010600030101010101" pitchFamily="2" charset="-122"/>
              </a:rPr>
              <a:pPr/>
              <a:t>9</a:t>
            </a:fld>
            <a:endParaRPr lang="en-US" altLang="zh-CN" sz="1200">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48C20AFE-8579-AA4C-8126-208B9B456BD9}"/>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BC3F8881-AFD6-1840-BB33-6867A842678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r>
              <a:rPr lang="en-US" altLang="en-US"/>
              <a:t>Stopped here 10/7/2014</a:t>
            </a:r>
          </a:p>
        </p:txBody>
      </p:sp>
      <p:sp>
        <p:nvSpPr>
          <p:cNvPr id="49156" name="Slide Number Placeholder 3">
            <a:extLst>
              <a:ext uri="{FF2B5EF4-FFF2-40B4-BE49-F238E27FC236}">
                <a16:creationId xmlns:a16="http://schemas.microsoft.com/office/drawing/2014/main" id="{B90BAA03-3F76-E447-B0AE-26ADE07370C1}"/>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F98CAE2C-C745-8347-825E-5A0AAF731380}" type="slidenum">
              <a:rPr lang="zh-CN" altLang="en-US" sz="1200">
                <a:latin typeface="Tahoma" panose="020B0604030504040204" pitchFamily="34" charset="0"/>
                <a:ea typeface="SimSun" panose="02010600030101010101" pitchFamily="2" charset="-122"/>
              </a:rPr>
              <a:pPr/>
              <a:t>16</a:t>
            </a:fld>
            <a:endParaRPr lang="en-US" altLang="zh-CN" sz="1200">
              <a:latin typeface="Tahoma" panose="020B0604030504040204" pitchFamily="34" charset="0"/>
              <a:ea typeface="SimSun"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40FDCFD-3F43-C348-AC34-7F76B0CDBE89}"/>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5B872E80-2703-4D46-9670-49773EA6EEC7}" type="slidenum">
              <a:rPr lang="zh-CN" altLang="en-US" sz="1200">
                <a:latin typeface="Tahoma" panose="020B0604030504040204" pitchFamily="34" charset="0"/>
                <a:ea typeface="SimSun" panose="02010600030101010101" pitchFamily="2" charset="-122"/>
              </a:rPr>
              <a:pPr/>
              <a:t>18</a:t>
            </a:fld>
            <a:endParaRPr lang="en-US" altLang="zh-CN" sz="1200">
              <a:latin typeface="Tahoma" panose="020B0604030504040204" pitchFamily="34" charset="0"/>
            </a:endParaRPr>
          </a:p>
        </p:txBody>
      </p:sp>
      <p:sp>
        <p:nvSpPr>
          <p:cNvPr id="50179" name="Rectangle 2">
            <a:extLst>
              <a:ext uri="{FF2B5EF4-FFF2-40B4-BE49-F238E27FC236}">
                <a16:creationId xmlns:a16="http://schemas.microsoft.com/office/drawing/2014/main" id="{A341E040-294B-9347-BF53-5744CF0970AE}"/>
              </a:ext>
            </a:extLst>
          </p:cNvPr>
          <p:cNvSpPr>
            <a:spLocks noGrp="1" noRot="1" noChangeAspect="1" noChangeArrowheads="1" noTextEdit="1"/>
          </p:cNvSpPr>
          <p:nvPr>
            <p:ph type="sldImg"/>
          </p:nvPr>
        </p:nvSpPr>
        <p:spPr>
          <a:xfrm>
            <a:off x="2882900" y="520700"/>
            <a:ext cx="3475038" cy="2606675"/>
          </a:xfrm>
          <a:ln/>
        </p:spPr>
      </p:sp>
      <p:sp>
        <p:nvSpPr>
          <p:cNvPr id="50180" name="Rectangle 3">
            <a:extLst>
              <a:ext uri="{FF2B5EF4-FFF2-40B4-BE49-F238E27FC236}">
                <a16:creationId xmlns:a16="http://schemas.microsoft.com/office/drawing/2014/main" id="{E348BBAC-C2B8-B240-97EB-42D2ECC9E3EC}"/>
              </a:ext>
            </a:extLst>
          </p:cNvPr>
          <p:cNvSpPr>
            <a:spLocks noGrp="1" noChangeArrowheads="1"/>
          </p:cNvSpPr>
          <p:nvPr>
            <p:ph type="body" idx="1"/>
          </p:nvPr>
        </p:nvSpPr>
        <p:spPr>
          <a:xfrm>
            <a:off x="1233488" y="3302000"/>
            <a:ext cx="6773862" cy="31321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US" altLang="zh-CN">
                <a:ea typeface="SimSun" panose="02010600030101010101" pitchFamily="2" charset="-122"/>
                <a:cs typeface="Arial" panose="020B0604020202020204" pitchFamily="34" charset="0"/>
              </a:rPr>
              <a:t>Note: number buffers at receiver needs = </a:t>
            </a:r>
            <a:r>
              <a:rPr lang="en-US" altLang="zh-CN" i="1">
                <a:ea typeface="SimSun" panose="02010600030101010101" pitchFamily="2" charset="-122"/>
                <a:cs typeface="Arial" panose="020B0604020202020204" pitchFamily="34" charset="0"/>
              </a:rPr>
              <a:t>w</a:t>
            </a:r>
            <a:endParaRPr lang="en-US" altLang="en-US" i="1">
              <a:ea typeface="SimSun" panose="02010600030101010101" pitchFamily="2" charset="-122"/>
              <a:cs typeface="Arial" panose="020B0604020202020204" pitchFamily="34" charset="0"/>
            </a:endParaRP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C8E48013-094C-2F4C-9547-EB86CA8C450C}"/>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0291867E-BE2D-8D4B-A144-31F17C4D4E5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1204" name="Slide Number Placeholder 3">
            <a:extLst>
              <a:ext uri="{FF2B5EF4-FFF2-40B4-BE49-F238E27FC236}">
                <a16:creationId xmlns:a16="http://schemas.microsoft.com/office/drawing/2014/main" id="{57FF7298-CDF0-FC41-B07B-5E85B3393D8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0F9E94FC-B551-8D4A-A875-31DA61D3F132}" type="slidenum">
              <a:rPr lang="zh-CN" altLang="en-US" sz="1200">
                <a:latin typeface="Tahoma" panose="020B0604030504040204" pitchFamily="34" charset="0"/>
                <a:ea typeface="SimSun" panose="02010600030101010101" pitchFamily="2" charset="-122"/>
              </a:rPr>
              <a:pPr/>
              <a:t>19</a:t>
            </a:fld>
            <a:endParaRPr lang="en-US" altLang="zh-CN" sz="1200">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E10019C-A77F-DC44-8AD4-A659BAF68139}"/>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3DBF8C59-5D10-C744-B8C9-E870EAC15EF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r>
              <a:rPr lang="en-US" altLang="en-US"/>
              <a:t>Stop here 2/27/12</a:t>
            </a:r>
          </a:p>
        </p:txBody>
      </p:sp>
      <p:sp>
        <p:nvSpPr>
          <p:cNvPr id="52228" name="Slide Number Placeholder 3">
            <a:extLst>
              <a:ext uri="{FF2B5EF4-FFF2-40B4-BE49-F238E27FC236}">
                <a16:creationId xmlns:a16="http://schemas.microsoft.com/office/drawing/2014/main" id="{5727AC61-262D-3A4A-8674-4336BA559BC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BEE07939-D0A7-6043-93DB-35FDF146D47D}" type="slidenum">
              <a:rPr lang="zh-CN" altLang="en-US" sz="1200">
                <a:latin typeface="Tahoma" panose="020B0604030504040204" pitchFamily="34" charset="0"/>
                <a:ea typeface="SimSun" panose="02010600030101010101" pitchFamily="2" charset="-122"/>
              </a:rPr>
              <a:pPr/>
              <a:t>20</a:t>
            </a:fld>
            <a:endParaRPr lang="en-US" altLang="zh-CN" sz="1200">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FFC3860A-63FE-B342-93BD-A24C184643F7}"/>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93279A04-4A0C-A443-89CC-E4012CB0B099}" type="slidenum">
              <a:rPr lang="zh-CN" altLang="en-US" sz="1200">
                <a:latin typeface="Tahoma" panose="020B0604030504040204" pitchFamily="34" charset="0"/>
                <a:ea typeface="SimSun" panose="02010600030101010101" pitchFamily="2" charset="-122"/>
              </a:rPr>
              <a:pPr/>
              <a:t>22</a:t>
            </a:fld>
            <a:endParaRPr lang="en-US" altLang="zh-CN" sz="1200">
              <a:latin typeface="Tahoma" panose="020B0604030504040204" pitchFamily="34" charset="0"/>
            </a:endParaRPr>
          </a:p>
        </p:txBody>
      </p:sp>
      <p:sp>
        <p:nvSpPr>
          <p:cNvPr id="53251" name="Rectangle 2">
            <a:extLst>
              <a:ext uri="{FF2B5EF4-FFF2-40B4-BE49-F238E27FC236}">
                <a16:creationId xmlns:a16="http://schemas.microsoft.com/office/drawing/2014/main" id="{600FD5BD-B239-2041-80E4-7602FDC9D736}"/>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6750CFBD-A8B1-B943-A1A3-EB187F62EF97}"/>
              </a:ext>
            </a:extLst>
          </p:cNvPr>
          <p:cNvSpPr>
            <a:spLocks noGrp="1" noChangeArrowheads="1"/>
          </p:cNvSpPr>
          <p:nvPr>
            <p:ph type="body" idx="1"/>
          </p:nvPr>
        </p:nvSpPr>
        <p:spPr>
          <a:xfrm>
            <a:off x="1233488" y="3303588"/>
            <a:ext cx="6773862" cy="312896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Simple Network Management Protocol</a:t>
            </a:r>
            <a:r>
              <a:rPr lang="en-US" altLang="en-US"/>
              <a:t> (</a:t>
            </a:r>
            <a:r>
              <a:rPr lang="en-US" altLang="en-US" b="1"/>
              <a:t>SNMP</a:t>
            </a:r>
            <a:r>
              <a:rPr lang="en-US" altLang="en-US"/>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C507510-BB25-604F-9E2E-585BFC1224F7}"/>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0A110D3D-8924-7F49-9329-4EC9E8490E0A}" type="slidenum">
              <a:rPr lang="zh-CN" altLang="en-US" sz="1200">
                <a:latin typeface="Tahoma" panose="020B0604030504040204" pitchFamily="34" charset="0"/>
                <a:ea typeface="SimSun" panose="02010600030101010101" pitchFamily="2" charset="-122"/>
              </a:rPr>
              <a:pPr/>
              <a:t>23</a:t>
            </a:fld>
            <a:endParaRPr lang="en-US" altLang="zh-CN" sz="1200">
              <a:latin typeface="Tahoma" panose="020B0604030504040204" pitchFamily="34" charset="0"/>
            </a:endParaRPr>
          </a:p>
        </p:txBody>
      </p:sp>
      <p:sp>
        <p:nvSpPr>
          <p:cNvPr id="54275" name="Rectangle 2">
            <a:extLst>
              <a:ext uri="{FF2B5EF4-FFF2-40B4-BE49-F238E27FC236}">
                <a16:creationId xmlns:a16="http://schemas.microsoft.com/office/drawing/2014/main" id="{1833FF2B-BE11-0548-9AE5-BA9F66BD9496}"/>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BD41A943-49B5-2C4B-811C-51D92879DC7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Technical details for checksum computation not required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2FE42F9-F0E0-BA44-A3EB-1D794F6E653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1pPr>
            <a:lvl2pPr marL="742950" indent="-28575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2pPr>
            <a:lvl3pPr marL="11430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3pPr>
            <a:lvl4pPr marL="16002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4pPr>
            <a:lvl5pPr marL="2057400" indent="-228600" defTabSz="922338">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tabLst>
                <a:tab pos="723900" algn="l"/>
                <a:tab pos="1447800" algn="l"/>
                <a:tab pos="2171700" algn="l"/>
                <a:tab pos="2895600" algn="l"/>
                <a:tab pos="3619500" algn="l"/>
              </a:tabLst>
              <a:defRPr sz="2000">
                <a:solidFill>
                  <a:schemeClr val="tx1"/>
                </a:solidFill>
                <a:latin typeface="Arial" panose="020B0604020202020204" pitchFamily="34" charset="0"/>
                <a:ea typeface="ＭＳ Ｐゴシック" panose="020B0600070205080204" pitchFamily="34" charset="-128"/>
              </a:defRPr>
            </a:lvl9pPr>
          </a:lstStyle>
          <a:p>
            <a:fld id="{A16985A5-FD5A-FD44-917F-7DCECF0AD0E5}" type="slidenum">
              <a:rPr lang="en-US" altLang="en-US" sz="1200">
                <a:solidFill>
                  <a:srgbClr val="000000"/>
                </a:solidFill>
                <a:latin typeface="Tahoma" panose="020B0604030504040204" pitchFamily="34" charset="0"/>
                <a:ea typeface="SimSun" panose="02010600030101010101" pitchFamily="2" charset="-122"/>
              </a:rPr>
              <a:pPr/>
              <a:t>24</a:t>
            </a:fld>
            <a:endParaRPr lang="en-US" altLang="en-US" sz="1200">
              <a:solidFill>
                <a:srgbClr val="000000"/>
              </a:solidFill>
              <a:latin typeface="Tahoma" panose="020B0604030504040204" pitchFamily="34" charset="0"/>
              <a:ea typeface="SimSun" panose="02010600030101010101" pitchFamily="2" charset="-122"/>
            </a:endParaRPr>
          </a:p>
        </p:txBody>
      </p:sp>
      <p:sp>
        <p:nvSpPr>
          <p:cNvPr id="60419" name="Rectangle 1">
            <a:extLst>
              <a:ext uri="{FF2B5EF4-FFF2-40B4-BE49-F238E27FC236}">
                <a16:creationId xmlns:a16="http://schemas.microsoft.com/office/drawing/2014/main" id="{95D99BBE-8F97-8A46-935E-39EC5E7674A3}"/>
              </a:ext>
            </a:extLst>
          </p:cNvPr>
          <p:cNvSpPr>
            <a:spLocks noGrp="1" noRot="1" noChangeAspect="1" noChangeArrowheads="1" noTextEdit="1"/>
          </p:cNvSpPr>
          <p:nvPr>
            <p:ph type="sldImg"/>
          </p:nvPr>
        </p:nvSpPr>
        <p:spPr>
          <a:xfrm>
            <a:off x="2881313" y="520700"/>
            <a:ext cx="3478212" cy="2608263"/>
          </a:xfrm>
          <a:solidFill>
            <a:srgbClr val="FFFFFF"/>
          </a:solidFill>
          <a:ln/>
        </p:spPr>
      </p:sp>
      <p:sp>
        <p:nvSpPr>
          <p:cNvPr id="60420" name="Rectangle 2">
            <a:extLst>
              <a:ext uri="{FF2B5EF4-FFF2-40B4-BE49-F238E27FC236}">
                <a16:creationId xmlns:a16="http://schemas.microsoft.com/office/drawing/2014/main" id="{74C6EF07-8046-0242-B5A6-C2A9784611A7}"/>
              </a:ext>
            </a:extLst>
          </p:cNvPr>
          <p:cNvSpPr>
            <a:spLocks noGrp="1" noChangeArrowheads="1"/>
          </p:cNvSpPr>
          <p:nvPr>
            <p:ph type="body" idx="1"/>
          </p:nvPr>
        </p:nvSpPr>
        <p:spPr>
          <a:xfrm>
            <a:off x="1231900" y="3303588"/>
            <a:ext cx="6777038" cy="32226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eaLnBrk="1" hangingPunct="1"/>
            <a:endParaRPr lang="en-US" altLang="en-US"/>
          </a:p>
        </p:txBody>
      </p:sp>
    </p:spTree>
    <p:extLst>
      <p:ext uri="{BB962C8B-B14F-4D97-AF65-F5344CB8AC3E}">
        <p14:creationId xmlns:p14="http://schemas.microsoft.com/office/powerpoint/2010/main" val="316366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B385F078-2316-A94D-BB9F-255D41959BDA}"/>
              </a:ext>
            </a:extLst>
          </p:cNvPr>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9C8D7661-2ED9-2140-BBA8-EB725DA8D122}"/>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0" name="Rectangle 2"/>
          <p:cNvSpPr>
            <a:spLocks noGrp="1" noChangeArrowheads="1"/>
          </p:cNvSpPr>
          <p:nvPr>
            <p:ph type="ctrTitle"/>
          </p:nvPr>
        </p:nvSpPr>
        <p:spPr>
          <a:xfrm>
            <a:off x="914400" y="1524000"/>
            <a:ext cx="7623175" cy="1752600"/>
          </a:xfrm>
        </p:spPr>
        <p:txBody>
          <a:bodyPr/>
          <a:lstStyle>
            <a:lvl1pPr>
              <a:defRPr sz="5000"/>
            </a:lvl1pPr>
          </a:lstStyle>
          <a:p>
            <a:r>
              <a:rPr lang="en-US"/>
              <a:t>Click to edit Master title style</a:t>
            </a:r>
          </a:p>
        </p:txBody>
      </p:sp>
      <p:sp>
        <p:nvSpPr>
          <p:cNvPr id="78851" name="Rectangle 3"/>
          <p:cNvSpPr>
            <a:spLocks noGrp="1" noChangeArrowheads="1"/>
          </p:cNvSpPr>
          <p:nvPr>
            <p:ph type="subTitle" idx="1"/>
          </p:nvPr>
        </p:nvSpPr>
        <p:spPr>
          <a:xfrm>
            <a:off x="1981200" y="3962400"/>
            <a:ext cx="6553200" cy="1752600"/>
          </a:xfrm>
        </p:spPr>
        <p:txBody>
          <a:bodyPr/>
          <a:lstStyle>
            <a:lvl1pPr marL="0" indent="0">
              <a:buFont typeface="Wingdings" charset="2"/>
              <a:buNone/>
              <a:defRPr sz="2800"/>
            </a:lvl1pPr>
          </a:lstStyle>
          <a:p>
            <a:r>
              <a:rPr lang="en-US"/>
              <a:t>Click to edit Master subtitle style</a:t>
            </a:r>
          </a:p>
        </p:txBody>
      </p:sp>
      <p:sp>
        <p:nvSpPr>
          <p:cNvPr id="6" name="Rectangle 4">
            <a:extLst>
              <a:ext uri="{FF2B5EF4-FFF2-40B4-BE49-F238E27FC236}">
                <a16:creationId xmlns:a16="http://schemas.microsoft.com/office/drawing/2014/main" id="{2A345E33-C186-B442-B77A-FFFE04567F31}"/>
              </a:ext>
            </a:extLst>
          </p:cNvPr>
          <p:cNvSpPr>
            <a:spLocks noGrp="1" noChangeArrowheads="1"/>
          </p:cNvSpPr>
          <p:nvPr>
            <p:ph type="dt" sz="half" idx="10"/>
          </p:nvPr>
        </p:nvSpPr>
        <p:spPr/>
        <p:txBody>
          <a:bodyPr/>
          <a:lstStyle>
            <a:lvl1pPr>
              <a:defRPr smtClean="0"/>
            </a:lvl1pPr>
          </a:lstStyle>
          <a:p>
            <a:pPr>
              <a:defRPr/>
            </a:pPr>
            <a:fld id="{F9D6B39B-2996-6841-BC51-4D026D42EF85}" type="datetime1">
              <a:rPr lang="en-US" altLang="en-US" smtClean="0"/>
              <a:t>6/12/2023</a:t>
            </a:fld>
            <a:endParaRPr lang="en-US" altLang="en-US"/>
          </a:p>
        </p:txBody>
      </p:sp>
      <p:sp>
        <p:nvSpPr>
          <p:cNvPr id="7" name="Rectangle 5">
            <a:extLst>
              <a:ext uri="{FF2B5EF4-FFF2-40B4-BE49-F238E27FC236}">
                <a16:creationId xmlns:a16="http://schemas.microsoft.com/office/drawing/2014/main" id="{3BDA870E-176F-1B41-9900-B6AA5FBA5743}"/>
              </a:ext>
            </a:extLst>
          </p:cNvPr>
          <p:cNvSpPr>
            <a:spLocks noGrp="1" noChangeArrowheads="1"/>
          </p:cNvSpPr>
          <p:nvPr>
            <p:ph type="ftr" sz="quarter" idx="11"/>
          </p:nvPr>
        </p:nvSpPr>
        <p:spPr>
          <a:xfrm>
            <a:off x="3124200" y="6243638"/>
            <a:ext cx="2895600" cy="457200"/>
          </a:xfrm>
        </p:spPr>
        <p:txBody>
          <a:bodyPr/>
          <a:lstStyle>
            <a:lvl1pPr>
              <a:defRPr/>
            </a:lvl1pPr>
          </a:lstStyle>
          <a:p>
            <a:pPr>
              <a:defRPr/>
            </a:pPr>
            <a:r>
              <a:rPr lang="en-US"/>
              <a:t>EEC484 Computer Networks</a:t>
            </a:r>
          </a:p>
        </p:txBody>
      </p:sp>
      <p:sp>
        <p:nvSpPr>
          <p:cNvPr id="8" name="Rectangle 6">
            <a:extLst>
              <a:ext uri="{FF2B5EF4-FFF2-40B4-BE49-F238E27FC236}">
                <a16:creationId xmlns:a16="http://schemas.microsoft.com/office/drawing/2014/main" id="{54E37202-787E-1D44-BCA2-FCC99ECB4CD6}"/>
              </a:ext>
            </a:extLst>
          </p:cNvPr>
          <p:cNvSpPr>
            <a:spLocks noGrp="1" noChangeArrowheads="1"/>
          </p:cNvSpPr>
          <p:nvPr>
            <p:ph type="sldNum" sz="quarter" idx="12"/>
          </p:nvPr>
        </p:nvSpPr>
        <p:spPr/>
        <p:txBody>
          <a:bodyPr/>
          <a:lstStyle>
            <a:lvl1pPr>
              <a:defRPr/>
            </a:lvl1pPr>
          </a:lstStyle>
          <a:p>
            <a:fld id="{191BE55C-5D60-B845-B227-151A05CCE26C}" type="slidenum">
              <a:rPr lang="en-US" altLang="en-US"/>
              <a:pPr/>
              <a:t>‹#›</a:t>
            </a:fld>
            <a:endParaRPr lang="en-US" altLang="en-US"/>
          </a:p>
        </p:txBody>
      </p:sp>
    </p:spTree>
    <p:extLst>
      <p:ext uri="{BB962C8B-B14F-4D97-AF65-F5344CB8AC3E}">
        <p14:creationId xmlns:p14="http://schemas.microsoft.com/office/powerpoint/2010/main" val="242931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F8F3E97-7701-E74F-9938-7601D1C8A622}"/>
              </a:ext>
            </a:extLst>
          </p:cNvPr>
          <p:cNvSpPr>
            <a:spLocks noGrp="1" noChangeArrowheads="1"/>
          </p:cNvSpPr>
          <p:nvPr>
            <p:ph type="dt" sz="half" idx="10"/>
          </p:nvPr>
        </p:nvSpPr>
        <p:spPr>
          <a:ln/>
        </p:spPr>
        <p:txBody>
          <a:bodyPr/>
          <a:lstStyle>
            <a:lvl1pPr>
              <a:defRPr/>
            </a:lvl1pPr>
          </a:lstStyle>
          <a:p>
            <a:pPr>
              <a:defRPr/>
            </a:pPr>
            <a:fld id="{BC72176C-81E2-4C42-894A-373E3FD4A76D}" type="datetime1">
              <a:rPr lang="en-US" altLang="en-US" smtClean="0"/>
              <a:t>6/12/2023</a:t>
            </a:fld>
            <a:endParaRPr lang="en-US" altLang="en-US"/>
          </a:p>
        </p:txBody>
      </p:sp>
      <p:sp>
        <p:nvSpPr>
          <p:cNvPr id="5" name="Rectangle 5">
            <a:extLst>
              <a:ext uri="{FF2B5EF4-FFF2-40B4-BE49-F238E27FC236}">
                <a16:creationId xmlns:a16="http://schemas.microsoft.com/office/drawing/2014/main" id="{8DDC1FB3-DCBB-FE4D-8353-80B3D0A2AB71}"/>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6" name="Rectangle 6">
            <a:extLst>
              <a:ext uri="{FF2B5EF4-FFF2-40B4-BE49-F238E27FC236}">
                <a16:creationId xmlns:a16="http://schemas.microsoft.com/office/drawing/2014/main" id="{5A036C9D-E2D4-6B4A-85CA-6144039C6715}"/>
              </a:ext>
            </a:extLst>
          </p:cNvPr>
          <p:cNvSpPr>
            <a:spLocks noGrp="1" noChangeArrowheads="1"/>
          </p:cNvSpPr>
          <p:nvPr>
            <p:ph type="sldNum" sz="quarter" idx="12"/>
          </p:nvPr>
        </p:nvSpPr>
        <p:spPr>
          <a:ln/>
        </p:spPr>
        <p:txBody>
          <a:bodyPr/>
          <a:lstStyle>
            <a:lvl1pPr>
              <a:defRPr/>
            </a:lvl1pPr>
          </a:lstStyle>
          <a:p>
            <a:fld id="{47018E6B-D4A7-4948-99BB-8DBB006B0483}" type="slidenum">
              <a:rPr lang="en-US" altLang="en-US"/>
              <a:pPr/>
              <a:t>‹#›</a:t>
            </a:fld>
            <a:endParaRPr lang="en-US" altLang="en-US"/>
          </a:p>
        </p:txBody>
      </p:sp>
    </p:spTree>
    <p:extLst>
      <p:ext uri="{BB962C8B-B14F-4D97-AF65-F5344CB8AC3E}">
        <p14:creationId xmlns:p14="http://schemas.microsoft.com/office/powerpoint/2010/main" val="161922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4C0BF74-9E40-4E4A-8666-350BC438F026}"/>
              </a:ext>
            </a:extLst>
          </p:cNvPr>
          <p:cNvSpPr>
            <a:spLocks noGrp="1" noChangeArrowheads="1"/>
          </p:cNvSpPr>
          <p:nvPr>
            <p:ph type="dt" sz="half" idx="10"/>
          </p:nvPr>
        </p:nvSpPr>
        <p:spPr>
          <a:ln/>
        </p:spPr>
        <p:txBody>
          <a:bodyPr/>
          <a:lstStyle>
            <a:lvl1pPr>
              <a:defRPr/>
            </a:lvl1pPr>
          </a:lstStyle>
          <a:p>
            <a:pPr>
              <a:defRPr/>
            </a:pPr>
            <a:fld id="{05AA5EC2-5E2E-8A43-8916-0A6A43481D0B}" type="datetime1">
              <a:rPr lang="en-US" altLang="en-US" smtClean="0"/>
              <a:t>6/12/2023</a:t>
            </a:fld>
            <a:endParaRPr lang="en-US" altLang="en-US"/>
          </a:p>
        </p:txBody>
      </p:sp>
      <p:sp>
        <p:nvSpPr>
          <p:cNvPr id="5" name="Rectangle 5">
            <a:extLst>
              <a:ext uri="{FF2B5EF4-FFF2-40B4-BE49-F238E27FC236}">
                <a16:creationId xmlns:a16="http://schemas.microsoft.com/office/drawing/2014/main" id="{806E0E00-95D1-604D-AAB2-45BD2E026633}"/>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6" name="Rectangle 6">
            <a:extLst>
              <a:ext uri="{FF2B5EF4-FFF2-40B4-BE49-F238E27FC236}">
                <a16:creationId xmlns:a16="http://schemas.microsoft.com/office/drawing/2014/main" id="{1B8E959E-46BB-0F49-8FC1-26ADBCC11236}"/>
              </a:ext>
            </a:extLst>
          </p:cNvPr>
          <p:cNvSpPr>
            <a:spLocks noGrp="1" noChangeArrowheads="1"/>
          </p:cNvSpPr>
          <p:nvPr>
            <p:ph type="sldNum" sz="quarter" idx="12"/>
          </p:nvPr>
        </p:nvSpPr>
        <p:spPr>
          <a:ln/>
        </p:spPr>
        <p:txBody>
          <a:bodyPr/>
          <a:lstStyle>
            <a:lvl1pPr>
              <a:defRPr/>
            </a:lvl1pPr>
          </a:lstStyle>
          <a:p>
            <a:fld id="{C8B9DEA0-FC3E-4D45-BE94-4013F37B6EEE}" type="slidenum">
              <a:rPr lang="en-US" altLang="en-US"/>
              <a:pPr/>
              <a:t>‹#›</a:t>
            </a:fld>
            <a:endParaRPr lang="en-US" altLang="en-US"/>
          </a:p>
        </p:txBody>
      </p:sp>
    </p:spTree>
    <p:extLst>
      <p:ext uri="{BB962C8B-B14F-4D97-AF65-F5344CB8AC3E}">
        <p14:creationId xmlns:p14="http://schemas.microsoft.com/office/powerpoint/2010/main" val="311827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9318DB-AB7F-1646-B0B3-17BBE3E8B23F}"/>
              </a:ext>
            </a:extLst>
          </p:cNvPr>
          <p:cNvSpPr>
            <a:spLocks noGrp="1" noChangeArrowheads="1"/>
          </p:cNvSpPr>
          <p:nvPr>
            <p:ph type="dt" sz="half" idx="10"/>
          </p:nvPr>
        </p:nvSpPr>
        <p:spPr>
          <a:ln/>
        </p:spPr>
        <p:txBody>
          <a:bodyPr/>
          <a:lstStyle>
            <a:lvl1pPr>
              <a:defRPr/>
            </a:lvl1pPr>
          </a:lstStyle>
          <a:p>
            <a:pPr>
              <a:defRPr/>
            </a:pPr>
            <a:fld id="{EF839766-E715-A943-9E44-5E6C9DC9E75B}" type="datetime1">
              <a:rPr lang="en-US" altLang="en-US" smtClean="0"/>
              <a:t>6/12/2023</a:t>
            </a:fld>
            <a:endParaRPr lang="en-US" altLang="en-US"/>
          </a:p>
        </p:txBody>
      </p:sp>
      <p:sp>
        <p:nvSpPr>
          <p:cNvPr id="5" name="Rectangle 5">
            <a:extLst>
              <a:ext uri="{FF2B5EF4-FFF2-40B4-BE49-F238E27FC236}">
                <a16:creationId xmlns:a16="http://schemas.microsoft.com/office/drawing/2014/main" id="{D988F499-4289-2843-A995-1D263689B043}"/>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6" name="Rectangle 6">
            <a:extLst>
              <a:ext uri="{FF2B5EF4-FFF2-40B4-BE49-F238E27FC236}">
                <a16:creationId xmlns:a16="http://schemas.microsoft.com/office/drawing/2014/main" id="{CEA13F67-8A8E-9343-9EEE-A0EEE26CFB79}"/>
              </a:ext>
            </a:extLst>
          </p:cNvPr>
          <p:cNvSpPr>
            <a:spLocks noGrp="1" noChangeArrowheads="1"/>
          </p:cNvSpPr>
          <p:nvPr>
            <p:ph type="sldNum" sz="quarter" idx="12"/>
          </p:nvPr>
        </p:nvSpPr>
        <p:spPr>
          <a:ln/>
        </p:spPr>
        <p:txBody>
          <a:bodyPr/>
          <a:lstStyle>
            <a:lvl1pPr>
              <a:defRPr/>
            </a:lvl1pPr>
          </a:lstStyle>
          <a:p>
            <a:fld id="{950AF1D5-2B13-BF4D-9DD6-7B4E3BB740C0}" type="slidenum">
              <a:rPr lang="en-US" altLang="en-US"/>
              <a:pPr/>
              <a:t>‹#›</a:t>
            </a:fld>
            <a:endParaRPr lang="en-US" altLang="en-US"/>
          </a:p>
        </p:txBody>
      </p:sp>
    </p:spTree>
    <p:extLst>
      <p:ext uri="{BB962C8B-B14F-4D97-AF65-F5344CB8AC3E}">
        <p14:creationId xmlns:p14="http://schemas.microsoft.com/office/powerpoint/2010/main" val="156615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5EAC735-3789-F04F-BB17-D79596A06BC8}"/>
              </a:ext>
            </a:extLst>
          </p:cNvPr>
          <p:cNvSpPr>
            <a:spLocks noGrp="1" noChangeArrowheads="1"/>
          </p:cNvSpPr>
          <p:nvPr>
            <p:ph type="dt" sz="half" idx="10"/>
          </p:nvPr>
        </p:nvSpPr>
        <p:spPr>
          <a:ln/>
        </p:spPr>
        <p:txBody>
          <a:bodyPr/>
          <a:lstStyle>
            <a:lvl1pPr>
              <a:defRPr/>
            </a:lvl1pPr>
          </a:lstStyle>
          <a:p>
            <a:pPr>
              <a:defRPr/>
            </a:pPr>
            <a:fld id="{F8504E94-D008-F147-9CEE-ADEAB063B37E}" type="datetime1">
              <a:rPr lang="en-US" altLang="en-US" smtClean="0"/>
              <a:t>6/12/2023</a:t>
            </a:fld>
            <a:endParaRPr lang="en-US" altLang="en-US"/>
          </a:p>
        </p:txBody>
      </p:sp>
      <p:sp>
        <p:nvSpPr>
          <p:cNvPr id="5" name="Rectangle 5">
            <a:extLst>
              <a:ext uri="{FF2B5EF4-FFF2-40B4-BE49-F238E27FC236}">
                <a16:creationId xmlns:a16="http://schemas.microsoft.com/office/drawing/2014/main" id="{B320AC6E-25E2-744F-95B5-EFBB85B0E3DC}"/>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6" name="Rectangle 6">
            <a:extLst>
              <a:ext uri="{FF2B5EF4-FFF2-40B4-BE49-F238E27FC236}">
                <a16:creationId xmlns:a16="http://schemas.microsoft.com/office/drawing/2014/main" id="{9F12A94E-65F2-2343-A733-A700B4FEC71A}"/>
              </a:ext>
            </a:extLst>
          </p:cNvPr>
          <p:cNvSpPr>
            <a:spLocks noGrp="1" noChangeArrowheads="1"/>
          </p:cNvSpPr>
          <p:nvPr>
            <p:ph type="sldNum" sz="quarter" idx="12"/>
          </p:nvPr>
        </p:nvSpPr>
        <p:spPr>
          <a:ln/>
        </p:spPr>
        <p:txBody>
          <a:bodyPr/>
          <a:lstStyle>
            <a:lvl1pPr>
              <a:defRPr/>
            </a:lvl1pPr>
          </a:lstStyle>
          <a:p>
            <a:fld id="{2DD5F401-BF1E-C241-BFFA-DD7DCE54E33D}" type="slidenum">
              <a:rPr lang="en-US" altLang="en-US"/>
              <a:pPr/>
              <a:t>‹#›</a:t>
            </a:fld>
            <a:endParaRPr lang="en-US" altLang="en-US"/>
          </a:p>
        </p:txBody>
      </p:sp>
    </p:spTree>
    <p:extLst>
      <p:ext uri="{BB962C8B-B14F-4D97-AF65-F5344CB8AC3E}">
        <p14:creationId xmlns:p14="http://schemas.microsoft.com/office/powerpoint/2010/main" val="184696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1D767AF-6B2A-D447-B08A-8D4D7E71E583}"/>
              </a:ext>
            </a:extLst>
          </p:cNvPr>
          <p:cNvSpPr>
            <a:spLocks noGrp="1" noChangeArrowheads="1"/>
          </p:cNvSpPr>
          <p:nvPr>
            <p:ph type="dt" sz="half" idx="10"/>
          </p:nvPr>
        </p:nvSpPr>
        <p:spPr>
          <a:ln/>
        </p:spPr>
        <p:txBody>
          <a:bodyPr/>
          <a:lstStyle>
            <a:lvl1pPr>
              <a:defRPr/>
            </a:lvl1pPr>
          </a:lstStyle>
          <a:p>
            <a:pPr>
              <a:defRPr/>
            </a:pPr>
            <a:fld id="{9020CC2B-9DAE-4740-B9AA-3A30EA487446}" type="datetime1">
              <a:rPr lang="en-US" altLang="en-US" smtClean="0"/>
              <a:t>6/12/2023</a:t>
            </a:fld>
            <a:endParaRPr lang="en-US" altLang="en-US"/>
          </a:p>
        </p:txBody>
      </p:sp>
      <p:sp>
        <p:nvSpPr>
          <p:cNvPr id="6" name="Rectangle 5">
            <a:extLst>
              <a:ext uri="{FF2B5EF4-FFF2-40B4-BE49-F238E27FC236}">
                <a16:creationId xmlns:a16="http://schemas.microsoft.com/office/drawing/2014/main" id="{72724A95-A842-AD4B-9FCA-E5BD429808DC}"/>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7" name="Rectangle 6">
            <a:extLst>
              <a:ext uri="{FF2B5EF4-FFF2-40B4-BE49-F238E27FC236}">
                <a16:creationId xmlns:a16="http://schemas.microsoft.com/office/drawing/2014/main" id="{F2DEC60D-8357-C347-B8E8-37EB8BD1185E}"/>
              </a:ext>
            </a:extLst>
          </p:cNvPr>
          <p:cNvSpPr>
            <a:spLocks noGrp="1" noChangeArrowheads="1"/>
          </p:cNvSpPr>
          <p:nvPr>
            <p:ph type="sldNum" sz="quarter" idx="12"/>
          </p:nvPr>
        </p:nvSpPr>
        <p:spPr>
          <a:ln/>
        </p:spPr>
        <p:txBody>
          <a:bodyPr/>
          <a:lstStyle>
            <a:lvl1pPr>
              <a:defRPr/>
            </a:lvl1pPr>
          </a:lstStyle>
          <a:p>
            <a:fld id="{17DE0632-895D-C44A-841B-336D8935853E}" type="slidenum">
              <a:rPr lang="en-US" altLang="en-US"/>
              <a:pPr/>
              <a:t>‹#›</a:t>
            </a:fld>
            <a:endParaRPr lang="en-US" altLang="en-US"/>
          </a:p>
        </p:txBody>
      </p:sp>
    </p:spTree>
    <p:extLst>
      <p:ext uri="{BB962C8B-B14F-4D97-AF65-F5344CB8AC3E}">
        <p14:creationId xmlns:p14="http://schemas.microsoft.com/office/powerpoint/2010/main" val="33166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EC591E5-3D7F-F84B-97A3-AE0C51AB4405}"/>
              </a:ext>
            </a:extLst>
          </p:cNvPr>
          <p:cNvSpPr>
            <a:spLocks noGrp="1" noChangeArrowheads="1"/>
          </p:cNvSpPr>
          <p:nvPr>
            <p:ph type="dt" sz="half" idx="10"/>
          </p:nvPr>
        </p:nvSpPr>
        <p:spPr>
          <a:ln/>
        </p:spPr>
        <p:txBody>
          <a:bodyPr/>
          <a:lstStyle>
            <a:lvl1pPr>
              <a:defRPr/>
            </a:lvl1pPr>
          </a:lstStyle>
          <a:p>
            <a:pPr>
              <a:defRPr/>
            </a:pPr>
            <a:fld id="{6B769457-37E2-4547-AFF8-A28C7B78C820}" type="datetime1">
              <a:rPr lang="en-US" altLang="en-US" smtClean="0"/>
              <a:t>6/12/2023</a:t>
            </a:fld>
            <a:endParaRPr lang="en-US" altLang="en-US"/>
          </a:p>
        </p:txBody>
      </p:sp>
      <p:sp>
        <p:nvSpPr>
          <p:cNvPr id="8" name="Rectangle 5">
            <a:extLst>
              <a:ext uri="{FF2B5EF4-FFF2-40B4-BE49-F238E27FC236}">
                <a16:creationId xmlns:a16="http://schemas.microsoft.com/office/drawing/2014/main" id="{F17B62D5-9E73-584B-940E-6DA9861B8F64}"/>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9" name="Rectangle 6">
            <a:extLst>
              <a:ext uri="{FF2B5EF4-FFF2-40B4-BE49-F238E27FC236}">
                <a16:creationId xmlns:a16="http://schemas.microsoft.com/office/drawing/2014/main" id="{0832603B-74FA-CD42-AD42-63479F448EA6}"/>
              </a:ext>
            </a:extLst>
          </p:cNvPr>
          <p:cNvSpPr>
            <a:spLocks noGrp="1" noChangeArrowheads="1"/>
          </p:cNvSpPr>
          <p:nvPr>
            <p:ph type="sldNum" sz="quarter" idx="12"/>
          </p:nvPr>
        </p:nvSpPr>
        <p:spPr>
          <a:ln/>
        </p:spPr>
        <p:txBody>
          <a:bodyPr/>
          <a:lstStyle>
            <a:lvl1pPr>
              <a:defRPr/>
            </a:lvl1pPr>
          </a:lstStyle>
          <a:p>
            <a:fld id="{D305CA4C-3FC3-AC4F-9C00-A040CDD8357E}" type="slidenum">
              <a:rPr lang="en-US" altLang="en-US"/>
              <a:pPr/>
              <a:t>‹#›</a:t>
            </a:fld>
            <a:endParaRPr lang="en-US" altLang="en-US"/>
          </a:p>
        </p:txBody>
      </p:sp>
    </p:spTree>
    <p:extLst>
      <p:ext uri="{BB962C8B-B14F-4D97-AF65-F5344CB8AC3E}">
        <p14:creationId xmlns:p14="http://schemas.microsoft.com/office/powerpoint/2010/main" val="1481895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A687AF6-547B-E446-8675-6F3E32149DE6}"/>
              </a:ext>
            </a:extLst>
          </p:cNvPr>
          <p:cNvSpPr>
            <a:spLocks noGrp="1" noChangeArrowheads="1"/>
          </p:cNvSpPr>
          <p:nvPr>
            <p:ph type="dt" sz="half" idx="10"/>
          </p:nvPr>
        </p:nvSpPr>
        <p:spPr>
          <a:ln/>
        </p:spPr>
        <p:txBody>
          <a:bodyPr/>
          <a:lstStyle>
            <a:lvl1pPr>
              <a:defRPr/>
            </a:lvl1pPr>
          </a:lstStyle>
          <a:p>
            <a:pPr>
              <a:defRPr/>
            </a:pPr>
            <a:fld id="{410C5333-D29A-E34E-9E76-A19BADB25822}" type="datetime1">
              <a:rPr lang="en-US" altLang="en-US" smtClean="0"/>
              <a:t>6/12/2023</a:t>
            </a:fld>
            <a:endParaRPr lang="en-US" altLang="en-US"/>
          </a:p>
        </p:txBody>
      </p:sp>
      <p:sp>
        <p:nvSpPr>
          <p:cNvPr id="4" name="Rectangle 5">
            <a:extLst>
              <a:ext uri="{FF2B5EF4-FFF2-40B4-BE49-F238E27FC236}">
                <a16:creationId xmlns:a16="http://schemas.microsoft.com/office/drawing/2014/main" id="{4EB2E361-52CE-ED45-B1F2-195D71CA783E}"/>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5" name="Rectangle 6">
            <a:extLst>
              <a:ext uri="{FF2B5EF4-FFF2-40B4-BE49-F238E27FC236}">
                <a16:creationId xmlns:a16="http://schemas.microsoft.com/office/drawing/2014/main" id="{BE40C4DC-D474-F346-A79B-75B0AEC7D9C7}"/>
              </a:ext>
            </a:extLst>
          </p:cNvPr>
          <p:cNvSpPr>
            <a:spLocks noGrp="1" noChangeArrowheads="1"/>
          </p:cNvSpPr>
          <p:nvPr>
            <p:ph type="sldNum" sz="quarter" idx="12"/>
          </p:nvPr>
        </p:nvSpPr>
        <p:spPr>
          <a:ln/>
        </p:spPr>
        <p:txBody>
          <a:bodyPr/>
          <a:lstStyle>
            <a:lvl1pPr>
              <a:defRPr/>
            </a:lvl1pPr>
          </a:lstStyle>
          <a:p>
            <a:fld id="{0884BE7B-0811-C947-BA94-8BCBB3E03CD2}" type="slidenum">
              <a:rPr lang="en-US" altLang="en-US"/>
              <a:pPr/>
              <a:t>‹#›</a:t>
            </a:fld>
            <a:endParaRPr lang="en-US" altLang="en-US"/>
          </a:p>
        </p:txBody>
      </p:sp>
    </p:spTree>
    <p:extLst>
      <p:ext uri="{BB962C8B-B14F-4D97-AF65-F5344CB8AC3E}">
        <p14:creationId xmlns:p14="http://schemas.microsoft.com/office/powerpoint/2010/main" val="364558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B54984-DC53-9C4C-A38E-7FB25FC445D5}"/>
              </a:ext>
            </a:extLst>
          </p:cNvPr>
          <p:cNvSpPr>
            <a:spLocks noGrp="1" noChangeArrowheads="1"/>
          </p:cNvSpPr>
          <p:nvPr>
            <p:ph type="dt" sz="half" idx="10"/>
          </p:nvPr>
        </p:nvSpPr>
        <p:spPr>
          <a:ln/>
        </p:spPr>
        <p:txBody>
          <a:bodyPr/>
          <a:lstStyle>
            <a:lvl1pPr>
              <a:defRPr/>
            </a:lvl1pPr>
          </a:lstStyle>
          <a:p>
            <a:pPr>
              <a:defRPr/>
            </a:pPr>
            <a:fld id="{3A1351E3-833D-334A-AB9E-F50B89DC2814}" type="datetime1">
              <a:rPr lang="en-US" altLang="en-US" smtClean="0"/>
              <a:t>6/12/2023</a:t>
            </a:fld>
            <a:endParaRPr lang="en-US" altLang="en-US"/>
          </a:p>
        </p:txBody>
      </p:sp>
      <p:sp>
        <p:nvSpPr>
          <p:cNvPr id="3" name="Rectangle 5">
            <a:extLst>
              <a:ext uri="{FF2B5EF4-FFF2-40B4-BE49-F238E27FC236}">
                <a16:creationId xmlns:a16="http://schemas.microsoft.com/office/drawing/2014/main" id="{B155B7C8-45ED-1C45-A0EC-5F05883A8E02}"/>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4" name="Rectangle 6">
            <a:extLst>
              <a:ext uri="{FF2B5EF4-FFF2-40B4-BE49-F238E27FC236}">
                <a16:creationId xmlns:a16="http://schemas.microsoft.com/office/drawing/2014/main" id="{651C2867-6923-5644-B13C-1AF7A154DFA1}"/>
              </a:ext>
            </a:extLst>
          </p:cNvPr>
          <p:cNvSpPr>
            <a:spLocks noGrp="1" noChangeArrowheads="1"/>
          </p:cNvSpPr>
          <p:nvPr>
            <p:ph type="sldNum" sz="quarter" idx="12"/>
          </p:nvPr>
        </p:nvSpPr>
        <p:spPr>
          <a:ln/>
        </p:spPr>
        <p:txBody>
          <a:bodyPr/>
          <a:lstStyle>
            <a:lvl1pPr>
              <a:defRPr/>
            </a:lvl1pPr>
          </a:lstStyle>
          <a:p>
            <a:fld id="{60955D2C-5FBB-1E4F-8D80-CD13EF03065D}" type="slidenum">
              <a:rPr lang="en-US" altLang="en-US"/>
              <a:pPr/>
              <a:t>‹#›</a:t>
            </a:fld>
            <a:endParaRPr lang="en-US" altLang="en-US"/>
          </a:p>
        </p:txBody>
      </p:sp>
    </p:spTree>
    <p:extLst>
      <p:ext uri="{BB962C8B-B14F-4D97-AF65-F5344CB8AC3E}">
        <p14:creationId xmlns:p14="http://schemas.microsoft.com/office/powerpoint/2010/main" val="225877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EA6F281-2F76-B545-B7B8-D9D86CFFC930}"/>
              </a:ext>
            </a:extLst>
          </p:cNvPr>
          <p:cNvSpPr>
            <a:spLocks noGrp="1" noChangeArrowheads="1"/>
          </p:cNvSpPr>
          <p:nvPr>
            <p:ph type="dt" sz="half" idx="10"/>
          </p:nvPr>
        </p:nvSpPr>
        <p:spPr>
          <a:ln/>
        </p:spPr>
        <p:txBody>
          <a:bodyPr/>
          <a:lstStyle>
            <a:lvl1pPr>
              <a:defRPr/>
            </a:lvl1pPr>
          </a:lstStyle>
          <a:p>
            <a:pPr>
              <a:defRPr/>
            </a:pPr>
            <a:fld id="{A5C25575-F1D0-8B4E-B86A-4EF21FCEA947}" type="datetime1">
              <a:rPr lang="en-US" altLang="en-US" smtClean="0"/>
              <a:t>6/12/2023</a:t>
            </a:fld>
            <a:endParaRPr lang="en-US" altLang="en-US"/>
          </a:p>
        </p:txBody>
      </p:sp>
      <p:sp>
        <p:nvSpPr>
          <p:cNvPr id="6" name="Rectangle 5">
            <a:extLst>
              <a:ext uri="{FF2B5EF4-FFF2-40B4-BE49-F238E27FC236}">
                <a16:creationId xmlns:a16="http://schemas.microsoft.com/office/drawing/2014/main" id="{2ACD554A-DE9A-6D48-81D9-D6A5B7B839F7}"/>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7" name="Rectangle 6">
            <a:extLst>
              <a:ext uri="{FF2B5EF4-FFF2-40B4-BE49-F238E27FC236}">
                <a16:creationId xmlns:a16="http://schemas.microsoft.com/office/drawing/2014/main" id="{5955660F-00E4-6742-821B-0DB8051EA610}"/>
              </a:ext>
            </a:extLst>
          </p:cNvPr>
          <p:cNvSpPr>
            <a:spLocks noGrp="1" noChangeArrowheads="1"/>
          </p:cNvSpPr>
          <p:nvPr>
            <p:ph type="sldNum" sz="quarter" idx="12"/>
          </p:nvPr>
        </p:nvSpPr>
        <p:spPr>
          <a:ln/>
        </p:spPr>
        <p:txBody>
          <a:bodyPr/>
          <a:lstStyle>
            <a:lvl1pPr>
              <a:defRPr/>
            </a:lvl1pPr>
          </a:lstStyle>
          <a:p>
            <a:fld id="{434E007F-B40F-1D4D-9170-A056CB1D1C28}" type="slidenum">
              <a:rPr lang="en-US" altLang="en-US"/>
              <a:pPr/>
              <a:t>‹#›</a:t>
            </a:fld>
            <a:endParaRPr lang="en-US" altLang="en-US"/>
          </a:p>
        </p:txBody>
      </p:sp>
    </p:spTree>
    <p:extLst>
      <p:ext uri="{BB962C8B-B14F-4D97-AF65-F5344CB8AC3E}">
        <p14:creationId xmlns:p14="http://schemas.microsoft.com/office/powerpoint/2010/main" val="297017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7090C28-8123-7D41-8E32-45C960CBC5BA}"/>
              </a:ext>
            </a:extLst>
          </p:cNvPr>
          <p:cNvSpPr>
            <a:spLocks noGrp="1" noChangeArrowheads="1"/>
          </p:cNvSpPr>
          <p:nvPr>
            <p:ph type="dt" sz="half" idx="10"/>
          </p:nvPr>
        </p:nvSpPr>
        <p:spPr>
          <a:ln/>
        </p:spPr>
        <p:txBody>
          <a:bodyPr/>
          <a:lstStyle>
            <a:lvl1pPr>
              <a:defRPr/>
            </a:lvl1pPr>
          </a:lstStyle>
          <a:p>
            <a:pPr>
              <a:defRPr/>
            </a:pPr>
            <a:fld id="{5DEDFFC5-C396-734F-8E05-F79BA8E76F2C}" type="datetime1">
              <a:rPr lang="en-US" altLang="en-US" smtClean="0"/>
              <a:t>6/12/2023</a:t>
            </a:fld>
            <a:endParaRPr lang="en-US" altLang="en-US"/>
          </a:p>
        </p:txBody>
      </p:sp>
      <p:sp>
        <p:nvSpPr>
          <p:cNvPr id="6" name="Rectangle 5">
            <a:extLst>
              <a:ext uri="{FF2B5EF4-FFF2-40B4-BE49-F238E27FC236}">
                <a16:creationId xmlns:a16="http://schemas.microsoft.com/office/drawing/2014/main" id="{D5BB87BE-5610-744C-AD7A-7B64CCEE16EB}"/>
              </a:ext>
            </a:extLst>
          </p:cNvPr>
          <p:cNvSpPr>
            <a:spLocks noGrp="1" noChangeArrowheads="1"/>
          </p:cNvSpPr>
          <p:nvPr>
            <p:ph type="ftr" sz="quarter" idx="11"/>
          </p:nvPr>
        </p:nvSpPr>
        <p:spPr>
          <a:ln/>
        </p:spPr>
        <p:txBody>
          <a:bodyPr/>
          <a:lstStyle>
            <a:lvl1pPr>
              <a:defRPr/>
            </a:lvl1pPr>
          </a:lstStyle>
          <a:p>
            <a:pPr>
              <a:defRPr/>
            </a:pPr>
            <a:r>
              <a:rPr lang="en-US"/>
              <a:t>EEC484 Computer Networks</a:t>
            </a:r>
          </a:p>
        </p:txBody>
      </p:sp>
      <p:sp>
        <p:nvSpPr>
          <p:cNvPr id="7" name="Rectangle 6">
            <a:extLst>
              <a:ext uri="{FF2B5EF4-FFF2-40B4-BE49-F238E27FC236}">
                <a16:creationId xmlns:a16="http://schemas.microsoft.com/office/drawing/2014/main" id="{F2A6F80A-57CE-7541-8B8D-1DD743A2518A}"/>
              </a:ext>
            </a:extLst>
          </p:cNvPr>
          <p:cNvSpPr>
            <a:spLocks noGrp="1" noChangeArrowheads="1"/>
          </p:cNvSpPr>
          <p:nvPr>
            <p:ph type="sldNum" sz="quarter" idx="12"/>
          </p:nvPr>
        </p:nvSpPr>
        <p:spPr>
          <a:ln/>
        </p:spPr>
        <p:txBody>
          <a:bodyPr/>
          <a:lstStyle>
            <a:lvl1pPr>
              <a:defRPr/>
            </a:lvl1pPr>
          </a:lstStyle>
          <a:p>
            <a:fld id="{B972A394-3B19-644A-A4E7-3E95C8277400}" type="slidenum">
              <a:rPr lang="en-US" altLang="en-US"/>
              <a:pPr/>
              <a:t>‹#›</a:t>
            </a:fld>
            <a:endParaRPr lang="en-US" altLang="en-US"/>
          </a:p>
        </p:txBody>
      </p:sp>
    </p:spTree>
    <p:extLst>
      <p:ext uri="{BB962C8B-B14F-4D97-AF65-F5344CB8AC3E}">
        <p14:creationId xmlns:p14="http://schemas.microsoft.com/office/powerpoint/2010/main" val="277385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ABD35CB-1745-C943-A9C4-A7AFA83D571B}"/>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2C1AAC4-4E72-E943-88B1-7D4C21355E60}"/>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7828" name="Rectangle 4">
            <a:extLst>
              <a:ext uri="{FF2B5EF4-FFF2-40B4-BE49-F238E27FC236}">
                <a16:creationId xmlns:a16="http://schemas.microsoft.com/office/drawing/2014/main" id="{1F48FD86-13CA-1145-9F99-9028ED035DCF}"/>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Garamond" pitchFamily="18" charset="0"/>
                <a:ea typeface="MS PGothic" pitchFamily="34" charset="-128"/>
              </a:defRPr>
            </a:lvl1pPr>
          </a:lstStyle>
          <a:p>
            <a:pPr>
              <a:defRPr/>
            </a:pPr>
            <a:fld id="{6830D9A9-8827-2A44-B342-BCA8826E5579}" type="datetime1">
              <a:rPr lang="en-US" altLang="en-US" smtClean="0"/>
              <a:t>6/12/2023</a:t>
            </a:fld>
            <a:endParaRPr lang="en-US" altLang="en-US"/>
          </a:p>
        </p:txBody>
      </p:sp>
      <p:sp>
        <p:nvSpPr>
          <p:cNvPr id="77829" name="Rectangle 5">
            <a:extLst>
              <a:ext uri="{FF2B5EF4-FFF2-40B4-BE49-F238E27FC236}">
                <a16:creationId xmlns:a16="http://schemas.microsoft.com/office/drawing/2014/main" id="{C97C2DA6-CAC2-4E40-B1BF-C0B0D613EFD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Garamond" pitchFamily="18" charset="0"/>
                <a:ea typeface="+mn-ea"/>
                <a:cs typeface="Arial" charset="0"/>
              </a:defRPr>
            </a:lvl1pPr>
          </a:lstStyle>
          <a:p>
            <a:pPr>
              <a:defRPr/>
            </a:pPr>
            <a:r>
              <a:rPr lang="en-US"/>
              <a:t>EEC484 Computer Networks</a:t>
            </a:r>
          </a:p>
        </p:txBody>
      </p:sp>
      <p:sp>
        <p:nvSpPr>
          <p:cNvPr id="77830" name="Rectangle 6">
            <a:extLst>
              <a:ext uri="{FF2B5EF4-FFF2-40B4-BE49-F238E27FC236}">
                <a16:creationId xmlns:a16="http://schemas.microsoft.com/office/drawing/2014/main" id="{3FCC8FC1-C5C5-4A47-985B-777FE53EFEF1}"/>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fld id="{D89E15A1-8C67-3546-9191-5EB35559D75C}" type="slidenum">
              <a:rPr lang="en-US" altLang="en-US"/>
              <a:pPr/>
              <a:t>‹#›</a:t>
            </a:fld>
            <a:endParaRPr lang="en-US" altLang="en-US"/>
          </a:p>
        </p:txBody>
      </p:sp>
      <p:sp>
        <p:nvSpPr>
          <p:cNvPr id="1031" name="Freeform 7">
            <a:extLst>
              <a:ext uri="{FF2B5EF4-FFF2-40B4-BE49-F238E27FC236}">
                <a16:creationId xmlns:a16="http://schemas.microsoft.com/office/drawing/2014/main" id="{042106F9-CAA0-004A-837E-FFC1E4AB4EF5}"/>
              </a:ext>
            </a:extLst>
          </p:cNvPr>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D5839774-F17C-7D44-8A79-515C0821966E}"/>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ftr="0"/>
  <p:txStyles>
    <p:titleStyle>
      <a:lvl1pPr algn="l" rtl="0" eaLnBrk="0" fontAlgn="base" hangingPunct="0">
        <a:spcBef>
          <a:spcPct val="0"/>
        </a:spcBef>
        <a:spcAft>
          <a:spcPct val="0"/>
        </a:spcAft>
        <a:defRPr sz="4200">
          <a:solidFill>
            <a:schemeClr val="tx2"/>
          </a:solidFill>
          <a:latin typeface="+mj-lt"/>
          <a:ea typeface="ＭＳ Ｐゴシック" panose="020B0600070205080204" pitchFamily="34" charset="-128"/>
          <a:cs typeface="MS PGothic" charset="0"/>
        </a:defRPr>
      </a:lvl1pPr>
      <a:lvl2pPr algn="l" rtl="0" eaLnBrk="0" fontAlgn="base" hangingPunct="0">
        <a:spcBef>
          <a:spcPct val="0"/>
        </a:spcBef>
        <a:spcAft>
          <a:spcPct val="0"/>
        </a:spcAft>
        <a:defRPr sz="4200">
          <a:solidFill>
            <a:schemeClr val="tx2"/>
          </a:solidFill>
          <a:latin typeface="Garamond" charset="0"/>
          <a:ea typeface="ＭＳ Ｐゴシック" panose="020B0600070205080204" pitchFamily="34" charset="-128"/>
          <a:cs typeface="MS PGothic" charset="0"/>
        </a:defRPr>
      </a:lvl2pPr>
      <a:lvl3pPr algn="l" rtl="0" eaLnBrk="0" fontAlgn="base" hangingPunct="0">
        <a:spcBef>
          <a:spcPct val="0"/>
        </a:spcBef>
        <a:spcAft>
          <a:spcPct val="0"/>
        </a:spcAft>
        <a:defRPr sz="4200">
          <a:solidFill>
            <a:schemeClr val="tx2"/>
          </a:solidFill>
          <a:latin typeface="Garamond" charset="0"/>
          <a:ea typeface="ＭＳ Ｐゴシック" panose="020B0600070205080204" pitchFamily="34" charset="-128"/>
          <a:cs typeface="MS PGothic" charset="0"/>
        </a:defRPr>
      </a:lvl3pPr>
      <a:lvl4pPr algn="l" rtl="0" eaLnBrk="0" fontAlgn="base" hangingPunct="0">
        <a:spcBef>
          <a:spcPct val="0"/>
        </a:spcBef>
        <a:spcAft>
          <a:spcPct val="0"/>
        </a:spcAft>
        <a:defRPr sz="4200">
          <a:solidFill>
            <a:schemeClr val="tx2"/>
          </a:solidFill>
          <a:latin typeface="Garamond" charset="0"/>
          <a:ea typeface="ＭＳ Ｐゴシック" panose="020B0600070205080204" pitchFamily="34" charset="-128"/>
          <a:cs typeface="MS PGothic" charset="0"/>
        </a:defRPr>
      </a:lvl4pPr>
      <a:lvl5pPr algn="l" rtl="0" eaLnBrk="0" fontAlgn="base" hangingPunct="0">
        <a:spcBef>
          <a:spcPct val="0"/>
        </a:spcBef>
        <a:spcAft>
          <a:spcPct val="0"/>
        </a:spcAft>
        <a:defRPr sz="4200">
          <a:solidFill>
            <a:schemeClr val="tx2"/>
          </a:solidFill>
          <a:latin typeface="Garamond" charset="0"/>
          <a:ea typeface="ＭＳ Ｐゴシック" panose="020B0600070205080204" pitchFamily="34" charset="-128"/>
          <a:cs typeface="MS PGothic" charset="0"/>
        </a:defRPr>
      </a:lvl5pPr>
      <a:lvl6pPr marL="457200" algn="l" rtl="0" fontAlgn="base">
        <a:spcBef>
          <a:spcPct val="0"/>
        </a:spcBef>
        <a:spcAft>
          <a:spcPct val="0"/>
        </a:spcAft>
        <a:defRPr sz="4200">
          <a:solidFill>
            <a:schemeClr val="tx2"/>
          </a:solidFill>
          <a:latin typeface="Garamond" charset="0"/>
          <a:ea typeface="Arial" charset="0"/>
          <a:cs typeface="Arial" charset="0"/>
        </a:defRPr>
      </a:lvl6pPr>
      <a:lvl7pPr marL="914400" algn="l" rtl="0" fontAlgn="base">
        <a:spcBef>
          <a:spcPct val="0"/>
        </a:spcBef>
        <a:spcAft>
          <a:spcPct val="0"/>
        </a:spcAft>
        <a:defRPr sz="4200">
          <a:solidFill>
            <a:schemeClr val="tx2"/>
          </a:solidFill>
          <a:latin typeface="Garamond" charset="0"/>
          <a:ea typeface="Arial" charset="0"/>
          <a:cs typeface="Arial" charset="0"/>
        </a:defRPr>
      </a:lvl7pPr>
      <a:lvl8pPr marL="1371600" algn="l" rtl="0" fontAlgn="base">
        <a:spcBef>
          <a:spcPct val="0"/>
        </a:spcBef>
        <a:spcAft>
          <a:spcPct val="0"/>
        </a:spcAft>
        <a:defRPr sz="4200">
          <a:solidFill>
            <a:schemeClr val="tx2"/>
          </a:solidFill>
          <a:latin typeface="Garamond" charset="0"/>
          <a:ea typeface="Arial" charset="0"/>
          <a:cs typeface="Arial" charset="0"/>
        </a:defRPr>
      </a:lvl8pPr>
      <a:lvl9pPr marL="1828800" algn="l" rtl="0" fontAlgn="base">
        <a:spcBef>
          <a:spcPct val="0"/>
        </a:spcBef>
        <a:spcAft>
          <a:spcPct val="0"/>
        </a:spcAft>
        <a:defRPr sz="4200">
          <a:solidFill>
            <a:schemeClr val="tx2"/>
          </a:solidFill>
          <a:latin typeface="Garamond" charset="0"/>
          <a:ea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panose="020B0600070205080204" pitchFamily="34" charset="-128"/>
          <a:cs typeface="ＭＳ Ｐゴシック" panose="020B0600070205080204" pitchFamily="34" charset="-128"/>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ＭＳ Ｐゴシック" panose="020B0600070205080204" pitchFamily="34" charset="-128"/>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Arial" charset="0"/>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Arial" charset="0"/>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Arial" charset="0"/>
          <a:cs typeface="+mn-cs"/>
        </a:defRPr>
      </a:lvl5pPr>
      <a:lvl6pPr marL="21383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24C8548-E17E-3643-844C-1166E8F972BA}"/>
              </a:ext>
            </a:extLst>
          </p:cNvPr>
          <p:cNvSpPr>
            <a:spLocks noGrp="1" noChangeArrowheads="1"/>
          </p:cNvSpPr>
          <p:nvPr>
            <p:ph type="ctrTitle" idx="4294967295"/>
          </p:nvPr>
        </p:nvSpPr>
        <p:spPr>
          <a:xfrm>
            <a:off x="927100" y="838200"/>
            <a:ext cx="7342188" cy="1395413"/>
          </a:xfrm>
        </p:spPr>
        <p:txBody>
          <a:bodyPr anchor="ctr"/>
          <a:lstStyle/>
          <a:p>
            <a:pPr eaLnBrk="1" hangingPunct="1">
              <a:defRPr/>
            </a:pPr>
            <a:r>
              <a:rPr lang="en-US" altLang="zh-CN" sz="6000" dirty="0">
                <a:effectLst>
                  <a:outerShdw blurRad="38100" dist="38100" dir="2700000" algn="tl">
                    <a:srgbClr val="C0C0C0"/>
                  </a:outerShdw>
                </a:effectLst>
                <a:ea typeface="宋体" panose="02010600030101010101" pitchFamily="2" charset="-122"/>
              </a:rPr>
              <a:t>CIS454/554</a:t>
            </a:r>
            <a:br>
              <a:rPr lang="en-US" altLang="zh-CN" sz="6000" dirty="0">
                <a:effectLst>
                  <a:outerShdw blurRad="38100" dist="38100" dir="2700000" algn="tl">
                    <a:srgbClr val="C0C0C0"/>
                  </a:outerShdw>
                </a:effectLst>
                <a:ea typeface="宋体" panose="02010600030101010101" pitchFamily="2" charset="-122"/>
              </a:rPr>
            </a:br>
            <a:r>
              <a:rPr lang="en-US" altLang="zh-CN" sz="6000" dirty="0">
                <a:effectLst>
                  <a:outerShdw blurRad="38100" dist="38100" dir="2700000" algn="tl">
                    <a:srgbClr val="C0C0C0"/>
                  </a:outerShdw>
                </a:effectLst>
                <a:ea typeface="宋体" panose="02010600030101010101" pitchFamily="2" charset="-122"/>
              </a:rPr>
              <a:t>Data Comm. Networks</a:t>
            </a:r>
            <a:endParaRPr lang="en-US" altLang="zh-CN" sz="6000" dirty="0">
              <a:effectLst>
                <a:outerShdw blurRad="38100" dist="38100" dir="2700000" algn="tl">
                  <a:srgbClr val="C0C0C0"/>
                </a:outerShdw>
              </a:effectLst>
              <a:ea typeface="SimSun" pitchFamily="2" charset="-122"/>
            </a:endParaRPr>
          </a:p>
        </p:txBody>
      </p:sp>
      <p:sp>
        <p:nvSpPr>
          <p:cNvPr id="33795" name="Rectangle 3">
            <a:extLst>
              <a:ext uri="{FF2B5EF4-FFF2-40B4-BE49-F238E27FC236}">
                <a16:creationId xmlns:a16="http://schemas.microsoft.com/office/drawing/2014/main" id="{C30353BF-6BA3-CE4B-A867-A147A677FE05}"/>
              </a:ext>
            </a:extLst>
          </p:cNvPr>
          <p:cNvSpPr>
            <a:spLocks noGrp="1" noChangeArrowheads="1"/>
          </p:cNvSpPr>
          <p:nvPr>
            <p:ph type="subTitle" idx="4294967295"/>
          </p:nvPr>
        </p:nvSpPr>
        <p:spPr>
          <a:xfrm>
            <a:off x="1009650" y="2590800"/>
            <a:ext cx="7218363" cy="3635375"/>
          </a:xfrm>
        </p:spPr>
        <p:txBody>
          <a:bodyPr/>
          <a:lstStyle/>
          <a:p>
            <a:pPr marL="0" indent="0" eaLnBrk="1" hangingPunct="1">
              <a:lnSpc>
                <a:spcPct val="90000"/>
              </a:lnSpc>
              <a:buFont typeface="Wingdings" pitchFamily="2" charset="2"/>
              <a:buNone/>
              <a:defRPr/>
            </a:pPr>
            <a:r>
              <a:rPr lang="en-US" altLang="zh-CN" sz="3600" dirty="0">
                <a:effectLst>
                  <a:outerShdw blurRad="38100" dist="38100" dir="2700000" algn="tl">
                    <a:srgbClr val="C0C0C0"/>
                  </a:outerShdw>
                </a:effectLst>
                <a:ea typeface="SimSun" pitchFamily="2" charset="-122"/>
                <a:cs typeface="MS PGothic" panose="020B0600070205080204" pitchFamily="34" charset="-128"/>
              </a:rPr>
              <a:t>Lecture 7</a:t>
            </a:r>
          </a:p>
          <a:p>
            <a:pPr marL="0" indent="0" eaLnBrk="1" hangingPunct="1">
              <a:lnSpc>
                <a:spcPct val="90000"/>
              </a:lnSpc>
              <a:buFont typeface="Wingdings" pitchFamily="2" charset="2"/>
              <a:buNone/>
              <a:defRPr/>
            </a:pPr>
            <a:endParaRPr lang="en-US" altLang="zh-CN" sz="3600" dirty="0">
              <a:effectLst>
                <a:outerShdw blurRad="38100" dist="38100" dir="2700000" algn="tl">
                  <a:srgbClr val="C0C0C0"/>
                </a:outerShdw>
              </a:effectLst>
              <a:ea typeface="SimSun" pitchFamily="2" charset="-122"/>
              <a:cs typeface="MS PGothic" panose="020B0600070205080204" pitchFamily="34" charset="-128"/>
            </a:endParaRPr>
          </a:p>
          <a:p>
            <a:pPr marL="0" indent="0" eaLnBrk="1" hangingPunct="1">
              <a:lnSpc>
                <a:spcPct val="90000"/>
              </a:lnSpc>
              <a:buFont typeface="Wingdings" pitchFamily="2" charset="2"/>
              <a:buNone/>
              <a:defRPr/>
            </a:pPr>
            <a:r>
              <a:rPr lang="en-US" altLang="zh-CN" sz="2800" dirty="0">
                <a:effectLst>
                  <a:outerShdw blurRad="38100" dist="38100" dir="2700000" algn="tl">
                    <a:srgbClr val="C0C0C0"/>
                  </a:outerShdw>
                </a:effectLst>
                <a:ea typeface="SimSun" pitchFamily="2" charset="-122"/>
                <a:cs typeface="MS PGothic" panose="020B0600070205080204" pitchFamily="34" charset="-128"/>
              </a:rPr>
              <a:t>Wenbing Zhao</a:t>
            </a:r>
          </a:p>
          <a:p>
            <a:pPr marL="0" indent="0" eaLnBrk="1" hangingPunct="1">
              <a:lnSpc>
                <a:spcPct val="90000"/>
              </a:lnSpc>
              <a:buFont typeface="Wingdings" pitchFamily="2" charset="2"/>
              <a:buNone/>
              <a:defRPr/>
            </a:pPr>
            <a:endParaRPr lang="en-US" altLang="zh-CN" sz="2000" dirty="0">
              <a:effectLst>
                <a:outerShdw blurRad="38100" dist="38100" dir="2700000" algn="tl">
                  <a:srgbClr val="C0C0C0"/>
                </a:outerShdw>
              </a:effectLst>
              <a:ea typeface="SimSun" pitchFamily="2" charset="-122"/>
              <a:cs typeface="MS PGothic" panose="020B0600070205080204" pitchFamily="34" charset="-128"/>
            </a:endParaRPr>
          </a:p>
          <a:p>
            <a:pPr marL="0" indent="0" eaLnBrk="1" hangingPunct="1">
              <a:lnSpc>
                <a:spcPct val="90000"/>
              </a:lnSpc>
              <a:buFont typeface="Wingdings" pitchFamily="2" charset="2"/>
              <a:buNone/>
              <a:defRPr/>
            </a:pPr>
            <a:r>
              <a:rPr lang="en-US" altLang="zh-CN" sz="2000" dirty="0">
                <a:effectLst>
                  <a:outerShdw blurRad="38100" dist="38100" dir="2700000" algn="tl">
                    <a:srgbClr val="C0C0C0"/>
                  </a:outerShdw>
                </a:effectLst>
                <a:ea typeface="SimSun" pitchFamily="2" charset="-122"/>
                <a:cs typeface="MS PGothic" panose="020B0600070205080204" pitchFamily="34" charset="-128"/>
              </a:rPr>
              <a:t>(Part of the slides are based on Drs. Kurose &amp; Ross</a:t>
            </a:r>
            <a:r>
              <a:rPr lang="en-US" altLang="zh-CN" sz="2000" dirty="0">
                <a:effectLst>
                  <a:outerShdw blurRad="38100" dist="38100" dir="2700000" algn="tl">
                    <a:srgbClr val="C0C0C0"/>
                  </a:outerShdw>
                </a:effectLst>
                <a:latin typeface="Comic Sans MS" pitchFamily="66" charset="0"/>
                <a:ea typeface="SimSun" pitchFamily="2" charset="-122"/>
                <a:cs typeface="MS PGothic" panose="020B0600070205080204" pitchFamily="34" charset="-128"/>
              </a:rPr>
              <a:t>’</a:t>
            </a:r>
            <a:r>
              <a:rPr lang="en-US" altLang="zh-CN" sz="2000" dirty="0">
                <a:effectLst>
                  <a:outerShdw blurRad="38100" dist="38100" dir="2700000" algn="tl">
                    <a:srgbClr val="C0C0C0"/>
                  </a:outerShdw>
                </a:effectLst>
                <a:ea typeface="SimSun" pitchFamily="2" charset="-122"/>
                <a:cs typeface="MS PGothic" panose="020B0600070205080204" pitchFamily="34" charset="-128"/>
              </a:rPr>
              <a:t>s slides for their </a:t>
            </a:r>
            <a:r>
              <a:rPr lang="en-US" altLang="ja-JP" sz="2000" i="1" dirty="0">
                <a:effectLst>
                  <a:outerShdw blurRad="38100" dist="38100" dir="2700000" algn="tl">
                    <a:srgbClr val="C0C0C0"/>
                  </a:outerShdw>
                </a:effectLst>
                <a:ea typeface="MS PGothic" panose="020B0600070205080204" pitchFamily="34" charset="-128"/>
                <a:cs typeface="Arial" pitchFamily="34" charset="0"/>
              </a:rPr>
              <a:t>Computer Networking </a:t>
            </a:r>
            <a:r>
              <a:rPr lang="en-US" altLang="ja-JP" sz="2000" dirty="0">
                <a:effectLst>
                  <a:outerShdw blurRad="38100" dist="38100" dir="2700000" algn="tl">
                    <a:srgbClr val="C0C0C0"/>
                  </a:outerShdw>
                </a:effectLst>
                <a:ea typeface="MS PGothic" panose="020B0600070205080204" pitchFamily="34" charset="-128"/>
                <a:cs typeface="Arial" pitchFamily="34" charset="0"/>
              </a:rPr>
              <a:t>book)</a:t>
            </a:r>
            <a:endParaRPr lang="en-US" altLang="zh-CN" sz="2000" dirty="0">
              <a:effectLst>
                <a:outerShdw blurRad="38100" dist="38100" dir="2700000" algn="tl">
                  <a:srgbClr val="C0C0C0"/>
                </a:outerShdw>
              </a:effectLst>
              <a:ea typeface="SimSun" pitchFamily="2" charset="-122"/>
              <a:cs typeface="MS PGothic" panose="020B0600070205080204" pitchFamily="34" charset="-128"/>
            </a:endParaRPr>
          </a:p>
        </p:txBody>
      </p:sp>
      <p:sp>
        <p:nvSpPr>
          <p:cNvPr id="2" name="Date Placeholder 1">
            <a:extLst>
              <a:ext uri="{FF2B5EF4-FFF2-40B4-BE49-F238E27FC236}">
                <a16:creationId xmlns:a16="http://schemas.microsoft.com/office/drawing/2014/main" id="{6F855EF6-F0CA-1498-8856-38BA8CE94AFE}"/>
              </a:ext>
            </a:extLst>
          </p:cNvPr>
          <p:cNvSpPr>
            <a:spLocks noGrp="1"/>
          </p:cNvSpPr>
          <p:nvPr>
            <p:ph type="dt" sz="half" idx="10"/>
          </p:nvPr>
        </p:nvSpPr>
        <p:spPr/>
        <p:txBody>
          <a:bodyPr/>
          <a:lstStyle/>
          <a:p>
            <a:pPr>
              <a:defRPr/>
            </a:pPr>
            <a:fld id="{72833139-A0F4-6849-9777-CAC583D38C41}"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3ACA4D15-07A3-F7BD-83ED-996E740A05E0}"/>
              </a:ext>
            </a:extLst>
          </p:cNvPr>
          <p:cNvSpPr>
            <a:spLocks noGrp="1"/>
          </p:cNvSpPr>
          <p:nvPr>
            <p:ph type="sldNum" sz="quarter" idx="12"/>
          </p:nvPr>
        </p:nvSpPr>
        <p:spPr/>
        <p:txBody>
          <a:bodyPr/>
          <a:lstStyle/>
          <a:p>
            <a:fld id="{60955D2C-5FBB-1E4F-8D80-CD13EF03065D}" type="slidenum">
              <a:rPr lang="en-US" altLang="en-US" smtClean="0"/>
              <a:pPr/>
              <a:t>1</a:t>
            </a:fld>
            <a:endParaRPr lang="en-US"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D82CE997-3ED9-1945-BD0E-11CB972FEC0C}"/>
              </a:ext>
            </a:extLst>
          </p:cNvPr>
          <p:cNvSpPr>
            <a:spLocks noGrp="1" noChangeArrowheads="1"/>
          </p:cNvSpPr>
          <p:nvPr>
            <p:ph type="title" idx="4294967295"/>
          </p:nvPr>
        </p:nvSpPr>
        <p:spPr>
          <a:xfrm>
            <a:off x="0" y="0"/>
            <a:ext cx="7772400" cy="700088"/>
          </a:xfrm>
        </p:spPr>
        <p:txBody>
          <a:bodyPr anchor="ctr"/>
          <a:lstStyle/>
          <a:p>
            <a:pPr eaLnBrk="1" hangingPunct="1">
              <a:defRPr/>
            </a:pPr>
            <a:r>
              <a:rPr lang="en-US" sz="3300">
                <a:effectLst>
                  <a:outerShdw blurRad="38100" dist="38100" dir="2700000" algn="tl">
                    <a:srgbClr val="C0C0C0"/>
                  </a:outerShdw>
                </a:effectLst>
                <a:ea typeface="+mj-ea"/>
                <a:cs typeface="+mj-cs"/>
              </a:rPr>
              <a:t>GBN: Sender Extended FSM</a:t>
            </a:r>
            <a:endParaRPr lang="en-US" sz="4600">
              <a:effectLst>
                <a:outerShdw blurRad="38100" dist="38100" dir="2700000" algn="tl">
                  <a:srgbClr val="C0C0C0"/>
                </a:outerShdw>
              </a:effectLst>
              <a:ea typeface="+mj-ea"/>
              <a:cs typeface="+mj-cs"/>
            </a:endParaRPr>
          </a:p>
        </p:txBody>
      </p:sp>
      <p:grpSp>
        <p:nvGrpSpPr>
          <p:cNvPr id="20484" name="Group 3">
            <a:extLst>
              <a:ext uri="{FF2B5EF4-FFF2-40B4-BE49-F238E27FC236}">
                <a16:creationId xmlns:a16="http://schemas.microsoft.com/office/drawing/2014/main" id="{1489509A-2401-9746-BE4A-A20DB474C21D}"/>
              </a:ext>
            </a:extLst>
          </p:cNvPr>
          <p:cNvGrpSpPr>
            <a:grpSpLocks/>
          </p:cNvGrpSpPr>
          <p:nvPr/>
        </p:nvGrpSpPr>
        <p:grpSpPr bwMode="auto">
          <a:xfrm>
            <a:off x="3573463" y="3314700"/>
            <a:ext cx="800100" cy="657225"/>
            <a:chOff x="1939" y="2515"/>
            <a:chExt cx="504" cy="414"/>
          </a:xfrm>
        </p:grpSpPr>
        <p:sp>
          <p:nvSpPr>
            <p:cNvPr id="20504" name="Oval 4">
              <a:extLst>
                <a:ext uri="{FF2B5EF4-FFF2-40B4-BE49-F238E27FC236}">
                  <a16:creationId xmlns:a16="http://schemas.microsoft.com/office/drawing/2014/main" id="{4F1B4F90-B6AC-D949-8E9C-37B21B0AD9AB}"/>
                </a:ext>
              </a:extLst>
            </p:cNvPr>
            <p:cNvSpPr>
              <a:spLocks noChangeArrowheads="1"/>
            </p:cNvSpPr>
            <p:nvPr/>
          </p:nvSpPr>
          <p:spPr bwMode="auto">
            <a:xfrm>
              <a:off x="2004" y="2515"/>
              <a:ext cx="420" cy="414"/>
            </a:xfrm>
            <a:prstGeom prst="ellipse">
              <a:avLst/>
            </a:prstGeom>
            <a:solidFill>
              <a:srgbClr val="FFFFFF"/>
            </a:solidFill>
            <a:ln w="19050">
              <a:solidFill>
                <a:srgbClr val="000000"/>
              </a:solidFill>
              <a:round/>
              <a:headEnd/>
              <a:tailEnd/>
            </a:ln>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chemeClr val="bg2"/>
                </a:solidFill>
              </a:endParaRPr>
            </a:p>
          </p:txBody>
        </p:sp>
        <p:sp>
          <p:nvSpPr>
            <p:cNvPr id="20505" name="Text Box 5">
              <a:extLst>
                <a:ext uri="{FF2B5EF4-FFF2-40B4-BE49-F238E27FC236}">
                  <a16:creationId xmlns:a16="http://schemas.microsoft.com/office/drawing/2014/main" id="{3C0935EB-480B-F54C-A3CE-BCD6257809BD}"/>
                </a:ext>
              </a:extLst>
            </p:cNvPr>
            <p:cNvSpPr txBox="1">
              <a:spLocks noChangeArrowheads="1"/>
            </p:cNvSpPr>
            <p:nvPr/>
          </p:nvSpPr>
          <p:spPr bwMode="auto">
            <a:xfrm>
              <a:off x="1939" y="2611"/>
              <a:ext cx="5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solidFill>
                    <a:schemeClr val="bg2"/>
                  </a:solidFill>
                </a:rPr>
                <a:t>Wait</a:t>
              </a:r>
              <a:endParaRPr lang="en-US" altLang="en-US" sz="1800">
                <a:solidFill>
                  <a:schemeClr val="bg2"/>
                </a:solidFill>
                <a:latin typeface="Times New Roman" panose="02020603050405020304" pitchFamily="18" charset="0"/>
              </a:endParaRPr>
            </a:p>
          </p:txBody>
        </p:sp>
      </p:grpSp>
      <p:sp>
        <p:nvSpPr>
          <p:cNvPr id="20485" name="Line 6">
            <a:extLst>
              <a:ext uri="{FF2B5EF4-FFF2-40B4-BE49-F238E27FC236}">
                <a16:creationId xmlns:a16="http://schemas.microsoft.com/office/drawing/2014/main" id="{891CB755-25E2-894B-BD69-B29F87B3CC13}"/>
              </a:ext>
            </a:extLst>
          </p:cNvPr>
          <p:cNvSpPr>
            <a:spLocks noChangeShapeType="1"/>
          </p:cNvSpPr>
          <p:nvPr/>
        </p:nvSpPr>
        <p:spPr bwMode="auto">
          <a:xfrm>
            <a:off x="2066925" y="2401888"/>
            <a:ext cx="1624013" cy="1069975"/>
          </a:xfrm>
          <a:prstGeom prst="line">
            <a:avLst/>
          </a:prstGeom>
          <a:noFill/>
          <a:ln w="2857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6" name="Text Box 7">
            <a:extLst>
              <a:ext uri="{FF2B5EF4-FFF2-40B4-BE49-F238E27FC236}">
                <a16:creationId xmlns:a16="http://schemas.microsoft.com/office/drawing/2014/main" id="{C52E006F-483E-BF42-9842-8E6458A6BD2A}"/>
              </a:ext>
            </a:extLst>
          </p:cNvPr>
          <p:cNvSpPr txBox="1">
            <a:spLocks noChangeArrowheads="1"/>
          </p:cNvSpPr>
          <p:nvPr/>
        </p:nvSpPr>
        <p:spPr bwMode="auto">
          <a:xfrm>
            <a:off x="4789488" y="3381375"/>
            <a:ext cx="277653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start_timer</a:t>
            </a:r>
          </a:p>
          <a:p>
            <a:pPr eaLnBrk="1" hangingPunct="1"/>
            <a:r>
              <a:rPr lang="en-US" altLang="en-US" sz="1400"/>
              <a:t>udt_send(sndpkt[base])</a:t>
            </a:r>
          </a:p>
          <a:p>
            <a:pPr eaLnBrk="1" hangingPunct="1"/>
            <a:r>
              <a:rPr lang="en-US" altLang="en-US" sz="1400"/>
              <a:t>udt_send(sndpkt[base+1])</a:t>
            </a:r>
          </a:p>
          <a:p>
            <a:pPr eaLnBrk="1" hangingPunct="1"/>
            <a:r>
              <a:rPr lang="en-US" altLang="en-US" sz="1400"/>
              <a:t>…</a:t>
            </a:r>
          </a:p>
          <a:p>
            <a:pPr eaLnBrk="1" hangingPunct="1"/>
            <a:r>
              <a:rPr lang="en-US" altLang="en-US" sz="1400"/>
              <a:t>udt_send(sndpkt[nextseqnum-1)</a:t>
            </a:r>
          </a:p>
          <a:p>
            <a:pPr algn="ctr" eaLnBrk="1" hangingPunct="1"/>
            <a:endParaRPr lang="en-US" altLang="en-US" sz="1400">
              <a:latin typeface="Times New Roman" panose="02020603050405020304" pitchFamily="18" charset="0"/>
            </a:endParaRPr>
          </a:p>
        </p:txBody>
      </p:sp>
      <p:sp>
        <p:nvSpPr>
          <p:cNvPr id="20487" name="Text Box 8">
            <a:extLst>
              <a:ext uri="{FF2B5EF4-FFF2-40B4-BE49-F238E27FC236}">
                <a16:creationId xmlns:a16="http://schemas.microsoft.com/office/drawing/2014/main" id="{69A9920F-C869-B947-8A7D-2F322A387DC4}"/>
              </a:ext>
            </a:extLst>
          </p:cNvPr>
          <p:cNvSpPr txBox="1">
            <a:spLocks noChangeArrowheads="1"/>
          </p:cNvSpPr>
          <p:nvPr/>
        </p:nvSpPr>
        <p:spPr bwMode="auto">
          <a:xfrm>
            <a:off x="4811713" y="3146425"/>
            <a:ext cx="11001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timeout</a:t>
            </a:r>
            <a:endParaRPr lang="en-US" altLang="en-US" sz="1400">
              <a:latin typeface="Times New Roman" panose="02020603050405020304" pitchFamily="18" charset="0"/>
            </a:endParaRPr>
          </a:p>
          <a:p>
            <a:pPr algn="ctr" eaLnBrk="1" hangingPunct="1"/>
            <a:endParaRPr lang="en-US" altLang="en-US" sz="1400">
              <a:latin typeface="Times New Roman" panose="02020603050405020304" pitchFamily="18" charset="0"/>
            </a:endParaRPr>
          </a:p>
        </p:txBody>
      </p:sp>
      <p:sp>
        <p:nvSpPr>
          <p:cNvPr id="20488" name="Line 9">
            <a:extLst>
              <a:ext uri="{FF2B5EF4-FFF2-40B4-BE49-F238E27FC236}">
                <a16:creationId xmlns:a16="http://schemas.microsoft.com/office/drawing/2014/main" id="{39631807-5957-B146-8723-894AEFF7B7BE}"/>
              </a:ext>
            </a:extLst>
          </p:cNvPr>
          <p:cNvSpPr>
            <a:spLocks noChangeShapeType="1"/>
          </p:cNvSpPr>
          <p:nvPr/>
        </p:nvSpPr>
        <p:spPr bwMode="auto">
          <a:xfrm>
            <a:off x="4895850" y="3422650"/>
            <a:ext cx="1619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Freeform 10">
            <a:extLst>
              <a:ext uri="{FF2B5EF4-FFF2-40B4-BE49-F238E27FC236}">
                <a16:creationId xmlns:a16="http://schemas.microsoft.com/office/drawing/2014/main" id="{1054763A-B253-DB49-BA40-04C8040F4195}"/>
              </a:ext>
            </a:extLst>
          </p:cNvPr>
          <p:cNvSpPr>
            <a:spLocks/>
          </p:cNvSpPr>
          <p:nvPr/>
        </p:nvSpPr>
        <p:spPr bwMode="auto">
          <a:xfrm>
            <a:off x="4398963" y="3070225"/>
            <a:ext cx="393700" cy="1152525"/>
          </a:xfrm>
          <a:custGeom>
            <a:avLst/>
            <a:gdLst>
              <a:gd name="T0" fmla="*/ 2147483647 w 619"/>
              <a:gd name="T1" fmla="*/ 2147483647 h 1815"/>
              <a:gd name="T2" fmla="*/ 0 w 619"/>
              <a:gd name="T3" fmla="*/ 2147483647 h 1815"/>
              <a:gd name="T4" fmla="*/ 0 60000 65536"/>
              <a:gd name="T5" fmla="*/ 0 60000 65536"/>
              <a:gd name="T6" fmla="*/ 0 w 619"/>
              <a:gd name="T7" fmla="*/ 0 h 1815"/>
              <a:gd name="T8" fmla="*/ 619 w 619"/>
              <a:gd name="T9" fmla="*/ 1815 h 1815"/>
            </a:gdLst>
            <a:ahLst/>
            <a:cxnLst>
              <a:cxn ang="T4">
                <a:pos x="T0" y="T1"/>
              </a:cxn>
              <a:cxn ang="T5">
                <a:pos x="T2" y="T3"/>
              </a:cxn>
            </a:cxnLst>
            <a:rect l="T6" t="T7" r="T8" b="T9"/>
            <a:pathLst>
              <a:path w="619" h="1815">
                <a:moveTo>
                  <a:pt x="39" y="1136"/>
                </a:moveTo>
                <a:cubicBezTo>
                  <a:pt x="619" y="1815"/>
                  <a:pt x="484" y="0"/>
                  <a:pt x="0" y="773"/>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0" name="Text Box 11">
            <a:extLst>
              <a:ext uri="{FF2B5EF4-FFF2-40B4-BE49-F238E27FC236}">
                <a16:creationId xmlns:a16="http://schemas.microsoft.com/office/drawing/2014/main" id="{7FFAC698-CB62-784F-A335-E1C00B375248}"/>
              </a:ext>
            </a:extLst>
          </p:cNvPr>
          <p:cNvSpPr txBox="1">
            <a:spLocks noChangeArrowheads="1"/>
          </p:cNvSpPr>
          <p:nvPr/>
        </p:nvSpPr>
        <p:spPr bwMode="auto">
          <a:xfrm>
            <a:off x="3232150" y="641350"/>
            <a:ext cx="23336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rdt_send(data)</a:t>
            </a:r>
            <a:r>
              <a:rPr lang="en-US" altLang="en-US" sz="1000"/>
              <a:t> </a:t>
            </a:r>
            <a:endParaRPr lang="en-US" altLang="en-US" sz="2400">
              <a:latin typeface="Times New Roman" panose="02020603050405020304" pitchFamily="18" charset="0"/>
            </a:endParaRPr>
          </a:p>
        </p:txBody>
      </p:sp>
      <p:sp>
        <p:nvSpPr>
          <p:cNvPr id="20491" name="Line 12">
            <a:extLst>
              <a:ext uri="{FF2B5EF4-FFF2-40B4-BE49-F238E27FC236}">
                <a16:creationId xmlns:a16="http://schemas.microsoft.com/office/drawing/2014/main" id="{DF23F4A7-A436-8940-B4E3-040FFC7FAD4C}"/>
              </a:ext>
            </a:extLst>
          </p:cNvPr>
          <p:cNvSpPr>
            <a:spLocks noChangeShapeType="1"/>
          </p:cNvSpPr>
          <p:nvPr/>
        </p:nvSpPr>
        <p:spPr bwMode="auto">
          <a:xfrm>
            <a:off x="3340100" y="960438"/>
            <a:ext cx="1914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Text Box 13">
            <a:extLst>
              <a:ext uri="{FF2B5EF4-FFF2-40B4-BE49-F238E27FC236}">
                <a16:creationId xmlns:a16="http://schemas.microsoft.com/office/drawing/2014/main" id="{E6D8FE78-94F4-634A-9582-BC52B7314027}"/>
              </a:ext>
            </a:extLst>
          </p:cNvPr>
          <p:cNvSpPr txBox="1">
            <a:spLocks noChangeArrowheads="1"/>
          </p:cNvSpPr>
          <p:nvPr/>
        </p:nvSpPr>
        <p:spPr bwMode="auto">
          <a:xfrm>
            <a:off x="3232150" y="963613"/>
            <a:ext cx="552132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if (nextseqnum &lt; base+N) {</a:t>
            </a:r>
          </a:p>
          <a:p>
            <a:pPr eaLnBrk="1" hangingPunct="1"/>
            <a:r>
              <a:rPr lang="en-US" altLang="en-US" sz="1400"/>
              <a:t>    sndpkt[nextseqnum] = make_pkt(nextseqnum,data,chksum)</a:t>
            </a:r>
          </a:p>
          <a:p>
            <a:pPr eaLnBrk="1" hangingPunct="1"/>
            <a:r>
              <a:rPr lang="en-US" altLang="en-US" sz="1400"/>
              <a:t>    udt_send(sndpkt[nextseqnum])</a:t>
            </a:r>
          </a:p>
          <a:p>
            <a:pPr eaLnBrk="1" hangingPunct="1"/>
            <a:r>
              <a:rPr lang="en-US" altLang="en-US" sz="1400"/>
              <a:t>    if (base == nextseqnum) // start timer if first unacked pkt</a:t>
            </a:r>
          </a:p>
          <a:p>
            <a:pPr eaLnBrk="1" hangingPunct="1"/>
            <a:r>
              <a:rPr lang="en-US" altLang="en-US" sz="1400"/>
              <a:t>       start_timer</a:t>
            </a:r>
          </a:p>
          <a:p>
            <a:pPr eaLnBrk="1" hangingPunct="1"/>
            <a:r>
              <a:rPr lang="en-US" altLang="en-US" sz="1400"/>
              <a:t>    nextseqnum++</a:t>
            </a:r>
          </a:p>
          <a:p>
            <a:pPr eaLnBrk="1" hangingPunct="1"/>
            <a:r>
              <a:rPr lang="en-US" altLang="en-US" sz="1400"/>
              <a:t>    }</a:t>
            </a:r>
          </a:p>
          <a:p>
            <a:pPr eaLnBrk="1" hangingPunct="1"/>
            <a:r>
              <a:rPr lang="en-US" altLang="en-US" sz="1400"/>
              <a:t>else</a:t>
            </a:r>
          </a:p>
          <a:p>
            <a:pPr eaLnBrk="1" hangingPunct="1"/>
            <a:r>
              <a:rPr lang="en-US" altLang="en-US" sz="1400"/>
              <a:t>  refuse_data(data)</a:t>
            </a:r>
            <a:endParaRPr lang="en-US" altLang="en-US" sz="1400">
              <a:latin typeface="Times New Roman" panose="02020603050405020304" pitchFamily="18" charset="0"/>
            </a:endParaRPr>
          </a:p>
        </p:txBody>
      </p:sp>
      <p:sp>
        <p:nvSpPr>
          <p:cNvPr id="20493" name="Freeform 14">
            <a:extLst>
              <a:ext uri="{FF2B5EF4-FFF2-40B4-BE49-F238E27FC236}">
                <a16:creationId xmlns:a16="http://schemas.microsoft.com/office/drawing/2014/main" id="{A4090A37-F834-E148-89E2-7A4C651365ED}"/>
              </a:ext>
            </a:extLst>
          </p:cNvPr>
          <p:cNvSpPr>
            <a:spLocks/>
          </p:cNvSpPr>
          <p:nvPr/>
        </p:nvSpPr>
        <p:spPr bwMode="auto">
          <a:xfrm rot="5142103" flipH="1">
            <a:off x="3825876" y="2505075"/>
            <a:ext cx="393700" cy="1152525"/>
          </a:xfrm>
          <a:custGeom>
            <a:avLst/>
            <a:gdLst>
              <a:gd name="T0" fmla="*/ 2147483647 w 619"/>
              <a:gd name="T1" fmla="*/ 2147483647 h 1815"/>
              <a:gd name="T2" fmla="*/ 0 w 619"/>
              <a:gd name="T3" fmla="*/ 2147483647 h 1815"/>
              <a:gd name="T4" fmla="*/ 0 60000 65536"/>
              <a:gd name="T5" fmla="*/ 0 60000 65536"/>
              <a:gd name="T6" fmla="*/ 0 w 619"/>
              <a:gd name="T7" fmla="*/ 0 h 1815"/>
              <a:gd name="T8" fmla="*/ 619 w 619"/>
              <a:gd name="T9" fmla="*/ 1815 h 1815"/>
            </a:gdLst>
            <a:ahLst/>
            <a:cxnLst>
              <a:cxn ang="T4">
                <a:pos x="T0" y="T1"/>
              </a:cxn>
              <a:cxn ang="T5">
                <a:pos x="T2" y="T3"/>
              </a:cxn>
            </a:cxnLst>
            <a:rect l="T6" t="T7" r="T8" b="T9"/>
            <a:pathLst>
              <a:path w="619" h="1815">
                <a:moveTo>
                  <a:pt x="39" y="1136"/>
                </a:moveTo>
                <a:cubicBezTo>
                  <a:pt x="619" y="1815"/>
                  <a:pt x="484" y="0"/>
                  <a:pt x="0" y="773"/>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4" name="Text Box 15">
            <a:extLst>
              <a:ext uri="{FF2B5EF4-FFF2-40B4-BE49-F238E27FC236}">
                <a16:creationId xmlns:a16="http://schemas.microsoft.com/office/drawing/2014/main" id="{B8AD0EEA-92D1-4341-8C01-17A8F5C5F505}"/>
              </a:ext>
            </a:extLst>
          </p:cNvPr>
          <p:cNvSpPr txBox="1">
            <a:spLocks noChangeArrowheads="1"/>
          </p:cNvSpPr>
          <p:nvPr/>
        </p:nvSpPr>
        <p:spPr bwMode="auto">
          <a:xfrm>
            <a:off x="3381375" y="5049838"/>
            <a:ext cx="471011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base = getacknum(rcvpkt)+1</a:t>
            </a:r>
          </a:p>
          <a:p>
            <a:pPr eaLnBrk="1" hangingPunct="1"/>
            <a:r>
              <a:rPr lang="en-US" altLang="en-US" sz="1400"/>
              <a:t>If (base == nextseqnum)  // no more unacked pkts</a:t>
            </a:r>
          </a:p>
          <a:p>
            <a:pPr eaLnBrk="1" hangingPunct="1"/>
            <a:r>
              <a:rPr lang="en-US" altLang="en-US" sz="1400"/>
              <a:t>    stop_timer</a:t>
            </a:r>
          </a:p>
          <a:p>
            <a:pPr eaLnBrk="1" hangingPunct="1"/>
            <a:r>
              <a:rPr lang="en-US" altLang="en-US" sz="1400"/>
              <a:t>  else</a:t>
            </a:r>
          </a:p>
          <a:p>
            <a:pPr eaLnBrk="1" hangingPunct="1"/>
            <a:r>
              <a:rPr lang="en-US" altLang="en-US" sz="1400"/>
              <a:t>    start_timer</a:t>
            </a:r>
            <a:endParaRPr lang="en-US" altLang="en-US" sz="1400">
              <a:latin typeface="Times New Roman" panose="02020603050405020304" pitchFamily="18" charset="0"/>
            </a:endParaRPr>
          </a:p>
        </p:txBody>
      </p:sp>
      <p:sp>
        <p:nvSpPr>
          <p:cNvPr id="20495" name="Text Box 16">
            <a:extLst>
              <a:ext uri="{FF2B5EF4-FFF2-40B4-BE49-F238E27FC236}">
                <a16:creationId xmlns:a16="http://schemas.microsoft.com/office/drawing/2014/main" id="{6714AE5E-8F08-4541-B5B0-5A8A53DD65CF}"/>
              </a:ext>
            </a:extLst>
          </p:cNvPr>
          <p:cNvSpPr txBox="1">
            <a:spLocks noChangeArrowheads="1"/>
          </p:cNvSpPr>
          <p:nvPr/>
        </p:nvSpPr>
        <p:spPr bwMode="auto">
          <a:xfrm>
            <a:off x="3394075" y="4549775"/>
            <a:ext cx="28336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rdt_rcv(rcvpkt) &amp;&amp; </a:t>
            </a:r>
          </a:p>
          <a:p>
            <a:pPr eaLnBrk="1" hangingPunct="1"/>
            <a:r>
              <a:rPr lang="en-US" altLang="en-US" sz="1400"/>
              <a:t>   notcorrupt(rcvpkt) </a:t>
            </a:r>
          </a:p>
          <a:p>
            <a:pPr algn="ctr" eaLnBrk="1" hangingPunct="1"/>
            <a:endParaRPr lang="en-US" altLang="en-US" sz="1400">
              <a:latin typeface="Times New Roman" panose="02020603050405020304" pitchFamily="18" charset="0"/>
            </a:endParaRPr>
          </a:p>
        </p:txBody>
      </p:sp>
      <p:sp>
        <p:nvSpPr>
          <p:cNvPr id="20496" name="Line 17">
            <a:extLst>
              <a:ext uri="{FF2B5EF4-FFF2-40B4-BE49-F238E27FC236}">
                <a16:creationId xmlns:a16="http://schemas.microsoft.com/office/drawing/2014/main" id="{63A9AFEE-4583-8444-B952-CAD8244755C2}"/>
              </a:ext>
            </a:extLst>
          </p:cNvPr>
          <p:cNvSpPr>
            <a:spLocks noChangeShapeType="1"/>
          </p:cNvSpPr>
          <p:nvPr/>
        </p:nvSpPr>
        <p:spPr bwMode="auto">
          <a:xfrm>
            <a:off x="3486150" y="5073650"/>
            <a:ext cx="16192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7" name="Freeform 18">
            <a:extLst>
              <a:ext uri="{FF2B5EF4-FFF2-40B4-BE49-F238E27FC236}">
                <a16:creationId xmlns:a16="http://schemas.microsoft.com/office/drawing/2014/main" id="{AA21E2E4-2584-404A-86E5-4D70BD4029F1}"/>
              </a:ext>
            </a:extLst>
          </p:cNvPr>
          <p:cNvSpPr>
            <a:spLocks/>
          </p:cNvSpPr>
          <p:nvPr/>
        </p:nvSpPr>
        <p:spPr bwMode="auto">
          <a:xfrm>
            <a:off x="3543300" y="4017963"/>
            <a:ext cx="1054100" cy="674687"/>
          </a:xfrm>
          <a:custGeom>
            <a:avLst/>
            <a:gdLst>
              <a:gd name="T0" fmla="*/ 2147483647 w 664"/>
              <a:gd name="T1" fmla="*/ 2147483647 h 425"/>
              <a:gd name="T2" fmla="*/ 2147483647 w 664"/>
              <a:gd name="T3" fmla="*/ 0 h 425"/>
              <a:gd name="T4" fmla="*/ 0 60000 65536"/>
              <a:gd name="T5" fmla="*/ 0 60000 65536"/>
              <a:gd name="T6" fmla="*/ 0 w 664"/>
              <a:gd name="T7" fmla="*/ 0 h 425"/>
              <a:gd name="T8" fmla="*/ 664 w 664"/>
              <a:gd name="T9" fmla="*/ 425 h 425"/>
            </a:gdLst>
            <a:ahLst/>
            <a:cxnLst>
              <a:cxn ang="T4">
                <a:pos x="T0" y="T1"/>
              </a:cxn>
              <a:cxn ang="T5">
                <a:pos x="T2" y="T3"/>
              </a:cxn>
            </a:cxnLst>
            <a:rect l="T6" t="T7" r="T8" b="T9"/>
            <a:pathLst>
              <a:path w="664" h="425">
                <a:moveTo>
                  <a:pt x="241" y="20"/>
                </a:moveTo>
                <a:cubicBezTo>
                  <a:pt x="0" y="393"/>
                  <a:pt x="664" y="425"/>
                  <a:pt x="388" y="0"/>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8" name="Line 19">
            <a:extLst>
              <a:ext uri="{FF2B5EF4-FFF2-40B4-BE49-F238E27FC236}">
                <a16:creationId xmlns:a16="http://schemas.microsoft.com/office/drawing/2014/main" id="{4A796E29-0BF4-BD49-81E9-945534C6C9DE}"/>
              </a:ext>
            </a:extLst>
          </p:cNvPr>
          <p:cNvSpPr>
            <a:spLocks noChangeShapeType="1"/>
          </p:cNvSpPr>
          <p:nvPr/>
        </p:nvSpPr>
        <p:spPr bwMode="auto">
          <a:xfrm>
            <a:off x="1652588" y="2828925"/>
            <a:ext cx="8032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Text Box 20">
            <a:extLst>
              <a:ext uri="{FF2B5EF4-FFF2-40B4-BE49-F238E27FC236}">
                <a16:creationId xmlns:a16="http://schemas.microsoft.com/office/drawing/2014/main" id="{2751DAFC-0B87-524E-9E65-2B9423F38F1D}"/>
              </a:ext>
            </a:extLst>
          </p:cNvPr>
          <p:cNvSpPr txBox="1">
            <a:spLocks noChangeArrowheads="1"/>
          </p:cNvSpPr>
          <p:nvPr/>
        </p:nvSpPr>
        <p:spPr bwMode="auto">
          <a:xfrm>
            <a:off x="1525588" y="2790825"/>
            <a:ext cx="14859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base=1</a:t>
            </a:r>
          </a:p>
          <a:p>
            <a:pPr eaLnBrk="1" hangingPunct="1"/>
            <a:r>
              <a:rPr lang="en-US" altLang="en-US" sz="1400"/>
              <a:t>nextseqnum=1</a:t>
            </a:r>
            <a:endParaRPr lang="en-US" altLang="en-US" sz="1400">
              <a:latin typeface="Times New Roman" panose="02020603050405020304" pitchFamily="18" charset="0"/>
            </a:endParaRPr>
          </a:p>
          <a:p>
            <a:pPr algn="ctr" eaLnBrk="1" hangingPunct="1"/>
            <a:endParaRPr lang="en-US" altLang="en-US" sz="2400">
              <a:latin typeface="Times New Roman" panose="02020603050405020304" pitchFamily="18" charset="0"/>
            </a:endParaRPr>
          </a:p>
        </p:txBody>
      </p:sp>
      <p:sp>
        <p:nvSpPr>
          <p:cNvPr id="20500" name="Text Box 21">
            <a:extLst>
              <a:ext uri="{FF2B5EF4-FFF2-40B4-BE49-F238E27FC236}">
                <a16:creationId xmlns:a16="http://schemas.microsoft.com/office/drawing/2014/main" id="{D8E89D26-1BEC-F74A-A297-A8202E5CBF8E}"/>
              </a:ext>
            </a:extLst>
          </p:cNvPr>
          <p:cNvSpPr txBox="1">
            <a:spLocks noChangeArrowheads="1"/>
          </p:cNvSpPr>
          <p:nvPr/>
        </p:nvSpPr>
        <p:spPr bwMode="auto">
          <a:xfrm>
            <a:off x="1289050" y="3860800"/>
            <a:ext cx="20478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rdt_rcv(rcvpkt) </a:t>
            </a:r>
          </a:p>
          <a:p>
            <a:pPr eaLnBrk="1" hangingPunct="1"/>
            <a:r>
              <a:rPr lang="en-US" altLang="en-US" sz="1400"/>
              <a:t>   &amp;&amp; corrupt(rcvpkt)</a:t>
            </a:r>
            <a:r>
              <a:rPr lang="en-US" altLang="en-US" sz="1000"/>
              <a:t> </a:t>
            </a:r>
          </a:p>
          <a:p>
            <a:pPr algn="ctr" eaLnBrk="1" hangingPunct="1"/>
            <a:endParaRPr lang="en-US" altLang="en-US" sz="2400">
              <a:latin typeface="Times New Roman" panose="02020603050405020304" pitchFamily="18" charset="0"/>
            </a:endParaRPr>
          </a:p>
        </p:txBody>
      </p:sp>
      <p:sp>
        <p:nvSpPr>
          <p:cNvPr id="20501" name="Line 22">
            <a:extLst>
              <a:ext uri="{FF2B5EF4-FFF2-40B4-BE49-F238E27FC236}">
                <a16:creationId xmlns:a16="http://schemas.microsoft.com/office/drawing/2014/main" id="{E1C3F214-4B1F-1B40-8591-0E564D0367BB}"/>
              </a:ext>
            </a:extLst>
          </p:cNvPr>
          <p:cNvSpPr>
            <a:spLocks noChangeShapeType="1"/>
          </p:cNvSpPr>
          <p:nvPr/>
        </p:nvSpPr>
        <p:spPr bwMode="auto">
          <a:xfrm flipV="1">
            <a:off x="1381125" y="4359275"/>
            <a:ext cx="15208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2" name="Freeform 23">
            <a:extLst>
              <a:ext uri="{FF2B5EF4-FFF2-40B4-BE49-F238E27FC236}">
                <a16:creationId xmlns:a16="http://schemas.microsoft.com/office/drawing/2014/main" id="{E5AA627B-E839-A74A-9F35-B724DF3603E0}"/>
              </a:ext>
            </a:extLst>
          </p:cNvPr>
          <p:cNvSpPr>
            <a:spLocks/>
          </p:cNvSpPr>
          <p:nvPr/>
        </p:nvSpPr>
        <p:spPr bwMode="auto">
          <a:xfrm>
            <a:off x="2936875" y="3792538"/>
            <a:ext cx="695325" cy="638175"/>
          </a:xfrm>
          <a:custGeom>
            <a:avLst/>
            <a:gdLst>
              <a:gd name="T0" fmla="*/ 2147483647 w 1095"/>
              <a:gd name="T1" fmla="*/ 0 h 1005"/>
              <a:gd name="T2" fmla="*/ 2147483647 w 1095"/>
              <a:gd name="T3" fmla="*/ 2147483647 h 1005"/>
              <a:gd name="T4" fmla="*/ 0 60000 65536"/>
              <a:gd name="T5" fmla="*/ 0 60000 65536"/>
              <a:gd name="T6" fmla="*/ 0 w 1095"/>
              <a:gd name="T7" fmla="*/ 0 h 1005"/>
              <a:gd name="T8" fmla="*/ 1095 w 1095"/>
              <a:gd name="T9" fmla="*/ 1005 h 1005"/>
            </a:gdLst>
            <a:ahLst/>
            <a:cxnLst>
              <a:cxn ang="T4">
                <a:pos x="T0" y="T1"/>
              </a:cxn>
              <a:cxn ang="T5">
                <a:pos x="T2" y="T3"/>
              </a:cxn>
            </a:cxnLst>
            <a:rect l="T6" t="T7" r="T8" b="T9"/>
            <a:pathLst>
              <a:path w="1095" h="1005">
                <a:moveTo>
                  <a:pt x="1005" y="0"/>
                </a:moveTo>
                <a:cubicBezTo>
                  <a:pt x="0" y="30"/>
                  <a:pt x="645" y="1005"/>
                  <a:pt x="1095" y="165"/>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03" name="Text Box 24">
            <a:extLst>
              <a:ext uri="{FF2B5EF4-FFF2-40B4-BE49-F238E27FC236}">
                <a16:creationId xmlns:a16="http://schemas.microsoft.com/office/drawing/2014/main" id="{E7AC2B41-388F-B94A-9F33-A5898B5A52FD}"/>
              </a:ext>
            </a:extLst>
          </p:cNvPr>
          <p:cNvSpPr txBox="1">
            <a:spLocks noChangeArrowheads="1"/>
          </p:cNvSpPr>
          <p:nvPr/>
        </p:nvSpPr>
        <p:spPr bwMode="auto">
          <a:xfrm>
            <a:off x="1568450" y="2498725"/>
            <a:ext cx="323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latin typeface="Symbol" pitchFamily="2" charset="2"/>
              </a:rPr>
              <a:t>L</a:t>
            </a:r>
          </a:p>
        </p:txBody>
      </p:sp>
      <p:sp>
        <p:nvSpPr>
          <p:cNvPr id="2" name="Date Placeholder 1">
            <a:extLst>
              <a:ext uri="{FF2B5EF4-FFF2-40B4-BE49-F238E27FC236}">
                <a16:creationId xmlns:a16="http://schemas.microsoft.com/office/drawing/2014/main" id="{FC3A15E5-B30B-D240-3385-07A4CCA7CA30}"/>
              </a:ext>
            </a:extLst>
          </p:cNvPr>
          <p:cNvSpPr>
            <a:spLocks noGrp="1"/>
          </p:cNvSpPr>
          <p:nvPr>
            <p:ph type="dt" sz="half" idx="10"/>
          </p:nvPr>
        </p:nvSpPr>
        <p:spPr/>
        <p:txBody>
          <a:bodyPr/>
          <a:lstStyle/>
          <a:p>
            <a:pPr>
              <a:defRPr/>
            </a:pPr>
            <a:fld id="{4995E544-6BCE-3043-B9A9-0F5E39DBEBFE}"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F04FB99B-0778-CB70-E0E7-B48A6BB01D02}"/>
              </a:ext>
            </a:extLst>
          </p:cNvPr>
          <p:cNvSpPr>
            <a:spLocks noGrp="1"/>
          </p:cNvSpPr>
          <p:nvPr>
            <p:ph type="sldNum" sz="quarter" idx="12"/>
          </p:nvPr>
        </p:nvSpPr>
        <p:spPr/>
        <p:txBody>
          <a:bodyPr/>
          <a:lstStyle/>
          <a:p>
            <a:fld id="{60955D2C-5FBB-1E4F-8D80-CD13EF03065D}"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a:extLst>
              <a:ext uri="{FF2B5EF4-FFF2-40B4-BE49-F238E27FC236}">
                <a16:creationId xmlns:a16="http://schemas.microsoft.com/office/drawing/2014/main" id="{323E8BB3-9894-C242-923A-27C6281D574B}"/>
              </a:ext>
            </a:extLst>
          </p:cNvPr>
          <p:cNvSpPr>
            <a:spLocks noGrp="1" noChangeArrowheads="1"/>
          </p:cNvSpPr>
          <p:nvPr>
            <p:ph type="title" idx="4294967295"/>
          </p:nvPr>
        </p:nvSpPr>
        <p:spPr>
          <a:xfrm>
            <a:off x="457200" y="277813"/>
            <a:ext cx="8229600" cy="882650"/>
          </a:xfrm>
        </p:spPr>
        <p:txBody>
          <a:bodyPr anchor="ctr"/>
          <a:lstStyle/>
          <a:p>
            <a:pPr eaLnBrk="1" hangingPunct="1">
              <a:defRPr/>
            </a:pPr>
            <a:r>
              <a:rPr lang="en-US" sz="2900">
                <a:effectLst>
                  <a:outerShdw blurRad="38100" dist="38100" dir="2700000" algn="tl">
                    <a:srgbClr val="C0C0C0"/>
                  </a:outerShdw>
                </a:effectLst>
                <a:ea typeface="+mj-ea"/>
                <a:cs typeface="+mj-cs"/>
              </a:rPr>
              <a:t>GBN: Receiver Extended FSM</a:t>
            </a:r>
            <a:endParaRPr lang="en-US">
              <a:effectLst>
                <a:outerShdw blurRad="38100" dist="38100" dir="2700000" algn="tl">
                  <a:srgbClr val="C0C0C0"/>
                </a:outerShdw>
              </a:effectLst>
              <a:ea typeface="+mj-ea"/>
              <a:cs typeface="+mj-cs"/>
            </a:endParaRPr>
          </a:p>
        </p:txBody>
      </p:sp>
      <p:sp>
        <p:nvSpPr>
          <p:cNvPr id="21508" name="Rectangle 3">
            <a:extLst>
              <a:ext uri="{FF2B5EF4-FFF2-40B4-BE49-F238E27FC236}">
                <a16:creationId xmlns:a16="http://schemas.microsoft.com/office/drawing/2014/main" id="{61E9D067-B8FB-2A4F-842B-60FFDEE96C7A}"/>
              </a:ext>
            </a:extLst>
          </p:cNvPr>
          <p:cNvSpPr>
            <a:spLocks noGrp="1" noChangeArrowheads="1"/>
          </p:cNvSpPr>
          <p:nvPr>
            <p:ph type="body" sz="half" idx="4294967295"/>
          </p:nvPr>
        </p:nvSpPr>
        <p:spPr>
          <a:xfrm>
            <a:off x="801688" y="3251200"/>
            <a:ext cx="8148637" cy="2854325"/>
          </a:xfrm>
        </p:spPr>
        <p:txBody>
          <a:bodyPr/>
          <a:lstStyle/>
          <a:p>
            <a:pPr eaLnBrk="1" hangingPunct="1">
              <a:buFont typeface="ZapfDingbats" pitchFamily="82" charset="2"/>
              <a:buNone/>
            </a:pPr>
            <a:r>
              <a:rPr lang="en-US" altLang="en-US" sz="2200"/>
              <a:t>ACK-only: always send ACK for correctly-received pkt with highest </a:t>
            </a:r>
            <a:r>
              <a:rPr lang="en-US" altLang="en-US" sz="2200" i="1">
                <a:solidFill>
                  <a:schemeClr val="accent2"/>
                </a:solidFill>
              </a:rPr>
              <a:t>in-order</a:t>
            </a:r>
            <a:r>
              <a:rPr lang="en-US" altLang="en-US" sz="2200"/>
              <a:t> seq #</a:t>
            </a:r>
          </a:p>
          <a:p>
            <a:pPr lvl="1" eaLnBrk="1" hangingPunct="1"/>
            <a:r>
              <a:rPr lang="en-US" altLang="en-US" sz="2000"/>
              <a:t>may generate duplicate ACKs</a:t>
            </a:r>
          </a:p>
          <a:p>
            <a:pPr lvl="1" eaLnBrk="1" hangingPunct="1"/>
            <a:r>
              <a:rPr lang="en-US" altLang="en-US" sz="2000"/>
              <a:t>need only remember </a:t>
            </a:r>
            <a:r>
              <a:rPr lang="en-US" altLang="en-US" sz="2000" b="1">
                <a:latin typeface="Courier New" panose="02070309020205020404" pitchFamily="49" charset="0"/>
              </a:rPr>
              <a:t>expectedseqnum</a:t>
            </a:r>
          </a:p>
          <a:p>
            <a:pPr eaLnBrk="1" hangingPunct="1"/>
            <a:r>
              <a:rPr lang="en-US" altLang="en-US" sz="2200"/>
              <a:t>out-of-order pkt: </a:t>
            </a:r>
          </a:p>
          <a:p>
            <a:pPr lvl="1" eaLnBrk="1" hangingPunct="1"/>
            <a:r>
              <a:rPr lang="en-US" altLang="en-US" sz="2000"/>
              <a:t>discard (don</a:t>
            </a:r>
            <a:r>
              <a:rPr lang="ja-JP" altLang="en-US" sz="2000"/>
              <a:t>’</a:t>
            </a:r>
            <a:r>
              <a:rPr lang="en-US" altLang="ja-JP" sz="2000"/>
              <a:t>t buffer) -&gt; no receiver buffering!</a:t>
            </a:r>
          </a:p>
          <a:p>
            <a:pPr lvl="1" eaLnBrk="1" hangingPunct="1"/>
            <a:r>
              <a:rPr lang="en-US" altLang="en-US" sz="2000"/>
              <a:t>Re-ACK pkt with highest in-order seq #</a:t>
            </a:r>
          </a:p>
        </p:txBody>
      </p:sp>
      <p:sp>
        <p:nvSpPr>
          <p:cNvPr id="21509" name="Oval 4">
            <a:extLst>
              <a:ext uri="{FF2B5EF4-FFF2-40B4-BE49-F238E27FC236}">
                <a16:creationId xmlns:a16="http://schemas.microsoft.com/office/drawing/2014/main" id="{F61737AE-B541-9046-952F-FC39BF881321}"/>
              </a:ext>
            </a:extLst>
          </p:cNvPr>
          <p:cNvSpPr>
            <a:spLocks noChangeArrowheads="1"/>
          </p:cNvSpPr>
          <p:nvPr/>
        </p:nvSpPr>
        <p:spPr bwMode="auto">
          <a:xfrm>
            <a:off x="3149600" y="1793875"/>
            <a:ext cx="666750" cy="657225"/>
          </a:xfrm>
          <a:prstGeom prst="ellipse">
            <a:avLst/>
          </a:prstGeom>
          <a:solidFill>
            <a:srgbClr val="FFFFFF"/>
          </a:solidFill>
          <a:ln w="19050">
            <a:solidFill>
              <a:srgbClr val="000000"/>
            </a:solidFill>
            <a:round/>
            <a:headEnd/>
            <a:tailEnd/>
          </a:ln>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1510" name="Text Box 5">
            <a:extLst>
              <a:ext uri="{FF2B5EF4-FFF2-40B4-BE49-F238E27FC236}">
                <a16:creationId xmlns:a16="http://schemas.microsoft.com/office/drawing/2014/main" id="{6C90DB97-31CB-264B-AD09-026F9BAFF0D5}"/>
              </a:ext>
            </a:extLst>
          </p:cNvPr>
          <p:cNvSpPr txBox="1">
            <a:spLocks noChangeArrowheads="1"/>
          </p:cNvSpPr>
          <p:nvPr/>
        </p:nvSpPr>
        <p:spPr bwMode="auto">
          <a:xfrm>
            <a:off x="3059113" y="1962150"/>
            <a:ext cx="800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solidFill>
                  <a:schemeClr val="bg2"/>
                </a:solidFill>
              </a:rPr>
              <a:t>Wait</a:t>
            </a:r>
            <a:endParaRPr lang="en-US" altLang="en-US" sz="1800">
              <a:solidFill>
                <a:schemeClr val="bg2"/>
              </a:solidFill>
              <a:latin typeface="Times New Roman" panose="02020603050405020304" pitchFamily="18" charset="0"/>
            </a:endParaRPr>
          </a:p>
        </p:txBody>
      </p:sp>
      <p:sp>
        <p:nvSpPr>
          <p:cNvPr id="21511" name="Line 6">
            <a:extLst>
              <a:ext uri="{FF2B5EF4-FFF2-40B4-BE49-F238E27FC236}">
                <a16:creationId xmlns:a16="http://schemas.microsoft.com/office/drawing/2014/main" id="{573A8D56-0266-7C44-B88F-EA427D8C9CAC}"/>
              </a:ext>
            </a:extLst>
          </p:cNvPr>
          <p:cNvSpPr>
            <a:spLocks noChangeShapeType="1"/>
          </p:cNvSpPr>
          <p:nvPr/>
        </p:nvSpPr>
        <p:spPr bwMode="auto">
          <a:xfrm>
            <a:off x="835025" y="1633538"/>
            <a:ext cx="2298700" cy="474662"/>
          </a:xfrm>
          <a:prstGeom prst="line">
            <a:avLst/>
          </a:prstGeom>
          <a:noFill/>
          <a:ln w="285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2" name="Text Box 7">
            <a:extLst>
              <a:ext uri="{FF2B5EF4-FFF2-40B4-BE49-F238E27FC236}">
                <a16:creationId xmlns:a16="http://schemas.microsoft.com/office/drawing/2014/main" id="{6BB747AE-6225-0F4F-A331-8C87F4890FBC}"/>
              </a:ext>
            </a:extLst>
          </p:cNvPr>
          <p:cNvSpPr txBox="1">
            <a:spLocks noChangeArrowheads="1"/>
          </p:cNvSpPr>
          <p:nvPr/>
        </p:nvSpPr>
        <p:spPr bwMode="auto">
          <a:xfrm>
            <a:off x="2547938" y="1220788"/>
            <a:ext cx="16176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udt_send(sndpkt)</a:t>
            </a:r>
            <a:endParaRPr lang="en-US" altLang="en-US" sz="1400">
              <a:latin typeface="Times New Roman" panose="02020603050405020304" pitchFamily="18" charset="0"/>
            </a:endParaRPr>
          </a:p>
        </p:txBody>
      </p:sp>
      <p:sp>
        <p:nvSpPr>
          <p:cNvPr id="21513" name="Text Box 8">
            <a:extLst>
              <a:ext uri="{FF2B5EF4-FFF2-40B4-BE49-F238E27FC236}">
                <a16:creationId xmlns:a16="http://schemas.microsoft.com/office/drawing/2014/main" id="{82493045-FE32-0041-A3B3-51161AE5C848}"/>
              </a:ext>
            </a:extLst>
          </p:cNvPr>
          <p:cNvSpPr txBox="1">
            <a:spLocks noChangeArrowheads="1"/>
          </p:cNvSpPr>
          <p:nvPr/>
        </p:nvSpPr>
        <p:spPr bwMode="auto">
          <a:xfrm>
            <a:off x="2587625" y="944563"/>
            <a:ext cx="7254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default</a:t>
            </a:r>
            <a:endParaRPr lang="en-US" altLang="en-US" sz="1400">
              <a:latin typeface="Times New Roman" panose="02020603050405020304" pitchFamily="18" charset="0"/>
            </a:endParaRPr>
          </a:p>
          <a:p>
            <a:pPr algn="ctr" eaLnBrk="1" hangingPunct="1"/>
            <a:endParaRPr lang="en-US" altLang="en-US" sz="2400">
              <a:latin typeface="Times New Roman" panose="02020603050405020304" pitchFamily="18" charset="0"/>
            </a:endParaRPr>
          </a:p>
        </p:txBody>
      </p:sp>
      <p:sp>
        <p:nvSpPr>
          <p:cNvPr id="21514" name="Line 9">
            <a:extLst>
              <a:ext uri="{FF2B5EF4-FFF2-40B4-BE49-F238E27FC236}">
                <a16:creationId xmlns:a16="http://schemas.microsoft.com/office/drawing/2014/main" id="{FA599A2B-57D2-DE4E-87A3-5305DDF18881}"/>
              </a:ext>
            </a:extLst>
          </p:cNvPr>
          <p:cNvSpPr>
            <a:spLocks noChangeShapeType="1"/>
          </p:cNvSpPr>
          <p:nvPr/>
        </p:nvSpPr>
        <p:spPr bwMode="auto">
          <a:xfrm>
            <a:off x="2668588" y="1241425"/>
            <a:ext cx="8159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Freeform 10">
            <a:extLst>
              <a:ext uri="{FF2B5EF4-FFF2-40B4-BE49-F238E27FC236}">
                <a16:creationId xmlns:a16="http://schemas.microsoft.com/office/drawing/2014/main" id="{A26BD247-C5E1-F54D-B23C-3A69B8C22066}"/>
              </a:ext>
            </a:extLst>
          </p:cNvPr>
          <p:cNvSpPr>
            <a:spLocks/>
          </p:cNvSpPr>
          <p:nvPr/>
        </p:nvSpPr>
        <p:spPr bwMode="auto">
          <a:xfrm>
            <a:off x="3822700" y="1536700"/>
            <a:ext cx="828675" cy="1152525"/>
          </a:xfrm>
          <a:custGeom>
            <a:avLst/>
            <a:gdLst>
              <a:gd name="T0" fmla="*/ 2147483647 w 619"/>
              <a:gd name="T1" fmla="*/ 2147483647 h 1815"/>
              <a:gd name="T2" fmla="*/ 0 w 619"/>
              <a:gd name="T3" fmla="*/ 2147483647 h 1815"/>
              <a:gd name="T4" fmla="*/ 0 60000 65536"/>
              <a:gd name="T5" fmla="*/ 0 60000 65536"/>
              <a:gd name="T6" fmla="*/ 0 w 619"/>
              <a:gd name="T7" fmla="*/ 0 h 1815"/>
              <a:gd name="T8" fmla="*/ 619 w 619"/>
              <a:gd name="T9" fmla="*/ 1815 h 1815"/>
            </a:gdLst>
            <a:ahLst/>
            <a:cxnLst>
              <a:cxn ang="T4">
                <a:pos x="T0" y="T1"/>
              </a:cxn>
              <a:cxn ang="T5">
                <a:pos x="T2" y="T3"/>
              </a:cxn>
            </a:cxnLst>
            <a:rect l="T6" t="T7" r="T8" b="T9"/>
            <a:pathLst>
              <a:path w="619" h="1815">
                <a:moveTo>
                  <a:pt x="39" y="1136"/>
                </a:moveTo>
                <a:cubicBezTo>
                  <a:pt x="619" y="1815"/>
                  <a:pt x="484" y="0"/>
                  <a:pt x="0" y="773"/>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6" name="Text Box 11">
            <a:extLst>
              <a:ext uri="{FF2B5EF4-FFF2-40B4-BE49-F238E27FC236}">
                <a16:creationId xmlns:a16="http://schemas.microsoft.com/office/drawing/2014/main" id="{8A61BDAB-323D-944E-A367-18B092816854}"/>
              </a:ext>
            </a:extLst>
          </p:cNvPr>
          <p:cNvSpPr txBox="1">
            <a:spLocks noChangeArrowheads="1"/>
          </p:cNvSpPr>
          <p:nvPr/>
        </p:nvSpPr>
        <p:spPr bwMode="auto">
          <a:xfrm>
            <a:off x="4316413" y="1306513"/>
            <a:ext cx="357028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rdt_rcv(rcvpkt)</a:t>
            </a:r>
          </a:p>
          <a:p>
            <a:pPr eaLnBrk="1" hangingPunct="1"/>
            <a:r>
              <a:rPr lang="en-US" altLang="en-US" sz="1400"/>
              <a:t>  &amp;&amp; notcurrupt(rcvpkt)</a:t>
            </a:r>
          </a:p>
          <a:p>
            <a:pPr eaLnBrk="1" hangingPunct="1"/>
            <a:r>
              <a:rPr lang="en-US" altLang="en-US" sz="1400"/>
              <a:t>  &amp;&amp; hasseqnum(rcvpkt,expectedseqnum) </a:t>
            </a:r>
            <a:endParaRPr lang="en-US" altLang="en-US" sz="1400">
              <a:latin typeface="Times New Roman" panose="02020603050405020304" pitchFamily="18" charset="0"/>
            </a:endParaRPr>
          </a:p>
        </p:txBody>
      </p:sp>
      <p:sp>
        <p:nvSpPr>
          <p:cNvPr id="21517" name="Line 12">
            <a:extLst>
              <a:ext uri="{FF2B5EF4-FFF2-40B4-BE49-F238E27FC236}">
                <a16:creationId xmlns:a16="http://schemas.microsoft.com/office/drawing/2014/main" id="{6CB15DA5-C8A1-CC40-86E8-047FF5EEC407}"/>
              </a:ext>
            </a:extLst>
          </p:cNvPr>
          <p:cNvSpPr>
            <a:spLocks noChangeShapeType="1"/>
          </p:cNvSpPr>
          <p:nvPr/>
        </p:nvSpPr>
        <p:spPr bwMode="auto">
          <a:xfrm>
            <a:off x="4386263" y="1998663"/>
            <a:ext cx="31750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Text Box 13">
            <a:extLst>
              <a:ext uri="{FF2B5EF4-FFF2-40B4-BE49-F238E27FC236}">
                <a16:creationId xmlns:a16="http://schemas.microsoft.com/office/drawing/2014/main" id="{4C22289D-32CD-FE43-90E7-FF88FCBACC61}"/>
              </a:ext>
            </a:extLst>
          </p:cNvPr>
          <p:cNvSpPr txBox="1">
            <a:spLocks noChangeArrowheads="1"/>
          </p:cNvSpPr>
          <p:nvPr/>
        </p:nvSpPr>
        <p:spPr bwMode="auto">
          <a:xfrm>
            <a:off x="4321175" y="2041525"/>
            <a:ext cx="43148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extract(rcvpkt,data)</a:t>
            </a:r>
          </a:p>
          <a:p>
            <a:pPr eaLnBrk="1" hangingPunct="1"/>
            <a:r>
              <a:rPr lang="en-US" altLang="en-US" sz="1400"/>
              <a:t>deliver_data(data)</a:t>
            </a:r>
          </a:p>
          <a:p>
            <a:pPr eaLnBrk="1" hangingPunct="1"/>
            <a:r>
              <a:rPr lang="en-US" altLang="en-US" sz="1400"/>
              <a:t>sndpkt = make_pkt(expectedseqnum,ACK,chksum)</a:t>
            </a:r>
          </a:p>
          <a:p>
            <a:pPr eaLnBrk="1" hangingPunct="1"/>
            <a:r>
              <a:rPr lang="en-US" altLang="en-US" sz="1400"/>
              <a:t>udt_send(sndpkt)</a:t>
            </a:r>
          </a:p>
          <a:p>
            <a:pPr eaLnBrk="1" hangingPunct="1"/>
            <a:r>
              <a:rPr lang="en-US" altLang="en-US" sz="1400"/>
              <a:t>expectedseqnum++</a:t>
            </a:r>
            <a:endParaRPr lang="en-US" altLang="en-US" sz="1400">
              <a:latin typeface="Times New Roman" panose="02020603050405020304" pitchFamily="18" charset="0"/>
            </a:endParaRPr>
          </a:p>
        </p:txBody>
      </p:sp>
      <p:sp>
        <p:nvSpPr>
          <p:cNvPr id="21519" name="Freeform 14">
            <a:extLst>
              <a:ext uri="{FF2B5EF4-FFF2-40B4-BE49-F238E27FC236}">
                <a16:creationId xmlns:a16="http://schemas.microsoft.com/office/drawing/2014/main" id="{8BC31975-D047-1540-B442-A3FF86D961BF}"/>
              </a:ext>
            </a:extLst>
          </p:cNvPr>
          <p:cNvSpPr>
            <a:spLocks/>
          </p:cNvSpPr>
          <p:nvPr/>
        </p:nvSpPr>
        <p:spPr bwMode="auto">
          <a:xfrm rot="5142103" flipH="1">
            <a:off x="3295651" y="1012825"/>
            <a:ext cx="393700" cy="1152525"/>
          </a:xfrm>
          <a:custGeom>
            <a:avLst/>
            <a:gdLst>
              <a:gd name="T0" fmla="*/ 2147483647 w 619"/>
              <a:gd name="T1" fmla="*/ 2147483647 h 1815"/>
              <a:gd name="T2" fmla="*/ 0 w 619"/>
              <a:gd name="T3" fmla="*/ 2147483647 h 1815"/>
              <a:gd name="T4" fmla="*/ 0 60000 65536"/>
              <a:gd name="T5" fmla="*/ 0 60000 65536"/>
              <a:gd name="T6" fmla="*/ 0 w 619"/>
              <a:gd name="T7" fmla="*/ 0 h 1815"/>
              <a:gd name="T8" fmla="*/ 619 w 619"/>
              <a:gd name="T9" fmla="*/ 1815 h 1815"/>
            </a:gdLst>
            <a:ahLst/>
            <a:cxnLst>
              <a:cxn ang="T4">
                <a:pos x="T0" y="T1"/>
              </a:cxn>
              <a:cxn ang="T5">
                <a:pos x="T2" y="T3"/>
              </a:cxn>
            </a:cxnLst>
            <a:rect l="T6" t="T7" r="T8" b="T9"/>
            <a:pathLst>
              <a:path w="619" h="1815">
                <a:moveTo>
                  <a:pt x="39" y="1136"/>
                </a:moveTo>
                <a:cubicBezTo>
                  <a:pt x="619" y="1815"/>
                  <a:pt x="484" y="0"/>
                  <a:pt x="0" y="773"/>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0" name="Line 15">
            <a:extLst>
              <a:ext uri="{FF2B5EF4-FFF2-40B4-BE49-F238E27FC236}">
                <a16:creationId xmlns:a16="http://schemas.microsoft.com/office/drawing/2014/main" id="{4CCFBF33-4FBF-C349-9628-F7DEA91DF231}"/>
              </a:ext>
            </a:extLst>
          </p:cNvPr>
          <p:cNvSpPr>
            <a:spLocks noChangeShapeType="1"/>
          </p:cNvSpPr>
          <p:nvPr/>
        </p:nvSpPr>
        <p:spPr bwMode="auto">
          <a:xfrm>
            <a:off x="774700" y="2046288"/>
            <a:ext cx="12382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1" name="Text Box 16">
            <a:extLst>
              <a:ext uri="{FF2B5EF4-FFF2-40B4-BE49-F238E27FC236}">
                <a16:creationId xmlns:a16="http://schemas.microsoft.com/office/drawing/2014/main" id="{618C9833-140C-324C-B36F-0BB501B2C358}"/>
              </a:ext>
            </a:extLst>
          </p:cNvPr>
          <p:cNvSpPr txBox="1">
            <a:spLocks noChangeArrowheads="1"/>
          </p:cNvSpPr>
          <p:nvPr/>
        </p:nvSpPr>
        <p:spPr bwMode="auto">
          <a:xfrm>
            <a:off x="684213" y="2066925"/>
            <a:ext cx="36417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expectedseqnum=1</a:t>
            </a:r>
          </a:p>
          <a:p>
            <a:pPr eaLnBrk="1" hangingPunct="1"/>
            <a:r>
              <a:rPr lang="en-US" altLang="en-US" sz="1400"/>
              <a:t>sndpkt =    </a:t>
            </a:r>
          </a:p>
          <a:p>
            <a:pPr eaLnBrk="1" hangingPunct="1"/>
            <a:r>
              <a:rPr lang="en-US" altLang="en-US" sz="1400"/>
              <a:t>  make_pkt(expectedseqnum,ACK,chksum)</a:t>
            </a:r>
          </a:p>
          <a:p>
            <a:pPr eaLnBrk="1" hangingPunct="1"/>
            <a:endParaRPr lang="en-US" altLang="en-US" sz="1400">
              <a:latin typeface="Times New Roman" panose="02020603050405020304" pitchFamily="18" charset="0"/>
            </a:endParaRPr>
          </a:p>
          <a:p>
            <a:pPr algn="ctr" eaLnBrk="1" hangingPunct="1"/>
            <a:endParaRPr lang="en-US" altLang="en-US" sz="2400">
              <a:latin typeface="Times New Roman" panose="02020603050405020304" pitchFamily="18" charset="0"/>
            </a:endParaRPr>
          </a:p>
        </p:txBody>
      </p:sp>
      <p:sp>
        <p:nvSpPr>
          <p:cNvPr id="21522" name="Text Box 17">
            <a:extLst>
              <a:ext uri="{FF2B5EF4-FFF2-40B4-BE49-F238E27FC236}">
                <a16:creationId xmlns:a16="http://schemas.microsoft.com/office/drawing/2014/main" id="{A921B761-C193-AF46-A063-31322C9C4824}"/>
              </a:ext>
            </a:extLst>
          </p:cNvPr>
          <p:cNvSpPr txBox="1">
            <a:spLocks noChangeArrowheads="1"/>
          </p:cNvSpPr>
          <p:nvPr/>
        </p:nvSpPr>
        <p:spPr bwMode="auto">
          <a:xfrm>
            <a:off x="720725" y="1743075"/>
            <a:ext cx="323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latin typeface="Symbol" pitchFamily="2" charset="2"/>
              </a:rPr>
              <a:t>L</a:t>
            </a:r>
          </a:p>
        </p:txBody>
      </p:sp>
      <p:sp>
        <p:nvSpPr>
          <p:cNvPr id="2" name="Date Placeholder 1">
            <a:extLst>
              <a:ext uri="{FF2B5EF4-FFF2-40B4-BE49-F238E27FC236}">
                <a16:creationId xmlns:a16="http://schemas.microsoft.com/office/drawing/2014/main" id="{67CF3C05-E284-5BD7-3BCF-D1C0B422D955}"/>
              </a:ext>
            </a:extLst>
          </p:cNvPr>
          <p:cNvSpPr>
            <a:spLocks noGrp="1"/>
          </p:cNvSpPr>
          <p:nvPr>
            <p:ph type="dt" sz="half" idx="10"/>
          </p:nvPr>
        </p:nvSpPr>
        <p:spPr/>
        <p:txBody>
          <a:bodyPr/>
          <a:lstStyle/>
          <a:p>
            <a:pPr>
              <a:defRPr/>
            </a:pPr>
            <a:fld id="{ECBC0902-3846-4D4F-9850-46659329A135}"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0B9BAE15-7ABF-A0A6-0C2A-CCBD919D622F}"/>
              </a:ext>
            </a:extLst>
          </p:cNvPr>
          <p:cNvSpPr>
            <a:spLocks noGrp="1"/>
          </p:cNvSpPr>
          <p:nvPr>
            <p:ph type="sldNum" sz="quarter" idx="12"/>
          </p:nvPr>
        </p:nvSpPr>
        <p:spPr/>
        <p:txBody>
          <a:bodyPr/>
          <a:lstStyle/>
          <a:p>
            <a:fld id="{60955D2C-5FBB-1E4F-8D80-CD13EF03065D}"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a:extLst>
              <a:ext uri="{FF2B5EF4-FFF2-40B4-BE49-F238E27FC236}">
                <a16:creationId xmlns:a16="http://schemas.microsoft.com/office/drawing/2014/main" id="{05EAB94D-736A-8048-AAD7-9847DDE20C96}"/>
              </a:ext>
            </a:extLst>
          </p:cNvPr>
          <p:cNvSpPr>
            <a:spLocks noGrp="1" noChangeArrowheads="1"/>
          </p:cNvSpPr>
          <p:nvPr>
            <p:ph type="title" idx="4294967295"/>
          </p:nvPr>
        </p:nvSpPr>
        <p:spPr>
          <a:xfrm>
            <a:off x="542925" y="438150"/>
            <a:ext cx="7772400" cy="1143000"/>
          </a:xfrm>
        </p:spPr>
        <p:txBody>
          <a:bodyPr anchor="ctr"/>
          <a:lstStyle/>
          <a:p>
            <a:pPr eaLnBrk="1" hangingPunct="1">
              <a:defRPr/>
            </a:pPr>
            <a:r>
              <a:rPr lang="en-US" sz="3400">
                <a:effectLst>
                  <a:outerShdw blurRad="38100" dist="38100" dir="2700000" algn="tl">
                    <a:srgbClr val="C0C0C0"/>
                  </a:outerShdw>
                </a:effectLst>
                <a:ea typeface="+mj-ea"/>
                <a:cs typeface="+mj-cs"/>
              </a:rPr>
              <a:t>GBN in</a:t>
            </a:r>
            <a:br>
              <a:rPr lang="en-US" sz="3400">
                <a:effectLst>
                  <a:outerShdw blurRad="38100" dist="38100" dir="2700000" algn="tl">
                    <a:srgbClr val="C0C0C0"/>
                  </a:outerShdw>
                </a:effectLst>
                <a:ea typeface="+mj-ea"/>
                <a:cs typeface="+mj-cs"/>
              </a:rPr>
            </a:br>
            <a:r>
              <a:rPr lang="en-US" sz="3400">
                <a:effectLst>
                  <a:outerShdw blurRad="38100" dist="38100" dir="2700000" algn="tl">
                    <a:srgbClr val="C0C0C0"/>
                  </a:outerShdw>
                </a:effectLst>
                <a:ea typeface="+mj-ea"/>
                <a:cs typeface="+mj-cs"/>
              </a:rPr>
              <a:t>action</a:t>
            </a:r>
            <a:endParaRPr lang="en-US">
              <a:effectLst>
                <a:outerShdw blurRad="38100" dist="38100" dir="2700000" algn="tl">
                  <a:srgbClr val="C0C0C0"/>
                </a:outerShdw>
              </a:effectLst>
              <a:ea typeface="+mj-ea"/>
              <a:cs typeface="+mj-cs"/>
            </a:endParaRPr>
          </a:p>
        </p:txBody>
      </p:sp>
      <p:pic>
        <p:nvPicPr>
          <p:cNvPr id="22532" name="Picture 3" descr="gbn_example">
            <a:extLst>
              <a:ext uri="{FF2B5EF4-FFF2-40B4-BE49-F238E27FC236}">
                <a16:creationId xmlns:a16="http://schemas.microsoft.com/office/drawing/2014/main" id="{2F53B9F4-85F7-5643-B593-49F3482772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65125"/>
            <a:ext cx="5972175"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F6263E1A-997C-1EE6-C597-69CC49A871FC}"/>
              </a:ext>
            </a:extLst>
          </p:cNvPr>
          <p:cNvSpPr>
            <a:spLocks noGrp="1"/>
          </p:cNvSpPr>
          <p:nvPr>
            <p:ph type="dt" sz="half" idx="10"/>
          </p:nvPr>
        </p:nvSpPr>
        <p:spPr/>
        <p:txBody>
          <a:bodyPr/>
          <a:lstStyle/>
          <a:p>
            <a:pPr>
              <a:defRPr/>
            </a:pPr>
            <a:fld id="{CE7831C7-C6FD-C44E-83AA-78AF7AA4CD28}"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5E8231DE-BC49-1CAD-DB0F-D12FEB459B63}"/>
              </a:ext>
            </a:extLst>
          </p:cNvPr>
          <p:cNvSpPr>
            <a:spLocks noGrp="1"/>
          </p:cNvSpPr>
          <p:nvPr>
            <p:ph type="sldNum" sz="quarter" idx="12"/>
          </p:nvPr>
        </p:nvSpPr>
        <p:spPr/>
        <p:txBody>
          <a:bodyPr/>
          <a:lstStyle/>
          <a:p>
            <a:fld id="{60955D2C-5FBB-1E4F-8D80-CD13EF03065D}"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a:extLst>
              <a:ext uri="{FF2B5EF4-FFF2-40B4-BE49-F238E27FC236}">
                <a16:creationId xmlns:a16="http://schemas.microsoft.com/office/drawing/2014/main" id="{DE8CFC16-BF17-424F-87F9-7E069CED909E}"/>
              </a:ext>
            </a:extLst>
          </p:cNvPr>
          <p:cNvSpPr>
            <a:spLocks noGrp="1" noChangeArrowheads="1"/>
          </p:cNvSpPr>
          <p:nvPr>
            <p:ph type="title" idx="4294967295"/>
          </p:nvPr>
        </p:nvSpPr>
        <p:spPr/>
        <p:txBody>
          <a:bodyPr anchor="ctr"/>
          <a:lstStyle/>
          <a:p>
            <a:pPr eaLnBrk="1" hangingPunct="1">
              <a:defRPr/>
            </a:pPr>
            <a:r>
              <a:rPr lang="en-US" sz="3800">
                <a:effectLst>
                  <a:outerShdw blurRad="38100" dist="38100" dir="2700000" algn="tl">
                    <a:srgbClr val="C0C0C0"/>
                  </a:outerShdw>
                </a:effectLst>
                <a:ea typeface="+mj-ea"/>
                <a:cs typeface="+mj-cs"/>
              </a:rPr>
              <a:t>Selective Repeat</a:t>
            </a:r>
            <a:endParaRPr lang="en-US" sz="4600">
              <a:effectLst>
                <a:outerShdw blurRad="38100" dist="38100" dir="2700000" algn="tl">
                  <a:srgbClr val="C0C0C0"/>
                </a:outerShdw>
              </a:effectLst>
              <a:ea typeface="+mj-ea"/>
              <a:cs typeface="+mj-cs"/>
            </a:endParaRPr>
          </a:p>
        </p:txBody>
      </p:sp>
      <p:sp>
        <p:nvSpPr>
          <p:cNvPr id="23556" name="Rectangle 3">
            <a:extLst>
              <a:ext uri="{FF2B5EF4-FFF2-40B4-BE49-F238E27FC236}">
                <a16:creationId xmlns:a16="http://schemas.microsoft.com/office/drawing/2014/main" id="{8E0457B4-129C-F746-847E-89066D0BA0FE}"/>
              </a:ext>
            </a:extLst>
          </p:cNvPr>
          <p:cNvSpPr>
            <a:spLocks noGrp="1" noChangeArrowheads="1"/>
          </p:cNvSpPr>
          <p:nvPr>
            <p:ph type="body" sz="half" idx="4294967295"/>
          </p:nvPr>
        </p:nvSpPr>
        <p:spPr>
          <a:xfrm>
            <a:off x="552450" y="1466850"/>
            <a:ext cx="7562850" cy="4648200"/>
          </a:xfrm>
        </p:spPr>
        <p:txBody>
          <a:bodyPr/>
          <a:lstStyle/>
          <a:p>
            <a:pPr eaLnBrk="1" hangingPunct="1"/>
            <a:r>
              <a:rPr lang="en-US" altLang="en-US" sz="2200"/>
              <a:t>Receiver </a:t>
            </a:r>
            <a:r>
              <a:rPr lang="en-US" altLang="en-US" sz="2200" i="1"/>
              <a:t>individually</a:t>
            </a:r>
            <a:r>
              <a:rPr lang="en-US" altLang="en-US" sz="2200"/>
              <a:t> acknowledges all correctly received pkts</a:t>
            </a:r>
          </a:p>
          <a:p>
            <a:pPr lvl="1" eaLnBrk="1" hangingPunct="1"/>
            <a:r>
              <a:rPr lang="en-US" altLang="en-US" sz="2000"/>
              <a:t>Buffers pkts, as needed, for eventual in-order delivery to upper layer</a:t>
            </a:r>
          </a:p>
          <a:p>
            <a:pPr eaLnBrk="1" hangingPunct="1"/>
            <a:r>
              <a:rPr lang="en-US" altLang="en-US" sz="2200"/>
              <a:t>Sender only resends pkts for which ACK not received</a:t>
            </a:r>
          </a:p>
          <a:p>
            <a:pPr lvl="1" eaLnBrk="1" hangingPunct="1"/>
            <a:r>
              <a:rPr lang="en-US" altLang="en-US" sz="2000"/>
              <a:t>Sender timer for each unacked pkt</a:t>
            </a:r>
          </a:p>
          <a:p>
            <a:pPr eaLnBrk="1" hangingPunct="1"/>
            <a:r>
              <a:rPr lang="en-US" altLang="en-US" sz="2200"/>
              <a:t>Sender window</a:t>
            </a:r>
          </a:p>
          <a:p>
            <a:pPr lvl="1" eaLnBrk="1" hangingPunct="1"/>
            <a:r>
              <a:rPr lang="en-US" altLang="en-US" sz="2000"/>
              <a:t>N consecutive seq #</a:t>
            </a:r>
            <a:r>
              <a:rPr lang="ja-JP" altLang="en-US" sz="2000"/>
              <a:t>’</a:t>
            </a:r>
            <a:r>
              <a:rPr lang="en-US" altLang="ja-JP" sz="2000"/>
              <a:t>s</a:t>
            </a:r>
          </a:p>
          <a:p>
            <a:pPr lvl="1" eaLnBrk="1" hangingPunct="1"/>
            <a:r>
              <a:rPr lang="en-US" altLang="en-US" sz="2000"/>
              <a:t>Again limits seq #s of sent, unacked pkts</a:t>
            </a:r>
          </a:p>
        </p:txBody>
      </p:sp>
      <p:sp>
        <p:nvSpPr>
          <p:cNvPr id="2" name="Date Placeholder 1">
            <a:extLst>
              <a:ext uri="{FF2B5EF4-FFF2-40B4-BE49-F238E27FC236}">
                <a16:creationId xmlns:a16="http://schemas.microsoft.com/office/drawing/2014/main" id="{969F3D7E-0A99-800B-20B4-AE8ECE03B4A0}"/>
              </a:ext>
            </a:extLst>
          </p:cNvPr>
          <p:cNvSpPr>
            <a:spLocks noGrp="1"/>
          </p:cNvSpPr>
          <p:nvPr>
            <p:ph type="dt" sz="half" idx="10"/>
          </p:nvPr>
        </p:nvSpPr>
        <p:spPr/>
        <p:txBody>
          <a:bodyPr/>
          <a:lstStyle/>
          <a:p>
            <a:pPr>
              <a:defRPr/>
            </a:pPr>
            <a:fld id="{6AB0FDC8-CF92-8247-B67C-ADB593A0E6F6}"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C94CD6FB-09AE-8097-300A-B75070C4FEBE}"/>
              </a:ext>
            </a:extLst>
          </p:cNvPr>
          <p:cNvSpPr>
            <a:spLocks noGrp="1"/>
          </p:cNvSpPr>
          <p:nvPr>
            <p:ph type="sldNum" sz="quarter" idx="12"/>
          </p:nvPr>
        </p:nvSpPr>
        <p:spPr/>
        <p:txBody>
          <a:bodyPr/>
          <a:lstStyle/>
          <a:p>
            <a:fld id="{60955D2C-5FBB-1E4F-8D80-CD13EF03065D}"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583607CE-4412-3144-88D0-69108619CAF7}"/>
              </a:ext>
            </a:extLst>
          </p:cNvPr>
          <p:cNvSpPr>
            <a:spLocks noGrp="1" noChangeArrowheads="1"/>
          </p:cNvSpPr>
          <p:nvPr>
            <p:ph type="title" idx="4294967295"/>
          </p:nvPr>
        </p:nvSpPr>
        <p:spPr>
          <a:xfrm>
            <a:off x="285750" y="304800"/>
            <a:ext cx="8486775" cy="914400"/>
          </a:xfrm>
        </p:spPr>
        <p:txBody>
          <a:bodyPr anchor="ctr"/>
          <a:lstStyle/>
          <a:p>
            <a:pPr eaLnBrk="1" hangingPunct="1">
              <a:defRPr/>
            </a:pPr>
            <a:r>
              <a:rPr lang="en-US" sz="3300">
                <a:effectLst>
                  <a:outerShdw blurRad="38100" dist="38100" dir="2700000" algn="tl">
                    <a:srgbClr val="C0C0C0"/>
                  </a:outerShdw>
                </a:effectLst>
                <a:ea typeface="+mj-ea"/>
                <a:cs typeface="+mj-cs"/>
              </a:rPr>
              <a:t>Selective Repeat: Sender, Receiver Windows</a:t>
            </a:r>
            <a:endParaRPr lang="en-US" sz="4600">
              <a:effectLst>
                <a:outerShdw blurRad="38100" dist="38100" dir="2700000" algn="tl">
                  <a:srgbClr val="C0C0C0"/>
                </a:outerShdw>
              </a:effectLst>
              <a:ea typeface="+mj-ea"/>
              <a:cs typeface="+mj-cs"/>
            </a:endParaRPr>
          </a:p>
        </p:txBody>
      </p:sp>
      <p:pic>
        <p:nvPicPr>
          <p:cNvPr id="24580" name="Picture 3" descr="sr_seqnum">
            <a:extLst>
              <a:ext uri="{FF2B5EF4-FFF2-40B4-BE49-F238E27FC236}">
                <a16:creationId xmlns:a16="http://schemas.microsoft.com/office/drawing/2014/main" id="{30102CF4-C186-824C-99A7-E1734B43E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1195388"/>
            <a:ext cx="8235950" cy="491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5498C0FF-A890-48AC-E155-F22004994688}"/>
              </a:ext>
            </a:extLst>
          </p:cNvPr>
          <p:cNvSpPr>
            <a:spLocks noGrp="1"/>
          </p:cNvSpPr>
          <p:nvPr>
            <p:ph type="dt" sz="half" idx="10"/>
          </p:nvPr>
        </p:nvSpPr>
        <p:spPr/>
        <p:txBody>
          <a:bodyPr/>
          <a:lstStyle/>
          <a:p>
            <a:pPr>
              <a:defRPr/>
            </a:pPr>
            <a:fld id="{74F6B51F-557A-F243-9649-A40BC8547B99}"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82C13C16-0B3D-96A9-D4F3-A053C1490676}"/>
              </a:ext>
            </a:extLst>
          </p:cNvPr>
          <p:cNvSpPr>
            <a:spLocks noGrp="1"/>
          </p:cNvSpPr>
          <p:nvPr>
            <p:ph type="sldNum" sz="quarter" idx="12"/>
          </p:nvPr>
        </p:nvSpPr>
        <p:spPr/>
        <p:txBody>
          <a:bodyPr/>
          <a:lstStyle/>
          <a:p>
            <a:fld id="{60955D2C-5FBB-1E4F-8D80-CD13EF03065D}"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a:extLst>
              <a:ext uri="{FF2B5EF4-FFF2-40B4-BE49-F238E27FC236}">
                <a16:creationId xmlns:a16="http://schemas.microsoft.com/office/drawing/2014/main" id="{48589C6E-914C-734C-AFB0-09CA40FF2769}"/>
              </a:ext>
            </a:extLst>
          </p:cNvPr>
          <p:cNvSpPr>
            <a:spLocks noGrp="1" noChangeArrowheads="1"/>
          </p:cNvSpPr>
          <p:nvPr>
            <p:ph type="title" idx="4294967295"/>
          </p:nvPr>
        </p:nvSpPr>
        <p:spPr>
          <a:xfrm>
            <a:off x="457200" y="277813"/>
            <a:ext cx="7772400" cy="836612"/>
          </a:xfrm>
        </p:spPr>
        <p:txBody>
          <a:bodyPr anchor="ctr"/>
          <a:lstStyle/>
          <a:p>
            <a:pPr eaLnBrk="1" hangingPunct="1">
              <a:defRPr/>
            </a:pPr>
            <a:r>
              <a:rPr lang="en-US" altLang="en-US">
                <a:effectLst>
                  <a:outerShdw blurRad="38100" dist="38100" dir="2700000" algn="tl">
                    <a:srgbClr val="C0C0C0"/>
                  </a:outerShdw>
                </a:effectLst>
                <a:ea typeface="MS PGothic" panose="020B0600070205080204" pitchFamily="34" charset="-128"/>
                <a:cs typeface="Arial" pitchFamily="34" charset="0"/>
              </a:rPr>
              <a:t>Selective Repeat</a:t>
            </a:r>
          </a:p>
        </p:txBody>
      </p:sp>
      <p:sp>
        <p:nvSpPr>
          <p:cNvPr id="25604" name="Rectangle 3">
            <a:extLst>
              <a:ext uri="{FF2B5EF4-FFF2-40B4-BE49-F238E27FC236}">
                <a16:creationId xmlns:a16="http://schemas.microsoft.com/office/drawing/2014/main" id="{F9CAE5FA-CAF3-7E40-A8A0-E932617AB116}"/>
              </a:ext>
            </a:extLst>
          </p:cNvPr>
          <p:cNvSpPr>
            <a:spLocks noGrp="1" noChangeArrowheads="1"/>
          </p:cNvSpPr>
          <p:nvPr>
            <p:ph type="body" sz="half" idx="4294967295"/>
          </p:nvPr>
        </p:nvSpPr>
        <p:spPr>
          <a:xfrm>
            <a:off x="457200" y="1600200"/>
            <a:ext cx="4038600" cy="4530725"/>
          </a:xfrm>
        </p:spPr>
        <p:txBody>
          <a:bodyPr/>
          <a:lstStyle/>
          <a:p>
            <a:pPr eaLnBrk="1" hangingPunct="1">
              <a:buFont typeface="ZapfDingbats" pitchFamily="82" charset="2"/>
              <a:buNone/>
            </a:pPr>
            <a:r>
              <a:rPr lang="en-US" altLang="en-US" sz="2200"/>
              <a:t>data from above :</a:t>
            </a:r>
          </a:p>
          <a:p>
            <a:pPr eaLnBrk="1" hangingPunct="1"/>
            <a:r>
              <a:rPr lang="en-US" altLang="en-US" sz="2000"/>
              <a:t>if next available seq # in window, send pkt</a:t>
            </a:r>
          </a:p>
          <a:p>
            <a:pPr eaLnBrk="1" hangingPunct="1">
              <a:buFont typeface="ZapfDingbats" pitchFamily="82" charset="2"/>
              <a:buNone/>
            </a:pPr>
            <a:r>
              <a:rPr lang="en-US" altLang="en-US" sz="2200"/>
              <a:t>timeout(n):</a:t>
            </a:r>
          </a:p>
          <a:p>
            <a:pPr eaLnBrk="1" hangingPunct="1"/>
            <a:r>
              <a:rPr lang="en-US" altLang="en-US" sz="2000"/>
              <a:t>resend pkt n, restart timer</a:t>
            </a:r>
          </a:p>
          <a:p>
            <a:pPr eaLnBrk="1" hangingPunct="1">
              <a:buFont typeface="ZapfDingbats" pitchFamily="82" charset="2"/>
              <a:buNone/>
            </a:pPr>
            <a:r>
              <a:rPr lang="en-US" altLang="en-US" sz="2200"/>
              <a:t>ACK(n) </a:t>
            </a:r>
            <a:r>
              <a:rPr lang="en-US" altLang="en-US" sz="2000"/>
              <a:t>in </a:t>
            </a:r>
            <a:r>
              <a:rPr lang="en-US" altLang="en-US" sz="1500"/>
              <a:t>[sendbase,sendbase+N-1]:</a:t>
            </a:r>
            <a:endParaRPr lang="en-US" altLang="en-US" sz="2000"/>
          </a:p>
          <a:p>
            <a:pPr eaLnBrk="1" hangingPunct="1"/>
            <a:r>
              <a:rPr lang="en-US" altLang="en-US" sz="2000"/>
              <a:t>mark pkt n as received</a:t>
            </a:r>
          </a:p>
          <a:p>
            <a:pPr eaLnBrk="1" hangingPunct="1"/>
            <a:r>
              <a:rPr lang="en-US" altLang="en-US" sz="2000"/>
              <a:t>if n smallest unACKed pkt, advance window base to next unACKed seq # </a:t>
            </a:r>
            <a:endParaRPr lang="en-US" altLang="en-US" sz="2200"/>
          </a:p>
          <a:p>
            <a:pPr eaLnBrk="1" hangingPunct="1"/>
            <a:endParaRPr lang="en-US" altLang="en-US" sz="2200"/>
          </a:p>
        </p:txBody>
      </p:sp>
      <p:sp>
        <p:nvSpPr>
          <p:cNvPr id="25605" name="Rectangle 4">
            <a:extLst>
              <a:ext uri="{FF2B5EF4-FFF2-40B4-BE49-F238E27FC236}">
                <a16:creationId xmlns:a16="http://schemas.microsoft.com/office/drawing/2014/main" id="{5BCE36E5-20C2-BD4B-9B34-044BFAF53184}"/>
              </a:ext>
            </a:extLst>
          </p:cNvPr>
          <p:cNvSpPr>
            <a:spLocks noChangeArrowheads="1"/>
          </p:cNvSpPr>
          <p:nvPr/>
        </p:nvSpPr>
        <p:spPr bwMode="auto">
          <a:xfrm>
            <a:off x="495300" y="1457325"/>
            <a:ext cx="3838575" cy="46101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grpSp>
        <p:nvGrpSpPr>
          <p:cNvPr id="25606" name="Group 5">
            <a:extLst>
              <a:ext uri="{FF2B5EF4-FFF2-40B4-BE49-F238E27FC236}">
                <a16:creationId xmlns:a16="http://schemas.microsoft.com/office/drawing/2014/main" id="{78A98083-3DE1-C248-9749-BBFF71AF460C}"/>
              </a:ext>
            </a:extLst>
          </p:cNvPr>
          <p:cNvGrpSpPr>
            <a:grpSpLocks/>
          </p:cNvGrpSpPr>
          <p:nvPr/>
        </p:nvGrpSpPr>
        <p:grpSpPr bwMode="auto">
          <a:xfrm>
            <a:off x="688975" y="1208088"/>
            <a:ext cx="1177925" cy="457200"/>
            <a:chOff x="1094" y="3929"/>
            <a:chExt cx="742" cy="288"/>
          </a:xfrm>
        </p:grpSpPr>
        <p:sp>
          <p:nvSpPr>
            <p:cNvPr id="25612" name="Rectangle 6">
              <a:extLst>
                <a:ext uri="{FF2B5EF4-FFF2-40B4-BE49-F238E27FC236}">
                  <a16:creationId xmlns:a16="http://schemas.microsoft.com/office/drawing/2014/main" id="{C7D69A63-D298-294C-A5C1-7F1E0355EF8D}"/>
                </a:ext>
              </a:extLst>
            </p:cNvPr>
            <p:cNvSpPr>
              <a:spLocks noChangeArrowheads="1"/>
            </p:cNvSpPr>
            <p:nvPr/>
          </p:nvSpPr>
          <p:spPr bwMode="auto">
            <a:xfrm>
              <a:off x="1146" y="3984"/>
              <a:ext cx="612" cy="1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5613" name="Text Box 7">
              <a:extLst>
                <a:ext uri="{FF2B5EF4-FFF2-40B4-BE49-F238E27FC236}">
                  <a16:creationId xmlns:a16="http://schemas.microsoft.com/office/drawing/2014/main" id="{98262346-6F2B-5B4A-B634-707E2EA9EBE3}"/>
                </a:ext>
              </a:extLst>
            </p:cNvPr>
            <p:cNvSpPr txBox="1">
              <a:spLocks noChangeArrowheads="1"/>
            </p:cNvSpPr>
            <p:nvPr/>
          </p:nvSpPr>
          <p:spPr bwMode="auto">
            <a:xfrm>
              <a:off x="1094" y="3929"/>
              <a:ext cx="742" cy="2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a:solidFill>
                    <a:schemeClr val="bg1"/>
                  </a:solidFill>
                </a:rPr>
                <a:t>Sender</a:t>
              </a:r>
              <a:endParaRPr lang="en-US" altLang="en-US" sz="2400">
                <a:solidFill>
                  <a:schemeClr val="bg1"/>
                </a:solidFill>
                <a:latin typeface="Times New Roman" panose="02020603050405020304" pitchFamily="18" charset="0"/>
              </a:endParaRPr>
            </a:p>
          </p:txBody>
        </p:sp>
      </p:grpSp>
      <p:sp>
        <p:nvSpPr>
          <p:cNvPr id="25607" name="Rectangle 8">
            <a:extLst>
              <a:ext uri="{FF2B5EF4-FFF2-40B4-BE49-F238E27FC236}">
                <a16:creationId xmlns:a16="http://schemas.microsoft.com/office/drawing/2014/main" id="{2157B3F5-A5A0-5047-B4AA-008C285A683F}"/>
              </a:ext>
            </a:extLst>
          </p:cNvPr>
          <p:cNvSpPr>
            <a:spLocks noChangeArrowheads="1"/>
          </p:cNvSpPr>
          <p:nvPr/>
        </p:nvSpPr>
        <p:spPr bwMode="auto">
          <a:xfrm>
            <a:off x="5000625" y="1581150"/>
            <a:ext cx="3810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accent2"/>
              </a:buClr>
              <a:buSzPct val="85000"/>
              <a:buFont typeface="ZapfDingbats" pitchFamily="82" charset="2"/>
              <a:buNone/>
            </a:pPr>
            <a:r>
              <a:rPr lang="en-US" altLang="en-US" sz="2400"/>
              <a:t>pkt n in </a:t>
            </a:r>
            <a:r>
              <a:rPr lang="en-US" altLang="en-US" sz="1800"/>
              <a:t>[rcvbase, rcvbase+N-1]</a:t>
            </a:r>
            <a:endParaRPr lang="en-US" altLang="en-US" sz="2400"/>
          </a:p>
          <a:p>
            <a:pPr eaLnBrk="1" hangingPunct="1">
              <a:spcBef>
                <a:spcPct val="20000"/>
              </a:spcBef>
              <a:buClr>
                <a:schemeClr val="accent2"/>
              </a:buClr>
              <a:buSzPct val="85000"/>
              <a:buFont typeface="ZapfDingbats" pitchFamily="82" charset="2"/>
              <a:buChar char="r"/>
            </a:pPr>
            <a:r>
              <a:rPr lang="en-US" altLang="en-US"/>
              <a:t>send ACK(n)</a:t>
            </a:r>
          </a:p>
          <a:p>
            <a:pPr eaLnBrk="1" hangingPunct="1">
              <a:spcBef>
                <a:spcPct val="20000"/>
              </a:spcBef>
              <a:buClr>
                <a:schemeClr val="accent2"/>
              </a:buClr>
              <a:buSzPct val="85000"/>
              <a:buFont typeface="ZapfDingbats" pitchFamily="82" charset="2"/>
              <a:buChar char="r"/>
            </a:pPr>
            <a:r>
              <a:rPr lang="en-US" altLang="en-US"/>
              <a:t>out-of-order: buffer</a:t>
            </a:r>
          </a:p>
          <a:p>
            <a:pPr eaLnBrk="1" hangingPunct="1">
              <a:spcBef>
                <a:spcPct val="20000"/>
              </a:spcBef>
              <a:buClr>
                <a:schemeClr val="accent2"/>
              </a:buClr>
              <a:buSzPct val="85000"/>
              <a:buFont typeface="ZapfDingbats" pitchFamily="82" charset="2"/>
              <a:buChar char="r"/>
            </a:pPr>
            <a:r>
              <a:rPr lang="en-US" altLang="en-US"/>
              <a:t>in-order: deliver (also deliver buffered, in-order pkts), advance window to next not-yet-received pkt</a:t>
            </a:r>
          </a:p>
          <a:p>
            <a:pPr eaLnBrk="1" hangingPunct="1">
              <a:spcBef>
                <a:spcPct val="20000"/>
              </a:spcBef>
              <a:buClr>
                <a:schemeClr val="accent2"/>
              </a:buClr>
              <a:buSzPct val="85000"/>
              <a:buFont typeface="ZapfDingbats" pitchFamily="82" charset="2"/>
              <a:buNone/>
            </a:pPr>
            <a:r>
              <a:rPr lang="en-US" altLang="en-US" sz="2400"/>
              <a:t>pkt n in </a:t>
            </a:r>
            <a:r>
              <a:rPr lang="en-US" altLang="en-US" sz="1800"/>
              <a:t>[rcvbase-N,rcvbase-1]</a:t>
            </a:r>
            <a:endParaRPr lang="en-US" altLang="en-US" sz="2400"/>
          </a:p>
          <a:p>
            <a:pPr eaLnBrk="1" hangingPunct="1">
              <a:spcBef>
                <a:spcPct val="20000"/>
              </a:spcBef>
              <a:buClr>
                <a:schemeClr val="accent2"/>
              </a:buClr>
              <a:buSzPct val="85000"/>
              <a:buFont typeface="ZapfDingbats" pitchFamily="82" charset="2"/>
              <a:buChar char="r"/>
            </a:pPr>
            <a:r>
              <a:rPr lang="en-US" altLang="en-US"/>
              <a:t>ACK(n)</a:t>
            </a:r>
          </a:p>
          <a:p>
            <a:pPr eaLnBrk="1" hangingPunct="1">
              <a:spcBef>
                <a:spcPct val="20000"/>
              </a:spcBef>
              <a:buClr>
                <a:schemeClr val="accent2"/>
              </a:buClr>
              <a:buSzPct val="85000"/>
              <a:buFont typeface="ZapfDingbats" pitchFamily="82" charset="2"/>
              <a:buNone/>
            </a:pPr>
            <a:r>
              <a:rPr lang="en-US" altLang="en-US" sz="2400"/>
              <a:t>otherwise:</a:t>
            </a:r>
            <a:r>
              <a:rPr lang="en-US" altLang="en-US"/>
              <a:t> </a:t>
            </a:r>
          </a:p>
          <a:p>
            <a:pPr eaLnBrk="1" hangingPunct="1">
              <a:spcBef>
                <a:spcPct val="20000"/>
              </a:spcBef>
              <a:buClr>
                <a:schemeClr val="accent2"/>
              </a:buClr>
              <a:buSzPct val="85000"/>
              <a:buFont typeface="ZapfDingbats" pitchFamily="82" charset="2"/>
              <a:buChar char="r"/>
            </a:pPr>
            <a:r>
              <a:rPr lang="en-US" altLang="en-US"/>
              <a:t>ignore </a:t>
            </a:r>
            <a:endParaRPr lang="en-US" altLang="en-US" sz="2400"/>
          </a:p>
          <a:p>
            <a:pPr eaLnBrk="1" hangingPunct="1">
              <a:spcBef>
                <a:spcPct val="20000"/>
              </a:spcBef>
              <a:buClr>
                <a:schemeClr val="accent2"/>
              </a:buClr>
              <a:buSzPct val="85000"/>
              <a:buFont typeface="ZapfDingbats" pitchFamily="82" charset="2"/>
              <a:buChar char="r"/>
            </a:pPr>
            <a:endParaRPr lang="en-US" altLang="en-US" sz="2400"/>
          </a:p>
        </p:txBody>
      </p:sp>
      <p:sp>
        <p:nvSpPr>
          <p:cNvPr id="25608" name="Rectangle 9">
            <a:extLst>
              <a:ext uri="{FF2B5EF4-FFF2-40B4-BE49-F238E27FC236}">
                <a16:creationId xmlns:a16="http://schemas.microsoft.com/office/drawing/2014/main" id="{5A42DB01-9FD4-AF41-A1E1-BEC5E70BA4A7}"/>
              </a:ext>
            </a:extLst>
          </p:cNvPr>
          <p:cNvSpPr>
            <a:spLocks noChangeArrowheads="1"/>
          </p:cNvSpPr>
          <p:nvPr/>
        </p:nvSpPr>
        <p:spPr bwMode="auto">
          <a:xfrm>
            <a:off x="4962525" y="1438275"/>
            <a:ext cx="3838575" cy="46101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grpSp>
        <p:nvGrpSpPr>
          <p:cNvPr id="25609" name="Group 10">
            <a:extLst>
              <a:ext uri="{FF2B5EF4-FFF2-40B4-BE49-F238E27FC236}">
                <a16:creationId xmlns:a16="http://schemas.microsoft.com/office/drawing/2014/main" id="{66AD64AF-1749-6B4E-AC17-800AF6ADE8B9}"/>
              </a:ext>
            </a:extLst>
          </p:cNvPr>
          <p:cNvGrpSpPr>
            <a:grpSpLocks/>
          </p:cNvGrpSpPr>
          <p:nvPr/>
        </p:nvGrpSpPr>
        <p:grpSpPr bwMode="auto">
          <a:xfrm>
            <a:off x="5175250" y="1163638"/>
            <a:ext cx="1389063" cy="457200"/>
            <a:chOff x="3332" y="191"/>
            <a:chExt cx="875" cy="288"/>
          </a:xfrm>
        </p:grpSpPr>
        <p:sp>
          <p:nvSpPr>
            <p:cNvPr id="25610" name="Rectangle 11">
              <a:extLst>
                <a:ext uri="{FF2B5EF4-FFF2-40B4-BE49-F238E27FC236}">
                  <a16:creationId xmlns:a16="http://schemas.microsoft.com/office/drawing/2014/main" id="{3D6FCC4F-DD89-A946-9282-31E769ADE425}"/>
                </a:ext>
              </a:extLst>
            </p:cNvPr>
            <p:cNvSpPr>
              <a:spLocks noChangeArrowheads="1"/>
            </p:cNvSpPr>
            <p:nvPr/>
          </p:nvSpPr>
          <p:spPr bwMode="auto">
            <a:xfrm>
              <a:off x="3360" y="264"/>
              <a:ext cx="822" cy="1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5611" name="Text Box 12">
              <a:extLst>
                <a:ext uri="{FF2B5EF4-FFF2-40B4-BE49-F238E27FC236}">
                  <a16:creationId xmlns:a16="http://schemas.microsoft.com/office/drawing/2014/main" id="{4E773FFE-3785-C24F-99D7-93A6C3E237A1}"/>
                </a:ext>
              </a:extLst>
            </p:cNvPr>
            <p:cNvSpPr txBox="1">
              <a:spLocks noChangeArrowheads="1"/>
            </p:cNvSpPr>
            <p:nvPr/>
          </p:nvSpPr>
          <p:spPr bwMode="auto">
            <a:xfrm>
              <a:off x="3332" y="191"/>
              <a:ext cx="875" cy="2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a:solidFill>
                    <a:schemeClr val="bg1"/>
                  </a:solidFill>
                </a:rPr>
                <a:t>Receiver</a:t>
              </a:r>
              <a:endParaRPr lang="en-US" altLang="en-US" sz="2400">
                <a:solidFill>
                  <a:schemeClr val="bg1"/>
                </a:solidFill>
                <a:latin typeface="Times New Roman" panose="02020603050405020304" pitchFamily="18" charset="0"/>
              </a:endParaRPr>
            </a:p>
          </p:txBody>
        </p:sp>
      </p:grpSp>
      <p:sp>
        <p:nvSpPr>
          <p:cNvPr id="2" name="Date Placeholder 1">
            <a:extLst>
              <a:ext uri="{FF2B5EF4-FFF2-40B4-BE49-F238E27FC236}">
                <a16:creationId xmlns:a16="http://schemas.microsoft.com/office/drawing/2014/main" id="{02A8C2E8-2961-5B52-2643-2081C93413FB}"/>
              </a:ext>
            </a:extLst>
          </p:cNvPr>
          <p:cNvSpPr>
            <a:spLocks noGrp="1"/>
          </p:cNvSpPr>
          <p:nvPr>
            <p:ph type="dt" sz="half" idx="10"/>
          </p:nvPr>
        </p:nvSpPr>
        <p:spPr/>
        <p:txBody>
          <a:bodyPr/>
          <a:lstStyle/>
          <a:p>
            <a:pPr>
              <a:defRPr/>
            </a:pPr>
            <a:fld id="{E5A03F8A-C007-354D-96C4-499F909AFBD4}"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1F31CDF7-135D-FEA2-2E6F-69673AAD9C79}"/>
              </a:ext>
            </a:extLst>
          </p:cNvPr>
          <p:cNvSpPr>
            <a:spLocks noGrp="1"/>
          </p:cNvSpPr>
          <p:nvPr>
            <p:ph type="sldNum" sz="quarter" idx="12"/>
          </p:nvPr>
        </p:nvSpPr>
        <p:spPr/>
        <p:txBody>
          <a:bodyPr/>
          <a:lstStyle/>
          <a:p>
            <a:fld id="{60955D2C-5FBB-1E4F-8D80-CD13EF03065D}"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14A0D123-108F-4342-B0C2-20595AB67FF5}"/>
              </a:ext>
            </a:extLst>
          </p:cNvPr>
          <p:cNvSpPr>
            <a:spLocks noGrp="1" noChangeArrowheads="1"/>
          </p:cNvSpPr>
          <p:nvPr>
            <p:ph type="title" idx="4294967295"/>
          </p:nvPr>
        </p:nvSpPr>
        <p:spPr>
          <a:xfrm>
            <a:off x="339725" y="0"/>
            <a:ext cx="7772400" cy="515938"/>
          </a:xfrm>
        </p:spPr>
        <p:txBody>
          <a:bodyPr anchor="ctr"/>
          <a:lstStyle/>
          <a:p>
            <a:pPr eaLnBrk="1" hangingPunct="1">
              <a:defRPr/>
            </a:pPr>
            <a:r>
              <a:rPr lang="en-US" altLang="en-US" sz="2900">
                <a:effectLst>
                  <a:outerShdw blurRad="38100" dist="38100" dir="2700000" algn="tl">
                    <a:srgbClr val="C0C0C0"/>
                  </a:outerShdw>
                </a:effectLst>
                <a:ea typeface="MS PGothic" panose="020B0600070205080204" pitchFamily="34" charset="-128"/>
                <a:cs typeface="Arial" pitchFamily="34" charset="0"/>
              </a:rPr>
              <a:t>Selective Repeat In Action</a:t>
            </a:r>
          </a:p>
        </p:txBody>
      </p:sp>
      <p:pic>
        <p:nvPicPr>
          <p:cNvPr id="26628" name="Picture 3" descr="03-25">
            <a:extLst>
              <a:ext uri="{FF2B5EF4-FFF2-40B4-BE49-F238E27FC236}">
                <a16:creationId xmlns:a16="http://schemas.microsoft.com/office/drawing/2014/main" id="{AE4B8CC5-B341-1943-B157-5E174C2E42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613" y="495300"/>
            <a:ext cx="6856412" cy="582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47AC7244-E117-B5F9-C507-3208632946BE}"/>
              </a:ext>
            </a:extLst>
          </p:cNvPr>
          <p:cNvSpPr>
            <a:spLocks noGrp="1"/>
          </p:cNvSpPr>
          <p:nvPr>
            <p:ph type="dt" sz="half" idx="10"/>
          </p:nvPr>
        </p:nvSpPr>
        <p:spPr/>
        <p:txBody>
          <a:bodyPr/>
          <a:lstStyle/>
          <a:p>
            <a:pPr>
              <a:defRPr/>
            </a:pPr>
            <a:fld id="{49273226-DCF5-1041-9CE7-291CD02EDD18}"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FD33E036-B5C4-B077-40DF-11F5B319E3E9}"/>
              </a:ext>
            </a:extLst>
          </p:cNvPr>
          <p:cNvSpPr>
            <a:spLocks noGrp="1"/>
          </p:cNvSpPr>
          <p:nvPr>
            <p:ph type="sldNum" sz="quarter" idx="12"/>
          </p:nvPr>
        </p:nvSpPr>
        <p:spPr/>
        <p:txBody>
          <a:bodyPr/>
          <a:lstStyle/>
          <a:p>
            <a:fld id="{60955D2C-5FBB-1E4F-8D80-CD13EF03065D}"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id="{CB2A2F02-1677-9848-B5F4-B5F8D85C1E30}"/>
              </a:ext>
            </a:extLst>
          </p:cNvPr>
          <p:cNvSpPr>
            <a:spLocks noGrp="1" noChangeArrowheads="1"/>
          </p:cNvSpPr>
          <p:nvPr>
            <p:ph type="title" idx="4294967295"/>
          </p:nvPr>
        </p:nvSpPr>
        <p:spPr>
          <a:xfrm>
            <a:off x="228600" y="152400"/>
            <a:ext cx="3981450" cy="1143000"/>
          </a:xfrm>
        </p:spPr>
        <p:txBody>
          <a:bodyPr anchor="ctr"/>
          <a:lstStyle/>
          <a:p>
            <a:pPr eaLnBrk="1" hangingPunct="1">
              <a:defRPr/>
            </a:pPr>
            <a:r>
              <a:rPr lang="en-US" sz="3300">
                <a:effectLst>
                  <a:outerShdw blurRad="38100" dist="38100" dir="2700000" algn="tl">
                    <a:srgbClr val="C0C0C0"/>
                  </a:outerShdw>
                </a:effectLst>
                <a:ea typeface="+mj-ea"/>
                <a:cs typeface="+mj-cs"/>
              </a:rPr>
              <a:t>Selective Repeat:</a:t>
            </a:r>
            <a:br>
              <a:rPr lang="en-US" sz="3300">
                <a:effectLst>
                  <a:outerShdw blurRad="38100" dist="38100" dir="2700000" algn="tl">
                    <a:srgbClr val="C0C0C0"/>
                  </a:outerShdw>
                </a:effectLst>
                <a:ea typeface="+mj-ea"/>
                <a:cs typeface="+mj-cs"/>
              </a:rPr>
            </a:br>
            <a:r>
              <a:rPr lang="en-US" sz="3300">
                <a:effectLst>
                  <a:outerShdw blurRad="38100" dist="38100" dir="2700000" algn="tl">
                    <a:srgbClr val="C0C0C0"/>
                  </a:outerShdw>
                </a:effectLst>
                <a:ea typeface="+mj-ea"/>
                <a:cs typeface="+mj-cs"/>
              </a:rPr>
              <a:t> Dilemma</a:t>
            </a:r>
            <a:endParaRPr lang="en-US" sz="4600">
              <a:effectLst>
                <a:outerShdw blurRad="38100" dist="38100" dir="2700000" algn="tl">
                  <a:srgbClr val="C0C0C0"/>
                </a:outerShdw>
              </a:effectLst>
              <a:ea typeface="+mj-ea"/>
              <a:cs typeface="+mj-cs"/>
            </a:endParaRPr>
          </a:p>
        </p:txBody>
      </p:sp>
      <p:sp>
        <p:nvSpPr>
          <p:cNvPr id="27652" name="Rectangle 3">
            <a:extLst>
              <a:ext uri="{FF2B5EF4-FFF2-40B4-BE49-F238E27FC236}">
                <a16:creationId xmlns:a16="http://schemas.microsoft.com/office/drawing/2014/main" id="{001E9A9E-6588-C344-B2B1-A67053FD505B}"/>
              </a:ext>
            </a:extLst>
          </p:cNvPr>
          <p:cNvSpPr>
            <a:spLocks noGrp="1" noChangeArrowheads="1"/>
          </p:cNvSpPr>
          <p:nvPr>
            <p:ph type="body" sz="half" idx="4294967295"/>
          </p:nvPr>
        </p:nvSpPr>
        <p:spPr>
          <a:xfrm>
            <a:off x="552450" y="1266825"/>
            <a:ext cx="3276600" cy="4648200"/>
          </a:xfrm>
        </p:spPr>
        <p:txBody>
          <a:bodyPr/>
          <a:lstStyle/>
          <a:p>
            <a:pPr eaLnBrk="1" hangingPunct="1">
              <a:buFont typeface="ZapfDingbats" pitchFamily="82" charset="2"/>
              <a:buNone/>
            </a:pPr>
            <a:r>
              <a:rPr lang="en-US" altLang="en-US" sz="2200"/>
              <a:t>Example: </a:t>
            </a:r>
          </a:p>
          <a:p>
            <a:pPr eaLnBrk="1" hangingPunct="1"/>
            <a:r>
              <a:rPr lang="en-US" altLang="en-US" sz="2000"/>
              <a:t>seq #</a:t>
            </a:r>
            <a:r>
              <a:rPr lang="ja-JP" altLang="en-US" sz="2000"/>
              <a:t>’</a:t>
            </a:r>
            <a:r>
              <a:rPr lang="en-US" altLang="ja-JP" sz="2000"/>
              <a:t>s: 0, 1, 2, 3</a:t>
            </a:r>
          </a:p>
          <a:p>
            <a:pPr eaLnBrk="1" hangingPunct="1"/>
            <a:r>
              <a:rPr lang="en-US" altLang="en-US" sz="2000"/>
              <a:t>window size=3</a:t>
            </a:r>
            <a:endParaRPr lang="en-US" altLang="en-US" sz="2200"/>
          </a:p>
          <a:p>
            <a:pPr eaLnBrk="1" hangingPunct="1"/>
            <a:endParaRPr lang="en-US" altLang="en-US" sz="1100"/>
          </a:p>
          <a:p>
            <a:pPr eaLnBrk="1" hangingPunct="1"/>
            <a:r>
              <a:rPr lang="en-US" altLang="en-US" sz="2000"/>
              <a:t>receiver sees no difference in two scenarios!</a:t>
            </a:r>
          </a:p>
          <a:p>
            <a:pPr eaLnBrk="1" hangingPunct="1"/>
            <a:r>
              <a:rPr lang="en-US" altLang="en-US" sz="2000"/>
              <a:t>incorrectly passes duplicate data as new in (a)</a:t>
            </a:r>
          </a:p>
          <a:p>
            <a:pPr eaLnBrk="1" hangingPunct="1"/>
            <a:endParaRPr lang="en-US" altLang="en-US" sz="1100"/>
          </a:p>
          <a:p>
            <a:pPr eaLnBrk="1" hangingPunct="1">
              <a:buFont typeface="ZapfDingbats" pitchFamily="82" charset="2"/>
              <a:buNone/>
            </a:pPr>
            <a:r>
              <a:rPr lang="en-US" altLang="en-US" sz="2000"/>
              <a:t>Q: what relationship between seq # size and window size?</a:t>
            </a:r>
          </a:p>
        </p:txBody>
      </p:sp>
      <p:pic>
        <p:nvPicPr>
          <p:cNvPr id="27653" name="Picture 4" descr="sr_dilemma">
            <a:extLst>
              <a:ext uri="{FF2B5EF4-FFF2-40B4-BE49-F238E27FC236}">
                <a16:creationId xmlns:a16="http://schemas.microsoft.com/office/drawing/2014/main" id="{8B2CB2DD-5C23-2D40-BD22-16AEC58E0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4363" y="161925"/>
            <a:ext cx="4225925" cy="602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21D9C60C-E1A2-BBED-BFDD-BD7BCB731223}"/>
              </a:ext>
            </a:extLst>
          </p:cNvPr>
          <p:cNvSpPr>
            <a:spLocks noGrp="1"/>
          </p:cNvSpPr>
          <p:nvPr>
            <p:ph type="dt" sz="half" idx="10"/>
          </p:nvPr>
        </p:nvSpPr>
        <p:spPr/>
        <p:txBody>
          <a:bodyPr/>
          <a:lstStyle/>
          <a:p>
            <a:pPr>
              <a:defRPr/>
            </a:pPr>
            <a:fld id="{D784A063-3C2A-AA48-B84D-38F5000C9C06}"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10FA7A52-BCD6-AD39-13B5-2D7DC7EC05BB}"/>
              </a:ext>
            </a:extLst>
          </p:cNvPr>
          <p:cNvSpPr>
            <a:spLocks noGrp="1"/>
          </p:cNvSpPr>
          <p:nvPr>
            <p:ph type="sldNum" sz="quarter" idx="12"/>
          </p:nvPr>
        </p:nvSpPr>
        <p:spPr/>
        <p:txBody>
          <a:bodyPr/>
          <a:lstStyle/>
          <a:p>
            <a:fld id="{60955D2C-5FBB-1E4F-8D80-CD13EF03065D}"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5730" name="Rectangle 2">
            <a:extLst>
              <a:ext uri="{FF2B5EF4-FFF2-40B4-BE49-F238E27FC236}">
                <a16:creationId xmlns:a16="http://schemas.microsoft.com/office/drawing/2014/main" id="{8093329D-434A-1D4A-9C56-0C9DC8AA0920}"/>
              </a:ext>
            </a:extLst>
          </p:cNvPr>
          <p:cNvSpPr>
            <a:spLocks noGrp="1" noChangeArrowheads="1"/>
          </p:cNvSpPr>
          <p:nvPr>
            <p:ph type="title" idx="4294967295"/>
          </p:nvPr>
        </p:nvSpPr>
        <p:spPr/>
        <p:txBody>
          <a:bodyPr anchor="ctr"/>
          <a:lstStyle/>
          <a:p>
            <a:pPr eaLnBrk="1" hangingPunct="1">
              <a:defRPr/>
            </a:pPr>
            <a:r>
              <a:rPr lang="en-US" altLang="zh-CN" sz="3800">
                <a:effectLst>
                  <a:outerShdw blurRad="38100" dist="38100" dir="2700000" algn="tl">
                    <a:srgbClr val="C0C0C0"/>
                  </a:outerShdw>
                </a:effectLst>
                <a:ea typeface="宋体" pitchFamily="2" charset="-122"/>
                <a:cs typeface="+mj-cs"/>
              </a:rPr>
              <a:t>Non-Sequential Receive Problem</a:t>
            </a:r>
            <a:endParaRPr lang="en-US" sz="3800">
              <a:effectLst>
                <a:outerShdw blurRad="38100" dist="38100" dir="2700000" algn="tl">
                  <a:srgbClr val="C0C0C0"/>
                </a:outerShdw>
              </a:effectLst>
              <a:ea typeface="宋体" pitchFamily="2" charset="-122"/>
              <a:cs typeface="+mj-cs"/>
            </a:endParaRPr>
          </a:p>
        </p:txBody>
      </p:sp>
      <p:sp>
        <p:nvSpPr>
          <p:cNvPr id="28676" name="Rectangle 3">
            <a:extLst>
              <a:ext uri="{FF2B5EF4-FFF2-40B4-BE49-F238E27FC236}">
                <a16:creationId xmlns:a16="http://schemas.microsoft.com/office/drawing/2014/main" id="{F0652D32-10C9-4E4C-AC14-C4EA5E68592D}"/>
              </a:ext>
            </a:extLst>
          </p:cNvPr>
          <p:cNvSpPr>
            <a:spLocks noGrp="1" noChangeArrowheads="1"/>
          </p:cNvSpPr>
          <p:nvPr>
            <p:ph type="body" idx="4294967295"/>
          </p:nvPr>
        </p:nvSpPr>
        <p:spPr>
          <a:xfrm>
            <a:off x="457200" y="1346200"/>
            <a:ext cx="8229600" cy="4495800"/>
          </a:xfrm>
        </p:spPr>
        <p:txBody>
          <a:bodyPr/>
          <a:lstStyle/>
          <a:p>
            <a:pPr eaLnBrk="1" hangingPunct="1"/>
            <a:r>
              <a:rPr lang="en-US" altLang="zh-CN" sz="2600">
                <a:ea typeface="SimSun" panose="02010600030101010101" pitchFamily="2" charset="-122"/>
              </a:rPr>
              <a:t>The problem is caused by the overlap of sequence number between the new receiving window and the old receiving window</a:t>
            </a:r>
          </a:p>
        </p:txBody>
      </p:sp>
      <p:sp>
        <p:nvSpPr>
          <p:cNvPr id="28677" name="Rectangle 4">
            <a:extLst>
              <a:ext uri="{FF2B5EF4-FFF2-40B4-BE49-F238E27FC236}">
                <a16:creationId xmlns:a16="http://schemas.microsoft.com/office/drawing/2014/main" id="{660997DE-5069-7548-BF14-AE894BFE764A}"/>
              </a:ext>
            </a:extLst>
          </p:cNvPr>
          <p:cNvSpPr>
            <a:spLocks noChangeArrowheads="1"/>
          </p:cNvSpPr>
          <p:nvPr/>
        </p:nvSpPr>
        <p:spPr bwMode="auto">
          <a:xfrm>
            <a:off x="860425" y="3963988"/>
            <a:ext cx="3438525" cy="520700"/>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grpSp>
        <p:nvGrpSpPr>
          <p:cNvPr id="28678" name="Group 5">
            <a:extLst>
              <a:ext uri="{FF2B5EF4-FFF2-40B4-BE49-F238E27FC236}">
                <a16:creationId xmlns:a16="http://schemas.microsoft.com/office/drawing/2014/main" id="{A20EB8BA-3E33-854B-A95B-E887EB27AAA7}"/>
              </a:ext>
            </a:extLst>
          </p:cNvPr>
          <p:cNvGrpSpPr>
            <a:grpSpLocks/>
          </p:cNvGrpSpPr>
          <p:nvPr/>
        </p:nvGrpSpPr>
        <p:grpSpPr bwMode="auto">
          <a:xfrm>
            <a:off x="928688" y="4025900"/>
            <a:ext cx="3330575" cy="415925"/>
            <a:chOff x="1097" y="2696"/>
            <a:chExt cx="2098" cy="262"/>
          </a:xfrm>
        </p:grpSpPr>
        <p:sp>
          <p:nvSpPr>
            <p:cNvPr id="28717" name="Text Box 6">
              <a:extLst>
                <a:ext uri="{FF2B5EF4-FFF2-40B4-BE49-F238E27FC236}">
                  <a16:creationId xmlns:a16="http://schemas.microsoft.com/office/drawing/2014/main" id="{D2B21F0B-6336-954A-B81A-E5336EC1F994}"/>
                </a:ext>
              </a:extLst>
            </p:cNvPr>
            <p:cNvSpPr txBox="1">
              <a:spLocks noChangeArrowheads="1"/>
            </p:cNvSpPr>
            <p:nvPr/>
          </p:nvSpPr>
          <p:spPr bwMode="auto">
            <a:xfrm>
              <a:off x="109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0</a:t>
              </a:r>
            </a:p>
          </p:txBody>
        </p:sp>
        <p:sp>
          <p:nvSpPr>
            <p:cNvPr id="28718" name="Text Box 7">
              <a:extLst>
                <a:ext uri="{FF2B5EF4-FFF2-40B4-BE49-F238E27FC236}">
                  <a16:creationId xmlns:a16="http://schemas.microsoft.com/office/drawing/2014/main" id="{C4B3AB4F-C2E8-EE4E-8AC4-621980F5E46F}"/>
                </a:ext>
              </a:extLst>
            </p:cNvPr>
            <p:cNvSpPr txBox="1">
              <a:spLocks noChangeArrowheads="1"/>
            </p:cNvSpPr>
            <p:nvPr/>
          </p:nvSpPr>
          <p:spPr bwMode="auto">
            <a:xfrm>
              <a:off x="1382"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1</a:t>
              </a:r>
            </a:p>
          </p:txBody>
        </p:sp>
        <p:sp>
          <p:nvSpPr>
            <p:cNvPr id="28719" name="Text Box 8">
              <a:extLst>
                <a:ext uri="{FF2B5EF4-FFF2-40B4-BE49-F238E27FC236}">
                  <a16:creationId xmlns:a16="http://schemas.microsoft.com/office/drawing/2014/main" id="{377D2832-43AD-B64B-99C6-B276216641DF}"/>
                </a:ext>
              </a:extLst>
            </p:cNvPr>
            <p:cNvSpPr txBox="1">
              <a:spLocks noChangeArrowheads="1"/>
            </p:cNvSpPr>
            <p:nvPr/>
          </p:nvSpPr>
          <p:spPr bwMode="auto">
            <a:xfrm>
              <a:off x="1649"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2</a:t>
              </a:r>
            </a:p>
          </p:txBody>
        </p:sp>
        <p:sp>
          <p:nvSpPr>
            <p:cNvPr id="28720" name="Text Box 9">
              <a:extLst>
                <a:ext uri="{FF2B5EF4-FFF2-40B4-BE49-F238E27FC236}">
                  <a16:creationId xmlns:a16="http://schemas.microsoft.com/office/drawing/2014/main" id="{D37B25D4-6773-F24C-8C4A-E8491381D5E5}"/>
                </a:ext>
              </a:extLst>
            </p:cNvPr>
            <p:cNvSpPr txBox="1">
              <a:spLocks noChangeArrowheads="1"/>
            </p:cNvSpPr>
            <p:nvPr/>
          </p:nvSpPr>
          <p:spPr bwMode="auto">
            <a:xfrm>
              <a:off x="1916"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3</a:t>
              </a:r>
            </a:p>
          </p:txBody>
        </p:sp>
        <p:sp>
          <p:nvSpPr>
            <p:cNvPr id="28721" name="Text Box 10">
              <a:extLst>
                <a:ext uri="{FF2B5EF4-FFF2-40B4-BE49-F238E27FC236}">
                  <a16:creationId xmlns:a16="http://schemas.microsoft.com/office/drawing/2014/main" id="{9574185D-B95D-7741-9207-FA9B06B6F58A}"/>
                </a:ext>
              </a:extLst>
            </p:cNvPr>
            <p:cNvSpPr txBox="1">
              <a:spLocks noChangeArrowheads="1"/>
            </p:cNvSpPr>
            <p:nvPr/>
          </p:nvSpPr>
          <p:spPr bwMode="auto">
            <a:xfrm>
              <a:off x="2183"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4</a:t>
              </a:r>
            </a:p>
          </p:txBody>
        </p:sp>
        <p:sp>
          <p:nvSpPr>
            <p:cNvPr id="28722" name="Text Box 11">
              <a:extLst>
                <a:ext uri="{FF2B5EF4-FFF2-40B4-BE49-F238E27FC236}">
                  <a16:creationId xmlns:a16="http://schemas.microsoft.com/office/drawing/2014/main" id="{5B249043-1B46-4241-ACE6-D7995F320462}"/>
                </a:ext>
              </a:extLst>
            </p:cNvPr>
            <p:cNvSpPr txBox="1">
              <a:spLocks noChangeArrowheads="1"/>
            </p:cNvSpPr>
            <p:nvPr/>
          </p:nvSpPr>
          <p:spPr bwMode="auto">
            <a:xfrm>
              <a:off x="2450"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5</a:t>
              </a:r>
            </a:p>
          </p:txBody>
        </p:sp>
        <p:sp>
          <p:nvSpPr>
            <p:cNvPr id="28723" name="Text Box 12">
              <a:extLst>
                <a:ext uri="{FF2B5EF4-FFF2-40B4-BE49-F238E27FC236}">
                  <a16:creationId xmlns:a16="http://schemas.microsoft.com/office/drawing/2014/main" id="{DF850E35-36B3-E34C-9B2A-2C0ADAFABE6C}"/>
                </a:ext>
              </a:extLst>
            </p:cNvPr>
            <p:cNvSpPr txBox="1">
              <a:spLocks noChangeArrowheads="1"/>
            </p:cNvSpPr>
            <p:nvPr/>
          </p:nvSpPr>
          <p:spPr bwMode="auto">
            <a:xfrm>
              <a:off x="271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6</a:t>
              </a:r>
            </a:p>
          </p:txBody>
        </p:sp>
        <p:sp>
          <p:nvSpPr>
            <p:cNvPr id="28724" name="Text Box 13">
              <a:extLst>
                <a:ext uri="{FF2B5EF4-FFF2-40B4-BE49-F238E27FC236}">
                  <a16:creationId xmlns:a16="http://schemas.microsoft.com/office/drawing/2014/main" id="{830C0650-5368-C04A-8209-B134D01499EE}"/>
                </a:ext>
              </a:extLst>
            </p:cNvPr>
            <p:cNvSpPr txBox="1">
              <a:spLocks noChangeArrowheads="1"/>
            </p:cNvSpPr>
            <p:nvPr/>
          </p:nvSpPr>
          <p:spPr bwMode="auto">
            <a:xfrm>
              <a:off x="2984"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grpSp>
      <p:grpSp>
        <p:nvGrpSpPr>
          <p:cNvPr id="28679" name="Group 14">
            <a:extLst>
              <a:ext uri="{FF2B5EF4-FFF2-40B4-BE49-F238E27FC236}">
                <a16:creationId xmlns:a16="http://schemas.microsoft.com/office/drawing/2014/main" id="{06A9E7D9-8DAF-9443-89C8-AB89A9D7F419}"/>
              </a:ext>
            </a:extLst>
          </p:cNvPr>
          <p:cNvGrpSpPr>
            <a:grpSpLocks/>
          </p:cNvGrpSpPr>
          <p:nvPr/>
        </p:nvGrpSpPr>
        <p:grpSpPr bwMode="auto">
          <a:xfrm>
            <a:off x="4357688" y="4025900"/>
            <a:ext cx="3330575" cy="415925"/>
            <a:chOff x="1097" y="2696"/>
            <a:chExt cx="2098" cy="262"/>
          </a:xfrm>
        </p:grpSpPr>
        <p:sp>
          <p:nvSpPr>
            <p:cNvPr id="28709" name="Text Box 15">
              <a:extLst>
                <a:ext uri="{FF2B5EF4-FFF2-40B4-BE49-F238E27FC236}">
                  <a16:creationId xmlns:a16="http://schemas.microsoft.com/office/drawing/2014/main" id="{39CB9115-A16A-6842-A445-D9100220470A}"/>
                </a:ext>
              </a:extLst>
            </p:cNvPr>
            <p:cNvSpPr txBox="1">
              <a:spLocks noChangeArrowheads="1"/>
            </p:cNvSpPr>
            <p:nvPr/>
          </p:nvSpPr>
          <p:spPr bwMode="auto">
            <a:xfrm>
              <a:off x="109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0</a:t>
              </a:r>
            </a:p>
          </p:txBody>
        </p:sp>
        <p:sp>
          <p:nvSpPr>
            <p:cNvPr id="28710" name="Text Box 16">
              <a:extLst>
                <a:ext uri="{FF2B5EF4-FFF2-40B4-BE49-F238E27FC236}">
                  <a16:creationId xmlns:a16="http://schemas.microsoft.com/office/drawing/2014/main" id="{FA768AF2-9BC4-BE42-B421-0C8339E37ACA}"/>
                </a:ext>
              </a:extLst>
            </p:cNvPr>
            <p:cNvSpPr txBox="1">
              <a:spLocks noChangeArrowheads="1"/>
            </p:cNvSpPr>
            <p:nvPr/>
          </p:nvSpPr>
          <p:spPr bwMode="auto">
            <a:xfrm>
              <a:off x="1382"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1</a:t>
              </a:r>
            </a:p>
          </p:txBody>
        </p:sp>
        <p:sp>
          <p:nvSpPr>
            <p:cNvPr id="28711" name="Text Box 17">
              <a:extLst>
                <a:ext uri="{FF2B5EF4-FFF2-40B4-BE49-F238E27FC236}">
                  <a16:creationId xmlns:a16="http://schemas.microsoft.com/office/drawing/2014/main" id="{81D7E4E7-C2BA-5441-94A0-6142AE39A848}"/>
                </a:ext>
              </a:extLst>
            </p:cNvPr>
            <p:cNvSpPr txBox="1">
              <a:spLocks noChangeArrowheads="1"/>
            </p:cNvSpPr>
            <p:nvPr/>
          </p:nvSpPr>
          <p:spPr bwMode="auto">
            <a:xfrm>
              <a:off x="1649"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2</a:t>
              </a:r>
            </a:p>
          </p:txBody>
        </p:sp>
        <p:sp>
          <p:nvSpPr>
            <p:cNvPr id="28712" name="Text Box 18">
              <a:extLst>
                <a:ext uri="{FF2B5EF4-FFF2-40B4-BE49-F238E27FC236}">
                  <a16:creationId xmlns:a16="http://schemas.microsoft.com/office/drawing/2014/main" id="{7B1D21B9-7AFF-DF45-96E4-57BFBA8B3598}"/>
                </a:ext>
              </a:extLst>
            </p:cNvPr>
            <p:cNvSpPr txBox="1">
              <a:spLocks noChangeArrowheads="1"/>
            </p:cNvSpPr>
            <p:nvPr/>
          </p:nvSpPr>
          <p:spPr bwMode="auto">
            <a:xfrm>
              <a:off x="1916"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3</a:t>
              </a:r>
            </a:p>
          </p:txBody>
        </p:sp>
        <p:sp>
          <p:nvSpPr>
            <p:cNvPr id="28713" name="Text Box 19">
              <a:extLst>
                <a:ext uri="{FF2B5EF4-FFF2-40B4-BE49-F238E27FC236}">
                  <a16:creationId xmlns:a16="http://schemas.microsoft.com/office/drawing/2014/main" id="{6AEF8BD8-2733-6C4B-8704-077DD1AE1BA9}"/>
                </a:ext>
              </a:extLst>
            </p:cNvPr>
            <p:cNvSpPr txBox="1">
              <a:spLocks noChangeArrowheads="1"/>
            </p:cNvSpPr>
            <p:nvPr/>
          </p:nvSpPr>
          <p:spPr bwMode="auto">
            <a:xfrm>
              <a:off x="2183"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4</a:t>
              </a:r>
            </a:p>
          </p:txBody>
        </p:sp>
        <p:sp>
          <p:nvSpPr>
            <p:cNvPr id="28714" name="Text Box 20">
              <a:extLst>
                <a:ext uri="{FF2B5EF4-FFF2-40B4-BE49-F238E27FC236}">
                  <a16:creationId xmlns:a16="http://schemas.microsoft.com/office/drawing/2014/main" id="{1F36A1D6-C345-0E4F-BC5F-D8B4B98A8035}"/>
                </a:ext>
              </a:extLst>
            </p:cNvPr>
            <p:cNvSpPr txBox="1">
              <a:spLocks noChangeArrowheads="1"/>
            </p:cNvSpPr>
            <p:nvPr/>
          </p:nvSpPr>
          <p:spPr bwMode="auto">
            <a:xfrm>
              <a:off x="2450"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5</a:t>
              </a:r>
            </a:p>
          </p:txBody>
        </p:sp>
        <p:sp>
          <p:nvSpPr>
            <p:cNvPr id="28715" name="Text Box 21">
              <a:extLst>
                <a:ext uri="{FF2B5EF4-FFF2-40B4-BE49-F238E27FC236}">
                  <a16:creationId xmlns:a16="http://schemas.microsoft.com/office/drawing/2014/main" id="{F9EABEED-52E9-BB48-87E9-53B688284483}"/>
                </a:ext>
              </a:extLst>
            </p:cNvPr>
            <p:cNvSpPr txBox="1">
              <a:spLocks noChangeArrowheads="1"/>
            </p:cNvSpPr>
            <p:nvPr/>
          </p:nvSpPr>
          <p:spPr bwMode="auto">
            <a:xfrm>
              <a:off x="271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6</a:t>
              </a:r>
            </a:p>
          </p:txBody>
        </p:sp>
        <p:sp>
          <p:nvSpPr>
            <p:cNvPr id="28716" name="Text Box 22">
              <a:extLst>
                <a:ext uri="{FF2B5EF4-FFF2-40B4-BE49-F238E27FC236}">
                  <a16:creationId xmlns:a16="http://schemas.microsoft.com/office/drawing/2014/main" id="{377F7AE9-A472-C446-937D-E80D861CC206}"/>
                </a:ext>
              </a:extLst>
            </p:cNvPr>
            <p:cNvSpPr txBox="1">
              <a:spLocks noChangeArrowheads="1"/>
            </p:cNvSpPr>
            <p:nvPr/>
          </p:nvSpPr>
          <p:spPr bwMode="auto">
            <a:xfrm>
              <a:off x="2984"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grpSp>
      <p:sp>
        <p:nvSpPr>
          <p:cNvPr id="1225751" name="Text Box 23">
            <a:extLst>
              <a:ext uri="{FF2B5EF4-FFF2-40B4-BE49-F238E27FC236}">
                <a16:creationId xmlns:a16="http://schemas.microsoft.com/office/drawing/2014/main" id="{D6E800B1-3AC9-5E48-A739-A9FD02A94B99}"/>
              </a:ext>
            </a:extLst>
          </p:cNvPr>
          <p:cNvSpPr txBox="1">
            <a:spLocks noChangeArrowheads="1"/>
          </p:cNvSpPr>
          <p:nvPr/>
        </p:nvSpPr>
        <p:spPr bwMode="auto">
          <a:xfrm>
            <a:off x="9382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0</a:t>
            </a:r>
          </a:p>
        </p:txBody>
      </p:sp>
      <p:sp>
        <p:nvSpPr>
          <p:cNvPr id="1225752" name="Text Box 24">
            <a:extLst>
              <a:ext uri="{FF2B5EF4-FFF2-40B4-BE49-F238E27FC236}">
                <a16:creationId xmlns:a16="http://schemas.microsoft.com/office/drawing/2014/main" id="{14E7906A-BACB-1344-850F-01D6959525F3}"/>
              </a:ext>
            </a:extLst>
          </p:cNvPr>
          <p:cNvSpPr txBox="1">
            <a:spLocks noChangeArrowheads="1"/>
          </p:cNvSpPr>
          <p:nvPr/>
        </p:nvSpPr>
        <p:spPr bwMode="auto">
          <a:xfrm>
            <a:off x="13954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1</a:t>
            </a:r>
          </a:p>
        </p:txBody>
      </p:sp>
      <p:sp>
        <p:nvSpPr>
          <p:cNvPr id="1225753" name="Text Box 25">
            <a:extLst>
              <a:ext uri="{FF2B5EF4-FFF2-40B4-BE49-F238E27FC236}">
                <a16:creationId xmlns:a16="http://schemas.microsoft.com/office/drawing/2014/main" id="{B113A149-E08F-214C-8163-6A2850F3FE61}"/>
              </a:ext>
            </a:extLst>
          </p:cNvPr>
          <p:cNvSpPr txBox="1">
            <a:spLocks noChangeArrowheads="1"/>
          </p:cNvSpPr>
          <p:nvPr/>
        </p:nvSpPr>
        <p:spPr bwMode="auto">
          <a:xfrm>
            <a:off x="18399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2</a:t>
            </a:r>
          </a:p>
        </p:txBody>
      </p:sp>
      <p:sp>
        <p:nvSpPr>
          <p:cNvPr id="1225754" name="Text Box 26">
            <a:extLst>
              <a:ext uri="{FF2B5EF4-FFF2-40B4-BE49-F238E27FC236}">
                <a16:creationId xmlns:a16="http://schemas.microsoft.com/office/drawing/2014/main" id="{54DE9D93-600D-9847-A5C6-5CAE75A75DE0}"/>
              </a:ext>
            </a:extLst>
          </p:cNvPr>
          <p:cNvSpPr txBox="1">
            <a:spLocks noChangeArrowheads="1"/>
          </p:cNvSpPr>
          <p:nvPr/>
        </p:nvSpPr>
        <p:spPr bwMode="auto">
          <a:xfrm>
            <a:off x="22463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3</a:t>
            </a:r>
          </a:p>
        </p:txBody>
      </p:sp>
      <p:sp>
        <p:nvSpPr>
          <p:cNvPr id="1225755" name="Text Box 27">
            <a:extLst>
              <a:ext uri="{FF2B5EF4-FFF2-40B4-BE49-F238E27FC236}">
                <a16:creationId xmlns:a16="http://schemas.microsoft.com/office/drawing/2014/main" id="{21B24C24-FC71-B94A-B3B2-FA17C1C5A3D0}"/>
              </a:ext>
            </a:extLst>
          </p:cNvPr>
          <p:cNvSpPr txBox="1">
            <a:spLocks noChangeArrowheads="1"/>
          </p:cNvSpPr>
          <p:nvPr/>
        </p:nvSpPr>
        <p:spPr bwMode="auto">
          <a:xfrm>
            <a:off x="26781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4</a:t>
            </a:r>
          </a:p>
        </p:txBody>
      </p:sp>
      <p:sp>
        <p:nvSpPr>
          <p:cNvPr id="1225756" name="Text Box 28">
            <a:extLst>
              <a:ext uri="{FF2B5EF4-FFF2-40B4-BE49-F238E27FC236}">
                <a16:creationId xmlns:a16="http://schemas.microsoft.com/office/drawing/2014/main" id="{78CF4D30-6C60-F349-ACA8-C10E0DDAC6C3}"/>
              </a:ext>
            </a:extLst>
          </p:cNvPr>
          <p:cNvSpPr txBox="1">
            <a:spLocks noChangeArrowheads="1"/>
          </p:cNvSpPr>
          <p:nvPr/>
        </p:nvSpPr>
        <p:spPr bwMode="auto">
          <a:xfrm>
            <a:off x="30972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5</a:t>
            </a:r>
          </a:p>
        </p:txBody>
      </p:sp>
      <p:sp>
        <p:nvSpPr>
          <p:cNvPr id="1225757" name="Text Box 29">
            <a:extLst>
              <a:ext uri="{FF2B5EF4-FFF2-40B4-BE49-F238E27FC236}">
                <a16:creationId xmlns:a16="http://schemas.microsoft.com/office/drawing/2014/main" id="{38011C2B-5D2D-D64F-8026-E5440D97EE84}"/>
              </a:ext>
            </a:extLst>
          </p:cNvPr>
          <p:cNvSpPr txBox="1">
            <a:spLocks noChangeArrowheads="1"/>
          </p:cNvSpPr>
          <p:nvPr/>
        </p:nvSpPr>
        <p:spPr bwMode="auto">
          <a:xfrm>
            <a:off x="3516313" y="3127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6</a:t>
            </a:r>
          </a:p>
        </p:txBody>
      </p:sp>
      <p:grpSp>
        <p:nvGrpSpPr>
          <p:cNvPr id="4" name="Group 30">
            <a:extLst>
              <a:ext uri="{FF2B5EF4-FFF2-40B4-BE49-F238E27FC236}">
                <a16:creationId xmlns:a16="http://schemas.microsoft.com/office/drawing/2014/main" id="{E300302E-AEA1-594E-BE25-66F222E0FFD1}"/>
              </a:ext>
            </a:extLst>
          </p:cNvPr>
          <p:cNvGrpSpPr>
            <a:grpSpLocks/>
          </p:cNvGrpSpPr>
          <p:nvPr/>
        </p:nvGrpSpPr>
        <p:grpSpPr bwMode="auto">
          <a:xfrm>
            <a:off x="915988" y="4725988"/>
            <a:ext cx="6759575" cy="520700"/>
            <a:chOff x="577" y="3137"/>
            <a:chExt cx="4258" cy="328"/>
          </a:xfrm>
        </p:grpSpPr>
        <p:sp>
          <p:nvSpPr>
            <p:cNvPr id="28692" name="Rectangle 31">
              <a:extLst>
                <a:ext uri="{FF2B5EF4-FFF2-40B4-BE49-F238E27FC236}">
                  <a16:creationId xmlns:a16="http://schemas.microsoft.com/office/drawing/2014/main" id="{17CAC4E8-9E5D-DF48-8025-9C12E3F05DFF}"/>
                </a:ext>
              </a:extLst>
            </p:cNvPr>
            <p:cNvSpPr>
              <a:spLocks noChangeArrowheads="1"/>
            </p:cNvSpPr>
            <p:nvPr/>
          </p:nvSpPr>
          <p:spPr bwMode="auto">
            <a:xfrm>
              <a:off x="2430" y="3137"/>
              <a:ext cx="2166" cy="328"/>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8693" name="Text Box 32">
              <a:extLst>
                <a:ext uri="{FF2B5EF4-FFF2-40B4-BE49-F238E27FC236}">
                  <a16:creationId xmlns:a16="http://schemas.microsoft.com/office/drawing/2014/main" id="{C4534E36-B71D-FD45-9F7C-E38360198269}"/>
                </a:ext>
              </a:extLst>
            </p:cNvPr>
            <p:cNvSpPr txBox="1">
              <a:spLocks noChangeArrowheads="1"/>
            </p:cNvSpPr>
            <p:nvPr/>
          </p:nvSpPr>
          <p:spPr bwMode="auto">
            <a:xfrm>
              <a:off x="577" y="3176"/>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0</a:t>
              </a:r>
            </a:p>
          </p:txBody>
        </p:sp>
        <p:sp>
          <p:nvSpPr>
            <p:cNvPr id="28694" name="Text Box 33">
              <a:extLst>
                <a:ext uri="{FF2B5EF4-FFF2-40B4-BE49-F238E27FC236}">
                  <a16:creationId xmlns:a16="http://schemas.microsoft.com/office/drawing/2014/main" id="{5C1531F5-2889-584B-A015-F653D936CB35}"/>
                </a:ext>
              </a:extLst>
            </p:cNvPr>
            <p:cNvSpPr txBox="1">
              <a:spLocks noChangeArrowheads="1"/>
            </p:cNvSpPr>
            <p:nvPr/>
          </p:nvSpPr>
          <p:spPr bwMode="auto">
            <a:xfrm>
              <a:off x="862" y="3182"/>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1</a:t>
              </a:r>
            </a:p>
          </p:txBody>
        </p:sp>
        <p:sp>
          <p:nvSpPr>
            <p:cNvPr id="28695" name="Text Box 34">
              <a:extLst>
                <a:ext uri="{FF2B5EF4-FFF2-40B4-BE49-F238E27FC236}">
                  <a16:creationId xmlns:a16="http://schemas.microsoft.com/office/drawing/2014/main" id="{FBE2A64D-4761-BE49-A661-D250B2092405}"/>
                </a:ext>
              </a:extLst>
            </p:cNvPr>
            <p:cNvSpPr txBox="1">
              <a:spLocks noChangeArrowheads="1"/>
            </p:cNvSpPr>
            <p:nvPr/>
          </p:nvSpPr>
          <p:spPr bwMode="auto">
            <a:xfrm>
              <a:off x="1129" y="3179"/>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2</a:t>
              </a:r>
            </a:p>
          </p:txBody>
        </p:sp>
        <p:sp>
          <p:nvSpPr>
            <p:cNvPr id="28696" name="Text Box 35">
              <a:extLst>
                <a:ext uri="{FF2B5EF4-FFF2-40B4-BE49-F238E27FC236}">
                  <a16:creationId xmlns:a16="http://schemas.microsoft.com/office/drawing/2014/main" id="{45538F3F-F46D-6E4B-BC20-4BB852ACF0B6}"/>
                </a:ext>
              </a:extLst>
            </p:cNvPr>
            <p:cNvSpPr txBox="1">
              <a:spLocks noChangeArrowheads="1"/>
            </p:cNvSpPr>
            <p:nvPr/>
          </p:nvSpPr>
          <p:spPr bwMode="auto">
            <a:xfrm>
              <a:off x="1396" y="3176"/>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3</a:t>
              </a:r>
            </a:p>
          </p:txBody>
        </p:sp>
        <p:sp>
          <p:nvSpPr>
            <p:cNvPr id="28697" name="Text Box 36">
              <a:extLst>
                <a:ext uri="{FF2B5EF4-FFF2-40B4-BE49-F238E27FC236}">
                  <a16:creationId xmlns:a16="http://schemas.microsoft.com/office/drawing/2014/main" id="{304E9D45-60D2-EE4D-81FF-8B226B7F418A}"/>
                </a:ext>
              </a:extLst>
            </p:cNvPr>
            <p:cNvSpPr txBox="1">
              <a:spLocks noChangeArrowheads="1"/>
            </p:cNvSpPr>
            <p:nvPr/>
          </p:nvSpPr>
          <p:spPr bwMode="auto">
            <a:xfrm>
              <a:off x="1663" y="3182"/>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4</a:t>
              </a:r>
            </a:p>
          </p:txBody>
        </p:sp>
        <p:sp>
          <p:nvSpPr>
            <p:cNvPr id="28698" name="Text Box 37">
              <a:extLst>
                <a:ext uri="{FF2B5EF4-FFF2-40B4-BE49-F238E27FC236}">
                  <a16:creationId xmlns:a16="http://schemas.microsoft.com/office/drawing/2014/main" id="{4D5AE056-4665-1F46-8801-62D8928CF3E9}"/>
                </a:ext>
              </a:extLst>
            </p:cNvPr>
            <p:cNvSpPr txBox="1">
              <a:spLocks noChangeArrowheads="1"/>
            </p:cNvSpPr>
            <p:nvPr/>
          </p:nvSpPr>
          <p:spPr bwMode="auto">
            <a:xfrm>
              <a:off x="1930" y="3179"/>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5</a:t>
              </a:r>
            </a:p>
          </p:txBody>
        </p:sp>
        <p:sp>
          <p:nvSpPr>
            <p:cNvPr id="28699" name="Text Box 38">
              <a:extLst>
                <a:ext uri="{FF2B5EF4-FFF2-40B4-BE49-F238E27FC236}">
                  <a16:creationId xmlns:a16="http://schemas.microsoft.com/office/drawing/2014/main" id="{4F189BB8-0383-EC48-9ECD-10846626E4EF}"/>
                </a:ext>
              </a:extLst>
            </p:cNvPr>
            <p:cNvSpPr txBox="1">
              <a:spLocks noChangeArrowheads="1"/>
            </p:cNvSpPr>
            <p:nvPr/>
          </p:nvSpPr>
          <p:spPr bwMode="auto">
            <a:xfrm>
              <a:off x="2197" y="3176"/>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6</a:t>
              </a:r>
            </a:p>
          </p:txBody>
        </p:sp>
        <p:sp>
          <p:nvSpPr>
            <p:cNvPr id="28700" name="Text Box 39">
              <a:extLst>
                <a:ext uri="{FF2B5EF4-FFF2-40B4-BE49-F238E27FC236}">
                  <a16:creationId xmlns:a16="http://schemas.microsoft.com/office/drawing/2014/main" id="{9224FC07-FA4C-E64E-AC8D-62C0F63C941F}"/>
                </a:ext>
              </a:extLst>
            </p:cNvPr>
            <p:cNvSpPr txBox="1">
              <a:spLocks noChangeArrowheads="1"/>
            </p:cNvSpPr>
            <p:nvPr/>
          </p:nvSpPr>
          <p:spPr bwMode="auto">
            <a:xfrm>
              <a:off x="2464"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sp>
          <p:nvSpPr>
            <p:cNvPr id="28701" name="Text Box 40">
              <a:extLst>
                <a:ext uri="{FF2B5EF4-FFF2-40B4-BE49-F238E27FC236}">
                  <a16:creationId xmlns:a16="http://schemas.microsoft.com/office/drawing/2014/main" id="{AB3499A6-4AB1-DF4A-8629-D8B9E7D8E84F}"/>
                </a:ext>
              </a:extLst>
            </p:cNvPr>
            <p:cNvSpPr txBox="1">
              <a:spLocks noChangeArrowheads="1"/>
            </p:cNvSpPr>
            <p:nvPr/>
          </p:nvSpPr>
          <p:spPr bwMode="auto">
            <a:xfrm>
              <a:off x="2737" y="3176"/>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0</a:t>
              </a:r>
            </a:p>
          </p:txBody>
        </p:sp>
        <p:sp>
          <p:nvSpPr>
            <p:cNvPr id="28702" name="Text Box 41">
              <a:extLst>
                <a:ext uri="{FF2B5EF4-FFF2-40B4-BE49-F238E27FC236}">
                  <a16:creationId xmlns:a16="http://schemas.microsoft.com/office/drawing/2014/main" id="{4A42436A-58CD-A84E-ACCE-5FC0F8ED5DF9}"/>
                </a:ext>
              </a:extLst>
            </p:cNvPr>
            <p:cNvSpPr txBox="1">
              <a:spLocks noChangeArrowheads="1"/>
            </p:cNvSpPr>
            <p:nvPr/>
          </p:nvSpPr>
          <p:spPr bwMode="auto">
            <a:xfrm>
              <a:off x="3022" y="3182"/>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1</a:t>
              </a:r>
            </a:p>
          </p:txBody>
        </p:sp>
        <p:sp>
          <p:nvSpPr>
            <p:cNvPr id="28703" name="Text Box 42">
              <a:extLst>
                <a:ext uri="{FF2B5EF4-FFF2-40B4-BE49-F238E27FC236}">
                  <a16:creationId xmlns:a16="http://schemas.microsoft.com/office/drawing/2014/main" id="{E4082EDE-4D71-3340-86E2-FCEDB695AF68}"/>
                </a:ext>
              </a:extLst>
            </p:cNvPr>
            <p:cNvSpPr txBox="1">
              <a:spLocks noChangeArrowheads="1"/>
            </p:cNvSpPr>
            <p:nvPr/>
          </p:nvSpPr>
          <p:spPr bwMode="auto">
            <a:xfrm>
              <a:off x="3289" y="3179"/>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2</a:t>
              </a:r>
            </a:p>
          </p:txBody>
        </p:sp>
        <p:sp>
          <p:nvSpPr>
            <p:cNvPr id="28704" name="Text Box 43">
              <a:extLst>
                <a:ext uri="{FF2B5EF4-FFF2-40B4-BE49-F238E27FC236}">
                  <a16:creationId xmlns:a16="http://schemas.microsoft.com/office/drawing/2014/main" id="{3E1871EB-0977-0444-A027-991B9E471D85}"/>
                </a:ext>
              </a:extLst>
            </p:cNvPr>
            <p:cNvSpPr txBox="1">
              <a:spLocks noChangeArrowheads="1"/>
            </p:cNvSpPr>
            <p:nvPr/>
          </p:nvSpPr>
          <p:spPr bwMode="auto">
            <a:xfrm>
              <a:off x="3556" y="3176"/>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3</a:t>
              </a:r>
            </a:p>
          </p:txBody>
        </p:sp>
        <p:sp>
          <p:nvSpPr>
            <p:cNvPr id="28705" name="Text Box 44">
              <a:extLst>
                <a:ext uri="{FF2B5EF4-FFF2-40B4-BE49-F238E27FC236}">
                  <a16:creationId xmlns:a16="http://schemas.microsoft.com/office/drawing/2014/main" id="{0EC94292-9355-2A47-BCEA-0B7F80DC01DE}"/>
                </a:ext>
              </a:extLst>
            </p:cNvPr>
            <p:cNvSpPr txBox="1">
              <a:spLocks noChangeArrowheads="1"/>
            </p:cNvSpPr>
            <p:nvPr/>
          </p:nvSpPr>
          <p:spPr bwMode="auto">
            <a:xfrm>
              <a:off x="3823" y="3182"/>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4</a:t>
              </a:r>
            </a:p>
          </p:txBody>
        </p:sp>
        <p:sp>
          <p:nvSpPr>
            <p:cNvPr id="28706" name="Text Box 45">
              <a:extLst>
                <a:ext uri="{FF2B5EF4-FFF2-40B4-BE49-F238E27FC236}">
                  <a16:creationId xmlns:a16="http://schemas.microsoft.com/office/drawing/2014/main" id="{93B42D5C-89AC-5F40-B465-FBBD66218FAC}"/>
                </a:ext>
              </a:extLst>
            </p:cNvPr>
            <p:cNvSpPr txBox="1">
              <a:spLocks noChangeArrowheads="1"/>
            </p:cNvSpPr>
            <p:nvPr/>
          </p:nvSpPr>
          <p:spPr bwMode="auto">
            <a:xfrm>
              <a:off x="4090" y="3179"/>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5</a:t>
              </a:r>
            </a:p>
          </p:txBody>
        </p:sp>
        <p:sp>
          <p:nvSpPr>
            <p:cNvPr id="28707" name="Text Box 46">
              <a:extLst>
                <a:ext uri="{FF2B5EF4-FFF2-40B4-BE49-F238E27FC236}">
                  <a16:creationId xmlns:a16="http://schemas.microsoft.com/office/drawing/2014/main" id="{666C7A37-C86E-5A49-AA44-5D50207F3024}"/>
                </a:ext>
              </a:extLst>
            </p:cNvPr>
            <p:cNvSpPr txBox="1">
              <a:spLocks noChangeArrowheads="1"/>
            </p:cNvSpPr>
            <p:nvPr/>
          </p:nvSpPr>
          <p:spPr bwMode="auto">
            <a:xfrm>
              <a:off x="4357" y="3176"/>
              <a:ext cx="211" cy="256"/>
            </a:xfrm>
            <a:prstGeom prst="rect">
              <a:avLst/>
            </a:prstGeom>
            <a:solidFill>
              <a:srgbClr val="FF9999"/>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6</a:t>
              </a:r>
            </a:p>
          </p:txBody>
        </p:sp>
        <p:sp>
          <p:nvSpPr>
            <p:cNvPr id="28708" name="Text Box 47">
              <a:extLst>
                <a:ext uri="{FF2B5EF4-FFF2-40B4-BE49-F238E27FC236}">
                  <a16:creationId xmlns:a16="http://schemas.microsoft.com/office/drawing/2014/main" id="{600AA2D5-5518-434A-A6FA-A6D43EB0CA68}"/>
                </a:ext>
              </a:extLst>
            </p:cNvPr>
            <p:cNvSpPr txBox="1">
              <a:spLocks noChangeArrowheads="1"/>
            </p:cNvSpPr>
            <p:nvPr/>
          </p:nvSpPr>
          <p:spPr bwMode="auto">
            <a:xfrm>
              <a:off x="4624"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grpSp>
      <p:sp>
        <p:nvSpPr>
          <p:cNvPr id="28688" name="AutoShape 48">
            <a:extLst>
              <a:ext uri="{FF2B5EF4-FFF2-40B4-BE49-F238E27FC236}">
                <a16:creationId xmlns:a16="http://schemas.microsoft.com/office/drawing/2014/main" id="{7AF91ABA-6FEA-8A4C-9B91-07BA964B66D8}"/>
              </a:ext>
            </a:extLst>
          </p:cNvPr>
          <p:cNvSpPr>
            <a:spLocks/>
          </p:cNvSpPr>
          <p:nvPr/>
        </p:nvSpPr>
        <p:spPr bwMode="auto">
          <a:xfrm rot="-5400000">
            <a:off x="2512219" y="3640931"/>
            <a:ext cx="228600" cy="3411538"/>
          </a:xfrm>
          <a:prstGeom prst="leftBrace">
            <a:avLst>
              <a:gd name="adj1" fmla="val 124363"/>
              <a:gd name="adj2" fmla="val 50000"/>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8689" name="AutoShape 49">
            <a:extLst>
              <a:ext uri="{FF2B5EF4-FFF2-40B4-BE49-F238E27FC236}">
                <a16:creationId xmlns:a16="http://schemas.microsoft.com/office/drawing/2014/main" id="{5FDE5239-D038-A04B-8A6A-F7D4297E1219}"/>
              </a:ext>
            </a:extLst>
          </p:cNvPr>
          <p:cNvSpPr>
            <a:spLocks/>
          </p:cNvSpPr>
          <p:nvPr/>
        </p:nvSpPr>
        <p:spPr bwMode="auto">
          <a:xfrm rot="-5400000">
            <a:off x="5403850" y="3635375"/>
            <a:ext cx="257175" cy="3425825"/>
          </a:xfrm>
          <a:prstGeom prst="leftBrace">
            <a:avLst>
              <a:gd name="adj1" fmla="val 111008"/>
              <a:gd name="adj2" fmla="val 50000"/>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8690" name="Text Box 50">
            <a:extLst>
              <a:ext uri="{FF2B5EF4-FFF2-40B4-BE49-F238E27FC236}">
                <a16:creationId xmlns:a16="http://schemas.microsoft.com/office/drawing/2014/main" id="{80C1BFBC-8E02-D14B-86A1-31735BAB9975}"/>
              </a:ext>
            </a:extLst>
          </p:cNvPr>
          <p:cNvSpPr txBox="1">
            <a:spLocks noChangeArrowheads="1"/>
          </p:cNvSpPr>
          <p:nvPr/>
        </p:nvSpPr>
        <p:spPr bwMode="auto">
          <a:xfrm>
            <a:off x="2263775" y="5421313"/>
            <a:ext cx="98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Overlap</a:t>
            </a:r>
          </a:p>
        </p:txBody>
      </p:sp>
      <p:sp>
        <p:nvSpPr>
          <p:cNvPr id="28691" name="Text Box 51">
            <a:extLst>
              <a:ext uri="{FF2B5EF4-FFF2-40B4-BE49-F238E27FC236}">
                <a16:creationId xmlns:a16="http://schemas.microsoft.com/office/drawing/2014/main" id="{FC87D7BE-45F0-C546-A430-C1D0540A5B50}"/>
              </a:ext>
            </a:extLst>
          </p:cNvPr>
          <p:cNvSpPr txBox="1">
            <a:spLocks noChangeArrowheads="1"/>
          </p:cNvSpPr>
          <p:nvPr/>
        </p:nvSpPr>
        <p:spPr bwMode="auto">
          <a:xfrm>
            <a:off x="4892675" y="5434013"/>
            <a:ext cx="98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Overlap</a:t>
            </a:r>
          </a:p>
        </p:txBody>
      </p:sp>
      <p:sp>
        <p:nvSpPr>
          <p:cNvPr id="2" name="Date Placeholder 1">
            <a:extLst>
              <a:ext uri="{FF2B5EF4-FFF2-40B4-BE49-F238E27FC236}">
                <a16:creationId xmlns:a16="http://schemas.microsoft.com/office/drawing/2014/main" id="{D002B18D-BB6B-7066-34D9-6F7F6FCCD8C2}"/>
              </a:ext>
            </a:extLst>
          </p:cNvPr>
          <p:cNvSpPr>
            <a:spLocks noGrp="1"/>
          </p:cNvSpPr>
          <p:nvPr>
            <p:ph type="dt" sz="half" idx="10"/>
          </p:nvPr>
        </p:nvSpPr>
        <p:spPr/>
        <p:txBody>
          <a:bodyPr/>
          <a:lstStyle/>
          <a:p>
            <a:pPr>
              <a:defRPr/>
            </a:pPr>
            <a:fld id="{436E6032-9FBE-6642-86C0-7776F1A5B95D}"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6EFDB045-9081-122C-1B02-14952B00FE22}"/>
              </a:ext>
            </a:extLst>
          </p:cNvPr>
          <p:cNvSpPr>
            <a:spLocks noGrp="1"/>
          </p:cNvSpPr>
          <p:nvPr>
            <p:ph type="sldNum" sz="quarter" idx="12"/>
          </p:nvPr>
        </p:nvSpPr>
        <p:spPr/>
        <p:txBody>
          <a:bodyPr/>
          <a:lstStyle/>
          <a:p>
            <a:fld id="{60955D2C-5FBB-1E4F-8D80-CD13EF03065D}" type="slidenum">
              <a:rPr lang="en-US" altLang="en-US" smtClean="0"/>
              <a:pPr/>
              <a:t>18</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1.11111E-6 1.85185E-6 L -0.00104 0.13055 " pathEditMode="relative" rAng="0" ptsTypes="AA">
                                      <p:cBhvr>
                                        <p:cTn id="6" dur="1000" fill="hold"/>
                                        <p:tgtEl>
                                          <p:spTgt spid="1225751"/>
                                        </p:tgtEl>
                                        <p:attrNameLst>
                                          <p:attrName>ppt_x</p:attrName>
                                          <p:attrName>ppt_y</p:attrName>
                                        </p:attrNameLst>
                                      </p:cBhvr>
                                      <p:rCtr x="-52" y="6528"/>
                                    </p:animMotion>
                                  </p:childTnLst>
                                </p:cTn>
                              </p:par>
                              <p:par>
                                <p:cTn id="7" presetID="42" presetClass="path" presetSubtype="0" accel="50000" decel="50000" fill="hold" grpId="0" nodeType="withEffect">
                                  <p:stCondLst>
                                    <p:cond delay="0"/>
                                  </p:stCondLst>
                                  <p:childTnLst>
                                    <p:animMotion origin="layout" path="M -1.11111E-6 1.85185E-6 L -0.00104 0.13055 " pathEditMode="relative" rAng="0" ptsTypes="AA">
                                      <p:cBhvr>
                                        <p:cTn id="8" dur="1000" fill="hold"/>
                                        <p:tgtEl>
                                          <p:spTgt spid="1225752"/>
                                        </p:tgtEl>
                                        <p:attrNameLst>
                                          <p:attrName>ppt_x</p:attrName>
                                          <p:attrName>ppt_y</p:attrName>
                                        </p:attrNameLst>
                                      </p:cBhvr>
                                      <p:rCtr x="-52" y="6528"/>
                                    </p:animMotion>
                                  </p:childTnLst>
                                </p:cTn>
                              </p:par>
                              <p:par>
                                <p:cTn id="9" presetID="42" presetClass="path" presetSubtype="0" accel="50000" decel="50000" fill="hold" grpId="0" nodeType="withEffect">
                                  <p:stCondLst>
                                    <p:cond delay="0"/>
                                  </p:stCondLst>
                                  <p:childTnLst>
                                    <p:animMotion origin="layout" path="M -1.11111E-6 1.85185E-6 L -0.00104 0.13055 " pathEditMode="relative" rAng="0" ptsTypes="AA">
                                      <p:cBhvr>
                                        <p:cTn id="10" dur="1000" fill="hold"/>
                                        <p:tgtEl>
                                          <p:spTgt spid="1225753"/>
                                        </p:tgtEl>
                                        <p:attrNameLst>
                                          <p:attrName>ppt_x</p:attrName>
                                          <p:attrName>ppt_y</p:attrName>
                                        </p:attrNameLst>
                                      </p:cBhvr>
                                      <p:rCtr x="-52" y="6528"/>
                                    </p:animMotion>
                                  </p:childTnLst>
                                </p:cTn>
                              </p:par>
                              <p:par>
                                <p:cTn id="11" presetID="42" presetClass="path" presetSubtype="0" accel="50000" decel="50000" fill="hold" grpId="0" nodeType="withEffect">
                                  <p:stCondLst>
                                    <p:cond delay="0"/>
                                  </p:stCondLst>
                                  <p:childTnLst>
                                    <p:animMotion origin="layout" path="M -1.11111E-6 1.85185E-6 L -0.00104 0.13055 " pathEditMode="relative" rAng="0" ptsTypes="AA">
                                      <p:cBhvr>
                                        <p:cTn id="12" dur="1000" fill="hold"/>
                                        <p:tgtEl>
                                          <p:spTgt spid="1225754"/>
                                        </p:tgtEl>
                                        <p:attrNameLst>
                                          <p:attrName>ppt_x</p:attrName>
                                          <p:attrName>ppt_y</p:attrName>
                                        </p:attrNameLst>
                                      </p:cBhvr>
                                      <p:rCtr x="-52" y="6528"/>
                                    </p:animMotion>
                                  </p:childTnLst>
                                </p:cTn>
                              </p:par>
                              <p:par>
                                <p:cTn id="13" presetID="42" presetClass="path" presetSubtype="0" accel="50000" decel="50000" fill="hold" grpId="0" nodeType="withEffect">
                                  <p:stCondLst>
                                    <p:cond delay="0"/>
                                  </p:stCondLst>
                                  <p:childTnLst>
                                    <p:animMotion origin="layout" path="M -1.11111E-6 1.85185E-6 L -0.00104 0.13055 " pathEditMode="relative" rAng="0" ptsTypes="AA">
                                      <p:cBhvr>
                                        <p:cTn id="14" dur="1000" fill="hold"/>
                                        <p:tgtEl>
                                          <p:spTgt spid="1225755"/>
                                        </p:tgtEl>
                                        <p:attrNameLst>
                                          <p:attrName>ppt_x</p:attrName>
                                          <p:attrName>ppt_y</p:attrName>
                                        </p:attrNameLst>
                                      </p:cBhvr>
                                      <p:rCtr x="-52" y="6528"/>
                                    </p:animMotion>
                                  </p:childTnLst>
                                </p:cTn>
                              </p:par>
                              <p:par>
                                <p:cTn id="15" presetID="42" presetClass="path" presetSubtype="0" accel="50000" decel="50000" fill="hold" grpId="0" nodeType="withEffect">
                                  <p:stCondLst>
                                    <p:cond delay="0"/>
                                  </p:stCondLst>
                                  <p:childTnLst>
                                    <p:animMotion origin="layout" path="M -1.11111E-6 1.85185E-6 L -0.00104 0.13055 " pathEditMode="relative" rAng="0" ptsTypes="AA">
                                      <p:cBhvr>
                                        <p:cTn id="16" dur="1000" fill="hold"/>
                                        <p:tgtEl>
                                          <p:spTgt spid="1225756"/>
                                        </p:tgtEl>
                                        <p:attrNameLst>
                                          <p:attrName>ppt_x</p:attrName>
                                          <p:attrName>ppt_y</p:attrName>
                                        </p:attrNameLst>
                                      </p:cBhvr>
                                      <p:rCtr x="-52" y="6528"/>
                                    </p:animMotion>
                                  </p:childTnLst>
                                </p:cTn>
                              </p:par>
                              <p:par>
                                <p:cTn id="17" presetID="42" presetClass="path" presetSubtype="0" accel="50000" decel="50000" fill="hold" grpId="0" nodeType="withEffect">
                                  <p:stCondLst>
                                    <p:cond delay="0"/>
                                  </p:stCondLst>
                                  <p:childTnLst>
                                    <p:animMotion origin="layout" path="M -1.11111E-6 1.85185E-6 L -0.00104 0.13055 " pathEditMode="relative" rAng="0" ptsTypes="AA">
                                      <p:cBhvr>
                                        <p:cTn id="18" dur="1000" fill="hold"/>
                                        <p:tgtEl>
                                          <p:spTgt spid="1225757"/>
                                        </p:tgtEl>
                                        <p:attrNameLst>
                                          <p:attrName>ppt_x</p:attrName>
                                          <p:attrName>ppt_y</p:attrName>
                                        </p:attrNameLst>
                                      </p:cBhvr>
                                      <p:rCtr x="-52" y="6528"/>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5751" grpId="0" animBg="1"/>
      <p:bldP spid="1225752" grpId="0" animBg="1"/>
      <p:bldP spid="1225753" grpId="0" animBg="1"/>
      <p:bldP spid="1225754" grpId="0" animBg="1"/>
      <p:bldP spid="1225755" grpId="0" animBg="1"/>
      <p:bldP spid="1225756" grpId="0" animBg="1"/>
      <p:bldP spid="122575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778" name="Rectangle 2">
            <a:extLst>
              <a:ext uri="{FF2B5EF4-FFF2-40B4-BE49-F238E27FC236}">
                <a16:creationId xmlns:a16="http://schemas.microsoft.com/office/drawing/2014/main" id="{FF148114-C3FC-8D41-9173-FCC1F4F1C7C1}"/>
              </a:ext>
            </a:extLst>
          </p:cNvPr>
          <p:cNvSpPr>
            <a:spLocks noGrp="1" noChangeArrowheads="1"/>
          </p:cNvSpPr>
          <p:nvPr>
            <p:ph type="title" idx="4294967295"/>
          </p:nvPr>
        </p:nvSpPr>
        <p:spPr/>
        <p:txBody>
          <a:bodyPr anchor="ctr"/>
          <a:lstStyle/>
          <a:p>
            <a:pPr eaLnBrk="1" hangingPunct="1">
              <a:defRPr/>
            </a:pPr>
            <a:r>
              <a:rPr lang="en-US" altLang="zh-CN" sz="3800">
                <a:effectLst>
                  <a:outerShdw blurRad="38100" dist="38100" dir="2700000" algn="tl">
                    <a:srgbClr val="C0C0C0"/>
                  </a:outerShdw>
                </a:effectLst>
                <a:ea typeface="宋体" pitchFamily="2" charset="-122"/>
                <a:cs typeface="+mj-cs"/>
              </a:rPr>
              <a:t>Non-Sequential Receive Problem</a:t>
            </a:r>
            <a:endParaRPr lang="en-US" sz="3800">
              <a:effectLst>
                <a:outerShdw blurRad="38100" dist="38100" dir="2700000" algn="tl">
                  <a:srgbClr val="C0C0C0"/>
                </a:outerShdw>
              </a:effectLst>
              <a:ea typeface="宋体" pitchFamily="2" charset="-122"/>
              <a:cs typeface="+mj-cs"/>
            </a:endParaRPr>
          </a:p>
        </p:txBody>
      </p:sp>
      <p:sp>
        <p:nvSpPr>
          <p:cNvPr id="29700" name="Rectangle 3">
            <a:extLst>
              <a:ext uri="{FF2B5EF4-FFF2-40B4-BE49-F238E27FC236}">
                <a16:creationId xmlns:a16="http://schemas.microsoft.com/office/drawing/2014/main" id="{F3AD66EC-F76C-5641-B82F-C91E8BAF27ED}"/>
              </a:ext>
            </a:extLst>
          </p:cNvPr>
          <p:cNvSpPr>
            <a:spLocks noGrp="1" noChangeArrowheads="1"/>
          </p:cNvSpPr>
          <p:nvPr>
            <p:ph type="body" idx="4294967295"/>
          </p:nvPr>
        </p:nvSpPr>
        <p:spPr>
          <a:xfrm>
            <a:off x="457200" y="1409700"/>
            <a:ext cx="8229600" cy="4495800"/>
          </a:xfrm>
        </p:spPr>
        <p:txBody>
          <a:bodyPr/>
          <a:lstStyle/>
          <a:p>
            <a:pPr eaLnBrk="1" hangingPunct="1"/>
            <a:r>
              <a:rPr lang="en-US" altLang="zh-CN" sz="2600">
                <a:ea typeface="SimSun" panose="02010600030101010101" pitchFamily="2" charset="-122"/>
              </a:rPr>
              <a:t>Solution: </a:t>
            </a:r>
          </a:p>
          <a:p>
            <a:pPr lvl="1" eaLnBrk="1" hangingPunct="1"/>
            <a:r>
              <a:rPr lang="en-US" altLang="zh-CN" sz="2200">
                <a:ea typeface="SimSun" panose="02010600030101010101" pitchFamily="2" charset="-122"/>
              </a:rPr>
              <a:t>make sure no overlap when receiver advances its window</a:t>
            </a:r>
          </a:p>
          <a:p>
            <a:pPr lvl="1" eaLnBrk="1" hangingPunct="1"/>
            <a:r>
              <a:rPr lang="en-US" altLang="zh-CN" sz="2200">
                <a:solidFill>
                  <a:schemeClr val="hlink"/>
                </a:solidFill>
                <a:ea typeface="SimSun" panose="02010600030101010101" pitchFamily="2" charset="-122"/>
              </a:rPr>
              <a:t>Make window size </a:t>
            </a:r>
            <a:r>
              <a:rPr lang="en-US" altLang="zh-CN" sz="2200" i="1">
                <a:solidFill>
                  <a:schemeClr val="hlink"/>
                </a:solidFill>
                <a:ea typeface="SimSun" panose="02010600030101010101" pitchFamily="2" charset="-122"/>
              </a:rPr>
              <a:t>w </a:t>
            </a:r>
            <a:r>
              <a:rPr lang="en-US" altLang="zh-CN" sz="2200">
                <a:solidFill>
                  <a:schemeClr val="hlink"/>
                </a:solidFill>
                <a:ea typeface="SimSun" panose="02010600030101010101" pitchFamily="2" charset="-122"/>
              </a:rPr>
              <a:t>=1/2 range of seq numbers</a:t>
            </a:r>
          </a:p>
          <a:p>
            <a:pPr eaLnBrk="1" hangingPunct="1"/>
            <a:endParaRPr lang="en-US" altLang="en-US">
              <a:solidFill>
                <a:schemeClr val="hlink"/>
              </a:solidFill>
            </a:endParaRPr>
          </a:p>
        </p:txBody>
      </p:sp>
      <p:sp>
        <p:nvSpPr>
          <p:cNvPr id="29701" name="Rectangle 4">
            <a:extLst>
              <a:ext uri="{FF2B5EF4-FFF2-40B4-BE49-F238E27FC236}">
                <a16:creationId xmlns:a16="http://schemas.microsoft.com/office/drawing/2014/main" id="{B9002E01-AEE2-B049-9C91-49A27D91CA1A}"/>
              </a:ext>
            </a:extLst>
          </p:cNvPr>
          <p:cNvSpPr>
            <a:spLocks noChangeArrowheads="1"/>
          </p:cNvSpPr>
          <p:nvPr/>
        </p:nvSpPr>
        <p:spPr bwMode="auto">
          <a:xfrm>
            <a:off x="860425" y="4217988"/>
            <a:ext cx="1736725" cy="520700"/>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grpSp>
        <p:nvGrpSpPr>
          <p:cNvPr id="29702" name="Group 5">
            <a:extLst>
              <a:ext uri="{FF2B5EF4-FFF2-40B4-BE49-F238E27FC236}">
                <a16:creationId xmlns:a16="http://schemas.microsoft.com/office/drawing/2014/main" id="{109AB6A8-4F79-AB41-A03C-F52B19996B4B}"/>
              </a:ext>
            </a:extLst>
          </p:cNvPr>
          <p:cNvGrpSpPr>
            <a:grpSpLocks/>
          </p:cNvGrpSpPr>
          <p:nvPr/>
        </p:nvGrpSpPr>
        <p:grpSpPr bwMode="auto">
          <a:xfrm>
            <a:off x="928688" y="4279900"/>
            <a:ext cx="3330575" cy="415925"/>
            <a:chOff x="1097" y="2696"/>
            <a:chExt cx="2098" cy="262"/>
          </a:xfrm>
        </p:grpSpPr>
        <p:sp>
          <p:nvSpPr>
            <p:cNvPr id="29736" name="Text Box 6">
              <a:extLst>
                <a:ext uri="{FF2B5EF4-FFF2-40B4-BE49-F238E27FC236}">
                  <a16:creationId xmlns:a16="http://schemas.microsoft.com/office/drawing/2014/main" id="{936C4F14-A9E0-7F4C-8E28-644A2BCC3CB2}"/>
                </a:ext>
              </a:extLst>
            </p:cNvPr>
            <p:cNvSpPr txBox="1">
              <a:spLocks noChangeArrowheads="1"/>
            </p:cNvSpPr>
            <p:nvPr/>
          </p:nvSpPr>
          <p:spPr bwMode="auto">
            <a:xfrm>
              <a:off x="109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0</a:t>
              </a:r>
            </a:p>
          </p:txBody>
        </p:sp>
        <p:sp>
          <p:nvSpPr>
            <p:cNvPr id="29737" name="Text Box 7">
              <a:extLst>
                <a:ext uri="{FF2B5EF4-FFF2-40B4-BE49-F238E27FC236}">
                  <a16:creationId xmlns:a16="http://schemas.microsoft.com/office/drawing/2014/main" id="{56A0500C-1207-4E4C-B064-6C2EDE6BC2F5}"/>
                </a:ext>
              </a:extLst>
            </p:cNvPr>
            <p:cNvSpPr txBox="1">
              <a:spLocks noChangeArrowheads="1"/>
            </p:cNvSpPr>
            <p:nvPr/>
          </p:nvSpPr>
          <p:spPr bwMode="auto">
            <a:xfrm>
              <a:off x="1382"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1</a:t>
              </a:r>
            </a:p>
          </p:txBody>
        </p:sp>
        <p:sp>
          <p:nvSpPr>
            <p:cNvPr id="29738" name="Text Box 8">
              <a:extLst>
                <a:ext uri="{FF2B5EF4-FFF2-40B4-BE49-F238E27FC236}">
                  <a16:creationId xmlns:a16="http://schemas.microsoft.com/office/drawing/2014/main" id="{2562954C-32A6-B043-BDB9-A14F390422C9}"/>
                </a:ext>
              </a:extLst>
            </p:cNvPr>
            <p:cNvSpPr txBox="1">
              <a:spLocks noChangeArrowheads="1"/>
            </p:cNvSpPr>
            <p:nvPr/>
          </p:nvSpPr>
          <p:spPr bwMode="auto">
            <a:xfrm>
              <a:off x="1649"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2</a:t>
              </a:r>
            </a:p>
          </p:txBody>
        </p:sp>
        <p:sp>
          <p:nvSpPr>
            <p:cNvPr id="29739" name="Text Box 9">
              <a:extLst>
                <a:ext uri="{FF2B5EF4-FFF2-40B4-BE49-F238E27FC236}">
                  <a16:creationId xmlns:a16="http://schemas.microsoft.com/office/drawing/2014/main" id="{EF64E5DC-B91B-1C49-958C-66FA8E382952}"/>
                </a:ext>
              </a:extLst>
            </p:cNvPr>
            <p:cNvSpPr txBox="1">
              <a:spLocks noChangeArrowheads="1"/>
            </p:cNvSpPr>
            <p:nvPr/>
          </p:nvSpPr>
          <p:spPr bwMode="auto">
            <a:xfrm>
              <a:off x="1916"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3</a:t>
              </a:r>
            </a:p>
          </p:txBody>
        </p:sp>
        <p:sp>
          <p:nvSpPr>
            <p:cNvPr id="29740" name="Text Box 10">
              <a:extLst>
                <a:ext uri="{FF2B5EF4-FFF2-40B4-BE49-F238E27FC236}">
                  <a16:creationId xmlns:a16="http://schemas.microsoft.com/office/drawing/2014/main" id="{EEC96D84-4A63-AF4B-BDEE-32915CF30EA4}"/>
                </a:ext>
              </a:extLst>
            </p:cNvPr>
            <p:cNvSpPr txBox="1">
              <a:spLocks noChangeArrowheads="1"/>
            </p:cNvSpPr>
            <p:nvPr/>
          </p:nvSpPr>
          <p:spPr bwMode="auto">
            <a:xfrm>
              <a:off x="2183"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4</a:t>
              </a:r>
            </a:p>
          </p:txBody>
        </p:sp>
        <p:sp>
          <p:nvSpPr>
            <p:cNvPr id="29741" name="Text Box 11">
              <a:extLst>
                <a:ext uri="{FF2B5EF4-FFF2-40B4-BE49-F238E27FC236}">
                  <a16:creationId xmlns:a16="http://schemas.microsoft.com/office/drawing/2014/main" id="{123E3B1B-543A-F14F-BEF9-4DF1B41A38F1}"/>
                </a:ext>
              </a:extLst>
            </p:cNvPr>
            <p:cNvSpPr txBox="1">
              <a:spLocks noChangeArrowheads="1"/>
            </p:cNvSpPr>
            <p:nvPr/>
          </p:nvSpPr>
          <p:spPr bwMode="auto">
            <a:xfrm>
              <a:off x="2450"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5</a:t>
              </a:r>
            </a:p>
          </p:txBody>
        </p:sp>
        <p:sp>
          <p:nvSpPr>
            <p:cNvPr id="29742" name="Text Box 12">
              <a:extLst>
                <a:ext uri="{FF2B5EF4-FFF2-40B4-BE49-F238E27FC236}">
                  <a16:creationId xmlns:a16="http://schemas.microsoft.com/office/drawing/2014/main" id="{81BA9A75-AB45-0F42-9261-B4767FA64441}"/>
                </a:ext>
              </a:extLst>
            </p:cNvPr>
            <p:cNvSpPr txBox="1">
              <a:spLocks noChangeArrowheads="1"/>
            </p:cNvSpPr>
            <p:nvPr/>
          </p:nvSpPr>
          <p:spPr bwMode="auto">
            <a:xfrm>
              <a:off x="271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6</a:t>
              </a:r>
            </a:p>
          </p:txBody>
        </p:sp>
        <p:sp>
          <p:nvSpPr>
            <p:cNvPr id="29743" name="Text Box 13">
              <a:extLst>
                <a:ext uri="{FF2B5EF4-FFF2-40B4-BE49-F238E27FC236}">
                  <a16:creationId xmlns:a16="http://schemas.microsoft.com/office/drawing/2014/main" id="{75B7A142-ADD4-CF46-A8D1-52CB39FC9553}"/>
                </a:ext>
              </a:extLst>
            </p:cNvPr>
            <p:cNvSpPr txBox="1">
              <a:spLocks noChangeArrowheads="1"/>
            </p:cNvSpPr>
            <p:nvPr/>
          </p:nvSpPr>
          <p:spPr bwMode="auto">
            <a:xfrm>
              <a:off x="2984"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grpSp>
      <p:grpSp>
        <p:nvGrpSpPr>
          <p:cNvPr id="29703" name="Group 14">
            <a:extLst>
              <a:ext uri="{FF2B5EF4-FFF2-40B4-BE49-F238E27FC236}">
                <a16:creationId xmlns:a16="http://schemas.microsoft.com/office/drawing/2014/main" id="{A6C9CD19-35DD-5B4D-B3DB-985B218AB709}"/>
              </a:ext>
            </a:extLst>
          </p:cNvPr>
          <p:cNvGrpSpPr>
            <a:grpSpLocks/>
          </p:cNvGrpSpPr>
          <p:nvPr/>
        </p:nvGrpSpPr>
        <p:grpSpPr bwMode="auto">
          <a:xfrm>
            <a:off x="4357688" y="4279900"/>
            <a:ext cx="3330575" cy="415925"/>
            <a:chOff x="1097" y="2696"/>
            <a:chExt cx="2098" cy="262"/>
          </a:xfrm>
        </p:grpSpPr>
        <p:sp>
          <p:nvSpPr>
            <p:cNvPr id="29728" name="Text Box 15">
              <a:extLst>
                <a:ext uri="{FF2B5EF4-FFF2-40B4-BE49-F238E27FC236}">
                  <a16:creationId xmlns:a16="http://schemas.microsoft.com/office/drawing/2014/main" id="{3DD12884-57E4-5D49-8968-80EC3D8086F8}"/>
                </a:ext>
              </a:extLst>
            </p:cNvPr>
            <p:cNvSpPr txBox="1">
              <a:spLocks noChangeArrowheads="1"/>
            </p:cNvSpPr>
            <p:nvPr/>
          </p:nvSpPr>
          <p:spPr bwMode="auto">
            <a:xfrm>
              <a:off x="109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0</a:t>
              </a:r>
            </a:p>
          </p:txBody>
        </p:sp>
        <p:sp>
          <p:nvSpPr>
            <p:cNvPr id="29729" name="Text Box 16">
              <a:extLst>
                <a:ext uri="{FF2B5EF4-FFF2-40B4-BE49-F238E27FC236}">
                  <a16:creationId xmlns:a16="http://schemas.microsoft.com/office/drawing/2014/main" id="{F96254D4-27B7-124E-A18D-A47F4E090E7E}"/>
                </a:ext>
              </a:extLst>
            </p:cNvPr>
            <p:cNvSpPr txBox="1">
              <a:spLocks noChangeArrowheads="1"/>
            </p:cNvSpPr>
            <p:nvPr/>
          </p:nvSpPr>
          <p:spPr bwMode="auto">
            <a:xfrm>
              <a:off x="1382"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1</a:t>
              </a:r>
            </a:p>
          </p:txBody>
        </p:sp>
        <p:sp>
          <p:nvSpPr>
            <p:cNvPr id="29730" name="Text Box 17">
              <a:extLst>
                <a:ext uri="{FF2B5EF4-FFF2-40B4-BE49-F238E27FC236}">
                  <a16:creationId xmlns:a16="http://schemas.microsoft.com/office/drawing/2014/main" id="{138620F8-C9A9-654E-978A-D5643EB69836}"/>
                </a:ext>
              </a:extLst>
            </p:cNvPr>
            <p:cNvSpPr txBox="1">
              <a:spLocks noChangeArrowheads="1"/>
            </p:cNvSpPr>
            <p:nvPr/>
          </p:nvSpPr>
          <p:spPr bwMode="auto">
            <a:xfrm>
              <a:off x="1649"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2</a:t>
              </a:r>
            </a:p>
          </p:txBody>
        </p:sp>
        <p:sp>
          <p:nvSpPr>
            <p:cNvPr id="29731" name="Text Box 18">
              <a:extLst>
                <a:ext uri="{FF2B5EF4-FFF2-40B4-BE49-F238E27FC236}">
                  <a16:creationId xmlns:a16="http://schemas.microsoft.com/office/drawing/2014/main" id="{EB2D22CD-62B3-D647-BE57-D2752A76AB14}"/>
                </a:ext>
              </a:extLst>
            </p:cNvPr>
            <p:cNvSpPr txBox="1">
              <a:spLocks noChangeArrowheads="1"/>
            </p:cNvSpPr>
            <p:nvPr/>
          </p:nvSpPr>
          <p:spPr bwMode="auto">
            <a:xfrm>
              <a:off x="1916"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3</a:t>
              </a:r>
            </a:p>
          </p:txBody>
        </p:sp>
        <p:sp>
          <p:nvSpPr>
            <p:cNvPr id="29732" name="Text Box 19">
              <a:extLst>
                <a:ext uri="{FF2B5EF4-FFF2-40B4-BE49-F238E27FC236}">
                  <a16:creationId xmlns:a16="http://schemas.microsoft.com/office/drawing/2014/main" id="{2EFB2A0E-23DE-4648-A81B-622B2B716515}"/>
                </a:ext>
              </a:extLst>
            </p:cNvPr>
            <p:cNvSpPr txBox="1">
              <a:spLocks noChangeArrowheads="1"/>
            </p:cNvSpPr>
            <p:nvPr/>
          </p:nvSpPr>
          <p:spPr bwMode="auto">
            <a:xfrm>
              <a:off x="2183"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4</a:t>
              </a:r>
            </a:p>
          </p:txBody>
        </p:sp>
        <p:sp>
          <p:nvSpPr>
            <p:cNvPr id="29733" name="Text Box 20">
              <a:extLst>
                <a:ext uri="{FF2B5EF4-FFF2-40B4-BE49-F238E27FC236}">
                  <a16:creationId xmlns:a16="http://schemas.microsoft.com/office/drawing/2014/main" id="{1CE39FBE-4504-4548-99FC-F97618F30F0E}"/>
                </a:ext>
              </a:extLst>
            </p:cNvPr>
            <p:cNvSpPr txBox="1">
              <a:spLocks noChangeArrowheads="1"/>
            </p:cNvSpPr>
            <p:nvPr/>
          </p:nvSpPr>
          <p:spPr bwMode="auto">
            <a:xfrm>
              <a:off x="2450" y="269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5</a:t>
              </a:r>
            </a:p>
          </p:txBody>
        </p:sp>
        <p:sp>
          <p:nvSpPr>
            <p:cNvPr id="29734" name="Text Box 21">
              <a:extLst>
                <a:ext uri="{FF2B5EF4-FFF2-40B4-BE49-F238E27FC236}">
                  <a16:creationId xmlns:a16="http://schemas.microsoft.com/office/drawing/2014/main" id="{C66FD1DF-7045-BC46-ADA9-0799ABAD7B90}"/>
                </a:ext>
              </a:extLst>
            </p:cNvPr>
            <p:cNvSpPr txBox="1">
              <a:spLocks noChangeArrowheads="1"/>
            </p:cNvSpPr>
            <p:nvPr/>
          </p:nvSpPr>
          <p:spPr bwMode="auto">
            <a:xfrm>
              <a:off x="2717" y="269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6</a:t>
              </a:r>
            </a:p>
          </p:txBody>
        </p:sp>
        <p:sp>
          <p:nvSpPr>
            <p:cNvPr id="29735" name="Text Box 22">
              <a:extLst>
                <a:ext uri="{FF2B5EF4-FFF2-40B4-BE49-F238E27FC236}">
                  <a16:creationId xmlns:a16="http://schemas.microsoft.com/office/drawing/2014/main" id="{28A28F2A-03AD-A343-B76E-A8DD708EB474}"/>
                </a:ext>
              </a:extLst>
            </p:cNvPr>
            <p:cNvSpPr txBox="1">
              <a:spLocks noChangeArrowheads="1"/>
            </p:cNvSpPr>
            <p:nvPr/>
          </p:nvSpPr>
          <p:spPr bwMode="auto">
            <a:xfrm>
              <a:off x="2984" y="270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grpSp>
      <p:sp>
        <p:nvSpPr>
          <p:cNvPr id="1227799" name="Text Box 23">
            <a:extLst>
              <a:ext uri="{FF2B5EF4-FFF2-40B4-BE49-F238E27FC236}">
                <a16:creationId xmlns:a16="http://schemas.microsoft.com/office/drawing/2014/main" id="{B704988B-9D17-5A41-844E-81E84093BB10}"/>
              </a:ext>
            </a:extLst>
          </p:cNvPr>
          <p:cNvSpPr txBox="1">
            <a:spLocks noChangeArrowheads="1"/>
          </p:cNvSpPr>
          <p:nvPr/>
        </p:nvSpPr>
        <p:spPr bwMode="auto">
          <a:xfrm>
            <a:off x="938213" y="3381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0</a:t>
            </a:r>
          </a:p>
        </p:txBody>
      </p:sp>
      <p:sp>
        <p:nvSpPr>
          <p:cNvPr id="1227800" name="Text Box 24">
            <a:extLst>
              <a:ext uri="{FF2B5EF4-FFF2-40B4-BE49-F238E27FC236}">
                <a16:creationId xmlns:a16="http://schemas.microsoft.com/office/drawing/2014/main" id="{70F09813-3A73-114B-8F6F-DF0904EA778F}"/>
              </a:ext>
            </a:extLst>
          </p:cNvPr>
          <p:cNvSpPr txBox="1">
            <a:spLocks noChangeArrowheads="1"/>
          </p:cNvSpPr>
          <p:nvPr/>
        </p:nvSpPr>
        <p:spPr bwMode="auto">
          <a:xfrm>
            <a:off x="1395413" y="3381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1</a:t>
            </a:r>
          </a:p>
        </p:txBody>
      </p:sp>
      <p:sp>
        <p:nvSpPr>
          <p:cNvPr id="1227801" name="Text Box 25">
            <a:extLst>
              <a:ext uri="{FF2B5EF4-FFF2-40B4-BE49-F238E27FC236}">
                <a16:creationId xmlns:a16="http://schemas.microsoft.com/office/drawing/2014/main" id="{047922F4-F258-FC47-9C9A-EC0E041FD952}"/>
              </a:ext>
            </a:extLst>
          </p:cNvPr>
          <p:cNvSpPr txBox="1">
            <a:spLocks noChangeArrowheads="1"/>
          </p:cNvSpPr>
          <p:nvPr/>
        </p:nvSpPr>
        <p:spPr bwMode="auto">
          <a:xfrm>
            <a:off x="1839913" y="3381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2</a:t>
            </a:r>
          </a:p>
        </p:txBody>
      </p:sp>
      <p:sp>
        <p:nvSpPr>
          <p:cNvPr id="1227802" name="Text Box 26">
            <a:extLst>
              <a:ext uri="{FF2B5EF4-FFF2-40B4-BE49-F238E27FC236}">
                <a16:creationId xmlns:a16="http://schemas.microsoft.com/office/drawing/2014/main" id="{D6799308-AF22-5E4A-89EB-1DD84D218F5B}"/>
              </a:ext>
            </a:extLst>
          </p:cNvPr>
          <p:cNvSpPr txBox="1">
            <a:spLocks noChangeArrowheads="1"/>
          </p:cNvSpPr>
          <p:nvPr/>
        </p:nvSpPr>
        <p:spPr bwMode="auto">
          <a:xfrm>
            <a:off x="2246313" y="3381375"/>
            <a:ext cx="334962" cy="406400"/>
          </a:xfrm>
          <a:prstGeom prst="rect">
            <a:avLst/>
          </a:prstGeom>
          <a:solidFill>
            <a:schemeClr val="tx2"/>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3</a:t>
            </a:r>
          </a:p>
        </p:txBody>
      </p:sp>
      <p:grpSp>
        <p:nvGrpSpPr>
          <p:cNvPr id="4" name="Group 27">
            <a:extLst>
              <a:ext uri="{FF2B5EF4-FFF2-40B4-BE49-F238E27FC236}">
                <a16:creationId xmlns:a16="http://schemas.microsoft.com/office/drawing/2014/main" id="{14209BD8-C576-1643-84FF-66A4CBC4215E}"/>
              </a:ext>
            </a:extLst>
          </p:cNvPr>
          <p:cNvGrpSpPr>
            <a:grpSpLocks/>
          </p:cNvGrpSpPr>
          <p:nvPr/>
        </p:nvGrpSpPr>
        <p:grpSpPr bwMode="auto">
          <a:xfrm>
            <a:off x="915988" y="4979988"/>
            <a:ext cx="6759575" cy="1100137"/>
            <a:chOff x="577" y="3137"/>
            <a:chExt cx="4258" cy="693"/>
          </a:xfrm>
        </p:grpSpPr>
        <p:sp>
          <p:nvSpPr>
            <p:cNvPr id="29709" name="Rectangle 28">
              <a:extLst>
                <a:ext uri="{FF2B5EF4-FFF2-40B4-BE49-F238E27FC236}">
                  <a16:creationId xmlns:a16="http://schemas.microsoft.com/office/drawing/2014/main" id="{D8E1849C-1E3E-6349-BE66-1B97BB34CDA9}"/>
                </a:ext>
              </a:extLst>
            </p:cNvPr>
            <p:cNvSpPr>
              <a:spLocks noChangeArrowheads="1"/>
            </p:cNvSpPr>
            <p:nvPr/>
          </p:nvSpPr>
          <p:spPr bwMode="auto">
            <a:xfrm>
              <a:off x="1630" y="3137"/>
              <a:ext cx="1086" cy="328"/>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9710" name="Text Box 29">
              <a:extLst>
                <a:ext uri="{FF2B5EF4-FFF2-40B4-BE49-F238E27FC236}">
                  <a16:creationId xmlns:a16="http://schemas.microsoft.com/office/drawing/2014/main" id="{34D3DB70-3B4A-4147-872F-4EAF517FC029}"/>
                </a:ext>
              </a:extLst>
            </p:cNvPr>
            <p:cNvSpPr txBox="1">
              <a:spLocks noChangeArrowheads="1"/>
            </p:cNvSpPr>
            <p:nvPr/>
          </p:nvSpPr>
          <p:spPr bwMode="auto">
            <a:xfrm>
              <a:off x="577" y="3176"/>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0</a:t>
              </a:r>
            </a:p>
          </p:txBody>
        </p:sp>
        <p:sp>
          <p:nvSpPr>
            <p:cNvPr id="29711" name="Text Box 30">
              <a:extLst>
                <a:ext uri="{FF2B5EF4-FFF2-40B4-BE49-F238E27FC236}">
                  <a16:creationId xmlns:a16="http://schemas.microsoft.com/office/drawing/2014/main" id="{873B0B9B-573E-8A48-989F-6D6894DE0B2D}"/>
                </a:ext>
              </a:extLst>
            </p:cNvPr>
            <p:cNvSpPr txBox="1">
              <a:spLocks noChangeArrowheads="1"/>
            </p:cNvSpPr>
            <p:nvPr/>
          </p:nvSpPr>
          <p:spPr bwMode="auto">
            <a:xfrm>
              <a:off x="862" y="3182"/>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1</a:t>
              </a:r>
            </a:p>
          </p:txBody>
        </p:sp>
        <p:sp>
          <p:nvSpPr>
            <p:cNvPr id="29712" name="Text Box 31">
              <a:extLst>
                <a:ext uri="{FF2B5EF4-FFF2-40B4-BE49-F238E27FC236}">
                  <a16:creationId xmlns:a16="http://schemas.microsoft.com/office/drawing/2014/main" id="{C09F42FF-3890-934D-BF26-CEE0F61FAECC}"/>
                </a:ext>
              </a:extLst>
            </p:cNvPr>
            <p:cNvSpPr txBox="1">
              <a:spLocks noChangeArrowheads="1"/>
            </p:cNvSpPr>
            <p:nvPr/>
          </p:nvSpPr>
          <p:spPr bwMode="auto">
            <a:xfrm>
              <a:off x="1129" y="3179"/>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2</a:t>
              </a:r>
            </a:p>
          </p:txBody>
        </p:sp>
        <p:sp>
          <p:nvSpPr>
            <p:cNvPr id="29713" name="Text Box 32">
              <a:extLst>
                <a:ext uri="{FF2B5EF4-FFF2-40B4-BE49-F238E27FC236}">
                  <a16:creationId xmlns:a16="http://schemas.microsoft.com/office/drawing/2014/main" id="{3C6981B9-A1A7-B443-B4EC-2D484C77D33C}"/>
                </a:ext>
              </a:extLst>
            </p:cNvPr>
            <p:cNvSpPr txBox="1">
              <a:spLocks noChangeArrowheads="1"/>
            </p:cNvSpPr>
            <p:nvPr/>
          </p:nvSpPr>
          <p:spPr bwMode="auto">
            <a:xfrm>
              <a:off x="1396" y="3176"/>
              <a:ext cx="211" cy="256"/>
            </a:xfrm>
            <a:prstGeom prst="rect">
              <a:avLst/>
            </a:prstGeom>
            <a:solidFill>
              <a:schemeClr val="hlink"/>
            </a:solidFill>
            <a:ln w="9525">
              <a:solidFill>
                <a:schemeClr val="tx1"/>
              </a:solidFill>
              <a:miter lim="800000"/>
              <a:headEnd/>
              <a:tailEnd/>
            </a:ln>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chemeClr val="bg2"/>
                  </a:solidFill>
                </a:rPr>
                <a:t>3</a:t>
              </a:r>
            </a:p>
          </p:txBody>
        </p:sp>
        <p:sp>
          <p:nvSpPr>
            <p:cNvPr id="29714" name="Text Box 33">
              <a:extLst>
                <a:ext uri="{FF2B5EF4-FFF2-40B4-BE49-F238E27FC236}">
                  <a16:creationId xmlns:a16="http://schemas.microsoft.com/office/drawing/2014/main" id="{A86EB6FA-D4C4-0947-B3AA-C4F386E87C9C}"/>
                </a:ext>
              </a:extLst>
            </p:cNvPr>
            <p:cNvSpPr txBox="1">
              <a:spLocks noChangeArrowheads="1"/>
            </p:cNvSpPr>
            <p:nvPr/>
          </p:nvSpPr>
          <p:spPr bwMode="auto">
            <a:xfrm>
              <a:off x="1663"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4</a:t>
              </a:r>
            </a:p>
          </p:txBody>
        </p:sp>
        <p:sp>
          <p:nvSpPr>
            <p:cNvPr id="29715" name="Text Box 34">
              <a:extLst>
                <a:ext uri="{FF2B5EF4-FFF2-40B4-BE49-F238E27FC236}">
                  <a16:creationId xmlns:a16="http://schemas.microsoft.com/office/drawing/2014/main" id="{8B84BDE2-6B98-4E44-910A-EDD219F4BA3D}"/>
                </a:ext>
              </a:extLst>
            </p:cNvPr>
            <p:cNvSpPr txBox="1">
              <a:spLocks noChangeArrowheads="1"/>
            </p:cNvSpPr>
            <p:nvPr/>
          </p:nvSpPr>
          <p:spPr bwMode="auto">
            <a:xfrm>
              <a:off x="1930" y="317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5</a:t>
              </a:r>
            </a:p>
          </p:txBody>
        </p:sp>
        <p:sp>
          <p:nvSpPr>
            <p:cNvPr id="29716" name="Text Box 35">
              <a:extLst>
                <a:ext uri="{FF2B5EF4-FFF2-40B4-BE49-F238E27FC236}">
                  <a16:creationId xmlns:a16="http://schemas.microsoft.com/office/drawing/2014/main" id="{714C81CF-AFF8-0D40-8605-FB423087A9E4}"/>
                </a:ext>
              </a:extLst>
            </p:cNvPr>
            <p:cNvSpPr txBox="1">
              <a:spLocks noChangeArrowheads="1"/>
            </p:cNvSpPr>
            <p:nvPr/>
          </p:nvSpPr>
          <p:spPr bwMode="auto">
            <a:xfrm>
              <a:off x="2197" y="317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6</a:t>
              </a:r>
            </a:p>
          </p:txBody>
        </p:sp>
        <p:sp>
          <p:nvSpPr>
            <p:cNvPr id="29717" name="Text Box 36">
              <a:extLst>
                <a:ext uri="{FF2B5EF4-FFF2-40B4-BE49-F238E27FC236}">
                  <a16:creationId xmlns:a16="http://schemas.microsoft.com/office/drawing/2014/main" id="{73A7FA64-BB22-D448-9E47-3F1BE616B2C9}"/>
                </a:ext>
              </a:extLst>
            </p:cNvPr>
            <p:cNvSpPr txBox="1">
              <a:spLocks noChangeArrowheads="1"/>
            </p:cNvSpPr>
            <p:nvPr/>
          </p:nvSpPr>
          <p:spPr bwMode="auto">
            <a:xfrm>
              <a:off x="2464"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sp>
          <p:nvSpPr>
            <p:cNvPr id="29718" name="Text Box 37">
              <a:extLst>
                <a:ext uri="{FF2B5EF4-FFF2-40B4-BE49-F238E27FC236}">
                  <a16:creationId xmlns:a16="http://schemas.microsoft.com/office/drawing/2014/main" id="{E00B9BAB-ECFE-6942-AE44-B632261B95E6}"/>
                </a:ext>
              </a:extLst>
            </p:cNvPr>
            <p:cNvSpPr txBox="1">
              <a:spLocks noChangeArrowheads="1"/>
            </p:cNvSpPr>
            <p:nvPr/>
          </p:nvSpPr>
          <p:spPr bwMode="auto">
            <a:xfrm>
              <a:off x="2737" y="317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0</a:t>
              </a:r>
            </a:p>
          </p:txBody>
        </p:sp>
        <p:sp>
          <p:nvSpPr>
            <p:cNvPr id="29719" name="Text Box 38">
              <a:extLst>
                <a:ext uri="{FF2B5EF4-FFF2-40B4-BE49-F238E27FC236}">
                  <a16:creationId xmlns:a16="http://schemas.microsoft.com/office/drawing/2014/main" id="{DA3C8AB2-F3E7-1D44-B1BE-D39C535EC2B3}"/>
                </a:ext>
              </a:extLst>
            </p:cNvPr>
            <p:cNvSpPr txBox="1">
              <a:spLocks noChangeArrowheads="1"/>
            </p:cNvSpPr>
            <p:nvPr/>
          </p:nvSpPr>
          <p:spPr bwMode="auto">
            <a:xfrm>
              <a:off x="3022"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1</a:t>
              </a:r>
            </a:p>
          </p:txBody>
        </p:sp>
        <p:sp>
          <p:nvSpPr>
            <p:cNvPr id="29720" name="Text Box 39">
              <a:extLst>
                <a:ext uri="{FF2B5EF4-FFF2-40B4-BE49-F238E27FC236}">
                  <a16:creationId xmlns:a16="http://schemas.microsoft.com/office/drawing/2014/main" id="{DB8DA6FB-A996-3A49-934A-5C0481D611D6}"/>
                </a:ext>
              </a:extLst>
            </p:cNvPr>
            <p:cNvSpPr txBox="1">
              <a:spLocks noChangeArrowheads="1"/>
            </p:cNvSpPr>
            <p:nvPr/>
          </p:nvSpPr>
          <p:spPr bwMode="auto">
            <a:xfrm>
              <a:off x="3289" y="317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2</a:t>
              </a:r>
            </a:p>
          </p:txBody>
        </p:sp>
        <p:sp>
          <p:nvSpPr>
            <p:cNvPr id="29721" name="Text Box 40">
              <a:extLst>
                <a:ext uri="{FF2B5EF4-FFF2-40B4-BE49-F238E27FC236}">
                  <a16:creationId xmlns:a16="http://schemas.microsoft.com/office/drawing/2014/main" id="{F941E3F8-9806-404F-B787-D38A285AC467}"/>
                </a:ext>
              </a:extLst>
            </p:cNvPr>
            <p:cNvSpPr txBox="1">
              <a:spLocks noChangeArrowheads="1"/>
            </p:cNvSpPr>
            <p:nvPr/>
          </p:nvSpPr>
          <p:spPr bwMode="auto">
            <a:xfrm>
              <a:off x="3556" y="317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3</a:t>
              </a:r>
            </a:p>
          </p:txBody>
        </p:sp>
        <p:sp>
          <p:nvSpPr>
            <p:cNvPr id="29722" name="Text Box 41">
              <a:extLst>
                <a:ext uri="{FF2B5EF4-FFF2-40B4-BE49-F238E27FC236}">
                  <a16:creationId xmlns:a16="http://schemas.microsoft.com/office/drawing/2014/main" id="{6D9254E9-60A4-5D4D-9B83-2DB43B048E11}"/>
                </a:ext>
              </a:extLst>
            </p:cNvPr>
            <p:cNvSpPr txBox="1">
              <a:spLocks noChangeArrowheads="1"/>
            </p:cNvSpPr>
            <p:nvPr/>
          </p:nvSpPr>
          <p:spPr bwMode="auto">
            <a:xfrm>
              <a:off x="3823"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4</a:t>
              </a:r>
            </a:p>
          </p:txBody>
        </p:sp>
        <p:sp>
          <p:nvSpPr>
            <p:cNvPr id="29723" name="Text Box 42">
              <a:extLst>
                <a:ext uri="{FF2B5EF4-FFF2-40B4-BE49-F238E27FC236}">
                  <a16:creationId xmlns:a16="http://schemas.microsoft.com/office/drawing/2014/main" id="{310F7CB1-42E7-8D4F-A6C2-E76158208F6E}"/>
                </a:ext>
              </a:extLst>
            </p:cNvPr>
            <p:cNvSpPr txBox="1">
              <a:spLocks noChangeArrowheads="1"/>
            </p:cNvSpPr>
            <p:nvPr/>
          </p:nvSpPr>
          <p:spPr bwMode="auto">
            <a:xfrm>
              <a:off x="4090" y="3179"/>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5</a:t>
              </a:r>
            </a:p>
          </p:txBody>
        </p:sp>
        <p:sp>
          <p:nvSpPr>
            <p:cNvPr id="29724" name="Text Box 43">
              <a:extLst>
                <a:ext uri="{FF2B5EF4-FFF2-40B4-BE49-F238E27FC236}">
                  <a16:creationId xmlns:a16="http://schemas.microsoft.com/office/drawing/2014/main" id="{31D8FDA4-8B14-AE4B-95EE-20EE812C9578}"/>
                </a:ext>
              </a:extLst>
            </p:cNvPr>
            <p:cNvSpPr txBox="1">
              <a:spLocks noChangeArrowheads="1"/>
            </p:cNvSpPr>
            <p:nvPr/>
          </p:nvSpPr>
          <p:spPr bwMode="auto">
            <a:xfrm>
              <a:off x="4357" y="3176"/>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6</a:t>
              </a:r>
            </a:p>
          </p:txBody>
        </p:sp>
        <p:sp>
          <p:nvSpPr>
            <p:cNvPr id="29725" name="Text Box 44">
              <a:extLst>
                <a:ext uri="{FF2B5EF4-FFF2-40B4-BE49-F238E27FC236}">
                  <a16:creationId xmlns:a16="http://schemas.microsoft.com/office/drawing/2014/main" id="{9647F14B-71C1-1E48-A8EF-4D2BFE8A3931}"/>
                </a:ext>
              </a:extLst>
            </p:cNvPr>
            <p:cNvSpPr txBox="1">
              <a:spLocks noChangeArrowheads="1"/>
            </p:cNvSpPr>
            <p:nvPr/>
          </p:nvSpPr>
          <p:spPr bwMode="auto">
            <a:xfrm>
              <a:off x="4624" y="3182"/>
              <a:ext cx="21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7</a:t>
              </a:r>
            </a:p>
          </p:txBody>
        </p:sp>
        <p:sp>
          <p:nvSpPr>
            <p:cNvPr id="29726" name="AutoShape 45">
              <a:extLst>
                <a:ext uri="{FF2B5EF4-FFF2-40B4-BE49-F238E27FC236}">
                  <a16:creationId xmlns:a16="http://schemas.microsoft.com/office/drawing/2014/main" id="{B6A3671A-6264-6841-A1E2-6BCCBA76DA4A}"/>
                </a:ext>
              </a:extLst>
            </p:cNvPr>
            <p:cNvSpPr>
              <a:spLocks/>
            </p:cNvSpPr>
            <p:nvPr/>
          </p:nvSpPr>
          <p:spPr bwMode="auto">
            <a:xfrm rot="-5400000">
              <a:off x="1352" y="2784"/>
              <a:ext cx="160" cy="1504"/>
            </a:xfrm>
            <a:prstGeom prst="leftBrace">
              <a:avLst>
                <a:gd name="adj1" fmla="val 78333"/>
                <a:gd name="adj2" fmla="val 50000"/>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9727" name="Text Box 46">
              <a:extLst>
                <a:ext uri="{FF2B5EF4-FFF2-40B4-BE49-F238E27FC236}">
                  <a16:creationId xmlns:a16="http://schemas.microsoft.com/office/drawing/2014/main" id="{E6AB8A36-04CF-894A-8B17-9F02A737CD30}"/>
                </a:ext>
              </a:extLst>
            </p:cNvPr>
            <p:cNvSpPr txBox="1">
              <a:spLocks noChangeArrowheads="1"/>
            </p:cNvSpPr>
            <p:nvPr/>
          </p:nvSpPr>
          <p:spPr bwMode="auto">
            <a:xfrm>
              <a:off x="1002" y="3599"/>
              <a:ext cx="8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No Overlap</a:t>
              </a:r>
            </a:p>
          </p:txBody>
        </p:sp>
      </p:grpSp>
      <p:sp>
        <p:nvSpPr>
          <p:cNvPr id="2" name="Date Placeholder 1">
            <a:extLst>
              <a:ext uri="{FF2B5EF4-FFF2-40B4-BE49-F238E27FC236}">
                <a16:creationId xmlns:a16="http://schemas.microsoft.com/office/drawing/2014/main" id="{A778876C-319C-7D6D-FC8C-67F070A93541}"/>
              </a:ext>
            </a:extLst>
          </p:cNvPr>
          <p:cNvSpPr>
            <a:spLocks noGrp="1"/>
          </p:cNvSpPr>
          <p:nvPr>
            <p:ph type="dt" sz="half" idx="10"/>
          </p:nvPr>
        </p:nvSpPr>
        <p:spPr/>
        <p:txBody>
          <a:bodyPr/>
          <a:lstStyle/>
          <a:p>
            <a:pPr>
              <a:defRPr/>
            </a:pPr>
            <a:fld id="{6C43BEAC-3B77-D84B-BC3C-1D924A99D34D}"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D67920A2-3FE7-DBC8-651B-FB81401624C8}"/>
              </a:ext>
            </a:extLst>
          </p:cNvPr>
          <p:cNvSpPr>
            <a:spLocks noGrp="1"/>
          </p:cNvSpPr>
          <p:nvPr>
            <p:ph type="sldNum" sz="quarter" idx="12"/>
          </p:nvPr>
        </p:nvSpPr>
        <p:spPr/>
        <p:txBody>
          <a:bodyPr/>
          <a:lstStyle/>
          <a:p>
            <a:fld id="{60955D2C-5FBB-1E4F-8D80-CD13EF03065D}" type="slidenum">
              <a:rPr lang="en-US" altLang="en-US" smtClean="0"/>
              <a:pPr/>
              <a:t>19</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1.11111E-6 1.85185E-6 L -0.00104 0.13055 " pathEditMode="relative" rAng="0" ptsTypes="AA">
                                      <p:cBhvr>
                                        <p:cTn id="6" dur="1000" fill="hold"/>
                                        <p:tgtEl>
                                          <p:spTgt spid="1227799"/>
                                        </p:tgtEl>
                                        <p:attrNameLst>
                                          <p:attrName>ppt_x</p:attrName>
                                          <p:attrName>ppt_y</p:attrName>
                                        </p:attrNameLst>
                                      </p:cBhvr>
                                      <p:rCtr x="-52" y="6528"/>
                                    </p:animMotion>
                                  </p:childTnLst>
                                </p:cTn>
                              </p:par>
                              <p:par>
                                <p:cTn id="7" presetID="42" presetClass="path" presetSubtype="0" accel="50000" decel="50000" fill="hold" grpId="0" nodeType="withEffect">
                                  <p:stCondLst>
                                    <p:cond delay="0"/>
                                  </p:stCondLst>
                                  <p:childTnLst>
                                    <p:animMotion origin="layout" path="M -1.11111E-6 1.85185E-6 L -0.00104 0.13055 " pathEditMode="relative" rAng="0" ptsTypes="AA">
                                      <p:cBhvr>
                                        <p:cTn id="8" dur="1000" fill="hold"/>
                                        <p:tgtEl>
                                          <p:spTgt spid="1227800"/>
                                        </p:tgtEl>
                                        <p:attrNameLst>
                                          <p:attrName>ppt_x</p:attrName>
                                          <p:attrName>ppt_y</p:attrName>
                                        </p:attrNameLst>
                                      </p:cBhvr>
                                      <p:rCtr x="-52" y="6528"/>
                                    </p:animMotion>
                                  </p:childTnLst>
                                </p:cTn>
                              </p:par>
                              <p:par>
                                <p:cTn id="9" presetID="42" presetClass="path" presetSubtype="0" accel="50000" decel="50000" fill="hold" grpId="0" nodeType="withEffect">
                                  <p:stCondLst>
                                    <p:cond delay="0"/>
                                  </p:stCondLst>
                                  <p:childTnLst>
                                    <p:animMotion origin="layout" path="M -1.11111E-6 1.85185E-6 L -0.00104 0.13055 " pathEditMode="relative" rAng="0" ptsTypes="AA">
                                      <p:cBhvr>
                                        <p:cTn id="10" dur="1000" fill="hold"/>
                                        <p:tgtEl>
                                          <p:spTgt spid="1227801"/>
                                        </p:tgtEl>
                                        <p:attrNameLst>
                                          <p:attrName>ppt_x</p:attrName>
                                          <p:attrName>ppt_y</p:attrName>
                                        </p:attrNameLst>
                                      </p:cBhvr>
                                      <p:rCtr x="-52" y="6528"/>
                                    </p:animMotion>
                                  </p:childTnLst>
                                </p:cTn>
                              </p:par>
                              <p:par>
                                <p:cTn id="11" presetID="42" presetClass="path" presetSubtype="0" accel="50000" decel="50000" fill="hold" grpId="0" nodeType="withEffect">
                                  <p:stCondLst>
                                    <p:cond delay="0"/>
                                  </p:stCondLst>
                                  <p:childTnLst>
                                    <p:animMotion origin="layout" path="M -1.11111E-6 1.85185E-6 L -0.00104 0.13055 " pathEditMode="relative" rAng="0" ptsTypes="AA">
                                      <p:cBhvr>
                                        <p:cTn id="12" dur="1000" fill="hold"/>
                                        <p:tgtEl>
                                          <p:spTgt spid="1227802"/>
                                        </p:tgtEl>
                                        <p:attrNameLst>
                                          <p:attrName>ppt_x</p:attrName>
                                          <p:attrName>ppt_y</p:attrName>
                                        </p:attrNameLst>
                                      </p:cBhvr>
                                      <p:rCtr x="-52" y="6528"/>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7799" grpId="0" animBg="1"/>
      <p:bldP spid="1227800" grpId="0" animBg="1"/>
      <p:bldP spid="1227801" grpId="0" animBg="1"/>
      <p:bldP spid="12278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946" name="Rectangle 2">
            <a:extLst>
              <a:ext uri="{FF2B5EF4-FFF2-40B4-BE49-F238E27FC236}">
                <a16:creationId xmlns:a16="http://schemas.microsoft.com/office/drawing/2014/main" id="{C21AD53B-0C4E-1941-AB31-973461A2267B}"/>
              </a:ext>
            </a:extLst>
          </p:cNvPr>
          <p:cNvSpPr>
            <a:spLocks noGrp="1" noChangeArrowheads="1"/>
          </p:cNvSpPr>
          <p:nvPr>
            <p:ph type="title" idx="4294967295"/>
          </p:nvPr>
        </p:nvSpPr>
        <p:spPr>
          <a:xfrm>
            <a:off x="457200" y="277813"/>
            <a:ext cx="8229600" cy="723900"/>
          </a:xfrm>
        </p:spPr>
        <p:txBody>
          <a:bodyPr anchor="ctr"/>
          <a:lstStyle/>
          <a:p>
            <a:pPr eaLnBrk="1" hangingPunct="1">
              <a:defRPr/>
            </a:pPr>
            <a:r>
              <a:rPr lang="en-US" altLang="en-US" sz="5000">
                <a:effectLst>
                  <a:outerShdw blurRad="38100" dist="38100" dir="2700000" algn="tl">
                    <a:srgbClr val="C0C0C0"/>
                  </a:outerShdw>
                </a:effectLst>
                <a:ea typeface="MS PGothic" panose="020B0600070205080204" pitchFamily="34" charset="-128"/>
                <a:cs typeface="Arial" pitchFamily="34" charset="0"/>
              </a:rPr>
              <a:t>Outline</a:t>
            </a:r>
          </a:p>
        </p:txBody>
      </p:sp>
      <p:sp>
        <p:nvSpPr>
          <p:cNvPr id="4099" name="Rectangle 3">
            <a:extLst>
              <a:ext uri="{FF2B5EF4-FFF2-40B4-BE49-F238E27FC236}">
                <a16:creationId xmlns:a16="http://schemas.microsoft.com/office/drawing/2014/main" id="{3E20130E-367C-9D43-B1D5-984A9BECF7A5}"/>
              </a:ext>
            </a:extLst>
          </p:cNvPr>
          <p:cNvSpPr>
            <a:spLocks noGrp="1" noChangeArrowheads="1"/>
          </p:cNvSpPr>
          <p:nvPr>
            <p:ph type="body" idx="4294967295"/>
          </p:nvPr>
        </p:nvSpPr>
        <p:spPr>
          <a:xfrm>
            <a:off x="457200" y="1054100"/>
            <a:ext cx="8686800" cy="5076825"/>
          </a:xfrm>
        </p:spPr>
        <p:txBody>
          <a:bodyPr/>
          <a:lstStyle/>
          <a:p>
            <a:pPr eaLnBrk="1" hangingPunct="1"/>
            <a:r>
              <a:rPr lang="en-US" altLang="en-US" dirty="0"/>
              <a:t>Reliable data transfer (continued)</a:t>
            </a:r>
          </a:p>
          <a:p>
            <a:pPr eaLnBrk="1" hangingPunct="1"/>
            <a:r>
              <a:rPr lang="en-US" altLang="en-US" dirty="0"/>
              <a:t>Pipelining protocols</a:t>
            </a:r>
          </a:p>
          <a:p>
            <a:pPr eaLnBrk="1" hangingPunct="1"/>
            <a:r>
              <a:rPr lang="en-US" altLang="en-US"/>
              <a:t>UDP</a:t>
            </a:r>
            <a:endParaRPr lang="en-US" altLang="en-US" dirty="0"/>
          </a:p>
        </p:txBody>
      </p:sp>
      <p:sp>
        <p:nvSpPr>
          <p:cNvPr id="3" name="Date Placeholder 2">
            <a:extLst>
              <a:ext uri="{FF2B5EF4-FFF2-40B4-BE49-F238E27FC236}">
                <a16:creationId xmlns:a16="http://schemas.microsoft.com/office/drawing/2014/main" id="{26F64551-0157-FBC3-A140-BF979FCC9B9D}"/>
              </a:ext>
            </a:extLst>
          </p:cNvPr>
          <p:cNvSpPr>
            <a:spLocks noGrp="1"/>
          </p:cNvSpPr>
          <p:nvPr>
            <p:ph type="dt" sz="half" idx="10"/>
          </p:nvPr>
        </p:nvSpPr>
        <p:spPr/>
        <p:txBody>
          <a:bodyPr/>
          <a:lstStyle/>
          <a:p>
            <a:pPr>
              <a:defRPr/>
            </a:pPr>
            <a:fld id="{298A145B-D820-804E-A6B7-D9DEEA0165D3}" type="datetime1">
              <a:rPr lang="en-US" altLang="en-US" smtClean="0"/>
              <a:t>6/12/2023</a:t>
            </a:fld>
            <a:endParaRPr lang="en-US" altLang="en-US"/>
          </a:p>
        </p:txBody>
      </p:sp>
      <p:sp>
        <p:nvSpPr>
          <p:cNvPr id="4" name="Slide Number Placeholder 3">
            <a:extLst>
              <a:ext uri="{FF2B5EF4-FFF2-40B4-BE49-F238E27FC236}">
                <a16:creationId xmlns:a16="http://schemas.microsoft.com/office/drawing/2014/main" id="{FC88F831-8CE1-281E-B885-E8B6A801238A}"/>
              </a:ext>
            </a:extLst>
          </p:cNvPr>
          <p:cNvSpPr>
            <a:spLocks noGrp="1"/>
          </p:cNvSpPr>
          <p:nvPr>
            <p:ph type="sldNum" sz="quarter" idx="12"/>
          </p:nvPr>
        </p:nvSpPr>
        <p:spPr/>
        <p:txBody>
          <a:bodyPr/>
          <a:lstStyle/>
          <a:p>
            <a:fld id="{60955D2C-5FBB-1E4F-8D80-CD13EF03065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970" name="Rectangle 2">
            <a:extLst>
              <a:ext uri="{FF2B5EF4-FFF2-40B4-BE49-F238E27FC236}">
                <a16:creationId xmlns:a16="http://schemas.microsoft.com/office/drawing/2014/main" id="{E0E4818F-F7BA-5440-BD49-C1E8C57AEFA7}"/>
              </a:ext>
            </a:extLst>
          </p:cNvPr>
          <p:cNvSpPr>
            <a:spLocks noGrp="1" noChangeArrowheads="1"/>
          </p:cNvSpPr>
          <p:nvPr>
            <p:ph type="title" idx="4294967295"/>
          </p:nvPr>
        </p:nvSpPr>
        <p:spPr>
          <a:xfrm>
            <a:off x="533400" y="228600"/>
            <a:ext cx="8343900" cy="1143000"/>
          </a:xfrm>
        </p:spPr>
        <p:txBody>
          <a:bodyPr anchor="ctr"/>
          <a:lstStyle/>
          <a:p>
            <a:pPr eaLnBrk="1" hangingPunct="1">
              <a:defRPr/>
            </a:pPr>
            <a:r>
              <a:rPr lang="en-US" sz="3800">
                <a:effectLst>
                  <a:outerShdw blurRad="38100" dist="38100" dir="2700000" algn="tl">
                    <a:srgbClr val="C0C0C0"/>
                  </a:outerShdw>
                </a:effectLst>
                <a:ea typeface="+mj-ea"/>
                <a:cs typeface="+mj-cs"/>
              </a:rPr>
              <a:t>UDP: User Datagram Protocol</a:t>
            </a:r>
            <a:endParaRPr lang="en-US">
              <a:effectLst>
                <a:outerShdw blurRad="38100" dist="38100" dir="2700000" algn="tl">
                  <a:srgbClr val="C0C0C0"/>
                </a:outerShdw>
              </a:effectLst>
              <a:ea typeface="+mj-ea"/>
              <a:cs typeface="+mj-cs"/>
            </a:endParaRPr>
          </a:p>
        </p:txBody>
      </p:sp>
      <p:sp>
        <p:nvSpPr>
          <p:cNvPr id="30724" name="Rectangle 3">
            <a:extLst>
              <a:ext uri="{FF2B5EF4-FFF2-40B4-BE49-F238E27FC236}">
                <a16:creationId xmlns:a16="http://schemas.microsoft.com/office/drawing/2014/main" id="{F90DE24C-F7B0-024A-ACB7-483FC414E98E}"/>
              </a:ext>
            </a:extLst>
          </p:cNvPr>
          <p:cNvSpPr>
            <a:spLocks noGrp="1" noChangeArrowheads="1"/>
          </p:cNvSpPr>
          <p:nvPr>
            <p:ph type="body" sz="half" idx="4294967295"/>
          </p:nvPr>
        </p:nvSpPr>
        <p:spPr>
          <a:xfrm>
            <a:off x="428625" y="1447800"/>
            <a:ext cx="8715375" cy="4648200"/>
          </a:xfrm>
        </p:spPr>
        <p:txBody>
          <a:bodyPr/>
          <a:lstStyle/>
          <a:p>
            <a:pPr eaLnBrk="1" hangingPunct="1"/>
            <a:r>
              <a:rPr lang="ja-JP" altLang="en-US" sz="2600"/>
              <a:t>“</a:t>
            </a:r>
            <a:r>
              <a:rPr lang="en-US" altLang="ja-JP" sz="2600"/>
              <a:t>No frills,</a:t>
            </a:r>
            <a:r>
              <a:rPr lang="ja-JP" altLang="en-US" sz="2600"/>
              <a:t>”</a:t>
            </a:r>
            <a:r>
              <a:rPr lang="en-US" altLang="ja-JP" sz="2600"/>
              <a:t> </a:t>
            </a:r>
            <a:r>
              <a:rPr lang="ja-JP" altLang="en-US" sz="2600"/>
              <a:t>“</a:t>
            </a:r>
            <a:r>
              <a:rPr lang="en-US" altLang="ja-JP" sz="2600"/>
              <a:t>bare bones</a:t>
            </a:r>
            <a:r>
              <a:rPr lang="ja-JP" altLang="en-US" sz="2600"/>
              <a:t>”</a:t>
            </a:r>
            <a:r>
              <a:rPr lang="en-US" altLang="ja-JP" sz="2600"/>
              <a:t> Internet transport protocol</a:t>
            </a:r>
          </a:p>
          <a:p>
            <a:pPr eaLnBrk="1" hangingPunct="1"/>
            <a:r>
              <a:rPr lang="ja-JP" altLang="en-US" sz="2600"/>
              <a:t>“</a:t>
            </a:r>
            <a:r>
              <a:rPr lang="en-US" altLang="ja-JP" sz="2600"/>
              <a:t>Best effort</a:t>
            </a:r>
            <a:r>
              <a:rPr lang="ja-JP" altLang="en-US" sz="2600"/>
              <a:t>”</a:t>
            </a:r>
            <a:r>
              <a:rPr lang="en-US" altLang="ja-JP" sz="2600"/>
              <a:t> service, UDP segments may be:</a:t>
            </a:r>
          </a:p>
          <a:p>
            <a:pPr lvl="1" eaLnBrk="1" hangingPunct="1"/>
            <a:r>
              <a:rPr lang="en-US" altLang="en-US"/>
              <a:t>Lost</a:t>
            </a:r>
          </a:p>
          <a:p>
            <a:pPr lvl="1" eaLnBrk="1" hangingPunct="1"/>
            <a:r>
              <a:rPr lang="en-US" altLang="en-US"/>
              <a:t>Delivered out of order to app</a:t>
            </a:r>
          </a:p>
          <a:p>
            <a:pPr eaLnBrk="1" hangingPunct="1"/>
            <a:r>
              <a:rPr lang="en-US" altLang="en-US" sz="2600" i="1"/>
              <a:t>Connectionless:</a:t>
            </a:r>
            <a:endParaRPr lang="en-US" altLang="en-US"/>
          </a:p>
          <a:p>
            <a:pPr lvl="1" eaLnBrk="1" hangingPunct="1"/>
            <a:r>
              <a:rPr lang="en-US" altLang="en-US"/>
              <a:t>No handshaking between UDP sender, receiver</a:t>
            </a:r>
          </a:p>
          <a:p>
            <a:pPr lvl="1" eaLnBrk="1" hangingPunct="1"/>
            <a:r>
              <a:rPr lang="en-US" altLang="en-US"/>
              <a:t>Each UDP segment handled independently of others</a:t>
            </a:r>
          </a:p>
          <a:p>
            <a:pPr eaLnBrk="1" hangingPunct="1"/>
            <a:endParaRPr lang="en-US" altLang="en-US"/>
          </a:p>
        </p:txBody>
      </p:sp>
      <p:sp>
        <p:nvSpPr>
          <p:cNvPr id="2" name="Date Placeholder 1">
            <a:extLst>
              <a:ext uri="{FF2B5EF4-FFF2-40B4-BE49-F238E27FC236}">
                <a16:creationId xmlns:a16="http://schemas.microsoft.com/office/drawing/2014/main" id="{7851E304-0AC5-3668-9F56-F4721F516F31}"/>
              </a:ext>
            </a:extLst>
          </p:cNvPr>
          <p:cNvSpPr>
            <a:spLocks noGrp="1"/>
          </p:cNvSpPr>
          <p:nvPr>
            <p:ph type="dt" sz="half" idx="10"/>
          </p:nvPr>
        </p:nvSpPr>
        <p:spPr/>
        <p:txBody>
          <a:bodyPr/>
          <a:lstStyle/>
          <a:p>
            <a:pPr>
              <a:defRPr/>
            </a:pPr>
            <a:fld id="{141A1933-95C8-3C45-9F37-77EF0D717BD8}"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7E09AB0D-AD91-CC31-CBAF-A72002CF231B}"/>
              </a:ext>
            </a:extLst>
          </p:cNvPr>
          <p:cNvSpPr>
            <a:spLocks noGrp="1"/>
          </p:cNvSpPr>
          <p:nvPr>
            <p:ph type="sldNum" sz="quarter" idx="12"/>
          </p:nvPr>
        </p:nvSpPr>
        <p:spPr/>
        <p:txBody>
          <a:bodyPr/>
          <a:lstStyle/>
          <a:p>
            <a:fld id="{60955D2C-5FBB-1E4F-8D80-CD13EF03065D}"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994" name="Rectangle 2">
            <a:extLst>
              <a:ext uri="{FF2B5EF4-FFF2-40B4-BE49-F238E27FC236}">
                <a16:creationId xmlns:a16="http://schemas.microsoft.com/office/drawing/2014/main" id="{B00E9857-912B-ED44-A461-6CED32F2E3C8}"/>
              </a:ext>
            </a:extLst>
          </p:cNvPr>
          <p:cNvSpPr>
            <a:spLocks noGrp="1" noChangeArrowheads="1"/>
          </p:cNvSpPr>
          <p:nvPr>
            <p:ph type="title" idx="4294967295"/>
          </p:nvPr>
        </p:nvSpPr>
        <p:spPr/>
        <p:txBody>
          <a:bodyPr anchor="ctr"/>
          <a:lstStyle/>
          <a:p>
            <a:pPr eaLnBrk="1" hangingPunct="1">
              <a:defRPr/>
            </a:pPr>
            <a:r>
              <a:rPr lang="en-US" altLang="en-US" sz="4600">
                <a:solidFill>
                  <a:schemeClr val="tx1"/>
                </a:solidFill>
                <a:effectLst>
                  <a:outerShdw blurRad="38100" dist="38100" dir="2700000" algn="tl">
                    <a:srgbClr val="C0C0C0"/>
                  </a:outerShdw>
                </a:effectLst>
                <a:ea typeface="MS PGothic" panose="020B0600070205080204" pitchFamily="34" charset="-128"/>
                <a:cs typeface="Arial" pitchFamily="34" charset="0"/>
              </a:rPr>
              <a:t>Why is There a UDP?</a:t>
            </a:r>
          </a:p>
        </p:txBody>
      </p:sp>
      <p:sp>
        <p:nvSpPr>
          <p:cNvPr id="31748" name="Rectangle 3">
            <a:extLst>
              <a:ext uri="{FF2B5EF4-FFF2-40B4-BE49-F238E27FC236}">
                <a16:creationId xmlns:a16="http://schemas.microsoft.com/office/drawing/2014/main" id="{CBC5FC74-826B-7244-BCDE-CBD109152A4B}"/>
              </a:ext>
            </a:extLst>
          </p:cNvPr>
          <p:cNvSpPr>
            <a:spLocks noGrp="1" noChangeArrowheads="1"/>
          </p:cNvSpPr>
          <p:nvPr>
            <p:ph type="body" idx="4294967295"/>
          </p:nvPr>
        </p:nvSpPr>
        <p:spPr/>
        <p:txBody>
          <a:bodyPr/>
          <a:lstStyle/>
          <a:p>
            <a:pPr eaLnBrk="1" hangingPunct="1"/>
            <a:r>
              <a:rPr lang="en-US" altLang="en-US"/>
              <a:t>No connection establishment (which can add delay)</a:t>
            </a:r>
          </a:p>
          <a:p>
            <a:pPr eaLnBrk="1" hangingPunct="1"/>
            <a:r>
              <a:rPr lang="en-US" altLang="en-US"/>
              <a:t>Simple: no connection state at sender and receiver</a:t>
            </a:r>
          </a:p>
          <a:p>
            <a:pPr eaLnBrk="1" hangingPunct="1"/>
            <a:r>
              <a:rPr lang="en-US" altLang="en-US"/>
              <a:t>Small segment header</a:t>
            </a:r>
          </a:p>
          <a:p>
            <a:pPr eaLnBrk="1" hangingPunct="1"/>
            <a:r>
              <a:rPr lang="en-US" altLang="en-US"/>
              <a:t>No congestion control: UDP can blast away as fast as desired</a:t>
            </a:r>
          </a:p>
        </p:txBody>
      </p:sp>
      <p:sp>
        <p:nvSpPr>
          <p:cNvPr id="2" name="Date Placeholder 1">
            <a:extLst>
              <a:ext uri="{FF2B5EF4-FFF2-40B4-BE49-F238E27FC236}">
                <a16:creationId xmlns:a16="http://schemas.microsoft.com/office/drawing/2014/main" id="{45528370-044D-9C18-DFB2-1517253B14B1}"/>
              </a:ext>
            </a:extLst>
          </p:cNvPr>
          <p:cNvSpPr>
            <a:spLocks noGrp="1"/>
          </p:cNvSpPr>
          <p:nvPr>
            <p:ph type="dt" sz="half" idx="10"/>
          </p:nvPr>
        </p:nvSpPr>
        <p:spPr/>
        <p:txBody>
          <a:bodyPr/>
          <a:lstStyle/>
          <a:p>
            <a:pPr>
              <a:defRPr/>
            </a:pPr>
            <a:fld id="{386DF067-D136-6C4D-87FA-0487677EBDB3}"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93E627D0-18EF-4208-8B82-FB5334D9CD30}"/>
              </a:ext>
            </a:extLst>
          </p:cNvPr>
          <p:cNvSpPr>
            <a:spLocks noGrp="1"/>
          </p:cNvSpPr>
          <p:nvPr>
            <p:ph type="sldNum" sz="quarter" idx="12"/>
          </p:nvPr>
        </p:nvSpPr>
        <p:spPr/>
        <p:txBody>
          <a:bodyPr/>
          <a:lstStyle/>
          <a:p>
            <a:fld id="{60955D2C-5FBB-1E4F-8D80-CD13EF03065D}"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018" name="Rectangle 2">
            <a:extLst>
              <a:ext uri="{FF2B5EF4-FFF2-40B4-BE49-F238E27FC236}">
                <a16:creationId xmlns:a16="http://schemas.microsoft.com/office/drawing/2014/main" id="{16FCF64B-8B0B-0846-BB6C-3CA2D777D6BE}"/>
              </a:ext>
            </a:extLst>
          </p:cNvPr>
          <p:cNvSpPr>
            <a:spLocks noGrp="1" noChangeArrowheads="1"/>
          </p:cNvSpPr>
          <p:nvPr>
            <p:ph type="title" idx="4294967295"/>
          </p:nvPr>
        </p:nvSpPr>
        <p:spPr>
          <a:xfrm>
            <a:off x="533400" y="228600"/>
            <a:ext cx="8343900" cy="1143000"/>
          </a:xfrm>
        </p:spPr>
        <p:txBody>
          <a:bodyPr anchor="ctr"/>
          <a:lstStyle/>
          <a:p>
            <a:pPr eaLnBrk="1" hangingPunct="1">
              <a:defRPr/>
            </a:pPr>
            <a:r>
              <a:rPr lang="en-US" sz="3800">
                <a:effectLst>
                  <a:outerShdw blurRad="38100" dist="38100" dir="2700000" algn="tl">
                    <a:srgbClr val="C0C0C0"/>
                  </a:outerShdw>
                </a:effectLst>
                <a:ea typeface="+mj-ea"/>
                <a:cs typeface="+mj-cs"/>
              </a:rPr>
              <a:t>UDP</a:t>
            </a:r>
            <a:endParaRPr lang="en-US">
              <a:effectLst>
                <a:outerShdw blurRad="38100" dist="38100" dir="2700000" algn="tl">
                  <a:srgbClr val="C0C0C0"/>
                </a:outerShdw>
              </a:effectLst>
              <a:ea typeface="+mj-ea"/>
              <a:cs typeface="+mj-cs"/>
            </a:endParaRPr>
          </a:p>
        </p:txBody>
      </p:sp>
      <p:sp>
        <p:nvSpPr>
          <p:cNvPr id="32772" name="Rectangle 3">
            <a:extLst>
              <a:ext uri="{FF2B5EF4-FFF2-40B4-BE49-F238E27FC236}">
                <a16:creationId xmlns:a16="http://schemas.microsoft.com/office/drawing/2014/main" id="{4B23FFCA-0FE8-6140-8750-38219E2F967B}"/>
              </a:ext>
            </a:extLst>
          </p:cNvPr>
          <p:cNvSpPr>
            <a:spLocks noGrp="1" noChangeArrowheads="1"/>
          </p:cNvSpPr>
          <p:nvPr>
            <p:ph type="body" sz="half" idx="4294967295"/>
          </p:nvPr>
        </p:nvSpPr>
        <p:spPr>
          <a:xfrm>
            <a:off x="428625" y="1162050"/>
            <a:ext cx="4273550" cy="4648200"/>
          </a:xfrm>
        </p:spPr>
        <p:txBody>
          <a:bodyPr/>
          <a:lstStyle/>
          <a:p>
            <a:pPr eaLnBrk="1" hangingPunct="1"/>
            <a:r>
              <a:rPr lang="en-US" altLang="en-US" sz="2200"/>
              <a:t>Often used for streaming multimedia apps</a:t>
            </a:r>
          </a:p>
          <a:p>
            <a:pPr lvl="1" eaLnBrk="1" hangingPunct="1"/>
            <a:r>
              <a:rPr lang="en-US" altLang="en-US" sz="2200"/>
              <a:t>Loss tolerant</a:t>
            </a:r>
          </a:p>
          <a:p>
            <a:pPr lvl="1" eaLnBrk="1" hangingPunct="1"/>
            <a:r>
              <a:rPr lang="en-US" altLang="en-US" sz="2200"/>
              <a:t>Rate sensitive</a:t>
            </a:r>
          </a:p>
          <a:p>
            <a:pPr eaLnBrk="1" hangingPunct="1"/>
            <a:r>
              <a:rPr lang="en-US" altLang="en-US" sz="2600"/>
              <a:t>Other UDP uses</a:t>
            </a:r>
          </a:p>
          <a:p>
            <a:pPr lvl="1" eaLnBrk="1" hangingPunct="1"/>
            <a:r>
              <a:rPr lang="en-US" altLang="en-US" sz="2200"/>
              <a:t>DNS</a:t>
            </a:r>
          </a:p>
          <a:p>
            <a:pPr lvl="1" eaLnBrk="1" hangingPunct="1"/>
            <a:r>
              <a:rPr lang="en-US" altLang="en-US" sz="2200"/>
              <a:t>SNMP</a:t>
            </a:r>
            <a:endParaRPr lang="en-US" altLang="en-US" sz="2000"/>
          </a:p>
          <a:p>
            <a:pPr eaLnBrk="1" hangingPunct="1"/>
            <a:r>
              <a:rPr lang="en-US" altLang="en-US" sz="2200"/>
              <a:t>Reliable transfer over UDP: add reliability at application layer</a:t>
            </a:r>
          </a:p>
        </p:txBody>
      </p:sp>
      <p:sp>
        <p:nvSpPr>
          <p:cNvPr id="32773" name="Rectangle 4">
            <a:extLst>
              <a:ext uri="{FF2B5EF4-FFF2-40B4-BE49-F238E27FC236}">
                <a16:creationId xmlns:a16="http://schemas.microsoft.com/office/drawing/2014/main" id="{B36C7EF0-BC91-1246-896F-CFF6C5A29CB6}"/>
              </a:ext>
            </a:extLst>
          </p:cNvPr>
          <p:cNvSpPr>
            <a:spLocks noChangeArrowheads="1"/>
          </p:cNvSpPr>
          <p:nvPr/>
        </p:nvSpPr>
        <p:spPr bwMode="auto">
          <a:xfrm>
            <a:off x="5267325" y="1738313"/>
            <a:ext cx="3324225" cy="3200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endParaRPr lang="en-US" altLang="en-US" sz="2400">
              <a:latin typeface="Times New Roman" panose="02020603050405020304" pitchFamily="18" charset="0"/>
            </a:endParaRPr>
          </a:p>
        </p:txBody>
      </p:sp>
      <p:sp>
        <p:nvSpPr>
          <p:cNvPr id="32774" name="Text Box 5">
            <a:extLst>
              <a:ext uri="{FF2B5EF4-FFF2-40B4-BE49-F238E27FC236}">
                <a16:creationId xmlns:a16="http://schemas.microsoft.com/office/drawing/2014/main" id="{9732E848-9272-7146-BC72-CCC40D5B155E}"/>
              </a:ext>
            </a:extLst>
          </p:cNvPr>
          <p:cNvSpPr txBox="1">
            <a:spLocks noChangeArrowheads="1"/>
          </p:cNvSpPr>
          <p:nvPr/>
        </p:nvSpPr>
        <p:spPr bwMode="auto">
          <a:xfrm>
            <a:off x="5251450" y="1760538"/>
            <a:ext cx="1676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omic Sans MS" panose="030F0902030302020204" pitchFamily="66" charset="0"/>
              </a:rPr>
              <a:t>source port #</a:t>
            </a:r>
            <a:endParaRPr lang="en-US" altLang="en-US" sz="2400">
              <a:latin typeface="Times New Roman" panose="02020603050405020304" pitchFamily="18" charset="0"/>
            </a:endParaRPr>
          </a:p>
        </p:txBody>
      </p:sp>
      <p:sp>
        <p:nvSpPr>
          <p:cNvPr id="32775" name="Text Box 6">
            <a:extLst>
              <a:ext uri="{FF2B5EF4-FFF2-40B4-BE49-F238E27FC236}">
                <a16:creationId xmlns:a16="http://schemas.microsoft.com/office/drawing/2014/main" id="{A0709F44-EC9E-3F40-833F-86AB17D0B718}"/>
              </a:ext>
            </a:extLst>
          </p:cNvPr>
          <p:cNvSpPr txBox="1">
            <a:spLocks noChangeArrowheads="1"/>
          </p:cNvSpPr>
          <p:nvPr/>
        </p:nvSpPr>
        <p:spPr bwMode="auto">
          <a:xfrm>
            <a:off x="7031038" y="1760538"/>
            <a:ext cx="1452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omic Sans MS" panose="030F0902030302020204" pitchFamily="66" charset="0"/>
              </a:rPr>
              <a:t>dest port #</a:t>
            </a:r>
            <a:endParaRPr lang="en-US" altLang="en-US" sz="1800">
              <a:latin typeface="Times New Roman" panose="02020603050405020304" pitchFamily="18" charset="0"/>
            </a:endParaRPr>
          </a:p>
        </p:txBody>
      </p:sp>
      <p:sp>
        <p:nvSpPr>
          <p:cNvPr id="32776" name="Line 7">
            <a:extLst>
              <a:ext uri="{FF2B5EF4-FFF2-40B4-BE49-F238E27FC236}">
                <a16:creationId xmlns:a16="http://schemas.microsoft.com/office/drawing/2014/main" id="{1E35F3F2-DAED-0E4B-84CE-C29991366D9E}"/>
              </a:ext>
            </a:extLst>
          </p:cNvPr>
          <p:cNvSpPr>
            <a:spLocks noChangeShapeType="1"/>
          </p:cNvSpPr>
          <p:nvPr/>
        </p:nvSpPr>
        <p:spPr bwMode="auto">
          <a:xfrm flipV="1">
            <a:off x="5257800" y="2138363"/>
            <a:ext cx="33289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8">
            <a:extLst>
              <a:ext uri="{FF2B5EF4-FFF2-40B4-BE49-F238E27FC236}">
                <a16:creationId xmlns:a16="http://schemas.microsoft.com/office/drawing/2014/main" id="{279376BB-8C5F-6549-BBFB-355B519AE3A5}"/>
              </a:ext>
            </a:extLst>
          </p:cNvPr>
          <p:cNvSpPr>
            <a:spLocks noChangeShapeType="1"/>
          </p:cNvSpPr>
          <p:nvPr/>
        </p:nvSpPr>
        <p:spPr bwMode="auto">
          <a:xfrm flipV="1">
            <a:off x="5248275" y="2538413"/>
            <a:ext cx="33242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9">
            <a:extLst>
              <a:ext uri="{FF2B5EF4-FFF2-40B4-BE49-F238E27FC236}">
                <a16:creationId xmlns:a16="http://schemas.microsoft.com/office/drawing/2014/main" id="{D9A6BD02-A6EA-0B43-B27A-2B46AD34458E}"/>
              </a:ext>
            </a:extLst>
          </p:cNvPr>
          <p:cNvSpPr>
            <a:spLocks noChangeShapeType="1"/>
          </p:cNvSpPr>
          <p:nvPr/>
        </p:nvSpPr>
        <p:spPr bwMode="auto">
          <a:xfrm flipV="1">
            <a:off x="6905625" y="1738313"/>
            <a:ext cx="0" cy="3952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9" name="Text Box 10">
            <a:extLst>
              <a:ext uri="{FF2B5EF4-FFF2-40B4-BE49-F238E27FC236}">
                <a16:creationId xmlns:a16="http://schemas.microsoft.com/office/drawing/2014/main" id="{26EA2C32-FF7C-EF4C-85BA-A8DDDCA44E22}"/>
              </a:ext>
            </a:extLst>
          </p:cNvPr>
          <p:cNvSpPr txBox="1">
            <a:spLocks noChangeArrowheads="1"/>
          </p:cNvSpPr>
          <p:nvPr/>
        </p:nvSpPr>
        <p:spPr bwMode="auto">
          <a:xfrm>
            <a:off x="6407150" y="1308100"/>
            <a:ext cx="949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omic Sans MS" panose="030F0902030302020204" pitchFamily="66" charset="0"/>
              </a:rPr>
              <a:t>32 bits</a:t>
            </a:r>
            <a:endParaRPr lang="en-US" altLang="en-US" sz="2400">
              <a:latin typeface="Times New Roman" panose="02020603050405020304" pitchFamily="18" charset="0"/>
            </a:endParaRPr>
          </a:p>
        </p:txBody>
      </p:sp>
      <p:sp>
        <p:nvSpPr>
          <p:cNvPr id="32780" name="Line 11">
            <a:extLst>
              <a:ext uri="{FF2B5EF4-FFF2-40B4-BE49-F238E27FC236}">
                <a16:creationId xmlns:a16="http://schemas.microsoft.com/office/drawing/2014/main" id="{67AC0060-B78A-C546-91D3-739F7D877B75}"/>
              </a:ext>
            </a:extLst>
          </p:cNvPr>
          <p:cNvSpPr>
            <a:spLocks noChangeShapeType="1"/>
          </p:cNvSpPr>
          <p:nvPr/>
        </p:nvSpPr>
        <p:spPr bwMode="auto">
          <a:xfrm>
            <a:off x="7362825" y="1504950"/>
            <a:ext cx="1200150" cy="4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1" name="Line 12">
            <a:extLst>
              <a:ext uri="{FF2B5EF4-FFF2-40B4-BE49-F238E27FC236}">
                <a16:creationId xmlns:a16="http://schemas.microsoft.com/office/drawing/2014/main" id="{E4C8C050-AA1E-0441-A5DF-D05EFDBE35D8}"/>
              </a:ext>
            </a:extLst>
          </p:cNvPr>
          <p:cNvSpPr>
            <a:spLocks noChangeShapeType="1"/>
          </p:cNvSpPr>
          <p:nvPr/>
        </p:nvSpPr>
        <p:spPr bwMode="auto">
          <a:xfrm rot="10800000">
            <a:off x="5253038" y="1514475"/>
            <a:ext cx="112871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2" name="Text Box 13">
            <a:extLst>
              <a:ext uri="{FF2B5EF4-FFF2-40B4-BE49-F238E27FC236}">
                <a16:creationId xmlns:a16="http://schemas.microsoft.com/office/drawing/2014/main" id="{E094D30E-5CF4-2A45-9E89-5F4D70DA801B}"/>
              </a:ext>
            </a:extLst>
          </p:cNvPr>
          <p:cNvSpPr txBox="1">
            <a:spLocks noChangeArrowheads="1"/>
          </p:cNvSpPr>
          <p:nvPr/>
        </p:nvSpPr>
        <p:spPr bwMode="auto">
          <a:xfrm>
            <a:off x="6124575" y="3594100"/>
            <a:ext cx="15017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a:latin typeface="Comic Sans MS" panose="030F0902030302020204" pitchFamily="66" charset="0"/>
              </a:rPr>
              <a:t>Application</a:t>
            </a:r>
          </a:p>
          <a:p>
            <a:pPr algn="ctr"/>
            <a:r>
              <a:rPr lang="en-US" altLang="en-US">
                <a:latin typeface="Comic Sans MS" panose="030F0902030302020204" pitchFamily="66" charset="0"/>
              </a:rPr>
              <a:t>data </a:t>
            </a:r>
          </a:p>
          <a:p>
            <a:pPr algn="ctr"/>
            <a:r>
              <a:rPr lang="en-US" altLang="en-US">
                <a:latin typeface="Comic Sans MS" panose="030F0902030302020204" pitchFamily="66" charset="0"/>
              </a:rPr>
              <a:t>(message)</a:t>
            </a:r>
            <a:endParaRPr lang="en-US" altLang="en-US" sz="2400">
              <a:latin typeface="Times New Roman" panose="02020603050405020304" pitchFamily="18" charset="0"/>
            </a:endParaRPr>
          </a:p>
        </p:txBody>
      </p:sp>
      <p:sp>
        <p:nvSpPr>
          <p:cNvPr id="32783" name="Text Box 14">
            <a:extLst>
              <a:ext uri="{FF2B5EF4-FFF2-40B4-BE49-F238E27FC236}">
                <a16:creationId xmlns:a16="http://schemas.microsoft.com/office/drawing/2014/main" id="{CF659A3A-3B0E-2644-8F04-0E244A9D6435}"/>
              </a:ext>
            </a:extLst>
          </p:cNvPr>
          <p:cNvSpPr txBox="1">
            <a:spLocks noChangeArrowheads="1"/>
          </p:cNvSpPr>
          <p:nvPr/>
        </p:nvSpPr>
        <p:spPr bwMode="auto">
          <a:xfrm>
            <a:off x="5695950" y="5160963"/>
            <a:ext cx="2655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a:latin typeface="Comic Sans MS" panose="030F0902030302020204" pitchFamily="66" charset="0"/>
              </a:rPr>
              <a:t>UDP segment format</a:t>
            </a:r>
            <a:endParaRPr lang="en-US" altLang="en-US" sz="2400">
              <a:latin typeface="Times New Roman" panose="02020603050405020304" pitchFamily="18" charset="0"/>
            </a:endParaRPr>
          </a:p>
        </p:txBody>
      </p:sp>
      <p:sp>
        <p:nvSpPr>
          <p:cNvPr id="32784" name="Line 15">
            <a:extLst>
              <a:ext uri="{FF2B5EF4-FFF2-40B4-BE49-F238E27FC236}">
                <a16:creationId xmlns:a16="http://schemas.microsoft.com/office/drawing/2014/main" id="{7BEDAA6F-C772-C348-AEA0-FABA6E736A53}"/>
              </a:ext>
            </a:extLst>
          </p:cNvPr>
          <p:cNvSpPr>
            <a:spLocks noChangeShapeType="1"/>
          </p:cNvSpPr>
          <p:nvPr/>
        </p:nvSpPr>
        <p:spPr bwMode="auto">
          <a:xfrm flipV="1">
            <a:off x="6905625" y="2147888"/>
            <a:ext cx="0" cy="3952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Text Box 16">
            <a:extLst>
              <a:ext uri="{FF2B5EF4-FFF2-40B4-BE49-F238E27FC236}">
                <a16:creationId xmlns:a16="http://schemas.microsoft.com/office/drawing/2014/main" id="{DD011E6B-EC34-8D47-8342-31301158E204}"/>
              </a:ext>
            </a:extLst>
          </p:cNvPr>
          <p:cNvSpPr txBox="1">
            <a:spLocks noChangeArrowheads="1"/>
          </p:cNvSpPr>
          <p:nvPr/>
        </p:nvSpPr>
        <p:spPr bwMode="auto">
          <a:xfrm>
            <a:off x="5632450" y="2151063"/>
            <a:ext cx="850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omic Sans MS" panose="030F0902030302020204" pitchFamily="66" charset="0"/>
              </a:rPr>
              <a:t>length</a:t>
            </a:r>
            <a:endParaRPr lang="en-US" altLang="en-US" sz="2400">
              <a:latin typeface="Times New Roman" panose="02020603050405020304" pitchFamily="18" charset="0"/>
            </a:endParaRPr>
          </a:p>
        </p:txBody>
      </p:sp>
      <p:sp>
        <p:nvSpPr>
          <p:cNvPr id="32786" name="Text Box 17">
            <a:extLst>
              <a:ext uri="{FF2B5EF4-FFF2-40B4-BE49-F238E27FC236}">
                <a16:creationId xmlns:a16="http://schemas.microsoft.com/office/drawing/2014/main" id="{FD2265BB-CF0B-7E48-ACAA-FA951EEA1015}"/>
              </a:ext>
            </a:extLst>
          </p:cNvPr>
          <p:cNvSpPr txBox="1">
            <a:spLocks noChangeArrowheads="1"/>
          </p:cNvSpPr>
          <p:nvPr/>
        </p:nvSpPr>
        <p:spPr bwMode="auto">
          <a:xfrm>
            <a:off x="7180263" y="2141538"/>
            <a:ext cx="1208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omic Sans MS" panose="030F0902030302020204" pitchFamily="66" charset="0"/>
              </a:rPr>
              <a:t>checksum</a:t>
            </a:r>
            <a:endParaRPr lang="en-US" altLang="en-US" sz="2400">
              <a:latin typeface="Times New Roman" panose="02020603050405020304" pitchFamily="18" charset="0"/>
            </a:endParaRPr>
          </a:p>
        </p:txBody>
      </p:sp>
      <p:sp>
        <p:nvSpPr>
          <p:cNvPr id="32787" name="Text Box 18">
            <a:extLst>
              <a:ext uri="{FF2B5EF4-FFF2-40B4-BE49-F238E27FC236}">
                <a16:creationId xmlns:a16="http://schemas.microsoft.com/office/drawing/2014/main" id="{272FF537-31B4-8E49-A99A-35AB7D433378}"/>
              </a:ext>
            </a:extLst>
          </p:cNvPr>
          <p:cNvSpPr txBox="1">
            <a:spLocks noChangeArrowheads="1"/>
          </p:cNvSpPr>
          <p:nvPr/>
        </p:nvSpPr>
        <p:spPr bwMode="auto">
          <a:xfrm>
            <a:off x="3497263" y="1855788"/>
            <a:ext cx="16081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a:r>
              <a:rPr lang="en-US" altLang="en-US" sz="1800">
                <a:latin typeface="Comic Sans MS" panose="030F0902030302020204" pitchFamily="66" charset="0"/>
              </a:rPr>
              <a:t>Length, in</a:t>
            </a:r>
          </a:p>
          <a:p>
            <a:pPr algn="r"/>
            <a:r>
              <a:rPr lang="en-US" altLang="en-US" sz="1800">
                <a:latin typeface="Comic Sans MS" panose="030F0902030302020204" pitchFamily="66" charset="0"/>
              </a:rPr>
              <a:t>bytes of UDP</a:t>
            </a:r>
          </a:p>
          <a:p>
            <a:pPr algn="r"/>
            <a:r>
              <a:rPr lang="en-US" altLang="en-US" sz="1800">
                <a:latin typeface="Comic Sans MS" panose="030F0902030302020204" pitchFamily="66" charset="0"/>
              </a:rPr>
              <a:t>segment,</a:t>
            </a:r>
          </a:p>
          <a:p>
            <a:pPr algn="r"/>
            <a:r>
              <a:rPr lang="en-US" altLang="en-US" sz="1800" b="1">
                <a:solidFill>
                  <a:schemeClr val="hlink"/>
                </a:solidFill>
                <a:latin typeface="Comic Sans MS" panose="030F0902030302020204" pitchFamily="66" charset="0"/>
              </a:rPr>
              <a:t>including</a:t>
            </a:r>
          </a:p>
          <a:p>
            <a:pPr algn="r"/>
            <a:r>
              <a:rPr lang="en-US" altLang="en-US" sz="1800" b="1">
                <a:solidFill>
                  <a:schemeClr val="hlink"/>
                </a:solidFill>
                <a:latin typeface="Comic Sans MS" panose="030F0902030302020204" pitchFamily="66" charset="0"/>
              </a:rPr>
              <a:t>header</a:t>
            </a:r>
            <a:endParaRPr lang="en-US" altLang="en-US" sz="2400" b="1">
              <a:solidFill>
                <a:schemeClr val="hlink"/>
              </a:solidFill>
              <a:latin typeface="Times New Roman" panose="02020603050405020304" pitchFamily="18" charset="0"/>
            </a:endParaRPr>
          </a:p>
        </p:txBody>
      </p:sp>
      <p:sp>
        <p:nvSpPr>
          <p:cNvPr id="32788" name="Line 19">
            <a:extLst>
              <a:ext uri="{FF2B5EF4-FFF2-40B4-BE49-F238E27FC236}">
                <a16:creationId xmlns:a16="http://schemas.microsoft.com/office/drawing/2014/main" id="{3A817233-44FD-F449-AE12-8B8B782D645C}"/>
              </a:ext>
            </a:extLst>
          </p:cNvPr>
          <p:cNvSpPr>
            <a:spLocks noChangeShapeType="1"/>
          </p:cNvSpPr>
          <p:nvPr/>
        </p:nvSpPr>
        <p:spPr bwMode="auto">
          <a:xfrm>
            <a:off x="4981575" y="2185988"/>
            <a:ext cx="714375" cy="1428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 name="Date Placeholder 1">
            <a:extLst>
              <a:ext uri="{FF2B5EF4-FFF2-40B4-BE49-F238E27FC236}">
                <a16:creationId xmlns:a16="http://schemas.microsoft.com/office/drawing/2014/main" id="{5B17984F-8001-C232-456B-A270E3CDA145}"/>
              </a:ext>
            </a:extLst>
          </p:cNvPr>
          <p:cNvSpPr>
            <a:spLocks noGrp="1"/>
          </p:cNvSpPr>
          <p:nvPr>
            <p:ph type="dt" sz="half" idx="10"/>
          </p:nvPr>
        </p:nvSpPr>
        <p:spPr/>
        <p:txBody>
          <a:bodyPr/>
          <a:lstStyle/>
          <a:p>
            <a:pPr>
              <a:defRPr/>
            </a:pPr>
            <a:fld id="{B9098FB5-B74C-384F-8B9F-FE19E676857F}"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B20D3EAD-81E6-A7F9-9BB4-39C2AD727CC6}"/>
              </a:ext>
            </a:extLst>
          </p:cNvPr>
          <p:cNvSpPr>
            <a:spLocks noGrp="1"/>
          </p:cNvSpPr>
          <p:nvPr>
            <p:ph type="sldNum" sz="quarter" idx="12"/>
          </p:nvPr>
        </p:nvSpPr>
        <p:spPr/>
        <p:txBody>
          <a:bodyPr/>
          <a:lstStyle/>
          <a:p>
            <a:fld id="{60955D2C-5FBB-1E4F-8D80-CD13EF03065D}"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0066" name="Rectangle 2">
            <a:extLst>
              <a:ext uri="{FF2B5EF4-FFF2-40B4-BE49-F238E27FC236}">
                <a16:creationId xmlns:a16="http://schemas.microsoft.com/office/drawing/2014/main" id="{E7421669-FE3D-9547-B41F-20C54AEE9F04}"/>
              </a:ext>
            </a:extLst>
          </p:cNvPr>
          <p:cNvSpPr>
            <a:spLocks noGrp="1" noChangeArrowheads="1"/>
          </p:cNvSpPr>
          <p:nvPr>
            <p:ph type="title" idx="4294967295"/>
          </p:nvPr>
        </p:nvSpPr>
        <p:spPr>
          <a:xfrm>
            <a:off x="457200" y="277813"/>
            <a:ext cx="8229600" cy="877887"/>
          </a:xfrm>
        </p:spPr>
        <p:txBody>
          <a:bodyPr anchor="ctr"/>
          <a:lstStyle/>
          <a:p>
            <a:pPr eaLnBrk="1" hangingPunct="1">
              <a:defRPr/>
            </a:pPr>
            <a:r>
              <a:rPr lang="en-US" altLang="en-US">
                <a:effectLst>
                  <a:outerShdw blurRad="38100" dist="38100" dir="2700000" algn="tl">
                    <a:srgbClr val="C0C0C0"/>
                  </a:outerShdw>
                </a:effectLst>
                <a:ea typeface="MS PGothic" panose="020B0600070205080204" pitchFamily="34" charset="-128"/>
                <a:cs typeface="Arial" pitchFamily="34" charset="0"/>
              </a:rPr>
              <a:t>UDP Checksum</a:t>
            </a:r>
          </a:p>
        </p:txBody>
      </p:sp>
      <p:sp>
        <p:nvSpPr>
          <p:cNvPr id="33796" name="Rectangle 3">
            <a:extLst>
              <a:ext uri="{FF2B5EF4-FFF2-40B4-BE49-F238E27FC236}">
                <a16:creationId xmlns:a16="http://schemas.microsoft.com/office/drawing/2014/main" id="{D1EBD86B-5701-AA42-93BF-31E22DE44E21}"/>
              </a:ext>
            </a:extLst>
          </p:cNvPr>
          <p:cNvSpPr>
            <a:spLocks noGrp="1" noChangeArrowheads="1"/>
          </p:cNvSpPr>
          <p:nvPr>
            <p:ph type="body" sz="half" idx="4294967295"/>
          </p:nvPr>
        </p:nvSpPr>
        <p:spPr>
          <a:xfrm>
            <a:off x="371475" y="2219325"/>
            <a:ext cx="4249738" cy="3657600"/>
          </a:xfrm>
        </p:spPr>
        <p:txBody>
          <a:bodyPr/>
          <a:lstStyle/>
          <a:p>
            <a:pPr eaLnBrk="1" hangingPunct="1">
              <a:buFont typeface="Wingdings" pitchFamily="2" charset="2"/>
              <a:buNone/>
            </a:pPr>
            <a:r>
              <a:rPr lang="en-US" altLang="en-US" sz="2600" u="sng"/>
              <a:t>Sender:</a:t>
            </a:r>
            <a:endParaRPr lang="en-US" altLang="en-US" sz="2600"/>
          </a:p>
          <a:p>
            <a:pPr eaLnBrk="1" hangingPunct="1"/>
            <a:r>
              <a:rPr lang="en-US" altLang="en-US" sz="2200"/>
              <a:t>treat segment contents as sequence of 16-bit integers</a:t>
            </a:r>
          </a:p>
          <a:p>
            <a:pPr eaLnBrk="1" hangingPunct="1"/>
            <a:r>
              <a:rPr lang="en-US" altLang="en-US" sz="2200"/>
              <a:t>checksum: addition (1</a:t>
            </a:r>
            <a:r>
              <a:rPr lang="ja-JP" altLang="en-US" sz="2200"/>
              <a:t>’</a:t>
            </a:r>
            <a:r>
              <a:rPr lang="en-US" altLang="ja-JP" sz="2200"/>
              <a:t>s complement sum) of segment contents</a:t>
            </a:r>
          </a:p>
          <a:p>
            <a:pPr eaLnBrk="1" hangingPunct="1"/>
            <a:r>
              <a:rPr lang="en-US" altLang="en-US" sz="2200"/>
              <a:t>sender puts checksum value into UDP checksum field</a:t>
            </a:r>
            <a:endParaRPr lang="en-US" altLang="en-US" sz="2600"/>
          </a:p>
        </p:txBody>
      </p:sp>
      <p:sp>
        <p:nvSpPr>
          <p:cNvPr id="33797" name="Rectangle 4">
            <a:extLst>
              <a:ext uri="{FF2B5EF4-FFF2-40B4-BE49-F238E27FC236}">
                <a16:creationId xmlns:a16="http://schemas.microsoft.com/office/drawing/2014/main" id="{794D1C0B-00D6-6D46-963E-3CBFC33B6062}"/>
              </a:ext>
            </a:extLst>
          </p:cNvPr>
          <p:cNvSpPr>
            <a:spLocks noGrp="1" noChangeArrowheads="1"/>
          </p:cNvSpPr>
          <p:nvPr>
            <p:ph type="body" sz="half" idx="4294967295"/>
          </p:nvPr>
        </p:nvSpPr>
        <p:spPr>
          <a:xfrm>
            <a:off x="4662488" y="2174875"/>
            <a:ext cx="4289425" cy="3257550"/>
          </a:xfrm>
        </p:spPr>
        <p:txBody>
          <a:bodyPr/>
          <a:lstStyle/>
          <a:p>
            <a:pPr eaLnBrk="1" hangingPunct="1">
              <a:buFont typeface="Wingdings" pitchFamily="2" charset="2"/>
              <a:buNone/>
            </a:pPr>
            <a:r>
              <a:rPr lang="en-US" altLang="en-US" sz="2600" u="sng"/>
              <a:t>Receiver:</a:t>
            </a:r>
            <a:endParaRPr lang="en-US" altLang="en-US" sz="2600"/>
          </a:p>
          <a:p>
            <a:pPr eaLnBrk="1" hangingPunct="1"/>
            <a:r>
              <a:rPr lang="en-US" altLang="en-US" sz="2200"/>
              <a:t>compute checksum of received segment</a:t>
            </a:r>
          </a:p>
          <a:p>
            <a:pPr eaLnBrk="1" hangingPunct="1"/>
            <a:r>
              <a:rPr lang="en-US" altLang="en-US" sz="2200"/>
              <a:t>check if computed checksum equals checksum field value:</a:t>
            </a:r>
          </a:p>
          <a:p>
            <a:pPr lvl="1" eaLnBrk="1" hangingPunct="1"/>
            <a:r>
              <a:rPr lang="en-US" altLang="en-US" sz="2000"/>
              <a:t>NO - error detected</a:t>
            </a:r>
          </a:p>
          <a:p>
            <a:pPr lvl="1" eaLnBrk="1" hangingPunct="1"/>
            <a:r>
              <a:rPr lang="en-US" altLang="en-US" sz="2000"/>
              <a:t>YES - no error detected. </a:t>
            </a:r>
            <a:r>
              <a:rPr lang="en-US" altLang="en-US" sz="2000" i="1"/>
              <a:t>But maybe errors nonetheless?</a:t>
            </a:r>
            <a:r>
              <a:rPr lang="en-US" altLang="en-US" sz="2000"/>
              <a:t> </a:t>
            </a:r>
          </a:p>
        </p:txBody>
      </p:sp>
      <p:sp>
        <p:nvSpPr>
          <p:cNvPr id="33798" name="Rectangle 5">
            <a:extLst>
              <a:ext uri="{FF2B5EF4-FFF2-40B4-BE49-F238E27FC236}">
                <a16:creationId xmlns:a16="http://schemas.microsoft.com/office/drawing/2014/main" id="{B2085E1F-D72B-2240-9EE7-31E437917257}"/>
              </a:ext>
            </a:extLst>
          </p:cNvPr>
          <p:cNvSpPr>
            <a:spLocks noChangeArrowheads="1"/>
          </p:cNvSpPr>
          <p:nvPr/>
        </p:nvSpPr>
        <p:spPr bwMode="auto">
          <a:xfrm>
            <a:off x="695325" y="1152525"/>
            <a:ext cx="792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rgbClr val="E2D532"/>
              </a:buClr>
            </a:pPr>
            <a:r>
              <a:rPr lang="en-US" altLang="en-US" sz="2800" u="sng"/>
              <a:t>Goal:</a:t>
            </a:r>
            <a:r>
              <a:rPr lang="en-US" altLang="en-US" sz="2800">
                <a:solidFill>
                  <a:srgbClr val="E2D532"/>
                </a:solidFill>
              </a:rPr>
              <a:t> </a:t>
            </a:r>
            <a:r>
              <a:rPr lang="en-US" altLang="en-US" sz="2800"/>
              <a:t>detect </a:t>
            </a:r>
            <a:r>
              <a:rPr lang="ja-JP" altLang="en-US" sz="2800"/>
              <a:t>“</a:t>
            </a:r>
            <a:r>
              <a:rPr lang="en-US" altLang="ja-JP" sz="2800"/>
              <a:t>errors</a:t>
            </a:r>
            <a:r>
              <a:rPr lang="ja-JP" altLang="en-US" sz="2800"/>
              <a:t>”</a:t>
            </a:r>
            <a:r>
              <a:rPr lang="en-US" altLang="ja-JP" sz="2800"/>
              <a:t> (e.g., flipped bits) in transmitted segment</a:t>
            </a:r>
          </a:p>
          <a:p>
            <a:pPr eaLnBrk="1" hangingPunct="1">
              <a:spcBef>
                <a:spcPct val="20000"/>
              </a:spcBef>
              <a:buClr>
                <a:srgbClr val="E2D532"/>
              </a:buClr>
              <a:buFontTx/>
              <a:buChar char="•"/>
            </a:pPr>
            <a:endParaRPr lang="en-US" altLang="en-US" sz="2800"/>
          </a:p>
        </p:txBody>
      </p:sp>
      <p:sp>
        <p:nvSpPr>
          <p:cNvPr id="2" name="Date Placeholder 1">
            <a:extLst>
              <a:ext uri="{FF2B5EF4-FFF2-40B4-BE49-F238E27FC236}">
                <a16:creationId xmlns:a16="http://schemas.microsoft.com/office/drawing/2014/main" id="{38851508-0891-6030-A806-BB71A3E6C0C1}"/>
              </a:ext>
            </a:extLst>
          </p:cNvPr>
          <p:cNvSpPr>
            <a:spLocks noGrp="1"/>
          </p:cNvSpPr>
          <p:nvPr>
            <p:ph type="dt" sz="half" idx="10"/>
          </p:nvPr>
        </p:nvSpPr>
        <p:spPr/>
        <p:txBody>
          <a:bodyPr/>
          <a:lstStyle/>
          <a:p>
            <a:pPr>
              <a:defRPr/>
            </a:pPr>
            <a:fld id="{3AB94198-4D0E-8349-8231-D07C1E45633C}"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94F52D4C-1BA3-E658-A238-E05BBD24875D}"/>
              </a:ext>
            </a:extLst>
          </p:cNvPr>
          <p:cNvSpPr>
            <a:spLocks noGrp="1"/>
          </p:cNvSpPr>
          <p:nvPr>
            <p:ph type="sldNum" sz="quarter" idx="12"/>
          </p:nvPr>
        </p:nvSpPr>
        <p:spPr/>
        <p:txBody>
          <a:bodyPr/>
          <a:lstStyle/>
          <a:p>
            <a:fld id="{60955D2C-5FBB-1E4F-8D80-CD13EF03065D}"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a:extLst>
              <a:ext uri="{FF2B5EF4-FFF2-40B4-BE49-F238E27FC236}">
                <a16:creationId xmlns:a16="http://schemas.microsoft.com/office/drawing/2014/main" id="{EB955FDD-6C3C-9C4B-80D1-E1F2FC06B0ED}"/>
              </a:ext>
            </a:extLst>
          </p:cNvPr>
          <p:cNvSpPr txBox="1">
            <a:spLocks noChangeArrowheads="1"/>
          </p:cNvSpPr>
          <p:nvPr/>
        </p:nvSpPr>
        <p:spPr bwMode="auto">
          <a:xfrm>
            <a:off x="2971800" y="6248400"/>
            <a:ext cx="3276600" cy="457200"/>
          </a:xfrm>
          <a:prstGeom prst="rect">
            <a:avLst/>
          </a:prstGeom>
          <a:noFill/>
          <a:ln w="9525">
            <a:noFill/>
            <a:round/>
            <a:headEnd/>
            <a:tailEnd/>
          </a:ln>
          <a:effec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9pPr>
          </a:lstStyle>
          <a:p>
            <a:pPr algn="ctr" eaLnBrk="1" hangingPunct="1">
              <a:buClr>
                <a:srgbClr val="000000"/>
              </a:buClr>
              <a:buSzPct val="100000"/>
              <a:buFont typeface="Times New Roman" pitchFamily="18" charset="0"/>
              <a:buNone/>
              <a:defRPr/>
            </a:pPr>
            <a:r>
              <a:rPr lang="en-US" altLang="en-US" sz="1200">
                <a:effectLst>
                  <a:outerShdw blurRad="38100" dist="38100" dir="2700000" algn="tl">
                    <a:srgbClr val="C0C0C0"/>
                  </a:outerShdw>
                </a:effectLst>
              </a:rPr>
              <a:t>EEC-484/584: Computer Networks</a:t>
            </a:r>
          </a:p>
        </p:txBody>
      </p:sp>
      <p:sp>
        <p:nvSpPr>
          <p:cNvPr id="6148" name="Text Box 4">
            <a:extLst>
              <a:ext uri="{FF2B5EF4-FFF2-40B4-BE49-F238E27FC236}">
                <a16:creationId xmlns:a16="http://schemas.microsoft.com/office/drawing/2014/main" id="{073C00D8-0211-DD43-915D-E33F7C3494AD}"/>
              </a:ext>
            </a:extLst>
          </p:cNvPr>
          <p:cNvSpPr txBox="1">
            <a:spLocks noChangeArrowheads="1"/>
          </p:cNvSpPr>
          <p:nvPr/>
        </p:nvSpPr>
        <p:spPr bwMode="auto">
          <a:xfrm>
            <a:off x="6553200" y="6248400"/>
            <a:ext cx="2133600" cy="457200"/>
          </a:xfrm>
          <a:prstGeom prst="rect">
            <a:avLst/>
          </a:prstGeom>
          <a:noFill/>
          <a:ln w="9525">
            <a:noFill/>
            <a:round/>
            <a:headEnd/>
            <a:tailEnd/>
          </a:ln>
          <a:effec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ea typeface="MS PGothic" pitchFamily="34" charset="-128"/>
              </a:defRPr>
            </a:lvl9pPr>
          </a:lstStyle>
          <a:p>
            <a:pPr algn="r" eaLnBrk="1" hangingPunct="1">
              <a:buClr>
                <a:srgbClr val="000000"/>
              </a:buClr>
              <a:buSzPct val="100000"/>
              <a:buFont typeface="Times New Roman" pitchFamily="18" charset="0"/>
              <a:buNone/>
              <a:defRPr/>
            </a:pPr>
            <a:r>
              <a:rPr lang="en-US" altLang="en-US" sz="1200">
                <a:effectLst>
                  <a:outerShdw blurRad="38100" dist="38100" dir="2700000" algn="tl">
                    <a:srgbClr val="C0C0C0"/>
                  </a:outerShdw>
                </a:effectLst>
              </a:rPr>
              <a:t>Wenbing Zhao</a:t>
            </a:r>
          </a:p>
        </p:txBody>
      </p:sp>
      <p:sp>
        <p:nvSpPr>
          <p:cNvPr id="41989" name="Title 1">
            <a:extLst>
              <a:ext uri="{FF2B5EF4-FFF2-40B4-BE49-F238E27FC236}">
                <a16:creationId xmlns:a16="http://schemas.microsoft.com/office/drawing/2014/main" id="{707B3361-A69D-4048-8B3D-7B925D135556}"/>
              </a:ext>
            </a:extLst>
          </p:cNvPr>
          <p:cNvSpPr>
            <a:spLocks noGrp="1"/>
          </p:cNvSpPr>
          <p:nvPr>
            <p:ph type="title" idx="4294967295"/>
          </p:nvPr>
        </p:nvSpPr>
        <p:spPr>
          <a:xfrm>
            <a:off x="457200" y="277813"/>
            <a:ext cx="8229600" cy="820737"/>
          </a:xfrm>
        </p:spPr>
        <p:txBody>
          <a:bodyPr/>
          <a:lstStyle/>
          <a:p>
            <a:r>
              <a:rPr lang="en-US" altLang="en-US" dirty="0"/>
              <a:t>Homework 2.1</a:t>
            </a:r>
          </a:p>
        </p:txBody>
      </p:sp>
      <p:sp>
        <p:nvSpPr>
          <p:cNvPr id="6" name="Text Box 1">
            <a:extLst>
              <a:ext uri="{FF2B5EF4-FFF2-40B4-BE49-F238E27FC236}">
                <a16:creationId xmlns:a16="http://schemas.microsoft.com/office/drawing/2014/main" id="{E8C74667-116E-9D4E-951B-0ED976E5341D}"/>
              </a:ext>
            </a:extLst>
          </p:cNvPr>
          <p:cNvSpPr txBox="1">
            <a:spLocks noChangeArrowheads="1"/>
          </p:cNvSpPr>
          <p:nvPr/>
        </p:nvSpPr>
        <p:spPr bwMode="auto">
          <a:xfrm>
            <a:off x="370079" y="1003956"/>
            <a:ext cx="8403842"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1pPr>
            <a:lvl2pPr marL="742950" indent="-28575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2pPr>
            <a:lvl3pPr marL="11430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3pPr>
            <a:lvl4pPr marL="16002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4pPr>
            <a:lvl5pPr marL="2057400" indent="-22860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Arial" panose="020B0604020202020204" pitchFamily="34" charset="0"/>
                <a:ea typeface="ＭＳ Ｐゴシック" panose="020B0600070205080204" pitchFamily="34" charset="-128"/>
              </a:defRPr>
            </a:lvl9pPr>
          </a:lstStyle>
          <a:p>
            <a:pPr algn="l" eaLnBrk="1" hangingPunct="1">
              <a:spcBef>
                <a:spcPts val="600"/>
              </a:spcBef>
              <a:buClr>
                <a:srgbClr val="E2D532"/>
              </a:buClr>
              <a:buSzPct val="100000"/>
              <a:buFont typeface="Arial" panose="020B0604020202020204" pitchFamily="34" charset="0"/>
              <a:buChar char="•"/>
            </a:pPr>
            <a:r>
              <a:rPr lang="en-US" altLang="en-US" sz="1600" dirty="0"/>
              <a:t>Objective 1: Able to understand the RDT3.0 reliable data transfer protocol</a:t>
            </a:r>
          </a:p>
          <a:p>
            <a:pPr algn="l" eaLnBrk="1" hangingPunct="1">
              <a:spcBef>
                <a:spcPts val="600"/>
              </a:spcBef>
              <a:buClr>
                <a:srgbClr val="E2D532"/>
              </a:buClr>
              <a:buSzPct val="100000"/>
              <a:buFont typeface="Arial" panose="020B0604020202020204" pitchFamily="34" charset="0"/>
              <a:buChar char="•"/>
            </a:pPr>
            <a:r>
              <a:rPr lang="en-US" altLang="en-US" sz="1600" dirty="0"/>
              <a:t>Key points:</a:t>
            </a:r>
          </a:p>
          <a:p>
            <a:pPr lvl="1" algn="l">
              <a:spcBef>
                <a:spcPts val="600"/>
              </a:spcBef>
              <a:buClr>
                <a:srgbClr val="E2D532"/>
              </a:buClr>
              <a:buSzPct val="100000"/>
              <a:buFont typeface="Arial" panose="020B0604020202020204" pitchFamily="34" charset="0"/>
              <a:buChar char="•"/>
            </a:pPr>
            <a:r>
              <a:rPr lang="en-US" altLang="en-US" sz="1400" dirty="0"/>
              <a:t>The protocol consists of two finite state machines (FSM), </a:t>
            </a:r>
            <a:br>
              <a:rPr lang="en-US" altLang="en-US" sz="1400" dirty="0"/>
            </a:br>
            <a:r>
              <a:rPr lang="en-US" altLang="en-US" sz="1400" dirty="0"/>
              <a:t>one for the sender, the other for the receiver</a:t>
            </a:r>
          </a:p>
          <a:p>
            <a:pPr lvl="1" algn="l">
              <a:spcBef>
                <a:spcPts val="600"/>
              </a:spcBef>
              <a:buClr>
                <a:srgbClr val="E2D532"/>
              </a:buClr>
              <a:buSzPct val="100000"/>
              <a:buFont typeface="Arial" panose="020B0604020202020204" pitchFamily="34" charset="0"/>
              <a:buChar char="•"/>
            </a:pPr>
            <a:r>
              <a:rPr lang="en-US" altLang="en-US" sz="1400" dirty="0"/>
              <a:t>The basic mechanisms that make reliable data transfer </a:t>
            </a:r>
            <a:br>
              <a:rPr lang="en-US" altLang="en-US" sz="1400" dirty="0"/>
            </a:br>
            <a:r>
              <a:rPr lang="en-US" altLang="en-US" sz="1400" dirty="0"/>
              <a:t>include checksum, receiver feedback, sender </a:t>
            </a:r>
            <a:br>
              <a:rPr lang="en-US" altLang="en-US" sz="1400" dirty="0"/>
            </a:br>
            <a:r>
              <a:rPr lang="en-US" altLang="en-US" sz="1400" dirty="0"/>
              <a:t>retransmission, duplicate detection (both for data packet </a:t>
            </a:r>
            <a:br>
              <a:rPr lang="en-US" altLang="en-US" sz="1400" dirty="0"/>
            </a:br>
            <a:r>
              <a:rPr lang="en-US" altLang="en-US" sz="1400" dirty="0"/>
              <a:t>at the receiver and for the ACK at the sender), countdown timer</a:t>
            </a:r>
          </a:p>
          <a:p>
            <a:pPr lvl="1" algn="l">
              <a:spcBef>
                <a:spcPts val="600"/>
              </a:spcBef>
              <a:buClr>
                <a:srgbClr val="E2D532"/>
              </a:buClr>
              <a:buSzPct val="100000"/>
              <a:buFont typeface="Arial" panose="020B0604020202020204" pitchFamily="34" charset="0"/>
              <a:buChar char="•"/>
            </a:pPr>
            <a:r>
              <a:rPr lang="en-US" altLang="en-US" sz="1400" dirty="0"/>
              <a:t>The protocol specification is described in terms of the </a:t>
            </a:r>
            <a:br>
              <a:rPr lang="en-US" altLang="en-US" sz="1400" dirty="0"/>
            </a:br>
            <a:r>
              <a:rPr lang="en-US" altLang="en-US" sz="1400" dirty="0"/>
              <a:t>FSM, which consists of the states at the sender </a:t>
            </a:r>
            <a:br>
              <a:rPr lang="en-US" altLang="en-US" sz="1400" dirty="0"/>
            </a:br>
            <a:r>
              <a:rPr lang="en-US" altLang="en-US" sz="1400" dirty="0"/>
              <a:t>and the receiver, and for each FSM, all possible events, </a:t>
            </a:r>
            <a:br>
              <a:rPr lang="en-US" altLang="en-US" sz="1400" dirty="0"/>
            </a:br>
            <a:r>
              <a:rPr lang="en-US" altLang="en-US" sz="1400" dirty="0"/>
              <a:t>and the corresponding actions, as well as the state transitions.</a:t>
            </a:r>
          </a:p>
          <a:p>
            <a:pPr algn="l">
              <a:spcBef>
                <a:spcPts val="600"/>
              </a:spcBef>
              <a:buClr>
                <a:srgbClr val="E2D532"/>
              </a:buClr>
              <a:buSzPct val="100000"/>
              <a:buFont typeface="Arial" panose="020B0604020202020204" pitchFamily="34" charset="0"/>
              <a:buChar char="•"/>
            </a:pPr>
            <a:r>
              <a:rPr lang="en-US" altLang="en-US" sz="1400" dirty="0"/>
              <a:t>Problem. Consider the rdt3.0 protocol we have studied. The partial finite state machine for the receiver is shown (it is in fact identical to that of the rdt2.2 protocol):</a:t>
            </a:r>
          </a:p>
          <a:p>
            <a:pPr algn="l">
              <a:spcBef>
                <a:spcPts val="600"/>
              </a:spcBef>
              <a:buClr>
                <a:srgbClr val="E2D532"/>
              </a:buClr>
              <a:buSzPct val="100000"/>
              <a:buFont typeface="Arial" panose="020B0604020202020204" pitchFamily="34" charset="0"/>
              <a:buChar char="•"/>
            </a:pPr>
            <a:r>
              <a:rPr lang="en-US" altLang="en-US" sz="1400" dirty="0"/>
              <a:t>Let’s say a student in the class studied the protocol and decided to change the protocol such that on receiving a duplicate or corrupt packet, no action is taken. What do you think about this modification of the rdt3.0 protocol? Is the new protocol going to be functioning correctly (i.e., can it ensure reliable data transfer under the same assumption of the original RDT3.0 protocol)? Please elaborate, that is, if you think the modified protocol still works, explain why omitting sending the ack when receiving a duplicate or corrupt packet does not matter, and on the other hand, if you think the protocol would stop working, describe a specific scenario that would violate the reliable data transfer guarantee.</a:t>
            </a:r>
          </a:p>
          <a:p>
            <a:pPr algn="l">
              <a:spcBef>
                <a:spcPts val="600"/>
              </a:spcBef>
              <a:buClr>
                <a:srgbClr val="E2D532"/>
              </a:buClr>
              <a:buSzPct val="100000"/>
              <a:buFont typeface="Arial" panose="020B0604020202020204" pitchFamily="34" charset="0"/>
              <a:buChar char="•"/>
            </a:pPr>
            <a:endParaRPr lang="en-US" altLang="en-US" sz="1400" dirty="0"/>
          </a:p>
          <a:p>
            <a:pPr algn="l">
              <a:spcBef>
                <a:spcPts val="600"/>
              </a:spcBef>
              <a:buClr>
                <a:srgbClr val="E2D532"/>
              </a:buClr>
              <a:buSzPct val="100000"/>
              <a:buFont typeface="Arial" panose="020B0604020202020204" pitchFamily="34" charset="0"/>
              <a:buChar char="•"/>
            </a:pPr>
            <a:endParaRPr lang="en-US" altLang="en-US" sz="1400" dirty="0"/>
          </a:p>
          <a:p>
            <a:pPr algn="l" eaLnBrk="1" hangingPunct="1">
              <a:spcBef>
                <a:spcPts val="600"/>
              </a:spcBef>
              <a:buClr>
                <a:srgbClr val="E2D532"/>
              </a:buClr>
              <a:buSzPct val="100000"/>
              <a:buFont typeface="Arial" panose="020B0604020202020204" pitchFamily="34" charset="0"/>
              <a:buChar char="•"/>
            </a:pPr>
            <a:endParaRPr lang="en-US" altLang="en-US" sz="1600" dirty="0"/>
          </a:p>
        </p:txBody>
      </p:sp>
      <p:pic>
        <p:nvPicPr>
          <p:cNvPr id="12" name="Picture 11" descr="Graphical user interface, application&#10;&#10;Description automatically generated">
            <a:extLst>
              <a:ext uri="{FF2B5EF4-FFF2-40B4-BE49-F238E27FC236}">
                <a16:creationId xmlns:a16="http://schemas.microsoft.com/office/drawing/2014/main" id="{33CAA095-7BFC-F89F-C784-F8B6E7D6A305}"/>
              </a:ext>
            </a:extLst>
          </p:cNvPr>
          <p:cNvPicPr>
            <a:picLocks/>
          </p:cNvPicPr>
          <p:nvPr/>
        </p:nvPicPr>
        <p:blipFill>
          <a:blip r:embed="rId3">
            <a:extLst>
              <a:ext uri="{28A0092B-C50C-407E-A947-70E740481C1C}">
                <a14:useLocalDpi xmlns:a14="http://schemas.microsoft.com/office/drawing/2010/main" val="0"/>
              </a:ext>
            </a:extLst>
          </a:blip>
          <a:srcRect r="12654"/>
          <a:stretch>
            <a:fillRect/>
          </a:stretch>
        </p:blipFill>
        <p:spPr bwMode="auto">
          <a:xfrm>
            <a:off x="5896302" y="1650124"/>
            <a:ext cx="3077385" cy="1626936"/>
          </a:xfrm>
          <a:prstGeom prst="rect">
            <a:avLst/>
          </a:prstGeom>
          <a:noFill/>
        </p:spPr>
      </p:pic>
      <p:sp>
        <p:nvSpPr>
          <p:cNvPr id="2" name="Date Placeholder 1">
            <a:extLst>
              <a:ext uri="{FF2B5EF4-FFF2-40B4-BE49-F238E27FC236}">
                <a16:creationId xmlns:a16="http://schemas.microsoft.com/office/drawing/2014/main" id="{747783C1-C509-C188-307D-211B66FE3CCC}"/>
              </a:ext>
            </a:extLst>
          </p:cNvPr>
          <p:cNvSpPr>
            <a:spLocks noGrp="1"/>
          </p:cNvSpPr>
          <p:nvPr>
            <p:ph type="dt" sz="half" idx="10"/>
          </p:nvPr>
        </p:nvSpPr>
        <p:spPr/>
        <p:txBody>
          <a:bodyPr/>
          <a:lstStyle/>
          <a:p>
            <a:pPr>
              <a:defRPr/>
            </a:pPr>
            <a:fld id="{9813AF28-19B1-6F46-A3C1-5671BB2815A2}"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CBE04FC0-5A0A-7007-D60C-1C309683181D}"/>
              </a:ext>
            </a:extLst>
          </p:cNvPr>
          <p:cNvSpPr>
            <a:spLocks noGrp="1"/>
          </p:cNvSpPr>
          <p:nvPr>
            <p:ph type="sldNum" sz="quarter" idx="12"/>
          </p:nvPr>
        </p:nvSpPr>
        <p:spPr/>
        <p:txBody>
          <a:bodyPr/>
          <a:lstStyle/>
          <a:p>
            <a:fld id="{60955D2C-5FBB-1E4F-8D80-CD13EF03065D}" type="slidenum">
              <a:rPr lang="en-US" altLang="en-US" smtClean="0"/>
              <a:pPr/>
              <a:t>24</a:t>
            </a:fld>
            <a:endParaRPr lang="en-US" altLang="en-US"/>
          </a:p>
        </p:txBody>
      </p:sp>
    </p:spTree>
    <p:extLst>
      <p:ext uri="{BB962C8B-B14F-4D97-AF65-F5344CB8AC3E}">
        <p14:creationId xmlns:p14="http://schemas.microsoft.com/office/powerpoint/2010/main" val="558753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CIS454 Quiz#1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100, Min: 30, Mean: 64.6</a:t>
            </a:r>
          </a:p>
          <a:p>
            <a:pPr eaLnBrk="1" hangingPunct="1">
              <a:buFont typeface="Wingdings" charset="0"/>
              <a:buChar char="n"/>
              <a:defRPr/>
            </a:pPr>
            <a:r>
              <a:rPr lang="en-US" sz="2400" dirty="0">
                <a:ea typeface="+mn-ea"/>
                <a:cs typeface="+mn-cs"/>
              </a:rPr>
              <a:t>Q1: 33.4/50, Q2: 5.4/10, Q3: 15.75/20, Q4: 10/20 </a:t>
            </a:r>
          </a:p>
        </p:txBody>
      </p:sp>
      <p:sp>
        <p:nvSpPr>
          <p:cNvPr id="8" name="Slide Number Placeholder 7">
            <a:extLst>
              <a:ext uri="{FF2B5EF4-FFF2-40B4-BE49-F238E27FC236}">
                <a16:creationId xmlns:a16="http://schemas.microsoft.com/office/drawing/2014/main" id="{5ABCEB94-DB63-5545-826A-374C4CCFA4A9}"/>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rgbClr val="E2D532"/>
                </a:solidFill>
                <a:effectLst>
                  <a:outerShdw blurRad="38100" dist="38100" dir="2700000" algn="tl">
                    <a:srgbClr val="C0C0C0"/>
                  </a:outerShdw>
                </a:effectLst>
              </a:rPr>
              <a:t>Wenbing Zhao</a:t>
            </a:r>
          </a:p>
        </p:txBody>
      </p:sp>
      <p:sp>
        <p:nvSpPr>
          <p:cNvPr id="9" name="Date Placeholder 8">
            <a:extLst>
              <a:ext uri="{FF2B5EF4-FFF2-40B4-BE49-F238E27FC236}">
                <a16:creationId xmlns:a16="http://schemas.microsoft.com/office/drawing/2014/main" id="{CF89F8D2-450F-D140-997E-7866F9746BEE}"/>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E872FE-8A15-5441-826A-032D4247B019}" type="datetime1">
              <a:rPr lang="en-US" altLang="en-US" sz="1200">
                <a:solidFill>
                  <a:srgbClr val="E2D532"/>
                </a:solidFill>
                <a:effectLst>
                  <a:outerShdw blurRad="38100" dist="38100" dir="2700000" algn="tl">
                    <a:srgbClr val="C0C0C0"/>
                  </a:outerShdw>
                </a:effectLst>
              </a:rPr>
              <a:pPr eaLnBrk="1" hangingPunct="1"/>
              <a:t>6/12/2023</a:t>
            </a:fld>
            <a:endParaRPr lang="en-US" altLang="en-US" sz="1200">
              <a:solidFill>
                <a:srgbClr val="E2D532"/>
              </a:solidFill>
              <a:effectLst>
                <a:outerShdw blurRad="38100" dist="38100" dir="2700000" algn="tl">
                  <a:srgbClr val="C0C0C0"/>
                </a:outerShdw>
              </a:effectLst>
            </a:endParaRPr>
          </a:p>
        </p:txBody>
      </p:sp>
      <p:sp>
        <p:nvSpPr>
          <p:cNvPr id="4" name="Date Placeholder 3">
            <a:extLst>
              <a:ext uri="{FF2B5EF4-FFF2-40B4-BE49-F238E27FC236}">
                <a16:creationId xmlns:a16="http://schemas.microsoft.com/office/drawing/2014/main" id="{E1377AEA-61C7-D4A4-D59B-9F0D16E146C1}"/>
              </a:ext>
            </a:extLst>
          </p:cNvPr>
          <p:cNvSpPr>
            <a:spLocks noGrp="1"/>
          </p:cNvSpPr>
          <p:nvPr>
            <p:ph type="dt" sz="half" idx="10"/>
          </p:nvPr>
        </p:nvSpPr>
        <p:spPr/>
        <p:txBody>
          <a:bodyPr/>
          <a:lstStyle/>
          <a:p>
            <a:fld id="{F223CB23-39F2-EA4E-A011-5606894A5B1C}" type="datetime1">
              <a:rPr lang="en-US" altLang="en-US" smtClean="0"/>
              <a:t>6/12/2023</a:t>
            </a:fld>
            <a:endParaRPr lang="en-US" altLang="en-US"/>
          </a:p>
        </p:txBody>
      </p:sp>
      <p:sp>
        <p:nvSpPr>
          <p:cNvPr id="5" name="Slide Number Placeholder 4">
            <a:extLst>
              <a:ext uri="{FF2B5EF4-FFF2-40B4-BE49-F238E27FC236}">
                <a16:creationId xmlns:a16="http://schemas.microsoft.com/office/drawing/2014/main" id="{5C3143F7-AFD3-AAF6-72B5-29C7F5A6ACC1}"/>
              </a:ext>
            </a:extLst>
          </p:cNvPr>
          <p:cNvSpPr>
            <a:spLocks noGrp="1"/>
          </p:cNvSpPr>
          <p:nvPr>
            <p:ph type="sldNum" sz="quarter" idx="12"/>
          </p:nvPr>
        </p:nvSpPr>
        <p:spPr/>
        <p:txBody>
          <a:bodyPr/>
          <a:lstStyle/>
          <a:p>
            <a:fld id="{962368A8-66DB-A048-8122-D1CB4BF4BD0F}" type="slidenum">
              <a:rPr lang="en-US" altLang="en-US" smtClean="0"/>
              <a:pPr/>
              <a:t>3</a:t>
            </a:fld>
            <a:endParaRPr lang="en-US" altLang="en-US"/>
          </a:p>
        </p:txBody>
      </p:sp>
      <p:pic>
        <p:nvPicPr>
          <p:cNvPr id="3" name="Picture 2">
            <a:extLst>
              <a:ext uri="{FF2B5EF4-FFF2-40B4-BE49-F238E27FC236}">
                <a16:creationId xmlns:a16="http://schemas.microsoft.com/office/drawing/2014/main" id="{9C3F0F3F-477E-A6FE-304B-9E21EBFFC3A6}"/>
              </a:ext>
            </a:extLst>
          </p:cNvPr>
          <p:cNvPicPr>
            <a:picLocks noChangeAspect="1"/>
          </p:cNvPicPr>
          <p:nvPr/>
        </p:nvPicPr>
        <p:blipFill>
          <a:blip r:embed="rId2"/>
          <a:stretch>
            <a:fillRect/>
          </a:stretch>
        </p:blipFill>
        <p:spPr>
          <a:xfrm>
            <a:off x="1277319" y="2122764"/>
            <a:ext cx="6589362" cy="3960628"/>
          </a:xfrm>
          <a:prstGeom prst="rect">
            <a:avLst/>
          </a:prstGeom>
        </p:spPr>
      </p:pic>
    </p:spTree>
    <p:extLst>
      <p:ext uri="{BB962C8B-B14F-4D97-AF65-F5344CB8AC3E}">
        <p14:creationId xmlns:p14="http://schemas.microsoft.com/office/powerpoint/2010/main" val="359942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CIS554 MWF Quiz#1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100, Min: 12, Mean: 55.9</a:t>
            </a:r>
          </a:p>
          <a:p>
            <a:pPr eaLnBrk="1" hangingPunct="1">
              <a:buFont typeface="Wingdings" charset="0"/>
              <a:buChar char="n"/>
              <a:defRPr/>
            </a:pPr>
            <a:r>
              <a:rPr lang="en-US" sz="2400" dirty="0">
                <a:ea typeface="+mn-ea"/>
                <a:cs typeface="+mn-cs"/>
              </a:rPr>
              <a:t>Q1: 30/50, Q2: 4.5/10, Q3: 11/20, Q4: 10/20</a:t>
            </a:r>
          </a:p>
        </p:txBody>
      </p:sp>
      <p:sp>
        <p:nvSpPr>
          <p:cNvPr id="8" name="Slide Number Placeholder 7">
            <a:extLst>
              <a:ext uri="{FF2B5EF4-FFF2-40B4-BE49-F238E27FC236}">
                <a16:creationId xmlns:a16="http://schemas.microsoft.com/office/drawing/2014/main" id="{5ABCEB94-DB63-5545-826A-374C4CCFA4A9}"/>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rgbClr val="E2D532"/>
                </a:solidFill>
                <a:effectLst>
                  <a:outerShdw blurRad="38100" dist="38100" dir="2700000" algn="tl">
                    <a:srgbClr val="C0C0C0"/>
                  </a:outerShdw>
                </a:effectLst>
              </a:rPr>
              <a:t>Wenbing Zhao</a:t>
            </a:r>
          </a:p>
        </p:txBody>
      </p:sp>
      <p:sp>
        <p:nvSpPr>
          <p:cNvPr id="9" name="Date Placeholder 8">
            <a:extLst>
              <a:ext uri="{FF2B5EF4-FFF2-40B4-BE49-F238E27FC236}">
                <a16:creationId xmlns:a16="http://schemas.microsoft.com/office/drawing/2014/main" id="{CF89F8D2-450F-D140-997E-7866F9746BEE}"/>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E872FE-8A15-5441-826A-032D4247B019}" type="datetime1">
              <a:rPr lang="en-US" altLang="en-US" sz="1200">
                <a:solidFill>
                  <a:srgbClr val="E2D532"/>
                </a:solidFill>
                <a:effectLst>
                  <a:outerShdw blurRad="38100" dist="38100" dir="2700000" algn="tl">
                    <a:srgbClr val="C0C0C0"/>
                  </a:outerShdw>
                </a:effectLst>
              </a:rPr>
              <a:pPr eaLnBrk="1" hangingPunct="1"/>
              <a:t>6/12/2023</a:t>
            </a:fld>
            <a:endParaRPr lang="en-US" altLang="en-US" sz="1200">
              <a:solidFill>
                <a:srgbClr val="E2D532"/>
              </a:solidFill>
              <a:effectLst>
                <a:outerShdw blurRad="38100" dist="38100" dir="2700000" algn="tl">
                  <a:srgbClr val="C0C0C0"/>
                </a:outerShdw>
              </a:effectLst>
            </a:endParaRPr>
          </a:p>
        </p:txBody>
      </p:sp>
      <p:sp>
        <p:nvSpPr>
          <p:cNvPr id="4" name="Date Placeholder 3">
            <a:extLst>
              <a:ext uri="{FF2B5EF4-FFF2-40B4-BE49-F238E27FC236}">
                <a16:creationId xmlns:a16="http://schemas.microsoft.com/office/drawing/2014/main" id="{E1377AEA-61C7-D4A4-D59B-9F0D16E146C1}"/>
              </a:ext>
            </a:extLst>
          </p:cNvPr>
          <p:cNvSpPr>
            <a:spLocks noGrp="1"/>
          </p:cNvSpPr>
          <p:nvPr>
            <p:ph type="dt" sz="half" idx="10"/>
          </p:nvPr>
        </p:nvSpPr>
        <p:spPr/>
        <p:txBody>
          <a:bodyPr/>
          <a:lstStyle/>
          <a:p>
            <a:fld id="{F223CB23-39F2-EA4E-A011-5606894A5B1C}" type="datetime1">
              <a:rPr lang="en-US" altLang="en-US" smtClean="0"/>
              <a:t>6/12/2023</a:t>
            </a:fld>
            <a:endParaRPr lang="en-US" altLang="en-US"/>
          </a:p>
        </p:txBody>
      </p:sp>
      <p:sp>
        <p:nvSpPr>
          <p:cNvPr id="5" name="Slide Number Placeholder 4">
            <a:extLst>
              <a:ext uri="{FF2B5EF4-FFF2-40B4-BE49-F238E27FC236}">
                <a16:creationId xmlns:a16="http://schemas.microsoft.com/office/drawing/2014/main" id="{5C3143F7-AFD3-AAF6-72B5-29C7F5A6ACC1}"/>
              </a:ext>
            </a:extLst>
          </p:cNvPr>
          <p:cNvSpPr>
            <a:spLocks noGrp="1"/>
          </p:cNvSpPr>
          <p:nvPr>
            <p:ph type="sldNum" sz="quarter" idx="12"/>
          </p:nvPr>
        </p:nvSpPr>
        <p:spPr/>
        <p:txBody>
          <a:bodyPr/>
          <a:lstStyle/>
          <a:p>
            <a:fld id="{962368A8-66DB-A048-8122-D1CB4BF4BD0F}" type="slidenum">
              <a:rPr lang="en-US" altLang="en-US" smtClean="0"/>
              <a:pPr/>
              <a:t>4</a:t>
            </a:fld>
            <a:endParaRPr lang="en-US" altLang="en-US"/>
          </a:p>
        </p:txBody>
      </p:sp>
      <p:pic>
        <p:nvPicPr>
          <p:cNvPr id="3" name="Picture 2">
            <a:extLst>
              <a:ext uri="{FF2B5EF4-FFF2-40B4-BE49-F238E27FC236}">
                <a16:creationId xmlns:a16="http://schemas.microsoft.com/office/drawing/2014/main" id="{4558D744-D33B-4A6E-418F-1DD1ABE9F617}"/>
              </a:ext>
            </a:extLst>
          </p:cNvPr>
          <p:cNvPicPr>
            <a:picLocks noChangeAspect="1"/>
          </p:cNvPicPr>
          <p:nvPr/>
        </p:nvPicPr>
        <p:blipFill>
          <a:blip r:embed="rId2"/>
          <a:stretch>
            <a:fillRect/>
          </a:stretch>
        </p:blipFill>
        <p:spPr>
          <a:xfrm>
            <a:off x="1524000" y="2118275"/>
            <a:ext cx="6604299" cy="3969606"/>
          </a:xfrm>
          <a:prstGeom prst="rect">
            <a:avLst/>
          </a:prstGeom>
        </p:spPr>
      </p:pic>
    </p:spTree>
    <p:extLst>
      <p:ext uri="{BB962C8B-B14F-4D97-AF65-F5344CB8AC3E}">
        <p14:creationId xmlns:p14="http://schemas.microsoft.com/office/powerpoint/2010/main" val="332918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CIS554 T Th Quiz#1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84, Min: 40, Mean: 65.1</a:t>
            </a:r>
          </a:p>
          <a:p>
            <a:pPr eaLnBrk="1" hangingPunct="1">
              <a:buFont typeface="Wingdings" charset="0"/>
              <a:buChar char="n"/>
              <a:defRPr/>
            </a:pPr>
            <a:r>
              <a:rPr lang="en-US" sz="2400" dirty="0">
                <a:ea typeface="+mn-ea"/>
                <a:cs typeface="+mn-cs"/>
              </a:rPr>
              <a:t>Q1: 34.5/50, Q2: 5/10, Q3: 14.6/20, Q4: 11/20</a:t>
            </a:r>
          </a:p>
        </p:txBody>
      </p:sp>
      <p:sp>
        <p:nvSpPr>
          <p:cNvPr id="8" name="Slide Number Placeholder 7">
            <a:extLst>
              <a:ext uri="{FF2B5EF4-FFF2-40B4-BE49-F238E27FC236}">
                <a16:creationId xmlns:a16="http://schemas.microsoft.com/office/drawing/2014/main" id="{5ABCEB94-DB63-5545-826A-374C4CCFA4A9}"/>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rgbClr val="E2D532"/>
                </a:solidFill>
                <a:effectLst>
                  <a:outerShdw blurRad="38100" dist="38100" dir="2700000" algn="tl">
                    <a:srgbClr val="C0C0C0"/>
                  </a:outerShdw>
                </a:effectLst>
              </a:rPr>
              <a:t>Wenbing Zhao</a:t>
            </a:r>
          </a:p>
        </p:txBody>
      </p:sp>
      <p:sp>
        <p:nvSpPr>
          <p:cNvPr id="9" name="Date Placeholder 8">
            <a:extLst>
              <a:ext uri="{FF2B5EF4-FFF2-40B4-BE49-F238E27FC236}">
                <a16:creationId xmlns:a16="http://schemas.microsoft.com/office/drawing/2014/main" id="{CF89F8D2-450F-D140-997E-7866F9746BEE}"/>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E872FE-8A15-5441-826A-032D4247B019}" type="datetime1">
              <a:rPr lang="en-US" altLang="en-US" sz="1200">
                <a:solidFill>
                  <a:srgbClr val="E2D532"/>
                </a:solidFill>
                <a:effectLst>
                  <a:outerShdw blurRad="38100" dist="38100" dir="2700000" algn="tl">
                    <a:srgbClr val="C0C0C0"/>
                  </a:outerShdw>
                </a:effectLst>
              </a:rPr>
              <a:pPr eaLnBrk="1" hangingPunct="1"/>
              <a:t>6/12/2023</a:t>
            </a:fld>
            <a:endParaRPr lang="en-US" altLang="en-US" sz="1200">
              <a:solidFill>
                <a:srgbClr val="E2D532"/>
              </a:solidFill>
              <a:effectLst>
                <a:outerShdw blurRad="38100" dist="38100" dir="2700000" algn="tl">
                  <a:srgbClr val="C0C0C0"/>
                </a:outerShdw>
              </a:effectLst>
            </a:endParaRPr>
          </a:p>
        </p:txBody>
      </p:sp>
      <p:sp>
        <p:nvSpPr>
          <p:cNvPr id="4" name="Date Placeholder 3">
            <a:extLst>
              <a:ext uri="{FF2B5EF4-FFF2-40B4-BE49-F238E27FC236}">
                <a16:creationId xmlns:a16="http://schemas.microsoft.com/office/drawing/2014/main" id="{E1377AEA-61C7-D4A4-D59B-9F0D16E146C1}"/>
              </a:ext>
            </a:extLst>
          </p:cNvPr>
          <p:cNvSpPr>
            <a:spLocks noGrp="1"/>
          </p:cNvSpPr>
          <p:nvPr>
            <p:ph type="dt" sz="half" idx="10"/>
          </p:nvPr>
        </p:nvSpPr>
        <p:spPr/>
        <p:txBody>
          <a:bodyPr/>
          <a:lstStyle/>
          <a:p>
            <a:fld id="{F223CB23-39F2-EA4E-A011-5606894A5B1C}" type="datetime1">
              <a:rPr lang="en-US" altLang="en-US" smtClean="0"/>
              <a:t>6/12/2023</a:t>
            </a:fld>
            <a:endParaRPr lang="en-US" altLang="en-US"/>
          </a:p>
        </p:txBody>
      </p:sp>
      <p:sp>
        <p:nvSpPr>
          <p:cNvPr id="5" name="Slide Number Placeholder 4">
            <a:extLst>
              <a:ext uri="{FF2B5EF4-FFF2-40B4-BE49-F238E27FC236}">
                <a16:creationId xmlns:a16="http://schemas.microsoft.com/office/drawing/2014/main" id="{5C3143F7-AFD3-AAF6-72B5-29C7F5A6ACC1}"/>
              </a:ext>
            </a:extLst>
          </p:cNvPr>
          <p:cNvSpPr>
            <a:spLocks noGrp="1"/>
          </p:cNvSpPr>
          <p:nvPr>
            <p:ph type="sldNum" sz="quarter" idx="12"/>
          </p:nvPr>
        </p:nvSpPr>
        <p:spPr/>
        <p:txBody>
          <a:bodyPr/>
          <a:lstStyle/>
          <a:p>
            <a:fld id="{962368A8-66DB-A048-8122-D1CB4BF4BD0F}" type="slidenum">
              <a:rPr lang="en-US" altLang="en-US" smtClean="0"/>
              <a:pPr/>
              <a:t>5</a:t>
            </a:fld>
            <a:endParaRPr lang="en-US" altLang="en-US"/>
          </a:p>
        </p:txBody>
      </p:sp>
      <p:pic>
        <p:nvPicPr>
          <p:cNvPr id="7" name="Picture 6">
            <a:extLst>
              <a:ext uri="{FF2B5EF4-FFF2-40B4-BE49-F238E27FC236}">
                <a16:creationId xmlns:a16="http://schemas.microsoft.com/office/drawing/2014/main" id="{D89CF6EC-E5A8-9F89-3658-C5F68FE6860C}"/>
              </a:ext>
            </a:extLst>
          </p:cNvPr>
          <p:cNvPicPr>
            <a:picLocks noChangeAspect="1"/>
          </p:cNvPicPr>
          <p:nvPr/>
        </p:nvPicPr>
        <p:blipFill>
          <a:blip r:embed="rId2"/>
          <a:stretch>
            <a:fillRect/>
          </a:stretch>
        </p:blipFill>
        <p:spPr>
          <a:xfrm>
            <a:off x="1279729" y="2124213"/>
            <a:ext cx="6584541" cy="3957730"/>
          </a:xfrm>
          <a:prstGeom prst="rect">
            <a:avLst/>
          </a:prstGeom>
        </p:spPr>
      </p:pic>
    </p:spTree>
    <p:extLst>
      <p:ext uri="{BB962C8B-B14F-4D97-AF65-F5344CB8AC3E}">
        <p14:creationId xmlns:p14="http://schemas.microsoft.com/office/powerpoint/2010/main" val="402773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a:ext uri="{FF2B5EF4-FFF2-40B4-BE49-F238E27FC236}">
                <a16:creationId xmlns:a16="http://schemas.microsoft.com/office/drawing/2014/main" id="{60315534-D8CA-3A42-94EA-A56B3C7ABED4}"/>
              </a:ext>
            </a:extLst>
          </p:cNvPr>
          <p:cNvSpPr>
            <a:spLocks noGrp="1" noChangeArrowheads="1"/>
          </p:cNvSpPr>
          <p:nvPr>
            <p:ph type="title" idx="4294967295"/>
          </p:nvPr>
        </p:nvSpPr>
        <p:spPr/>
        <p:txBody>
          <a:bodyPr anchor="ctr"/>
          <a:lstStyle/>
          <a:p>
            <a:pPr eaLnBrk="1" hangingPunct="1">
              <a:defRPr/>
            </a:pPr>
            <a:r>
              <a:rPr lang="en-US" sz="3800">
                <a:effectLst>
                  <a:outerShdw blurRad="38100" dist="38100" dir="2700000" algn="tl">
                    <a:srgbClr val="C0C0C0"/>
                  </a:outerShdw>
                </a:effectLst>
                <a:ea typeface="+mj-ea"/>
                <a:cs typeface="+mj-cs"/>
              </a:rPr>
              <a:t>Pipelined Protocols</a:t>
            </a:r>
            <a:endParaRPr lang="en-US" sz="4600">
              <a:effectLst>
                <a:outerShdw blurRad="38100" dist="38100" dir="2700000" algn="tl">
                  <a:srgbClr val="C0C0C0"/>
                </a:outerShdw>
              </a:effectLst>
              <a:ea typeface="+mj-ea"/>
              <a:cs typeface="+mj-cs"/>
            </a:endParaRPr>
          </a:p>
        </p:txBody>
      </p:sp>
      <p:sp>
        <p:nvSpPr>
          <p:cNvPr id="16388" name="Rectangle 3">
            <a:extLst>
              <a:ext uri="{FF2B5EF4-FFF2-40B4-BE49-F238E27FC236}">
                <a16:creationId xmlns:a16="http://schemas.microsoft.com/office/drawing/2014/main" id="{62CB32B6-C6FF-0040-BD3C-FEAD1B4A35C1}"/>
              </a:ext>
            </a:extLst>
          </p:cNvPr>
          <p:cNvSpPr>
            <a:spLocks noGrp="1" noChangeArrowheads="1"/>
          </p:cNvSpPr>
          <p:nvPr>
            <p:ph type="body" sz="half" idx="4294967295"/>
          </p:nvPr>
        </p:nvSpPr>
        <p:spPr>
          <a:xfrm>
            <a:off x="523875" y="1304925"/>
            <a:ext cx="7591425" cy="4648200"/>
          </a:xfrm>
        </p:spPr>
        <p:txBody>
          <a:bodyPr/>
          <a:lstStyle/>
          <a:p>
            <a:pPr eaLnBrk="1" hangingPunct="1">
              <a:buFont typeface="ZapfDingbats" pitchFamily="82" charset="2"/>
              <a:buNone/>
            </a:pPr>
            <a:r>
              <a:rPr lang="en-US" altLang="en-US" sz="2200"/>
              <a:t>Pipelining: sender allows multiple, </a:t>
            </a:r>
            <a:r>
              <a:rPr lang="ja-JP" altLang="en-US" sz="2200"/>
              <a:t>“</a:t>
            </a:r>
            <a:r>
              <a:rPr lang="en-US" altLang="ja-JP" sz="2200"/>
              <a:t>in-flight</a:t>
            </a:r>
            <a:r>
              <a:rPr lang="ja-JP" altLang="en-US" sz="2200"/>
              <a:t>”</a:t>
            </a:r>
            <a:r>
              <a:rPr lang="en-US" altLang="ja-JP" sz="2200"/>
              <a:t>, yet-to-be-acknowledged pkts</a:t>
            </a:r>
          </a:p>
          <a:p>
            <a:pPr lvl="1" eaLnBrk="1" hangingPunct="1"/>
            <a:r>
              <a:rPr lang="en-US" altLang="en-US" sz="2000"/>
              <a:t>range of sequence numbers must be increased</a:t>
            </a:r>
          </a:p>
          <a:p>
            <a:pPr lvl="1" eaLnBrk="1" hangingPunct="1"/>
            <a:r>
              <a:rPr lang="en-US" altLang="en-US" sz="2000"/>
              <a:t>buffering at sender and/or receiver</a:t>
            </a:r>
          </a:p>
        </p:txBody>
      </p:sp>
      <p:sp>
        <p:nvSpPr>
          <p:cNvPr id="16389" name="Rectangle 4">
            <a:extLst>
              <a:ext uri="{FF2B5EF4-FFF2-40B4-BE49-F238E27FC236}">
                <a16:creationId xmlns:a16="http://schemas.microsoft.com/office/drawing/2014/main" id="{406B15DD-BC36-5C47-8A6A-EEBF5039508C}"/>
              </a:ext>
            </a:extLst>
          </p:cNvPr>
          <p:cNvSpPr>
            <a:spLocks noGrp="1" noChangeArrowheads="1"/>
          </p:cNvSpPr>
          <p:nvPr>
            <p:ph type="body" sz="half" idx="4294967295"/>
          </p:nvPr>
        </p:nvSpPr>
        <p:spPr>
          <a:xfrm>
            <a:off x="590550" y="5275263"/>
            <a:ext cx="8286750" cy="1076325"/>
          </a:xfrm>
        </p:spPr>
        <p:txBody>
          <a:bodyPr/>
          <a:lstStyle/>
          <a:p>
            <a:pPr eaLnBrk="1" hangingPunct="1"/>
            <a:r>
              <a:rPr lang="en-US" altLang="en-US" sz="2200"/>
              <a:t>Two generic forms of pipelined protocols: </a:t>
            </a:r>
            <a:r>
              <a:rPr lang="en-US" altLang="en-US" sz="2200" i="1"/>
              <a:t>go-back-N, selective repeat</a:t>
            </a:r>
          </a:p>
        </p:txBody>
      </p:sp>
      <p:pic>
        <p:nvPicPr>
          <p:cNvPr id="16390" name="Picture 5" descr="rdt_pipelined1">
            <a:extLst>
              <a:ext uri="{FF2B5EF4-FFF2-40B4-BE49-F238E27FC236}">
                <a16:creationId xmlns:a16="http://schemas.microsoft.com/office/drawing/2014/main" id="{F1CA62F6-363A-CE48-B988-9DA7A25810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588" y="2890838"/>
            <a:ext cx="6105525"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1562040C-BD10-D651-B3B5-EF103B40D883}"/>
              </a:ext>
            </a:extLst>
          </p:cNvPr>
          <p:cNvSpPr>
            <a:spLocks noGrp="1"/>
          </p:cNvSpPr>
          <p:nvPr>
            <p:ph type="dt" sz="half" idx="10"/>
          </p:nvPr>
        </p:nvSpPr>
        <p:spPr/>
        <p:txBody>
          <a:bodyPr/>
          <a:lstStyle/>
          <a:p>
            <a:pPr>
              <a:defRPr/>
            </a:pPr>
            <a:fld id="{29F40FEB-C401-7F41-88FA-45BCFF51DF0C}"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3094410F-E3DF-56CD-6236-3701F065EAC7}"/>
              </a:ext>
            </a:extLst>
          </p:cNvPr>
          <p:cNvSpPr>
            <a:spLocks noGrp="1"/>
          </p:cNvSpPr>
          <p:nvPr>
            <p:ph type="sldNum" sz="quarter" idx="12"/>
          </p:nvPr>
        </p:nvSpPr>
        <p:spPr/>
        <p:txBody>
          <a:bodyPr/>
          <a:lstStyle/>
          <a:p>
            <a:fld id="{60955D2C-5FBB-1E4F-8D80-CD13EF03065D}"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id="{EAB5287A-F667-0D4D-8129-5DCDD2416953}"/>
              </a:ext>
            </a:extLst>
          </p:cNvPr>
          <p:cNvSpPr>
            <a:spLocks noGrp="1" noChangeArrowheads="1"/>
          </p:cNvSpPr>
          <p:nvPr>
            <p:ph type="title" idx="4294967295"/>
          </p:nvPr>
        </p:nvSpPr>
        <p:spPr/>
        <p:txBody>
          <a:bodyPr anchor="ctr"/>
          <a:lstStyle/>
          <a:p>
            <a:pPr eaLnBrk="1" hangingPunct="1">
              <a:defRPr/>
            </a:pPr>
            <a:r>
              <a:rPr lang="en-US" altLang="en-US" sz="3800">
                <a:effectLst>
                  <a:outerShdw blurRad="38100" dist="38100" dir="2700000" algn="tl">
                    <a:srgbClr val="C0C0C0"/>
                  </a:outerShdw>
                </a:effectLst>
                <a:ea typeface="MS PGothic" panose="020B0600070205080204" pitchFamily="34" charset="-128"/>
                <a:cs typeface="Arial" pitchFamily="34" charset="0"/>
              </a:rPr>
              <a:t>Pipelining: Increased Utilization</a:t>
            </a:r>
          </a:p>
        </p:txBody>
      </p:sp>
      <p:sp>
        <p:nvSpPr>
          <p:cNvPr id="17412" name="Line 3">
            <a:extLst>
              <a:ext uri="{FF2B5EF4-FFF2-40B4-BE49-F238E27FC236}">
                <a16:creationId xmlns:a16="http://schemas.microsoft.com/office/drawing/2014/main" id="{D8BD0DBE-C3DC-EA4A-93B1-EC4274B4F419}"/>
              </a:ext>
            </a:extLst>
          </p:cNvPr>
          <p:cNvSpPr>
            <a:spLocks noChangeShapeType="1"/>
          </p:cNvSpPr>
          <p:nvPr/>
        </p:nvSpPr>
        <p:spPr bwMode="auto">
          <a:xfrm>
            <a:off x="3171825" y="1778000"/>
            <a:ext cx="2082800" cy="9318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Text Box 4">
            <a:extLst>
              <a:ext uri="{FF2B5EF4-FFF2-40B4-BE49-F238E27FC236}">
                <a16:creationId xmlns:a16="http://schemas.microsoft.com/office/drawing/2014/main" id="{D53B13DF-92F5-F243-8507-A943B908D356}"/>
              </a:ext>
            </a:extLst>
          </p:cNvPr>
          <p:cNvSpPr txBox="1">
            <a:spLocks noChangeArrowheads="1"/>
          </p:cNvSpPr>
          <p:nvPr/>
        </p:nvSpPr>
        <p:spPr bwMode="auto">
          <a:xfrm>
            <a:off x="0" y="1571625"/>
            <a:ext cx="30861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600"/>
              <a:t>first packet bit transmitted, t = 0</a:t>
            </a:r>
            <a:endParaRPr lang="en-US" altLang="en-US" sz="1600">
              <a:latin typeface="Times New Roman" panose="02020603050405020304" pitchFamily="18" charset="0"/>
            </a:endParaRPr>
          </a:p>
        </p:txBody>
      </p:sp>
      <p:sp>
        <p:nvSpPr>
          <p:cNvPr id="17414" name="Line 5">
            <a:extLst>
              <a:ext uri="{FF2B5EF4-FFF2-40B4-BE49-F238E27FC236}">
                <a16:creationId xmlns:a16="http://schemas.microsoft.com/office/drawing/2014/main" id="{5582E5B8-C04B-5642-8E5D-3980714EBA06}"/>
              </a:ext>
            </a:extLst>
          </p:cNvPr>
          <p:cNvSpPr>
            <a:spLocks noChangeShapeType="1"/>
          </p:cNvSpPr>
          <p:nvPr/>
        </p:nvSpPr>
        <p:spPr bwMode="auto">
          <a:xfrm>
            <a:off x="3162300" y="1555750"/>
            <a:ext cx="20638" cy="32845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5" name="Line 6">
            <a:extLst>
              <a:ext uri="{FF2B5EF4-FFF2-40B4-BE49-F238E27FC236}">
                <a16:creationId xmlns:a16="http://schemas.microsoft.com/office/drawing/2014/main" id="{0E0DDF09-ABAA-3840-8D30-F572D09304A6}"/>
              </a:ext>
            </a:extLst>
          </p:cNvPr>
          <p:cNvSpPr>
            <a:spLocks noChangeShapeType="1"/>
          </p:cNvSpPr>
          <p:nvPr/>
        </p:nvSpPr>
        <p:spPr bwMode="auto">
          <a:xfrm>
            <a:off x="5243513" y="1568450"/>
            <a:ext cx="22225" cy="3351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6" name="Text Box 7">
            <a:extLst>
              <a:ext uri="{FF2B5EF4-FFF2-40B4-BE49-F238E27FC236}">
                <a16:creationId xmlns:a16="http://schemas.microsoft.com/office/drawing/2014/main" id="{13B76DE0-A361-7B4A-8E9B-B4E745D0D166}"/>
              </a:ext>
            </a:extLst>
          </p:cNvPr>
          <p:cNvSpPr txBox="1">
            <a:spLocks noChangeArrowheads="1"/>
          </p:cNvSpPr>
          <p:nvPr/>
        </p:nvSpPr>
        <p:spPr bwMode="auto">
          <a:xfrm>
            <a:off x="2701925" y="1228725"/>
            <a:ext cx="1042988" cy="355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800">
                <a:solidFill>
                  <a:schemeClr val="bg2"/>
                </a:solidFill>
              </a:rPr>
              <a:t>sender</a:t>
            </a:r>
            <a:endParaRPr lang="en-US" altLang="en-US" sz="1800">
              <a:solidFill>
                <a:schemeClr val="bg2"/>
              </a:solidFill>
              <a:latin typeface="Times New Roman" panose="02020603050405020304" pitchFamily="18" charset="0"/>
            </a:endParaRPr>
          </a:p>
        </p:txBody>
      </p:sp>
      <p:sp>
        <p:nvSpPr>
          <p:cNvPr id="17417" name="Text Box 8">
            <a:extLst>
              <a:ext uri="{FF2B5EF4-FFF2-40B4-BE49-F238E27FC236}">
                <a16:creationId xmlns:a16="http://schemas.microsoft.com/office/drawing/2014/main" id="{08BD63DD-FD2B-2E4E-B8A4-926707EA4FCA}"/>
              </a:ext>
            </a:extLst>
          </p:cNvPr>
          <p:cNvSpPr txBox="1">
            <a:spLocks noChangeArrowheads="1"/>
          </p:cNvSpPr>
          <p:nvPr/>
        </p:nvSpPr>
        <p:spPr bwMode="auto">
          <a:xfrm>
            <a:off x="4730750" y="1228725"/>
            <a:ext cx="1108075" cy="355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800">
                <a:solidFill>
                  <a:schemeClr val="bg2"/>
                </a:solidFill>
              </a:rPr>
              <a:t>receiver</a:t>
            </a:r>
            <a:endParaRPr lang="en-US" altLang="en-US" sz="1800">
              <a:solidFill>
                <a:schemeClr val="bg2"/>
              </a:solidFill>
              <a:latin typeface="Times New Roman" panose="02020603050405020304" pitchFamily="18" charset="0"/>
            </a:endParaRPr>
          </a:p>
        </p:txBody>
      </p:sp>
      <p:sp>
        <p:nvSpPr>
          <p:cNvPr id="17418" name="Line 9">
            <a:extLst>
              <a:ext uri="{FF2B5EF4-FFF2-40B4-BE49-F238E27FC236}">
                <a16:creationId xmlns:a16="http://schemas.microsoft.com/office/drawing/2014/main" id="{F40A110C-8124-AB46-91CF-64CEC3BA1496}"/>
              </a:ext>
            </a:extLst>
          </p:cNvPr>
          <p:cNvSpPr>
            <a:spLocks noChangeShapeType="1"/>
          </p:cNvSpPr>
          <p:nvPr/>
        </p:nvSpPr>
        <p:spPr bwMode="auto">
          <a:xfrm>
            <a:off x="3182938" y="1773238"/>
            <a:ext cx="2049462" cy="31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10">
            <a:extLst>
              <a:ext uri="{FF2B5EF4-FFF2-40B4-BE49-F238E27FC236}">
                <a16:creationId xmlns:a16="http://schemas.microsoft.com/office/drawing/2014/main" id="{4919F72B-BDB4-ED45-8981-D0859E599DC7}"/>
              </a:ext>
            </a:extLst>
          </p:cNvPr>
          <p:cNvSpPr>
            <a:spLocks noChangeShapeType="1"/>
          </p:cNvSpPr>
          <p:nvPr/>
        </p:nvSpPr>
        <p:spPr bwMode="auto">
          <a:xfrm>
            <a:off x="3189288" y="3905250"/>
            <a:ext cx="20494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Freeform 11">
            <a:extLst>
              <a:ext uri="{FF2B5EF4-FFF2-40B4-BE49-F238E27FC236}">
                <a16:creationId xmlns:a16="http://schemas.microsoft.com/office/drawing/2014/main" id="{1145A3D6-6C99-464A-AA03-659105195E82}"/>
              </a:ext>
            </a:extLst>
          </p:cNvPr>
          <p:cNvSpPr>
            <a:spLocks/>
          </p:cNvSpPr>
          <p:nvPr/>
        </p:nvSpPr>
        <p:spPr bwMode="auto">
          <a:xfrm>
            <a:off x="3167063" y="1770063"/>
            <a:ext cx="2087562" cy="1169987"/>
          </a:xfrm>
          <a:custGeom>
            <a:avLst/>
            <a:gdLst>
              <a:gd name="T0" fmla="*/ 0 w 2902"/>
              <a:gd name="T1" fmla="*/ 0 h 1185"/>
              <a:gd name="T2" fmla="*/ 2147483647 w 2902"/>
              <a:gd name="T3" fmla="*/ 2147483647 h 1185"/>
              <a:gd name="T4" fmla="*/ 2147483647 w 2902"/>
              <a:gd name="T5" fmla="*/ 2147483647 h 1185"/>
              <a:gd name="T6" fmla="*/ 0 w 2902"/>
              <a:gd name="T7" fmla="*/ 2147483647 h 1185"/>
              <a:gd name="T8" fmla="*/ 0 w 2902"/>
              <a:gd name="T9" fmla="*/ 0 h 1185"/>
              <a:gd name="T10" fmla="*/ 0 60000 65536"/>
              <a:gd name="T11" fmla="*/ 0 60000 65536"/>
              <a:gd name="T12" fmla="*/ 0 60000 65536"/>
              <a:gd name="T13" fmla="*/ 0 60000 65536"/>
              <a:gd name="T14" fmla="*/ 0 60000 65536"/>
              <a:gd name="T15" fmla="*/ 0 w 2902"/>
              <a:gd name="T16" fmla="*/ 0 h 1185"/>
              <a:gd name="T17" fmla="*/ 2902 w 2902"/>
              <a:gd name="T18" fmla="*/ 1185 h 1185"/>
            </a:gdLst>
            <a:ahLst/>
            <a:cxnLst>
              <a:cxn ang="T10">
                <a:pos x="T0" y="T1"/>
              </a:cxn>
              <a:cxn ang="T11">
                <a:pos x="T2" y="T3"/>
              </a:cxn>
              <a:cxn ang="T12">
                <a:pos x="T4" y="T5"/>
              </a:cxn>
              <a:cxn ang="T13">
                <a:pos x="T6" y="T7"/>
              </a:cxn>
              <a:cxn ang="T14">
                <a:pos x="T8" y="T9"/>
              </a:cxn>
            </a:cxnLst>
            <a:rect l="T15" t="T16" r="T17" b="T18"/>
            <a:pathLst>
              <a:path w="2902" h="1185">
                <a:moveTo>
                  <a:pt x="0" y="0"/>
                </a:moveTo>
                <a:lnTo>
                  <a:pt x="2895" y="937"/>
                </a:lnTo>
                <a:lnTo>
                  <a:pt x="2902" y="1185"/>
                </a:lnTo>
                <a:lnTo>
                  <a:pt x="0" y="247"/>
                </a:lnTo>
                <a:lnTo>
                  <a:pt x="0" y="0"/>
                </a:lnTo>
                <a:close/>
              </a:path>
            </a:pathLst>
          </a:custGeom>
          <a:solidFill>
            <a:srgbClr val="00CCFF"/>
          </a:solidFill>
          <a:ln w="9525">
            <a:solidFill>
              <a:schemeClr val="tx1"/>
            </a:solidFill>
            <a:round/>
            <a:headEnd/>
            <a:tailEnd/>
          </a:ln>
        </p:spPr>
        <p:txBody>
          <a:bodyPr/>
          <a:lstStyle/>
          <a:p>
            <a:endParaRPr lang="en-US"/>
          </a:p>
        </p:txBody>
      </p:sp>
      <p:sp>
        <p:nvSpPr>
          <p:cNvPr id="17421" name="Line 12">
            <a:extLst>
              <a:ext uri="{FF2B5EF4-FFF2-40B4-BE49-F238E27FC236}">
                <a16:creationId xmlns:a16="http://schemas.microsoft.com/office/drawing/2014/main" id="{8309EF8D-BC05-9D46-ACB2-9427BFDF907F}"/>
              </a:ext>
            </a:extLst>
          </p:cNvPr>
          <p:cNvSpPr>
            <a:spLocks noChangeShapeType="1"/>
          </p:cNvSpPr>
          <p:nvPr/>
        </p:nvSpPr>
        <p:spPr bwMode="auto">
          <a:xfrm flipH="1">
            <a:off x="3032125" y="1770063"/>
            <a:ext cx="1238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13">
            <a:extLst>
              <a:ext uri="{FF2B5EF4-FFF2-40B4-BE49-F238E27FC236}">
                <a16:creationId xmlns:a16="http://schemas.microsoft.com/office/drawing/2014/main" id="{3103BA05-38B7-5F4D-9D66-776C51DC2F70}"/>
              </a:ext>
            </a:extLst>
          </p:cNvPr>
          <p:cNvSpPr>
            <a:spLocks noChangeShapeType="1"/>
          </p:cNvSpPr>
          <p:nvPr/>
        </p:nvSpPr>
        <p:spPr bwMode="auto">
          <a:xfrm flipH="1">
            <a:off x="3032125" y="2014538"/>
            <a:ext cx="123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Text Box 14">
            <a:extLst>
              <a:ext uri="{FF2B5EF4-FFF2-40B4-BE49-F238E27FC236}">
                <a16:creationId xmlns:a16="http://schemas.microsoft.com/office/drawing/2014/main" id="{DA76BB98-E83D-614E-A329-3B873910D683}"/>
              </a:ext>
            </a:extLst>
          </p:cNvPr>
          <p:cNvSpPr txBox="1">
            <a:spLocks noChangeArrowheads="1"/>
          </p:cNvSpPr>
          <p:nvPr/>
        </p:nvSpPr>
        <p:spPr bwMode="auto">
          <a:xfrm>
            <a:off x="2251075" y="2754313"/>
            <a:ext cx="965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800"/>
              <a:t>RTT </a:t>
            </a:r>
            <a:endParaRPr lang="en-US" altLang="en-US" sz="1800">
              <a:latin typeface="Times New Roman" panose="02020603050405020304" pitchFamily="18" charset="0"/>
            </a:endParaRPr>
          </a:p>
        </p:txBody>
      </p:sp>
      <p:sp>
        <p:nvSpPr>
          <p:cNvPr id="17424" name="Line 15">
            <a:extLst>
              <a:ext uri="{FF2B5EF4-FFF2-40B4-BE49-F238E27FC236}">
                <a16:creationId xmlns:a16="http://schemas.microsoft.com/office/drawing/2014/main" id="{CAB6387E-1D6F-B445-A11D-E74ED8D40626}"/>
              </a:ext>
            </a:extLst>
          </p:cNvPr>
          <p:cNvSpPr>
            <a:spLocks noChangeShapeType="1"/>
          </p:cNvSpPr>
          <p:nvPr/>
        </p:nvSpPr>
        <p:spPr bwMode="auto">
          <a:xfrm>
            <a:off x="3065463" y="3065463"/>
            <a:ext cx="9525" cy="8207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5" name="Line 16">
            <a:extLst>
              <a:ext uri="{FF2B5EF4-FFF2-40B4-BE49-F238E27FC236}">
                <a16:creationId xmlns:a16="http://schemas.microsoft.com/office/drawing/2014/main" id="{264D953E-A095-AC47-8996-78E546251E93}"/>
              </a:ext>
            </a:extLst>
          </p:cNvPr>
          <p:cNvSpPr>
            <a:spLocks noChangeShapeType="1"/>
          </p:cNvSpPr>
          <p:nvPr/>
        </p:nvSpPr>
        <p:spPr bwMode="auto">
          <a:xfrm flipV="1">
            <a:off x="3070225" y="2036763"/>
            <a:ext cx="1588" cy="776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6" name="Text Box 17">
            <a:extLst>
              <a:ext uri="{FF2B5EF4-FFF2-40B4-BE49-F238E27FC236}">
                <a16:creationId xmlns:a16="http://schemas.microsoft.com/office/drawing/2014/main" id="{7FED863F-B6AC-F74D-99F8-88E3DC349FD4}"/>
              </a:ext>
            </a:extLst>
          </p:cNvPr>
          <p:cNvSpPr txBox="1">
            <a:spLocks noChangeArrowheads="1"/>
          </p:cNvSpPr>
          <p:nvPr/>
        </p:nvSpPr>
        <p:spPr bwMode="auto">
          <a:xfrm>
            <a:off x="0" y="1838325"/>
            <a:ext cx="30861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600"/>
              <a:t>last bit transmitted, t = L / R</a:t>
            </a:r>
            <a:endParaRPr lang="en-US" altLang="en-US" sz="1600">
              <a:latin typeface="Times New Roman" panose="02020603050405020304" pitchFamily="18" charset="0"/>
            </a:endParaRPr>
          </a:p>
        </p:txBody>
      </p:sp>
      <p:sp>
        <p:nvSpPr>
          <p:cNvPr id="17427" name="Line 18">
            <a:extLst>
              <a:ext uri="{FF2B5EF4-FFF2-40B4-BE49-F238E27FC236}">
                <a16:creationId xmlns:a16="http://schemas.microsoft.com/office/drawing/2014/main" id="{E4AECA25-7896-B64D-8B6E-F9A9942832BB}"/>
              </a:ext>
            </a:extLst>
          </p:cNvPr>
          <p:cNvSpPr>
            <a:spLocks noChangeShapeType="1"/>
          </p:cNvSpPr>
          <p:nvPr/>
        </p:nvSpPr>
        <p:spPr bwMode="auto">
          <a:xfrm flipH="1">
            <a:off x="5232400" y="2695575"/>
            <a:ext cx="1254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Text Box 19">
            <a:extLst>
              <a:ext uri="{FF2B5EF4-FFF2-40B4-BE49-F238E27FC236}">
                <a16:creationId xmlns:a16="http://schemas.microsoft.com/office/drawing/2014/main" id="{1E41DAA9-9730-5440-B118-5F6FB653C813}"/>
              </a:ext>
            </a:extLst>
          </p:cNvPr>
          <p:cNvSpPr txBox="1">
            <a:spLocks noChangeArrowheads="1"/>
          </p:cNvSpPr>
          <p:nvPr/>
        </p:nvSpPr>
        <p:spPr bwMode="auto">
          <a:xfrm>
            <a:off x="5308600" y="2517775"/>
            <a:ext cx="26416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first packet bit arrives</a:t>
            </a:r>
            <a:endParaRPr lang="en-US" altLang="en-US" sz="1600">
              <a:latin typeface="Times New Roman" panose="02020603050405020304" pitchFamily="18" charset="0"/>
            </a:endParaRPr>
          </a:p>
        </p:txBody>
      </p:sp>
      <p:sp>
        <p:nvSpPr>
          <p:cNvPr id="17429" name="Line 20">
            <a:extLst>
              <a:ext uri="{FF2B5EF4-FFF2-40B4-BE49-F238E27FC236}">
                <a16:creationId xmlns:a16="http://schemas.microsoft.com/office/drawing/2014/main" id="{44611A4E-C21B-1149-A06A-F1638DCABB8F}"/>
              </a:ext>
            </a:extLst>
          </p:cNvPr>
          <p:cNvSpPr>
            <a:spLocks noChangeShapeType="1"/>
          </p:cNvSpPr>
          <p:nvPr/>
        </p:nvSpPr>
        <p:spPr bwMode="auto">
          <a:xfrm>
            <a:off x="5254625" y="2946400"/>
            <a:ext cx="1190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Text Box 21">
            <a:extLst>
              <a:ext uri="{FF2B5EF4-FFF2-40B4-BE49-F238E27FC236}">
                <a16:creationId xmlns:a16="http://schemas.microsoft.com/office/drawing/2014/main" id="{C1F3AA38-8AB1-EE45-A275-E6156C4DFA1B}"/>
              </a:ext>
            </a:extLst>
          </p:cNvPr>
          <p:cNvSpPr txBox="1">
            <a:spLocks noChangeArrowheads="1"/>
          </p:cNvSpPr>
          <p:nvPr/>
        </p:nvSpPr>
        <p:spPr bwMode="auto">
          <a:xfrm>
            <a:off x="5313363" y="2770188"/>
            <a:ext cx="35814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last packet bit arrives, send ACK</a:t>
            </a:r>
            <a:endParaRPr lang="en-US" altLang="en-US" sz="1600">
              <a:latin typeface="Times New Roman" panose="02020603050405020304" pitchFamily="18" charset="0"/>
            </a:endParaRPr>
          </a:p>
        </p:txBody>
      </p:sp>
      <p:sp>
        <p:nvSpPr>
          <p:cNvPr id="17431" name="Text Box 22">
            <a:extLst>
              <a:ext uri="{FF2B5EF4-FFF2-40B4-BE49-F238E27FC236}">
                <a16:creationId xmlns:a16="http://schemas.microsoft.com/office/drawing/2014/main" id="{B927C5CF-1C73-AA49-82B1-D991965305E0}"/>
              </a:ext>
            </a:extLst>
          </p:cNvPr>
          <p:cNvSpPr txBox="1">
            <a:spLocks noChangeArrowheads="1"/>
          </p:cNvSpPr>
          <p:nvPr/>
        </p:nvSpPr>
        <p:spPr bwMode="auto">
          <a:xfrm>
            <a:off x="493713" y="3562350"/>
            <a:ext cx="263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800"/>
              <a:t>ACK arrives, send next </a:t>
            </a:r>
          </a:p>
          <a:p>
            <a:pPr algn="r" eaLnBrk="1" hangingPunct="1"/>
            <a:r>
              <a:rPr lang="en-US" altLang="en-US" sz="1800"/>
              <a:t>packet, t = RTT + L / R</a:t>
            </a:r>
            <a:endParaRPr lang="en-US" altLang="en-US" sz="1800">
              <a:latin typeface="Times New Roman" panose="02020603050405020304" pitchFamily="18" charset="0"/>
            </a:endParaRPr>
          </a:p>
        </p:txBody>
      </p:sp>
      <p:grpSp>
        <p:nvGrpSpPr>
          <p:cNvPr id="17432" name="Group 23">
            <a:extLst>
              <a:ext uri="{FF2B5EF4-FFF2-40B4-BE49-F238E27FC236}">
                <a16:creationId xmlns:a16="http://schemas.microsoft.com/office/drawing/2014/main" id="{43199EB7-619D-2D43-B21C-BA6B233FCE75}"/>
              </a:ext>
            </a:extLst>
          </p:cNvPr>
          <p:cNvGrpSpPr>
            <a:grpSpLocks/>
          </p:cNvGrpSpPr>
          <p:nvPr/>
        </p:nvGrpSpPr>
        <p:grpSpPr bwMode="auto">
          <a:xfrm>
            <a:off x="3043238" y="3892550"/>
            <a:ext cx="1466850" cy="608013"/>
            <a:chOff x="12502" y="21425"/>
            <a:chExt cx="3400" cy="1025"/>
          </a:xfrm>
        </p:grpSpPr>
        <p:sp>
          <p:nvSpPr>
            <p:cNvPr id="17461" name="Line 24">
              <a:extLst>
                <a:ext uri="{FF2B5EF4-FFF2-40B4-BE49-F238E27FC236}">
                  <a16:creationId xmlns:a16="http://schemas.microsoft.com/office/drawing/2014/main" id="{C0E393AF-DC80-1E4C-BA20-C9E935BFD779}"/>
                </a:ext>
              </a:extLst>
            </p:cNvPr>
            <p:cNvSpPr>
              <a:spLocks noChangeShapeType="1"/>
            </p:cNvSpPr>
            <p:nvPr/>
          </p:nvSpPr>
          <p:spPr bwMode="auto">
            <a:xfrm flipH="1">
              <a:off x="12502" y="21425"/>
              <a:ext cx="288" cy="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2" name="Freeform 25">
              <a:extLst>
                <a:ext uri="{FF2B5EF4-FFF2-40B4-BE49-F238E27FC236}">
                  <a16:creationId xmlns:a16="http://schemas.microsoft.com/office/drawing/2014/main" id="{5E7080C1-7490-F34B-9AF3-BCCA683AFAC0}"/>
                </a:ext>
              </a:extLst>
            </p:cNvPr>
            <p:cNvSpPr>
              <a:spLocks/>
            </p:cNvSpPr>
            <p:nvPr/>
          </p:nvSpPr>
          <p:spPr bwMode="auto">
            <a:xfrm>
              <a:off x="12827" y="21438"/>
              <a:ext cx="3075" cy="987"/>
            </a:xfrm>
            <a:custGeom>
              <a:avLst/>
              <a:gdLst>
                <a:gd name="T0" fmla="*/ 0 w 1845"/>
                <a:gd name="T1" fmla="*/ 0 h 592"/>
                <a:gd name="T2" fmla="*/ 1412717 w 1845"/>
                <a:gd name="T3" fmla="*/ 455402 h 592"/>
                <a:gd name="T4" fmla="*/ 838480 w 1845"/>
                <a:gd name="T5" fmla="*/ 455402 h 592"/>
                <a:gd name="T6" fmla="*/ 0 w 1845"/>
                <a:gd name="T7" fmla="*/ 190034 h 592"/>
                <a:gd name="T8" fmla="*/ 0 w 1845"/>
                <a:gd name="T9" fmla="*/ 0 h 592"/>
                <a:gd name="T10" fmla="*/ 0 60000 65536"/>
                <a:gd name="T11" fmla="*/ 0 60000 65536"/>
                <a:gd name="T12" fmla="*/ 0 60000 65536"/>
                <a:gd name="T13" fmla="*/ 0 60000 65536"/>
                <a:gd name="T14" fmla="*/ 0 60000 65536"/>
                <a:gd name="T15" fmla="*/ 0 w 1845"/>
                <a:gd name="T16" fmla="*/ 0 h 592"/>
                <a:gd name="T17" fmla="*/ 1845 w 1845"/>
                <a:gd name="T18" fmla="*/ 592 h 592"/>
              </a:gdLst>
              <a:ahLst/>
              <a:cxnLst>
                <a:cxn ang="T10">
                  <a:pos x="T0" y="T1"/>
                </a:cxn>
                <a:cxn ang="T11">
                  <a:pos x="T2" y="T3"/>
                </a:cxn>
                <a:cxn ang="T12">
                  <a:pos x="T4" y="T5"/>
                </a:cxn>
                <a:cxn ang="T13">
                  <a:pos x="T6" y="T7"/>
                </a:cxn>
                <a:cxn ang="T14">
                  <a:pos x="T8" y="T9"/>
                </a:cxn>
              </a:cxnLst>
              <a:rect l="T15" t="T16" r="T17" b="T18"/>
              <a:pathLst>
                <a:path w="1845" h="592">
                  <a:moveTo>
                    <a:pt x="0" y="0"/>
                  </a:moveTo>
                  <a:lnTo>
                    <a:pt x="1845" y="592"/>
                  </a:lnTo>
                  <a:lnTo>
                    <a:pt x="1095" y="592"/>
                  </a:lnTo>
                  <a:lnTo>
                    <a:pt x="0" y="247"/>
                  </a:lnTo>
                  <a:lnTo>
                    <a:pt x="0" y="0"/>
                  </a:lnTo>
                  <a:close/>
                </a:path>
              </a:pathLst>
            </a:custGeom>
            <a:gradFill rotWithShape="1">
              <a:gsLst>
                <a:gs pos="0">
                  <a:srgbClr val="00CCFF"/>
                </a:gs>
                <a:gs pos="100000">
                  <a:srgbClr val="FFFF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63" name="Group 26">
              <a:extLst>
                <a:ext uri="{FF2B5EF4-FFF2-40B4-BE49-F238E27FC236}">
                  <a16:creationId xmlns:a16="http://schemas.microsoft.com/office/drawing/2014/main" id="{A2852ACB-99DC-CA4E-AF6E-6D8F54544200}"/>
                </a:ext>
              </a:extLst>
            </p:cNvPr>
            <p:cNvGrpSpPr>
              <a:grpSpLocks/>
            </p:cNvGrpSpPr>
            <p:nvPr/>
          </p:nvGrpSpPr>
          <p:grpSpPr bwMode="auto">
            <a:xfrm>
              <a:off x="12815" y="21425"/>
              <a:ext cx="2776" cy="913"/>
              <a:chOff x="12315" y="13225"/>
              <a:chExt cx="2775" cy="913"/>
            </a:xfrm>
          </p:grpSpPr>
          <p:sp>
            <p:nvSpPr>
              <p:cNvPr id="17466" name="Line 27">
                <a:extLst>
                  <a:ext uri="{FF2B5EF4-FFF2-40B4-BE49-F238E27FC236}">
                    <a16:creationId xmlns:a16="http://schemas.microsoft.com/office/drawing/2014/main" id="{4091AB58-DBD0-4E4A-91C2-20058FEC44FE}"/>
                  </a:ext>
                </a:extLst>
              </p:cNvPr>
              <p:cNvSpPr>
                <a:spLocks noChangeShapeType="1"/>
              </p:cNvSpPr>
              <p:nvPr/>
            </p:nvSpPr>
            <p:spPr bwMode="auto">
              <a:xfrm>
                <a:off x="12315" y="13225"/>
                <a:ext cx="1587" cy="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7" name="Line 28">
                <a:extLst>
                  <a:ext uri="{FF2B5EF4-FFF2-40B4-BE49-F238E27FC236}">
                    <a16:creationId xmlns:a16="http://schemas.microsoft.com/office/drawing/2014/main" id="{CED66B15-2C7E-4144-9A29-B9903343B91E}"/>
                  </a:ext>
                </a:extLst>
              </p:cNvPr>
              <p:cNvSpPr>
                <a:spLocks noChangeShapeType="1"/>
              </p:cNvSpPr>
              <p:nvPr/>
            </p:nvSpPr>
            <p:spPr bwMode="auto">
              <a:xfrm>
                <a:off x="13915" y="13737"/>
                <a:ext cx="1175" cy="401"/>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64" name="Line 29">
              <a:extLst>
                <a:ext uri="{FF2B5EF4-FFF2-40B4-BE49-F238E27FC236}">
                  <a16:creationId xmlns:a16="http://schemas.microsoft.com/office/drawing/2014/main" id="{F8703E7B-CAB5-AC47-A23B-C714444C7E9C}"/>
                </a:ext>
              </a:extLst>
            </p:cNvPr>
            <p:cNvSpPr>
              <a:spLocks noChangeShapeType="1"/>
            </p:cNvSpPr>
            <p:nvPr/>
          </p:nvSpPr>
          <p:spPr bwMode="auto">
            <a:xfrm>
              <a:off x="12815" y="21837"/>
              <a:ext cx="687" cy="2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5" name="Line 30">
              <a:extLst>
                <a:ext uri="{FF2B5EF4-FFF2-40B4-BE49-F238E27FC236}">
                  <a16:creationId xmlns:a16="http://schemas.microsoft.com/office/drawing/2014/main" id="{00C56654-F683-E240-BC06-76C8074BFC24}"/>
                </a:ext>
              </a:extLst>
            </p:cNvPr>
            <p:cNvSpPr>
              <a:spLocks noChangeShapeType="1"/>
            </p:cNvSpPr>
            <p:nvPr/>
          </p:nvSpPr>
          <p:spPr bwMode="auto">
            <a:xfrm>
              <a:off x="13515" y="22048"/>
              <a:ext cx="1175" cy="40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33" name="Freeform 31">
            <a:extLst>
              <a:ext uri="{FF2B5EF4-FFF2-40B4-BE49-F238E27FC236}">
                <a16:creationId xmlns:a16="http://schemas.microsoft.com/office/drawing/2014/main" id="{562FAAB1-E9F8-1547-BD23-0113348E9C7D}"/>
              </a:ext>
            </a:extLst>
          </p:cNvPr>
          <p:cNvSpPr>
            <a:spLocks/>
          </p:cNvSpPr>
          <p:nvPr/>
        </p:nvSpPr>
        <p:spPr bwMode="auto">
          <a:xfrm>
            <a:off x="3171825" y="2022475"/>
            <a:ext cx="2087563" cy="1168400"/>
          </a:xfrm>
          <a:custGeom>
            <a:avLst/>
            <a:gdLst>
              <a:gd name="T0" fmla="*/ 0 w 2902"/>
              <a:gd name="T1" fmla="*/ 0 h 1185"/>
              <a:gd name="T2" fmla="*/ 2147483647 w 2902"/>
              <a:gd name="T3" fmla="*/ 2147483647 h 1185"/>
              <a:gd name="T4" fmla="*/ 2147483647 w 2902"/>
              <a:gd name="T5" fmla="*/ 2147483647 h 1185"/>
              <a:gd name="T6" fmla="*/ 0 w 2902"/>
              <a:gd name="T7" fmla="*/ 2147483647 h 1185"/>
              <a:gd name="T8" fmla="*/ 0 w 2902"/>
              <a:gd name="T9" fmla="*/ 0 h 1185"/>
              <a:gd name="T10" fmla="*/ 0 60000 65536"/>
              <a:gd name="T11" fmla="*/ 0 60000 65536"/>
              <a:gd name="T12" fmla="*/ 0 60000 65536"/>
              <a:gd name="T13" fmla="*/ 0 60000 65536"/>
              <a:gd name="T14" fmla="*/ 0 60000 65536"/>
              <a:gd name="T15" fmla="*/ 0 w 2902"/>
              <a:gd name="T16" fmla="*/ 0 h 1185"/>
              <a:gd name="T17" fmla="*/ 2902 w 2902"/>
              <a:gd name="T18" fmla="*/ 1185 h 1185"/>
            </a:gdLst>
            <a:ahLst/>
            <a:cxnLst>
              <a:cxn ang="T10">
                <a:pos x="T0" y="T1"/>
              </a:cxn>
              <a:cxn ang="T11">
                <a:pos x="T2" y="T3"/>
              </a:cxn>
              <a:cxn ang="T12">
                <a:pos x="T4" y="T5"/>
              </a:cxn>
              <a:cxn ang="T13">
                <a:pos x="T6" y="T7"/>
              </a:cxn>
              <a:cxn ang="T14">
                <a:pos x="T8" y="T9"/>
              </a:cxn>
            </a:cxnLst>
            <a:rect l="T15" t="T16" r="T17" b="T18"/>
            <a:pathLst>
              <a:path w="2902" h="1185">
                <a:moveTo>
                  <a:pt x="0" y="0"/>
                </a:moveTo>
                <a:lnTo>
                  <a:pt x="2895" y="937"/>
                </a:lnTo>
                <a:lnTo>
                  <a:pt x="2902" y="1185"/>
                </a:lnTo>
                <a:lnTo>
                  <a:pt x="0" y="247"/>
                </a:lnTo>
                <a:lnTo>
                  <a:pt x="0" y="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4" name="Freeform 32">
            <a:extLst>
              <a:ext uri="{FF2B5EF4-FFF2-40B4-BE49-F238E27FC236}">
                <a16:creationId xmlns:a16="http://schemas.microsoft.com/office/drawing/2014/main" id="{B2E04114-95C0-424A-AF2A-1FC06E99E0EF}"/>
              </a:ext>
            </a:extLst>
          </p:cNvPr>
          <p:cNvSpPr>
            <a:spLocks/>
          </p:cNvSpPr>
          <p:nvPr/>
        </p:nvSpPr>
        <p:spPr bwMode="auto">
          <a:xfrm>
            <a:off x="3171825" y="2273300"/>
            <a:ext cx="2087563" cy="1168400"/>
          </a:xfrm>
          <a:custGeom>
            <a:avLst/>
            <a:gdLst>
              <a:gd name="T0" fmla="*/ 0 w 2902"/>
              <a:gd name="T1" fmla="*/ 0 h 1185"/>
              <a:gd name="T2" fmla="*/ 2147483647 w 2902"/>
              <a:gd name="T3" fmla="*/ 2147483647 h 1185"/>
              <a:gd name="T4" fmla="*/ 2147483647 w 2902"/>
              <a:gd name="T5" fmla="*/ 2147483647 h 1185"/>
              <a:gd name="T6" fmla="*/ 0 w 2902"/>
              <a:gd name="T7" fmla="*/ 2147483647 h 1185"/>
              <a:gd name="T8" fmla="*/ 0 w 2902"/>
              <a:gd name="T9" fmla="*/ 0 h 1185"/>
              <a:gd name="T10" fmla="*/ 0 60000 65536"/>
              <a:gd name="T11" fmla="*/ 0 60000 65536"/>
              <a:gd name="T12" fmla="*/ 0 60000 65536"/>
              <a:gd name="T13" fmla="*/ 0 60000 65536"/>
              <a:gd name="T14" fmla="*/ 0 60000 65536"/>
              <a:gd name="T15" fmla="*/ 0 w 2902"/>
              <a:gd name="T16" fmla="*/ 0 h 1185"/>
              <a:gd name="T17" fmla="*/ 2902 w 2902"/>
              <a:gd name="T18" fmla="*/ 1185 h 1185"/>
            </a:gdLst>
            <a:ahLst/>
            <a:cxnLst>
              <a:cxn ang="T10">
                <a:pos x="T0" y="T1"/>
              </a:cxn>
              <a:cxn ang="T11">
                <a:pos x="T2" y="T3"/>
              </a:cxn>
              <a:cxn ang="T12">
                <a:pos x="T4" y="T5"/>
              </a:cxn>
              <a:cxn ang="T13">
                <a:pos x="T6" y="T7"/>
              </a:cxn>
              <a:cxn ang="T14">
                <a:pos x="T8" y="T9"/>
              </a:cxn>
            </a:cxnLst>
            <a:rect l="T15" t="T16" r="T17" b="T18"/>
            <a:pathLst>
              <a:path w="2902" h="1185">
                <a:moveTo>
                  <a:pt x="0" y="0"/>
                </a:moveTo>
                <a:lnTo>
                  <a:pt x="2895" y="937"/>
                </a:lnTo>
                <a:lnTo>
                  <a:pt x="2902" y="1185"/>
                </a:lnTo>
                <a:lnTo>
                  <a:pt x="0" y="247"/>
                </a:lnTo>
                <a:lnTo>
                  <a:pt x="0" y="0"/>
                </a:lnTo>
                <a:close/>
              </a:path>
            </a:pathLst>
          </a:custGeom>
          <a:solidFill>
            <a:srgbClr val="00CCFF"/>
          </a:solidFill>
          <a:ln w="9525">
            <a:solidFill>
              <a:schemeClr val="tx1"/>
            </a:solidFill>
            <a:round/>
            <a:headEnd/>
            <a:tailEnd/>
          </a:ln>
        </p:spPr>
        <p:txBody>
          <a:bodyPr/>
          <a:lstStyle/>
          <a:p>
            <a:endParaRPr lang="en-US"/>
          </a:p>
        </p:txBody>
      </p:sp>
      <p:sp>
        <p:nvSpPr>
          <p:cNvPr id="17435" name="Line 33">
            <a:extLst>
              <a:ext uri="{FF2B5EF4-FFF2-40B4-BE49-F238E27FC236}">
                <a16:creationId xmlns:a16="http://schemas.microsoft.com/office/drawing/2014/main" id="{E9967C5F-C55E-6B40-9CD4-327169A684A9}"/>
              </a:ext>
            </a:extLst>
          </p:cNvPr>
          <p:cNvSpPr>
            <a:spLocks noChangeShapeType="1"/>
          </p:cNvSpPr>
          <p:nvPr/>
        </p:nvSpPr>
        <p:spPr bwMode="auto">
          <a:xfrm flipV="1">
            <a:off x="3189288" y="2954338"/>
            <a:ext cx="2065337" cy="931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Line 34">
            <a:extLst>
              <a:ext uri="{FF2B5EF4-FFF2-40B4-BE49-F238E27FC236}">
                <a16:creationId xmlns:a16="http://schemas.microsoft.com/office/drawing/2014/main" id="{E2505B35-85BD-344F-82B1-F267136642F3}"/>
              </a:ext>
            </a:extLst>
          </p:cNvPr>
          <p:cNvSpPr>
            <a:spLocks noChangeShapeType="1"/>
          </p:cNvSpPr>
          <p:nvPr/>
        </p:nvSpPr>
        <p:spPr bwMode="auto">
          <a:xfrm flipV="1">
            <a:off x="3189288" y="3205163"/>
            <a:ext cx="2065337" cy="931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437" name="Group 35">
            <a:extLst>
              <a:ext uri="{FF2B5EF4-FFF2-40B4-BE49-F238E27FC236}">
                <a16:creationId xmlns:a16="http://schemas.microsoft.com/office/drawing/2014/main" id="{2DD7CFC9-FBD5-7941-B6A4-FBFA821EBEFC}"/>
              </a:ext>
            </a:extLst>
          </p:cNvPr>
          <p:cNvGrpSpPr>
            <a:grpSpLocks/>
          </p:cNvGrpSpPr>
          <p:nvPr/>
        </p:nvGrpSpPr>
        <p:grpSpPr bwMode="auto">
          <a:xfrm>
            <a:off x="3032125" y="4130675"/>
            <a:ext cx="1466850" cy="606425"/>
            <a:chOff x="12502" y="21425"/>
            <a:chExt cx="3400" cy="1025"/>
          </a:xfrm>
        </p:grpSpPr>
        <p:sp>
          <p:nvSpPr>
            <p:cNvPr id="17454" name="Line 36">
              <a:extLst>
                <a:ext uri="{FF2B5EF4-FFF2-40B4-BE49-F238E27FC236}">
                  <a16:creationId xmlns:a16="http://schemas.microsoft.com/office/drawing/2014/main" id="{F2B7E458-A3A0-024E-BE58-9E3A3C44536F}"/>
                </a:ext>
              </a:extLst>
            </p:cNvPr>
            <p:cNvSpPr>
              <a:spLocks noChangeShapeType="1"/>
            </p:cNvSpPr>
            <p:nvPr/>
          </p:nvSpPr>
          <p:spPr bwMode="auto">
            <a:xfrm flipH="1">
              <a:off x="12502" y="21425"/>
              <a:ext cx="288" cy="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5" name="Freeform 37">
              <a:extLst>
                <a:ext uri="{FF2B5EF4-FFF2-40B4-BE49-F238E27FC236}">
                  <a16:creationId xmlns:a16="http://schemas.microsoft.com/office/drawing/2014/main" id="{711AA149-0B55-4240-BFE2-68A895A2BC10}"/>
                </a:ext>
              </a:extLst>
            </p:cNvPr>
            <p:cNvSpPr>
              <a:spLocks/>
            </p:cNvSpPr>
            <p:nvPr/>
          </p:nvSpPr>
          <p:spPr bwMode="auto">
            <a:xfrm>
              <a:off x="12827" y="21438"/>
              <a:ext cx="3075" cy="987"/>
            </a:xfrm>
            <a:custGeom>
              <a:avLst/>
              <a:gdLst>
                <a:gd name="T0" fmla="*/ 0 w 1845"/>
                <a:gd name="T1" fmla="*/ 0 h 592"/>
                <a:gd name="T2" fmla="*/ 1412717 w 1845"/>
                <a:gd name="T3" fmla="*/ 455402 h 592"/>
                <a:gd name="T4" fmla="*/ 838480 w 1845"/>
                <a:gd name="T5" fmla="*/ 455402 h 592"/>
                <a:gd name="T6" fmla="*/ 0 w 1845"/>
                <a:gd name="T7" fmla="*/ 190034 h 592"/>
                <a:gd name="T8" fmla="*/ 0 w 1845"/>
                <a:gd name="T9" fmla="*/ 0 h 592"/>
                <a:gd name="T10" fmla="*/ 0 60000 65536"/>
                <a:gd name="T11" fmla="*/ 0 60000 65536"/>
                <a:gd name="T12" fmla="*/ 0 60000 65536"/>
                <a:gd name="T13" fmla="*/ 0 60000 65536"/>
                <a:gd name="T14" fmla="*/ 0 60000 65536"/>
                <a:gd name="T15" fmla="*/ 0 w 1845"/>
                <a:gd name="T16" fmla="*/ 0 h 592"/>
                <a:gd name="T17" fmla="*/ 1845 w 1845"/>
                <a:gd name="T18" fmla="*/ 592 h 592"/>
              </a:gdLst>
              <a:ahLst/>
              <a:cxnLst>
                <a:cxn ang="T10">
                  <a:pos x="T0" y="T1"/>
                </a:cxn>
                <a:cxn ang="T11">
                  <a:pos x="T2" y="T3"/>
                </a:cxn>
                <a:cxn ang="T12">
                  <a:pos x="T4" y="T5"/>
                </a:cxn>
                <a:cxn ang="T13">
                  <a:pos x="T6" y="T7"/>
                </a:cxn>
                <a:cxn ang="T14">
                  <a:pos x="T8" y="T9"/>
                </a:cxn>
              </a:cxnLst>
              <a:rect l="T15" t="T16" r="T17" b="T18"/>
              <a:pathLst>
                <a:path w="1845" h="592">
                  <a:moveTo>
                    <a:pt x="0" y="0"/>
                  </a:moveTo>
                  <a:lnTo>
                    <a:pt x="1845" y="592"/>
                  </a:lnTo>
                  <a:lnTo>
                    <a:pt x="1095" y="592"/>
                  </a:lnTo>
                  <a:lnTo>
                    <a:pt x="0" y="247"/>
                  </a:lnTo>
                  <a:lnTo>
                    <a:pt x="0" y="0"/>
                  </a:lnTo>
                  <a:close/>
                </a:path>
              </a:pathLst>
            </a:custGeom>
            <a:gradFill rotWithShape="1">
              <a:gsLst>
                <a:gs pos="0">
                  <a:srgbClr val="00CCFF"/>
                </a:gs>
                <a:gs pos="100000">
                  <a:srgbClr val="FFFFFF"/>
                </a:gs>
              </a:gsLst>
              <a:lin ang="0" scaled="1"/>
            </a:gradFill>
            <a:ln w="9525">
              <a:solidFill>
                <a:schemeClr val="tx1"/>
              </a:solidFill>
              <a:round/>
              <a:headEnd/>
              <a:tailEnd/>
            </a:ln>
          </p:spPr>
          <p:txBody>
            <a:bodyPr/>
            <a:lstStyle/>
            <a:p>
              <a:endParaRPr lang="en-US"/>
            </a:p>
          </p:txBody>
        </p:sp>
        <p:grpSp>
          <p:nvGrpSpPr>
            <p:cNvPr id="17456" name="Group 38">
              <a:extLst>
                <a:ext uri="{FF2B5EF4-FFF2-40B4-BE49-F238E27FC236}">
                  <a16:creationId xmlns:a16="http://schemas.microsoft.com/office/drawing/2014/main" id="{EBDB0577-827E-6E4D-92E8-3CF0793AF869}"/>
                </a:ext>
              </a:extLst>
            </p:cNvPr>
            <p:cNvGrpSpPr>
              <a:grpSpLocks/>
            </p:cNvGrpSpPr>
            <p:nvPr/>
          </p:nvGrpSpPr>
          <p:grpSpPr bwMode="auto">
            <a:xfrm>
              <a:off x="12815" y="21425"/>
              <a:ext cx="2776" cy="913"/>
              <a:chOff x="12315" y="13225"/>
              <a:chExt cx="2775" cy="913"/>
            </a:xfrm>
          </p:grpSpPr>
          <p:sp>
            <p:nvSpPr>
              <p:cNvPr id="17459" name="Line 39">
                <a:extLst>
                  <a:ext uri="{FF2B5EF4-FFF2-40B4-BE49-F238E27FC236}">
                    <a16:creationId xmlns:a16="http://schemas.microsoft.com/office/drawing/2014/main" id="{BEF39114-75AF-3D48-A789-5A0E186C796A}"/>
                  </a:ext>
                </a:extLst>
              </p:cNvPr>
              <p:cNvSpPr>
                <a:spLocks noChangeShapeType="1"/>
              </p:cNvSpPr>
              <p:nvPr/>
            </p:nvSpPr>
            <p:spPr bwMode="auto">
              <a:xfrm>
                <a:off x="12315" y="13225"/>
                <a:ext cx="1587" cy="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0" name="Line 40">
                <a:extLst>
                  <a:ext uri="{FF2B5EF4-FFF2-40B4-BE49-F238E27FC236}">
                    <a16:creationId xmlns:a16="http://schemas.microsoft.com/office/drawing/2014/main" id="{91CF51EF-D6B8-4143-9074-7184A6035454}"/>
                  </a:ext>
                </a:extLst>
              </p:cNvPr>
              <p:cNvSpPr>
                <a:spLocks noChangeShapeType="1"/>
              </p:cNvSpPr>
              <p:nvPr/>
            </p:nvSpPr>
            <p:spPr bwMode="auto">
              <a:xfrm>
                <a:off x="13915" y="13737"/>
                <a:ext cx="1175" cy="401"/>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57" name="Line 41">
              <a:extLst>
                <a:ext uri="{FF2B5EF4-FFF2-40B4-BE49-F238E27FC236}">
                  <a16:creationId xmlns:a16="http://schemas.microsoft.com/office/drawing/2014/main" id="{ECCD248C-0903-F14E-AE39-19A5A641BE09}"/>
                </a:ext>
              </a:extLst>
            </p:cNvPr>
            <p:cNvSpPr>
              <a:spLocks noChangeShapeType="1"/>
            </p:cNvSpPr>
            <p:nvPr/>
          </p:nvSpPr>
          <p:spPr bwMode="auto">
            <a:xfrm>
              <a:off x="12815" y="21837"/>
              <a:ext cx="687" cy="2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8" name="Line 42">
              <a:extLst>
                <a:ext uri="{FF2B5EF4-FFF2-40B4-BE49-F238E27FC236}">
                  <a16:creationId xmlns:a16="http://schemas.microsoft.com/office/drawing/2014/main" id="{F73CB24B-334B-FE43-B32C-1785025B5E92}"/>
                </a:ext>
              </a:extLst>
            </p:cNvPr>
            <p:cNvSpPr>
              <a:spLocks noChangeShapeType="1"/>
            </p:cNvSpPr>
            <p:nvPr/>
          </p:nvSpPr>
          <p:spPr bwMode="auto">
            <a:xfrm>
              <a:off x="13515" y="22048"/>
              <a:ext cx="1175" cy="40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38" name="Group 43">
            <a:extLst>
              <a:ext uri="{FF2B5EF4-FFF2-40B4-BE49-F238E27FC236}">
                <a16:creationId xmlns:a16="http://schemas.microsoft.com/office/drawing/2014/main" id="{460B1E4C-B886-8C43-BB97-30A630604A4D}"/>
              </a:ext>
            </a:extLst>
          </p:cNvPr>
          <p:cNvGrpSpPr>
            <a:grpSpLocks/>
          </p:cNvGrpSpPr>
          <p:nvPr/>
        </p:nvGrpSpPr>
        <p:grpSpPr bwMode="auto">
          <a:xfrm>
            <a:off x="3043238" y="4381500"/>
            <a:ext cx="1466850" cy="606425"/>
            <a:chOff x="12502" y="21425"/>
            <a:chExt cx="3400" cy="1025"/>
          </a:xfrm>
        </p:grpSpPr>
        <p:sp>
          <p:nvSpPr>
            <p:cNvPr id="17447" name="Line 44">
              <a:extLst>
                <a:ext uri="{FF2B5EF4-FFF2-40B4-BE49-F238E27FC236}">
                  <a16:creationId xmlns:a16="http://schemas.microsoft.com/office/drawing/2014/main" id="{436FDCD3-8DC6-804F-8407-C9F72CDEAEF5}"/>
                </a:ext>
              </a:extLst>
            </p:cNvPr>
            <p:cNvSpPr>
              <a:spLocks noChangeShapeType="1"/>
            </p:cNvSpPr>
            <p:nvPr/>
          </p:nvSpPr>
          <p:spPr bwMode="auto">
            <a:xfrm flipH="1">
              <a:off x="12502" y="21425"/>
              <a:ext cx="288" cy="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8" name="Freeform 45">
              <a:extLst>
                <a:ext uri="{FF2B5EF4-FFF2-40B4-BE49-F238E27FC236}">
                  <a16:creationId xmlns:a16="http://schemas.microsoft.com/office/drawing/2014/main" id="{CDDD7420-B3CF-1E4A-A658-5AF0FB2F3F7E}"/>
                </a:ext>
              </a:extLst>
            </p:cNvPr>
            <p:cNvSpPr>
              <a:spLocks/>
            </p:cNvSpPr>
            <p:nvPr/>
          </p:nvSpPr>
          <p:spPr bwMode="auto">
            <a:xfrm>
              <a:off x="12827" y="21438"/>
              <a:ext cx="3075" cy="987"/>
            </a:xfrm>
            <a:custGeom>
              <a:avLst/>
              <a:gdLst>
                <a:gd name="T0" fmla="*/ 0 w 1845"/>
                <a:gd name="T1" fmla="*/ 0 h 592"/>
                <a:gd name="T2" fmla="*/ 1412717 w 1845"/>
                <a:gd name="T3" fmla="*/ 455402 h 592"/>
                <a:gd name="T4" fmla="*/ 838480 w 1845"/>
                <a:gd name="T5" fmla="*/ 455402 h 592"/>
                <a:gd name="T6" fmla="*/ 0 w 1845"/>
                <a:gd name="T7" fmla="*/ 190034 h 592"/>
                <a:gd name="T8" fmla="*/ 0 w 1845"/>
                <a:gd name="T9" fmla="*/ 0 h 592"/>
                <a:gd name="T10" fmla="*/ 0 60000 65536"/>
                <a:gd name="T11" fmla="*/ 0 60000 65536"/>
                <a:gd name="T12" fmla="*/ 0 60000 65536"/>
                <a:gd name="T13" fmla="*/ 0 60000 65536"/>
                <a:gd name="T14" fmla="*/ 0 60000 65536"/>
                <a:gd name="T15" fmla="*/ 0 w 1845"/>
                <a:gd name="T16" fmla="*/ 0 h 592"/>
                <a:gd name="T17" fmla="*/ 1845 w 1845"/>
                <a:gd name="T18" fmla="*/ 592 h 592"/>
              </a:gdLst>
              <a:ahLst/>
              <a:cxnLst>
                <a:cxn ang="T10">
                  <a:pos x="T0" y="T1"/>
                </a:cxn>
                <a:cxn ang="T11">
                  <a:pos x="T2" y="T3"/>
                </a:cxn>
                <a:cxn ang="T12">
                  <a:pos x="T4" y="T5"/>
                </a:cxn>
                <a:cxn ang="T13">
                  <a:pos x="T6" y="T7"/>
                </a:cxn>
                <a:cxn ang="T14">
                  <a:pos x="T8" y="T9"/>
                </a:cxn>
              </a:cxnLst>
              <a:rect l="T15" t="T16" r="T17" b="T18"/>
              <a:pathLst>
                <a:path w="1845" h="592">
                  <a:moveTo>
                    <a:pt x="0" y="0"/>
                  </a:moveTo>
                  <a:lnTo>
                    <a:pt x="1845" y="592"/>
                  </a:lnTo>
                  <a:lnTo>
                    <a:pt x="1095" y="592"/>
                  </a:lnTo>
                  <a:lnTo>
                    <a:pt x="0" y="247"/>
                  </a:lnTo>
                  <a:lnTo>
                    <a:pt x="0" y="0"/>
                  </a:lnTo>
                  <a:close/>
                </a:path>
              </a:pathLst>
            </a:custGeom>
            <a:gradFill rotWithShape="1">
              <a:gsLst>
                <a:gs pos="0">
                  <a:srgbClr val="00CCFF"/>
                </a:gs>
                <a:gs pos="100000">
                  <a:srgbClr val="FFFFFF"/>
                </a:gs>
              </a:gsLst>
              <a:lin ang="0" scaled="1"/>
            </a:gradFill>
            <a:ln w="9525">
              <a:solidFill>
                <a:schemeClr val="tx1"/>
              </a:solidFill>
              <a:round/>
              <a:headEnd/>
              <a:tailEnd/>
            </a:ln>
          </p:spPr>
          <p:txBody>
            <a:bodyPr/>
            <a:lstStyle/>
            <a:p>
              <a:endParaRPr lang="en-US"/>
            </a:p>
          </p:txBody>
        </p:sp>
        <p:grpSp>
          <p:nvGrpSpPr>
            <p:cNvPr id="17449" name="Group 46">
              <a:extLst>
                <a:ext uri="{FF2B5EF4-FFF2-40B4-BE49-F238E27FC236}">
                  <a16:creationId xmlns:a16="http://schemas.microsoft.com/office/drawing/2014/main" id="{2B6F0EF0-C79B-EB45-85E5-828141436BB8}"/>
                </a:ext>
              </a:extLst>
            </p:cNvPr>
            <p:cNvGrpSpPr>
              <a:grpSpLocks/>
            </p:cNvGrpSpPr>
            <p:nvPr/>
          </p:nvGrpSpPr>
          <p:grpSpPr bwMode="auto">
            <a:xfrm>
              <a:off x="12815" y="21425"/>
              <a:ext cx="2776" cy="913"/>
              <a:chOff x="12315" y="13225"/>
              <a:chExt cx="2775" cy="913"/>
            </a:xfrm>
          </p:grpSpPr>
          <p:sp>
            <p:nvSpPr>
              <p:cNvPr id="17452" name="Line 47">
                <a:extLst>
                  <a:ext uri="{FF2B5EF4-FFF2-40B4-BE49-F238E27FC236}">
                    <a16:creationId xmlns:a16="http://schemas.microsoft.com/office/drawing/2014/main" id="{8BB1ECFF-432B-E44D-A836-8A9C15B8DFA4}"/>
                  </a:ext>
                </a:extLst>
              </p:cNvPr>
              <p:cNvSpPr>
                <a:spLocks noChangeShapeType="1"/>
              </p:cNvSpPr>
              <p:nvPr/>
            </p:nvSpPr>
            <p:spPr bwMode="auto">
              <a:xfrm>
                <a:off x="12315" y="13225"/>
                <a:ext cx="1587" cy="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3" name="Line 48">
                <a:extLst>
                  <a:ext uri="{FF2B5EF4-FFF2-40B4-BE49-F238E27FC236}">
                    <a16:creationId xmlns:a16="http://schemas.microsoft.com/office/drawing/2014/main" id="{AC6C98E0-F29A-C54C-BBDE-45AC86B64491}"/>
                  </a:ext>
                </a:extLst>
              </p:cNvPr>
              <p:cNvSpPr>
                <a:spLocks noChangeShapeType="1"/>
              </p:cNvSpPr>
              <p:nvPr/>
            </p:nvSpPr>
            <p:spPr bwMode="auto">
              <a:xfrm>
                <a:off x="13915" y="13737"/>
                <a:ext cx="1175" cy="401"/>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50" name="Line 49">
              <a:extLst>
                <a:ext uri="{FF2B5EF4-FFF2-40B4-BE49-F238E27FC236}">
                  <a16:creationId xmlns:a16="http://schemas.microsoft.com/office/drawing/2014/main" id="{6ABE4441-F0E5-F648-BDE1-631F8D9D6B41}"/>
                </a:ext>
              </a:extLst>
            </p:cNvPr>
            <p:cNvSpPr>
              <a:spLocks noChangeShapeType="1"/>
            </p:cNvSpPr>
            <p:nvPr/>
          </p:nvSpPr>
          <p:spPr bwMode="auto">
            <a:xfrm>
              <a:off x="12815" y="21837"/>
              <a:ext cx="687" cy="2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1" name="Line 50">
              <a:extLst>
                <a:ext uri="{FF2B5EF4-FFF2-40B4-BE49-F238E27FC236}">
                  <a16:creationId xmlns:a16="http://schemas.microsoft.com/office/drawing/2014/main" id="{88D0BBC0-DA7C-B043-BEAC-EF1CE1D35825}"/>
                </a:ext>
              </a:extLst>
            </p:cNvPr>
            <p:cNvSpPr>
              <a:spLocks noChangeShapeType="1"/>
            </p:cNvSpPr>
            <p:nvPr/>
          </p:nvSpPr>
          <p:spPr bwMode="auto">
            <a:xfrm>
              <a:off x="13515" y="22048"/>
              <a:ext cx="1175" cy="40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39" name="Line 51">
            <a:extLst>
              <a:ext uri="{FF2B5EF4-FFF2-40B4-BE49-F238E27FC236}">
                <a16:creationId xmlns:a16="http://schemas.microsoft.com/office/drawing/2014/main" id="{F3A22481-166A-D94D-B917-2B38BED9F790}"/>
              </a:ext>
            </a:extLst>
          </p:cNvPr>
          <p:cNvSpPr>
            <a:spLocks noChangeShapeType="1"/>
          </p:cNvSpPr>
          <p:nvPr/>
        </p:nvSpPr>
        <p:spPr bwMode="auto">
          <a:xfrm flipV="1">
            <a:off x="3194050" y="3457575"/>
            <a:ext cx="2065338" cy="9318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Text Box 52">
            <a:extLst>
              <a:ext uri="{FF2B5EF4-FFF2-40B4-BE49-F238E27FC236}">
                <a16:creationId xmlns:a16="http://schemas.microsoft.com/office/drawing/2014/main" id="{C7D1FD18-49DE-2340-B308-19379FED99B8}"/>
              </a:ext>
            </a:extLst>
          </p:cNvPr>
          <p:cNvSpPr txBox="1">
            <a:spLocks noChangeArrowheads="1"/>
          </p:cNvSpPr>
          <p:nvPr/>
        </p:nvSpPr>
        <p:spPr bwMode="auto">
          <a:xfrm>
            <a:off x="5310188" y="3024188"/>
            <a:ext cx="383381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last bit of 2</a:t>
            </a:r>
            <a:r>
              <a:rPr lang="en-US" altLang="en-US" sz="1600" baseline="30000"/>
              <a:t>nd</a:t>
            </a:r>
            <a:r>
              <a:rPr lang="en-US" altLang="en-US" sz="1600"/>
              <a:t> packet arrives, send ACK</a:t>
            </a:r>
            <a:endParaRPr lang="en-US" altLang="en-US" sz="1600">
              <a:latin typeface="Times New Roman" panose="02020603050405020304" pitchFamily="18" charset="0"/>
            </a:endParaRPr>
          </a:p>
        </p:txBody>
      </p:sp>
      <p:sp>
        <p:nvSpPr>
          <p:cNvPr id="17441" name="Line 53">
            <a:extLst>
              <a:ext uri="{FF2B5EF4-FFF2-40B4-BE49-F238E27FC236}">
                <a16:creationId xmlns:a16="http://schemas.microsoft.com/office/drawing/2014/main" id="{6DC019FE-B288-474C-8501-F540881B2482}"/>
              </a:ext>
            </a:extLst>
          </p:cNvPr>
          <p:cNvSpPr>
            <a:spLocks noChangeShapeType="1"/>
          </p:cNvSpPr>
          <p:nvPr/>
        </p:nvSpPr>
        <p:spPr bwMode="auto">
          <a:xfrm flipV="1">
            <a:off x="5254625" y="3182938"/>
            <a:ext cx="1127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Line 54">
            <a:extLst>
              <a:ext uri="{FF2B5EF4-FFF2-40B4-BE49-F238E27FC236}">
                <a16:creationId xmlns:a16="http://schemas.microsoft.com/office/drawing/2014/main" id="{FA68199C-191E-8C44-8F16-946236CDF236}"/>
              </a:ext>
            </a:extLst>
          </p:cNvPr>
          <p:cNvSpPr>
            <a:spLocks noChangeShapeType="1"/>
          </p:cNvSpPr>
          <p:nvPr/>
        </p:nvSpPr>
        <p:spPr bwMode="auto">
          <a:xfrm flipV="1">
            <a:off x="5265738" y="3435350"/>
            <a:ext cx="1127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3" name="Text Box 55">
            <a:extLst>
              <a:ext uri="{FF2B5EF4-FFF2-40B4-BE49-F238E27FC236}">
                <a16:creationId xmlns:a16="http://schemas.microsoft.com/office/drawing/2014/main" id="{B709F70A-04E8-EA43-BEBA-9963F639987C}"/>
              </a:ext>
            </a:extLst>
          </p:cNvPr>
          <p:cNvSpPr txBox="1">
            <a:spLocks noChangeArrowheads="1"/>
          </p:cNvSpPr>
          <p:nvPr/>
        </p:nvSpPr>
        <p:spPr bwMode="auto">
          <a:xfrm>
            <a:off x="5313363" y="3257550"/>
            <a:ext cx="38385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last bit of 3</a:t>
            </a:r>
            <a:r>
              <a:rPr lang="en-US" altLang="en-US" sz="1600" baseline="30000"/>
              <a:t>rd</a:t>
            </a:r>
            <a:r>
              <a:rPr lang="en-US" altLang="en-US" sz="1600"/>
              <a:t> packet arrives, send ACK</a:t>
            </a:r>
            <a:endParaRPr lang="en-US" altLang="en-US" sz="1600">
              <a:latin typeface="Times New Roman" panose="02020603050405020304" pitchFamily="18" charset="0"/>
            </a:endParaRPr>
          </a:p>
        </p:txBody>
      </p:sp>
      <p:graphicFrame>
        <p:nvGraphicFramePr>
          <p:cNvPr id="17444" name="Object 2">
            <a:extLst>
              <a:ext uri="{FF2B5EF4-FFF2-40B4-BE49-F238E27FC236}">
                <a16:creationId xmlns:a16="http://schemas.microsoft.com/office/drawing/2014/main" id="{43E5447C-92E3-1E48-924D-71CCAC227570}"/>
              </a:ext>
            </a:extLst>
          </p:cNvPr>
          <p:cNvGraphicFramePr>
            <a:graphicFrameLocks noChangeAspect="1"/>
          </p:cNvGraphicFramePr>
          <p:nvPr/>
        </p:nvGraphicFramePr>
        <p:xfrm>
          <a:off x="1462088" y="5135563"/>
          <a:ext cx="5994400" cy="933450"/>
        </p:xfrm>
        <a:graphic>
          <a:graphicData uri="http://schemas.openxmlformats.org/presentationml/2006/ole">
            <mc:AlternateContent xmlns:mc="http://schemas.openxmlformats.org/markup-compatibility/2006">
              <mc:Choice xmlns:v="urn:schemas-microsoft-com:vml" Requires="v">
                <p:oleObj name="Picture" r:id="rId2" imgW="9563100" imgH="1498600" progId="Word.Picture.8">
                  <p:embed/>
                </p:oleObj>
              </mc:Choice>
              <mc:Fallback>
                <p:oleObj name="Picture" r:id="rId2" imgW="9563100" imgH="1498600" progId="Word.Picture.8">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088" y="5135563"/>
                        <a:ext cx="5994400" cy="9334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45" name="Text Box 57">
            <a:extLst>
              <a:ext uri="{FF2B5EF4-FFF2-40B4-BE49-F238E27FC236}">
                <a16:creationId xmlns:a16="http://schemas.microsoft.com/office/drawing/2014/main" id="{4A95674B-8B18-9049-BD8C-E2BB859E4E08}"/>
              </a:ext>
            </a:extLst>
          </p:cNvPr>
          <p:cNvSpPr txBox="1">
            <a:spLocks noChangeArrowheads="1"/>
          </p:cNvSpPr>
          <p:nvPr/>
        </p:nvSpPr>
        <p:spPr bwMode="auto">
          <a:xfrm>
            <a:off x="6408738" y="4437063"/>
            <a:ext cx="2308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a:solidFill>
                  <a:schemeClr val="accent2"/>
                </a:solidFill>
              </a:rPr>
              <a:t>Increase utilization</a:t>
            </a:r>
          </a:p>
          <a:p>
            <a:pPr algn="ctr" eaLnBrk="1" hangingPunct="1"/>
            <a:r>
              <a:rPr lang="en-US" altLang="en-US">
                <a:solidFill>
                  <a:schemeClr val="accent2"/>
                </a:solidFill>
              </a:rPr>
              <a:t>by a factor of 3!</a:t>
            </a:r>
          </a:p>
        </p:txBody>
      </p:sp>
      <p:sp>
        <p:nvSpPr>
          <p:cNvPr id="17446" name="Line 58">
            <a:extLst>
              <a:ext uri="{FF2B5EF4-FFF2-40B4-BE49-F238E27FC236}">
                <a16:creationId xmlns:a16="http://schemas.microsoft.com/office/drawing/2014/main" id="{3C9F6BEF-FDA0-7448-9952-A7E4E1245B89}"/>
              </a:ext>
            </a:extLst>
          </p:cNvPr>
          <p:cNvSpPr>
            <a:spLocks noChangeShapeType="1"/>
          </p:cNvSpPr>
          <p:nvPr/>
        </p:nvSpPr>
        <p:spPr bwMode="auto">
          <a:xfrm flipH="1">
            <a:off x="6386513" y="4821238"/>
            <a:ext cx="125412" cy="5127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a:extLst>
              <a:ext uri="{FF2B5EF4-FFF2-40B4-BE49-F238E27FC236}">
                <a16:creationId xmlns:a16="http://schemas.microsoft.com/office/drawing/2014/main" id="{386252E3-AA1A-B199-4148-B28F1E412C22}"/>
              </a:ext>
            </a:extLst>
          </p:cNvPr>
          <p:cNvSpPr>
            <a:spLocks noGrp="1"/>
          </p:cNvSpPr>
          <p:nvPr>
            <p:ph type="dt" sz="half" idx="10"/>
          </p:nvPr>
        </p:nvSpPr>
        <p:spPr/>
        <p:txBody>
          <a:bodyPr/>
          <a:lstStyle/>
          <a:p>
            <a:pPr>
              <a:defRPr/>
            </a:pPr>
            <a:fld id="{EDD8B0EC-6F43-8B47-973B-EB46809BD947}"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D2348C22-5439-DC7B-9D1E-0E24C92AFBEA}"/>
              </a:ext>
            </a:extLst>
          </p:cNvPr>
          <p:cNvSpPr>
            <a:spLocks noGrp="1"/>
          </p:cNvSpPr>
          <p:nvPr>
            <p:ph type="sldNum" sz="quarter" idx="12"/>
          </p:nvPr>
        </p:nvSpPr>
        <p:spPr/>
        <p:txBody>
          <a:bodyPr/>
          <a:lstStyle/>
          <a:p>
            <a:fld id="{60955D2C-5FBB-1E4F-8D80-CD13EF03065D}"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F827650A-F47F-E64F-BBB1-FBC13C4B4AFD}"/>
              </a:ext>
            </a:extLst>
          </p:cNvPr>
          <p:cNvSpPr>
            <a:spLocks noGrp="1" noChangeArrowheads="1"/>
          </p:cNvSpPr>
          <p:nvPr>
            <p:ph type="title" idx="4294967295"/>
          </p:nvPr>
        </p:nvSpPr>
        <p:spPr/>
        <p:txBody>
          <a:bodyPr anchor="ctr"/>
          <a:lstStyle/>
          <a:p>
            <a:pPr eaLnBrk="1" hangingPunct="1">
              <a:defRPr/>
            </a:pPr>
            <a:r>
              <a:rPr lang="en-US" altLang="en-US">
                <a:effectLst>
                  <a:outerShdw blurRad="38100" dist="38100" dir="2700000" algn="tl">
                    <a:srgbClr val="C0C0C0"/>
                  </a:outerShdw>
                </a:effectLst>
                <a:ea typeface="MS PGothic" panose="020B0600070205080204" pitchFamily="34" charset="-128"/>
                <a:cs typeface="Arial" pitchFamily="34" charset="0"/>
              </a:rPr>
              <a:t>Pipelining Protocols</a:t>
            </a:r>
          </a:p>
        </p:txBody>
      </p:sp>
      <p:sp>
        <p:nvSpPr>
          <p:cNvPr id="18436" name="Rectangle 3">
            <a:extLst>
              <a:ext uri="{FF2B5EF4-FFF2-40B4-BE49-F238E27FC236}">
                <a16:creationId xmlns:a16="http://schemas.microsoft.com/office/drawing/2014/main" id="{617BC5B5-5308-1747-85B8-42215268A807}"/>
              </a:ext>
            </a:extLst>
          </p:cNvPr>
          <p:cNvSpPr>
            <a:spLocks noGrp="1" noChangeArrowheads="1"/>
          </p:cNvSpPr>
          <p:nvPr>
            <p:ph type="body" sz="half" idx="4294967295"/>
          </p:nvPr>
        </p:nvSpPr>
        <p:spPr>
          <a:xfrm>
            <a:off x="457200" y="1600200"/>
            <a:ext cx="4038600" cy="4530725"/>
          </a:xfrm>
        </p:spPr>
        <p:txBody>
          <a:bodyPr/>
          <a:lstStyle/>
          <a:p>
            <a:pPr eaLnBrk="1" hangingPunct="1">
              <a:lnSpc>
                <a:spcPct val="90000"/>
              </a:lnSpc>
              <a:buFont typeface="ZapfDingbats" pitchFamily="82" charset="2"/>
              <a:buNone/>
            </a:pPr>
            <a:r>
              <a:rPr lang="en-US" altLang="en-US" sz="2200" u="sng"/>
              <a:t>Go-back-N: big picture:</a:t>
            </a:r>
          </a:p>
          <a:p>
            <a:pPr eaLnBrk="1" hangingPunct="1">
              <a:lnSpc>
                <a:spcPct val="90000"/>
              </a:lnSpc>
            </a:pPr>
            <a:r>
              <a:rPr lang="en-US" altLang="en-US" sz="2200"/>
              <a:t>Sender can have up to N unacked packets in pipeline</a:t>
            </a:r>
          </a:p>
          <a:p>
            <a:pPr eaLnBrk="1" hangingPunct="1">
              <a:lnSpc>
                <a:spcPct val="90000"/>
              </a:lnSpc>
            </a:pPr>
            <a:r>
              <a:rPr lang="en-US" altLang="en-US" sz="2200"/>
              <a:t>Rcvr only sends </a:t>
            </a:r>
            <a:r>
              <a:rPr lang="en-US" altLang="en-US" sz="2200" b="1"/>
              <a:t>cumulative acks</a:t>
            </a:r>
          </a:p>
          <a:p>
            <a:pPr lvl="1" eaLnBrk="1" hangingPunct="1">
              <a:lnSpc>
                <a:spcPct val="90000"/>
              </a:lnSpc>
            </a:pPr>
            <a:r>
              <a:rPr lang="en-US" altLang="en-US" sz="2000"/>
              <a:t>Doesn</a:t>
            </a:r>
            <a:r>
              <a:rPr lang="ja-JP" altLang="en-US" sz="2000"/>
              <a:t>’</a:t>
            </a:r>
            <a:r>
              <a:rPr lang="en-US" altLang="ja-JP" sz="2000"/>
              <a:t>t accept packet if there</a:t>
            </a:r>
            <a:r>
              <a:rPr lang="ja-JP" altLang="en-US" sz="2000"/>
              <a:t>’</a:t>
            </a:r>
            <a:r>
              <a:rPr lang="en-US" altLang="ja-JP" sz="2000"/>
              <a:t>s a gap</a:t>
            </a:r>
          </a:p>
          <a:p>
            <a:pPr eaLnBrk="1" hangingPunct="1">
              <a:lnSpc>
                <a:spcPct val="90000"/>
              </a:lnSpc>
            </a:pPr>
            <a:r>
              <a:rPr lang="en-US" altLang="en-US" sz="2200"/>
              <a:t>Sender has timer for oldest unacked packet</a:t>
            </a:r>
          </a:p>
          <a:p>
            <a:pPr lvl="1" eaLnBrk="1" hangingPunct="1">
              <a:lnSpc>
                <a:spcPct val="90000"/>
              </a:lnSpc>
            </a:pPr>
            <a:r>
              <a:rPr lang="en-US" altLang="en-US" sz="2000"/>
              <a:t>If timer expires, retransmit all unacked packets</a:t>
            </a:r>
          </a:p>
        </p:txBody>
      </p:sp>
      <p:sp>
        <p:nvSpPr>
          <p:cNvPr id="18437" name="Rectangle 4">
            <a:extLst>
              <a:ext uri="{FF2B5EF4-FFF2-40B4-BE49-F238E27FC236}">
                <a16:creationId xmlns:a16="http://schemas.microsoft.com/office/drawing/2014/main" id="{9B54D3C2-6972-8B47-9E4C-CC1EF80FBBF6}"/>
              </a:ext>
            </a:extLst>
          </p:cNvPr>
          <p:cNvSpPr>
            <a:spLocks noGrp="1" noChangeArrowheads="1"/>
          </p:cNvSpPr>
          <p:nvPr>
            <p:ph type="body" sz="half" idx="4294967295"/>
          </p:nvPr>
        </p:nvSpPr>
        <p:spPr>
          <a:xfrm>
            <a:off x="4648200" y="1600200"/>
            <a:ext cx="4038600" cy="4530725"/>
          </a:xfrm>
        </p:spPr>
        <p:txBody>
          <a:bodyPr/>
          <a:lstStyle/>
          <a:p>
            <a:pPr eaLnBrk="1" hangingPunct="1">
              <a:lnSpc>
                <a:spcPct val="90000"/>
              </a:lnSpc>
              <a:buFont typeface="ZapfDingbats" pitchFamily="82" charset="2"/>
              <a:buNone/>
            </a:pPr>
            <a:r>
              <a:rPr lang="en-US" altLang="en-US" sz="2200" u="sng"/>
              <a:t>Selective Repeat: big pic</a:t>
            </a:r>
          </a:p>
          <a:p>
            <a:pPr eaLnBrk="1" hangingPunct="1">
              <a:lnSpc>
                <a:spcPct val="90000"/>
              </a:lnSpc>
            </a:pPr>
            <a:r>
              <a:rPr lang="en-US" altLang="en-US" sz="2200"/>
              <a:t>Sender can have up to N unacked packets in pipeline</a:t>
            </a:r>
          </a:p>
          <a:p>
            <a:pPr eaLnBrk="1" hangingPunct="1">
              <a:lnSpc>
                <a:spcPct val="90000"/>
              </a:lnSpc>
            </a:pPr>
            <a:r>
              <a:rPr lang="en-US" altLang="en-US" sz="2200"/>
              <a:t>Rcvr acks individual packets</a:t>
            </a:r>
          </a:p>
          <a:p>
            <a:pPr eaLnBrk="1" hangingPunct="1">
              <a:lnSpc>
                <a:spcPct val="90000"/>
              </a:lnSpc>
            </a:pPr>
            <a:r>
              <a:rPr lang="en-US" altLang="en-US" sz="2200"/>
              <a:t>Sender maintains timer for each unacked packet</a:t>
            </a:r>
          </a:p>
          <a:p>
            <a:pPr lvl="1" eaLnBrk="1" hangingPunct="1">
              <a:lnSpc>
                <a:spcPct val="90000"/>
              </a:lnSpc>
            </a:pPr>
            <a:r>
              <a:rPr lang="en-US" altLang="en-US" sz="2000"/>
              <a:t>When timer expires, retransmit only unack packet</a:t>
            </a:r>
          </a:p>
          <a:p>
            <a:pPr eaLnBrk="1" hangingPunct="1">
              <a:lnSpc>
                <a:spcPct val="90000"/>
              </a:lnSpc>
            </a:pPr>
            <a:endParaRPr lang="en-US" altLang="en-US" sz="2200"/>
          </a:p>
        </p:txBody>
      </p:sp>
      <p:sp>
        <p:nvSpPr>
          <p:cNvPr id="2" name="Date Placeholder 1">
            <a:extLst>
              <a:ext uri="{FF2B5EF4-FFF2-40B4-BE49-F238E27FC236}">
                <a16:creationId xmlns:a16="http://schemas.microsoft.com/office/drawing/2014/main" id="{A4A6CD83-B3B6-0502-94A4-F3A6841B6780}"/>
              </a:ext>
            </a:extLst>
          </p:cNvPr>
          <p:cNvSpPr>
            <a:spLocks noGrp="1"/>
          </p:cNvSpPr>
          <p:nvPr>
            <p:ph type="dt" sz="half" idx="10"/>
          </p:nvPr>
        </p:nvSpPr>
        <p:spPr/>
        <p:txBody>
          <a:bodyPr/>
          <a:lstStyle/>
          <a:p>
            <a:pPr>
              <a:defRPr/>
            </a:pPr>
            <a:fld id="{874814AD-6A57-4A4A-AD33-B65E1EE9644D}"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885B7813-17A7-1890-E54B-F4DAD98619C4}"/>
              </a:ext>
            </a:extLst>
          </p:cNvPr>
          <p:cNvSpPr>
            <a:spLocks noGrp="1"/>
          </p:cNvSpPr>
          <p:nvPr>
            <p:ph type="sldNum" sz="quarter" idx="12"/>
          </p:nvPr>
        </p:nvSpPr>
        <p:spPr/>
        <p:txBody>
          <a:bodyPr/>
          <a:lstStyle/>
          <a:p>
            <a:fld id="{60955D2C-5FBB-1E4F-8D80-CD13EF03065D}"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a:ext uri="{FF2B5EF4-FFF2-40B4-BE49-F238E27FC236}">
                <a16:creationId xmlns:a16="http://schemas.microsoft.com/office/drawing/2014/main" id="{1B1EBF55-C4E5-384B-9D56-F726493CFD47}"/>
              </a:ext>
            </a:extLst>
          </p:cNvPr>
          <p:cNvSpPr>
            <a:spLocks noGrp="1" noChangeArrowheads="1"/>
          </p:cNvSpPr>
          <p:nvPr>
            <p:ph type="title" idx="4294967295"/>
          </p:nvPr>
        </p:nvSpPr>
        <p:spPr/>
        <p:txBody>
          <a:bodyPr anchor="ctr"/>
          <a:lstStyle/>
          <a:p>
            <a:pPr eaLnBrk="1" hangingPunct="1">
              <a:defRPr/>
            </a:pPr>
            <a:r>
              <a:rPr lang="en-US" altLang="en-US">
                <a:effectLst>
                  <a:outerShdw blurRad="38100" dist="38100" dir="2700000" algn="tl">
                    <a:srgbClr val="C0C0C0"/>
                  </a:outerShdw>
                </a:effectLst>
                <a:ea typeface="MS PGothic" panose="020B0600070205080204" pitchFamily="34" charset="-128"/>
                <a:cs typeface="Arial" pitchFamily="34" charset="0"/>
              </a:rPr>
              <a:t>Go-Back-N</a:t>
            </a:r>
          </a:p>
        </p:txBody>
      </p:sp>
      <p:sp>
        <p:nvSpPr>
          <p:cNvPr id="19460" name="Rectangle 3">
            <a:extLst>
              <a:ext uri="{FF2B5EF4-FFF2-40B4-BE49-F238E27FC236}">
                <a16:creationId xmlns:a16="http://schemas.microsoft.com/office/drawing/2014/main" id="{CA825D0D-31F4-3243-974A-19179FE29A0B}"/>
              </a:ext>
            </a:extLst>
          </p:cNvPr>
          <p:cNvSpPr>
            <a:spLocks noGrp="1" noChangeArrowheads="1"/>
          </p:cNvSpPr>
          <p:nvPr>
            <p:ph type="body" sz="half" idx="4294967295"/>
          </p:nvPr>
        </p:nvSpPr>
        <p:spPr>
          <a:xfrm>
            <a:off x="533400" y="1314450"/>
            <a:ext cx="8324850" cy="1219200"/>
          </a:xfrm>
        </p:spPr>
        <p:txBody>
          <a:bodyPr/>
          <a:lstStyle/>
          <a:p>
            <a:pPr eaLnBrk="1" hangingPunct="1">
              <a:buFont typeface="ZapfDingbats" pitchFamily="82" charset="2"/>
              <a:buNone/>
            </a:pPr>
            <a:r>
              <a:rPr lang="en-US" altLang="en-US" sz="2200"/>
              <a:t>Sender:</a:t>
            </a:r>
          </a:p>
          <a:p>
            <a:pPr eaLnBrk="1" hangingPunct="1"/>
            <a:r>
              <a:rPr lang="en-US" altLang="en-US" sz="2000"/>
              <a:t>k-bit seq # in pkt header</a:t>
            </a:r>
          </a:p>
          <a:p>
            <a:pPr eaLnBrk="1" hangingPunct="1"/>
            <a:r>
              <a:rPr lang="ja-JP" altLang="en-US" sz="2000"/>
              <a:t>“</a:t>
            </a:r>
            <a:r>
              <a:rPr lang="en-US" altLang="ja-JP" sz="2000"/>
              <a:t>window</a:t>
            </a:r>
            <a:r>
              <a:rPr lang="ja-JP" altLang="en-US" sz="2000"/>
              <a:t>”</a:t>
            </a:r>
            <a:r>
              <a:rPr lang="en-US" altLang="ja-JP" sz="2000"/>
              <a:t> of up to N consecutive unack</a:t>
            </a:r>
            <a:r>
              <a:rPr lang="ja-JP" altLang="en-US" sz="2000"/>
              <a:t>’</a:t>
            </a:r>
            <a:r>
              <a:rPr lang="en-US" altLang="ja-JP" sz="2000"/>
              <a:t>ed pkts allowed</a:t>
            </a:r>
          </a:p>
          <a:p>
            <a:pPr eaLnBrk="1" hangingPunct="1"/>
            <a:endParaRPr lang="en-US" altLang="en-US" sz="2200"/>
          </a:p>
          <a:p>
            <a:pPr eaLnBrk="1" hangingPunct="1"/>
            <a:endParaRPr lang="en-US" altLang="en-US" sz="2200"/>
          </a:p>
        </p:txBody>
      </p:sp>
      <p:pic>
        <p:nvPicPr>
          <p:cNvPr id="19461" name="Picture 4" descr="gbn_seqnum">
            <a:extLst>
              <a:ext uri="{FF2B5EF4-FFF2-40B4-BE49-F238E27FC236}">
                <a16:creationId xmlns:a16="http://schemas.microsoft.com/office/drawing/2014/main" id="{1D864373-1AD6-9B40-BA13-C56F017A7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188" y="2571750"/>
            <a:ext cx="809942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5">
            <a:extLst>
              <a:ext uri="{FF2B5EF4-FFF2-40B4-BE49-F238E27FC236}">
                <a16:creationId xmlns:a16="http://schemas.microsoft.com/office/drawing/2014/main" id="{450C2929-FF51-A443-8936-0F977B753E1F}"/>
              </a:ext>
            </a:extLst>
          </p:cNvPr>
          <p:cNvSpPr>
            <a:spLocks noChangeArrowheads="1"/>
          </p:cNvSpPr>
          <p:nvPr/>
        </p:nvSpPr>
        <p:spPr bwMode="auto">
          <a:xfrm>
            <a:off x="476250" y="4286250"/>
            <a:ext cx="83248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accent2"/>
              </a:buClr>
              <a:buSzPct val="85000"/>
              <a:buFont typeface="ZapfDingbats" pitchFamily="82" charset="2"/>
              <a:buChar char="r"/>
            </a:pPr>
            <a:r>
              <a:rPr lang="en-US" altLang="en-US"/>
              <a:t>ACK(n): ACKs all pkts up to, including seq # n - </a:t>
            </a:r>
            <a:r>
              <a:rPr lang="ja-JP" altLang="en-US"/>
              <a:t>“</a:t>
            </a:r>
            <a:r>
              <a:rPr lang="en-US" altLang="ja-JP"/>
              <a:t>cumulative ACK</a:t>
            </a:r>
            <a:r>
              <a:rPr lang="ja-JP" altLang="en-US"/>
              <a:t>”</a:t>
            </a:r>
            <a:endParaRPr lang="en-US" altLang="ja-JP"/>
          </a:p>
          <a:p>
            <a:pPr lvl="1" eaLnBrk="1" hangingPunct="1">
              <a:spcBef>
                <a:spcPct val="20000"/>
              </a:spcBef>
              <a:buClr>
                <a:schemeClr val="accent2"/>
              </a:buClr>
              <a:buSzPct val="75000"/>
              <a:buFont typeface="ZapfDingbats" pitchFamily="82" charset="2"/>
              <a:buChar char="m"/>
            </a:pPr>
            <a:r>
              <a:rPr lang="en-US" altLang="en-US"/>
              <a:t>may receive duplicate ACKs (see receiver)</a:t>
            </a:r>
            <a:endParaRPr lang="en-US" altLang="en-US" sz="1800"/>
          </a:p>
          <a:p>
            <a:pPr eaLnBrk="1" hangingPunct="1">
              <a:spcBef>
                <a:spcPct val="20000"/>
              </a:spcBef>
              <a:buClr>
                <a:schemeClr val="accent2"/>
              </a:buClr>
              <a:buSzPct val="85000"/>
              <a:buFont typeface="ZapfDingbats" pitchFamily="82" charset="2"/>
              <a:buChar char="r"/>
            </a:pPr>
            <a:r>
              <a:rPr lang="en-US" altLang="en-US"/>
              <a:t>timer for oldest in-flight pkt</a:t>
            </a:r>
          </a:p>
          <a:p>
            <a:pPr eaLnBrk="1" hangingPunct="1">
              <a:spcBef>
                <a:spcPct val="20000"/>
              </a:spcBef>
              <a:buClr>
                <a:schemeClr val="accent2"/>
              </a:buClr>
              <a:buSzPct val="85000"/>
              <a:buFont typeface="ZapfDingbats" pitchFamily="82" charset="2"/>
              <a:buChar char="r"/>
            </a:pPr>
            <a:r>
              <a:rPr lang="en-US" altLang="en-US" i="1"/>
              <a:t>timeout(n):</a:t>
            </a:r>
            <a:r>
              <a:rPr lang="en-US" altLang="en-US"/>
              <a:t> retransmit pkt n and all higher seq # pkts in window</a:t>
            </a:r>
          </a:p>
          <a:p>
            <a:pPr eaLnBrk="1" hangingPunct="1">
              <a:spcBef>
                <a:spcPct val="20000"/>
              </a:spcBef>
              <a:buClr>
                <a:schemeClr val="accent2"/>
              </a:buClr>
              <a:buSzPct val="85000"/>
              <a:buFont typeface="ZapfDingbats" pitchFamily="82" charset="2"/>
              <a:buChar char="r"/>
            </a:pPr>
            <a:endParaRPr lang="en-US" altLang="en-US" sz="2400"/>
          </a:p>
          <a:p>
            <a:pPr eaLnBrk="1" hangingPunct="1">
              <a:spcBef>
                <a:spcPct val="20000"/>
              </a:spcBef>
              <a:buClr>
                <a:schemeClr val="accent2"/>
              </a:buClr>
              <a:buSzPct val="85000"/>
              <a:buFont typeface="ZapfDingbats" pitchFamily="82" charset="2"/>
              <a:buChar char="r"/>
            </a:pPr>
            <a:endParaRPr lang="en-US" altLang="en-US" sz="2400"/>
          </a:p>
        </p:txBody>
      </p:sp>
      <p:sp>
        <p:nvSpPr>
          <p:cNvPr id="2" name="Date Placeholder 1">
            <a:extLst>
              <a:ext uri="{FF2B5EF4-FFF2-40B4-BE49-F238E27FC236}">
                <a16:creationId xmlns:a16="http://schemas.microsoft.com/office/drawing/2014/main" id="{D16FFCA5-154A-D951-F148-B4900AD83C6C}"/>
              </a:ext>
            </a:extLst>
          </p:cNvPr>
          <p:cNvSpPr>
            <a:spLocks noGrp="1"/>
          </p:cNvSpPr>
          <p:nvPr>
            <p:ph type="dt" sz="half" idx="10"/>
          </p:nvPr>
        </p:nvSpPr>
        <p:spPr/>
        <p:txBody>
          <a:bodyPr/>
          <a:lstStyle/>
          <a:p>
            <a:pPr>
              <a:defRPr/>
            </a:pPr>
            <a:fld id="{901FFBC4-126E-F243-84B9-C508E01577AF}" type="datetime1">
              <a:rPr lang="en-US" altLang="en-US" smtClean="0"/>
              <a:t>6/12/2023</a:t>
            </a:fld>
            <a:endParaRPr lang="en-US" altLang="en-US"/>
          </a:p>
        </p:txBody>
      </p:sp>
      <p:sp>
        <p:nvSpPr>
          <p:cNvPr id="3" name="Slide Number Placeholder 2">
            <a:extLst>
              <a:ext uri="{FF2B5EF4-FFF2-40B4-BE49-F238E27FC236}">
                <a16:creationId xmlns:a16="http://schemas.microsoft.com/office/drawing/2014/main" id="{254315EA-B66D-C6C5-2FE5-5A7C93081E56}"/>
              </a:ext>
            </a:extLst>
          </p:cNvPr>
          <p:cNvSpPr>
            <a:spLocks noGrp="1"/>
          </p:cNvSpPr>
          <p:nvPr>
            <p:ph type="sldNum" sz="quarter" idx="12"/>
          </p:nvPr>
        </p:nvSpPr>
        <p:spPr/>
        <p:txBody>
          <a:bodyPr/>
          <a:lstStyle/>
          <a:p>
            <a:fld id="{60955D2C-5FBB-1E4F-8D80-CD13EF03065D}"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14692</TotalTime>
  <Words>1693</Words>
  <Application>Microsoft Office PowerPoint</Application>
  <PresentationFormat>On-screen Show (4:3)</PresentationFormat>
  <Paragraphs>358</Paragraphs>
  <Slides>24</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ZapfDingbats</vt:lpstr>
      <vt:lpstr>Arial</vt:lpstr>
      <vt:lpstr>Comic Sans MS</vt:lpstr>
      <vt:lpstr>Courier New</vt:lpstr>
      <vt:lpstr>Garamond</vt:lpstr>
      <vt:lpstr>Symbol</vt:lpstr>
      <vt:lpstr>Tahoma</vt:lpstr>
      <vt:lpstr>Times New Roman</vt:lpstr>
      <vt:lpstr>Wingdings</vt:lpstr>
      <vt:lpstr>Edge</vt:lpstr>
      <vt:lpstr>Picture</vt:lpstr>
      <vt:lpstr>CIS454/554 Data Comm. Networks</vt:lpstr>
      <vt:lpstr>Outline</vt:lpstr>
      <vt:lpstr>CIS454 Quiz#1 Result</vt:lpstr>
      <vt:lpstr>CIS554 MWF Quiz#1 Result</vt:lpstr>
      <vt:lpstr>CIS554 T Th Quiz#1 Result</vt:lpstr>
      <vt:lpstr>Pipelined Protocols</vt:lpstr>
      <vt:lpstr>Pipelining: Increased Utilization</vt:lpstr>
      <vt:lpstr>Pipelining Protocols</vt:lpstr>
      <vt:lpstr>Go-Back-N</vt:lpstr>
      <vt:lpstr>GBN: Sender Extended FSM</vt:lpstr>
      <vt:lpstr>GBN: Receiver Extended FSM</vt:lpstr>
      <vt:lpstr>GBN in action</vt:lpstr>
      <vt:lpstr>Selective Repeat</vt:lpstr>
      <vt:lpstr>Selective Repeat: Sender, Receiver Windows</vt:lpstr>
      <vt:lpstr>Selective Repeat</vt:lpstr>
      <vt:lpstr>Selective Repeat In Action</vt:lpstr>
      <vt:lpstr>Selective Repeat:  Dilemma</vt:lpstr>
      <vt:lpstr>Non-Sequential Receive Problem</vt:lpstr>
      <vt:lpstr>Non-Sequential Receive Problem</vt:lpstr>
      <vt:lpstr>UDP: User Datagram Protocol</vt:lpstr>
      <vt:lpstr>Why is There a UDP?</vt:lpstr>
      <vt:lpstr>UDP</vt:lpstr>
      <vt:lpstr>UDP Checksum</vt:lpstr>
      <vt:lpstr>Homework 2.1</vt:lpstr>
    </vt:vector>
  </TitlesOfParts>
  <Company>Cleveland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 682/782</dc:title>
  <dc:creator>Wenbing Zhao</dc:creator>
  <cp:lastModifiedBy>Wenbing Zhao</cp:lastModifiedBy>
  <cp:revision>1152</cp:revision>
  <cp:lastPrinted>1601-01-01T00:00:00Z</cp:lastPrinted>
  <dcterms:created xsi:type="dcterms:W3CDTF">2010-03-01T03:30:06Z</dcterms:created>
  <dcterms:modified xsi:type="dcterms:W3CDTF">2023-06-12T13:41:27Z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maraz@csd.uoc.gr</vt:lpwstr>
  </property>
  <property fmtid="{D5CDD505-2E9C-101B-9397-08002B2CF9AE}" pid="8" name="HomePage">
    <vt:lpwstr>http://www.csd.uoc.gr/~maraz</vt:lpwstr>
  </property>
  <property fmtid="{D5CDD505-2E9C-101B-9397-08002B2CF9AE}" pid="9" name="Other">
    <vt:lpwstr>Manolis Marazakis_x000d_
Department of Computer Science, University of Crete, Heraklion, Greece._x000d_
_x000d_
CS556: Distributed Systems_x000d_
Fall Semester 2001_x000d_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E:\UserSpace\maraz\misc\edu\scratch</vt:lpwstr>
  </property>
</Properties>
</file>